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7" r:id="rId5"/>
    <p:sldId id="286" r:id="rId6"/>
    <p:sldId id="270" r:id="rId7"/>
    <p:sldId id="266" r:id="rId8"/>
    <p:sldId id="274" r:id="rId9"/>
    <p:sldId id="277" r:id="rId10"/>
    <p:sldId id="279" r:id="rId11"/>
    <p:sldId id="283" r:id="rId12"/>
    <p:sldId id="275" r:id="rId13"/>
    <p:sldId id="278" r:id="rId14"/>
    <p:sldId id="276" r:id="rId15"/>
    <p:sldId id="282" r:id="rId16"/>
    <p:sldId id="285" r:id="rId17"/>
    <p:sldId id="280" r:id="rId18"/>
    <p:sldId id="281" r:id="rId19"/>
    <p:sldId id="284" r:id="rId20"/>
    <p:sldId id="273" r:id="rId21"/>
  </p:sldIdLst>
  <p:sldSz cx="9144000" cy="5143500" type="screen16x9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D58"/>
    <a:srgbClr val="0099E3"/>
    <a:srgbClr val="0099CC"/>
    <a:srgbClr val="306278"/>
    <a:srgbClr val="468EAE"/>
    <a:srgbClr val="646566"/>
    <a:srgbClr val="C0C0C0"/>
    <a:srgbClr val="75AEC7"/>
    <a:srgbClr val="777879"/>
    <a:srgbClr val="303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8" autoAdjust="0"/>
    <p:restoredTop sz="90945"/>
  </p:normalViewPr>
  <p:slideViewPr>
    <p:cSldViewPr>
      <p:cViewPr varScale="1">
        <p:scale>
          <a:sx n="134" d="100"/>
          <a:sy n="134" d="100"/>
        </p:scale>
        <p:origin x="558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38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A6D20FD-8F03-4CD0-8EBE-BDFFACD302B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5227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/>
          </a:p>
        </p:txBody>
      </p:sp>
      <p:sp>
        <p:nvSpPr>
          <p:cNvPr id="922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922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922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86DB27-C44E-42FC-8577-04AF19E06BB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970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6DB27-C44E-42FC-8577-04AF19E06BB2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2999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Please ensure you ask your</a:t>
            </a:r>
            <a:r>
              <a:rPr lang="en-AU" baseline="0" dirty="0"/>
              <a:t> questions using the Q&amp;A function located at the bottom of your screen.</a:t>
            </a:r>
          </a:p>
          <a:p>
            <a:endParaRPr lang="en-AU" baseline="0" dirty="0"/>
          </a:p>
          <a:p>
            <a:r>
              <a:rPr lang="en-AU" baseline="0" dirty="0"/>
              <a:t>We ask that you please ask the questions to All </a:t>
            </a:r>
            <a:r>
              <a:rPr lang="en-AU" baseline="0" dirty="0" err="1"/>
              <a:t>Panelists</a:t>
            </a:r>
            <a:r>
              <a:rPr lang="en-AU" baseline="0" dirty="0"/>
              <a:t> so the panellists can all see the questions coming in from our audience and this will also help us with the moderation of the questions received.</a:t>
            </a:r>
          </a:p>
          <a:p>
            <a:endParaRPr lang="en-AU" baseline="0" dirty="0"/>
          </a:p>
          <a:p>
            <a:r>
              <a:rPr lang="en-AU" baseline="0" dirty="0"/>
              <a:t>We will endeavour to your as many of your questions as we can during this webinar and all questions received will assist us in preparing further advice for the study.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5F9FC-620C-4B6D-A6A9-D5B8CA54C810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820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6DB27-C44E-42FC-8577-04AF19E06BB2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4403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You do</a:t>
            </a:r>
            <a:r>
              <a:rPr lang="en-AU" baseline="0" dirty="0"/>
              <a:t> not need to talk to the copyright.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6DB27-C44E-42FC-8577-04AF19E06BB2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427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627534"/>
            <a:ext cx="5400600" cy="1246535"/>
          </a:xfrm>
        </p:spPr>
        <p:txBody>
          <a:bodyPr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95686"/>
            <a:ext cx="4752528" cy="100811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456893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">
    <p:bg>
      <p:bgPr>
        <a:solidFill>
          <a:srgbClr val="003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EE8AEE-C1C4-B442-BD55-B1D4B638E6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512" y="1635646"/>
            <a:ext cx="8784976" cy="432048"/>
          </a:xfrm>
        </p:spPr>
        <p:txBody>
          <a:bodyPr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Interim slide title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43ECD6D-C028-B14C-A178-C12E401024D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9388" y="2211388"/>
            <a:ext cx="5688012" cy="360362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title text</a:t>
            </a:r>
          </a:p>
        </p:txBody>
      </p:sp>
    </p:spTree>
    <p:extLst>
      <p:ext uri="{BB962C8B-B14F-4D97-AF65-F5344CB8AC3E}">
        <p14:creationId xmlns:p14="http://schemas.microsoft.com/office/powerpoint/2010/main" val="5857237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9E56C-1B8E-3E47-B03E-320907A65B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512" y="457200"/>
            <a:ext cx="5040560" cy="20425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093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11510"/>
            <a:ext cx="8712968" cy="857250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5900"/>
            <a:ext cx="8712968" cy="2971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228537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640960" cy="857250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485900"/>
            <a:ext cx="4320480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1485900"/>
            <a:ext cx="4104456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50836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11510"/>
            <a:ext cx="8784976" cy="651719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151335"/>
            <a:ext cx="4320480" cy="479822"/>
          </a:xfrm>
        </p:spPr>
        <p:txBody>
          <a:bodyPr anchor="b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631156"/>
            <a:ext cx="4320480" cy="281280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3030868-EB89-BB45-9333-4265F84D3D9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44008" y="1174205"/>
            <a:ext cx="4320480" cy="479822"/>
          </a:xfrm>
        </p:spPr>
        <p:txBody>
          <a:bodyPr anchor="b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36ACB6C-847D-DD42-BAFD-A7F5B7D2AB2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44008" y="1654026"/>
            <a:ext cx="4320480" cy="278993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0584153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57200"/>
            <a:ext cx="8784976" cy="857250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29441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11510"/>
            <a:ext cx="3008313" cy="6648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11511"/>
            <a:ext cx="5111750" cy="418311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616461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4904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86814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48012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0005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00050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198384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457200"/>
            <a:ext cx="8784976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485900"/>
            <a:ext cx="8784976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 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86" r:id="rId10"/>
    <p:sldLayoutId id="2147483660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99E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A5686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A5686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A5686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A5686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A5686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A5686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A5686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A5686"/>
          </a:solidFill>
          <a:latin typeface="Verdana" pitchFamily="34" charset="0"/>
        </a:defRPr>
      </a:lvl9pPr>
    </p:titleStyle>
    <p:bodyStyle>
      <a:lvl1pPr marL="266700" indent="-2667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b="0">
          <a:solidFill>
            <a:srgbClr val="30313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‒"/>
        <a:defRPr sz="1600">
          <a:solidFill>
            <a:srgbClr val="30313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30313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30313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30313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0313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0313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0313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0313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aus01.safelinks.protection.outlook.com/?url=https%3A%2F%2Fwww.vcaa.vic.edu.au%2FFooter%2FPages%2FCopyright.aspx&amp;data=05%7C01%7CGeoffrey.ONeill%40education.vic.gov.au%7C1ef47712e59040a671f708da8739652a%7Cd96cb3371a8744cfb69b3cec334a4c1f%7C0%7C0%7C637970977837698920%7CUnknown%7CTWFpbGZsb3d8eyJWIjoiMC4wLjAwMDAiLCJQIjoiV2luMzIiLCJBTiI6Ik1haWwiLCJXVCI6Mn0%3D%7C3000%7C%7C%7C&amp;sdata=Oa2WdhDPt0FVO1lCnMvxORnVnseWNLBK5XE3jnaZhz8%3D&amp;reserved=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im.Thomas@education.vic.gov.a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5536" y="627534"/>
            <a:ext cx="6048672" cy="1246535"/>
          </a:xfrm>
        </p:spPr>
        <p:txBody>
          <a:bodyPr/>
          <a:lstStyle/>
          <a:p>
            <a:r>
              <a:rPr lang="en-AU" dirty="0"/>
              <a:t>Season of Excellence 2025</a:t>
            </a:r>
            <a:br>
              <a:rPr lang="en-AU" dirty="0"/>
            </a:br>
            <a:r>
              <a:rPr lang="en-AU" sz="4000" dirty="0"/>
              <a:t>Top Scribe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5536" y="2283718"/>
            <a:ext cx="4752528" cy="985714"/>
          </a:xfrm>
        </p:spPr>
        <p:txBody>
          <a:bodyPr/>
          <a:lstStyle/>
          <a:p>
            <a:r>
              <a:rPr lang="en-AU" dirty="0"/>
              <a:t>Jim Thomas – A/Festival and Events Manager</a:t>
            </a:r>
          </a:p>
        </p:txBody>
      </p:sp>
    </p:spTree>
    <p:extLst>
      <p:ext uri="{BB962C8B-B14F-4D97-AF65-F5344CB8AC3E}">
        <p14:creationId xmlns:p14="http://schemas.microsoft.com/office/powerpoint/2010/main" val="151393065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B892E-51E8-0CAC-7AC3-AC0729859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D693-6E1B-A73C-9158-C946AAF4B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 resource for students</a:t>
            </a:r>
          </a:p>
          <a:p>
            <a:pPr lvl="1"/>
            <a:r>
              <a:rPr lang="en-US" dirty="0"/>
              <a:t>Exemplar work selected by curriculum experts will be available as a classroom resource for teachers and students when teaching Unit 4. </a:t>
            </a:r>
          </a:p>
          <a:p>
            <a:r>
              <a:rPr lang="en-US" dirty="0"/>
              <a:t>Inspiration for students </a:t>
            </a:r>
          </a:p>
          <a:p>
            <a:pPr lvl="1"/>
            <a:r>
              <a:rPr lang="en-US" dirty="0"/>
              <a:t>The resource is also intended to inspire and engage young people when tackling Unit 4 Outcome 1. </a:t>
            </a:r>
          </a:p>
          <a:p>
            <a:r>
              <a:rPr lang="en-US" dirty="0"/>
              <a:t>Bridge for the writer</a:t>
            </a:r>
          </a:p>
          <a:p>
            <a:pPr lvl="1"/>
            <a:r>
              <a:rPr lang="en-US" dirty="0"/>
              <a:t>Publication credit to advance hopeful writers in the industry after high school, and solidify confidence and connections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6581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D90D-EAE5-E92C-A33D-141F11B0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8712968" cy="720080"/>
          </a:xfrm>
        </p:spPr>
        <p:txBody>
          <a:bodyPr/>
          <a:lstStyle/>
          <a:p>
            <a:r>
              <a:rPr lang="en-US" dirty="0"/>
              <a:t>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958A8-C89E-0019-C582-E096B9718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91630"/>
            <a:ext cx="8712968" cy="2966070"/>
          </a:xfrm>
        </p:spPr>
        <p:txBody>
          <a:bodyPr/>
          <a:lstStyle/>
          <a:p>
            <a:r>
              <a:rPr lang="en-US" dirty="0"/>
              <a:t>Applications </a:t>
            </a:r>
            <a:r>
              <a:rPr lang="en-US" b="1" dirty="0"/>
              <a:t>Monday 2 September 2024. </a:t>
            </a:r>
          </a:p>
          <a:p>
            <a:r>
              <a:rPr lang="en-US" dirty="0"/>
              <a:t>Shortlisting completed by </a:t>
            </a:r>
            <a:r>
              <a:rPr lang="en-US" b="1" dirty="0"/>
              <a:t>November 2024 </a:t>
            </a:r>
            <a:r>
              <a:rPr lang="en-US" dirty="0"/>
              <a:t>and students/teachers notified. </a:t>
            </a:r>
            <a:endParaRPr lang="en-US" b="1" dirty="0"/>
          </a:p>
          <a:p>
            <a:r>
              <a:rPr lang="en-US" dirty="0"/>
              <a:t>Selection completed </a:t>
            </a:r>
            <a:r>
              <a:rPr lang="en-US" b="1" dirty="0"/>
              <a:t>December 2024 </a:t>
            </a:r>
            <a:r>
              <a:rPr lang="en-US" dirty="0"/>
              <a:t>and students/teachers notified. </a:t>
            </a:r>
          </a:p>
          <a:p>
            <a:r>
              <a:rPr lang="en-US" dirty="0"/>
              <a:t>Collection launched and available for purchase In </a:t>
            </a:r>
            <a:r>
              <a:rPr lang="en-US" b="1" dirty="0"/>
              <a:t>early to mid 2025.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38601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B78AB-8375-FD76-0A3B-7EABB041E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processes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6796D-C5BD-E13C-4660-FB1195C0F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3319214"/>
          </a:xfrm>
        </p:spPr>
        <p:txBody>
          <a:bodyPr/>
          <a:lstStyle/>
          <a:p>
            <a:r>
              <a:rPr lang="en-US" dirty="0"/>
              <a:t>Teachers can submit any student writing produced by VCE Literature students who have completed Unit 4, Outcome 1 during the current year (in this case, in 2024, for 2025 publication).</a:t>
            </a:r>
          </a:p>
          <a:p>
            <a:r>
              <a:rPr lang="en-US" dirty="0"/>
              <a:t>Teachers can select any student writing to submit to Top Scribe that has achieved an A or above through internal assessment processes for Unit 4, Outcome 1.</a:t>
            </a:r>
          </a:p>
          <a:p>
            <a:r>
              <a:rPr lang="en-US" dirty="0"/>
              <a:t>Schools are able to submit as many pieces of student writing from their cohorts they have assessed as eligible.</a:t>
            </a:r>
          </a:p>
          <a:p>
            <a:r>
              <a:rPr lang="en-US" b="1" dirty="0"/>
              <a:t>Work must be typed and submitted as a word doc or PDF.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0786932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B78AB-8375-FD76-0A3B-7EABB041E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processes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6796D-C5BD-E13C-4660-FB1195C0F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63638"/>
            <a:ext cx="8712968" cy="3024336"/>
          </a:xfrm>
        </p:spPr>
        <p:txBody>
          <a:bodyPr/>
          <a:lstStyle/>
          <a:p>
            <a:r>
              <a:rPr lang="en-AU" dirty="0"/>
              <a:t>All applications are uploaded via Survey Manager</a:t>
            </a:r>
          </a:p>
          <a:p>
            <a:r>
              <a:rPr lang="en-AU" dirty="0"/>
              <a:t>The application form will take roughly 20 minutes to complete per student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033072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D90D-EAE5-E92C-A33D-141F11B0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8712968" cy="720080"/>
          </a:xfrm>
        </p:spPr>
        <p:txBody>
          <a:bodyPr/>
          <a:lstStyle/>
          <a:p>
            <a:r>
              <a:rPr lang="en-US" dirty="0"/>
              <a:t>Application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958A8-C89E-0019-C582-E096B9718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03598"/>
            <a:ext cx="8712968" cy="3254102"/>
          </a:xfrm>
        </p:spPr>
        <p:txBody>
          <a:bodyPr/>
          <a:lstStyle/>
          <a:p>
            <a:r>
              <a:rPr lang="en-US" dirty="0"/>
              <a:t>All forms are welcome. We have already had some questions about poetry, </a:t>
            </a:r>
            <a:r>
              <a:rPr lang="en-US" dirty="0" err="1"/>
              <a:t>e.g</a:t>
            </a:r>
            <a:r>
              <a:rPr lang="en-US" dirty="0"/>
              <a:t> line equivalencies with longform. </a:t>
            </a:r>
          </a:p>
          <a:p>
            <a:r>
              <a:rPr lang="en-US" dirty="0"/>
              <a:t>The bottom line is: if you as the teacher have awarded an A or an A+ to the work, it is eligible for submission to Top Scribe. </a:t>
            </a:r>
          </a:p>
          <a:p>
            <a:r>
              <a:rPr lang="en-US" dirty="0"/>
              <a:t>Critical: Student consent for submission must be obtained in writing, and all work must be authenticated in writing. Both consent and authentication must be provided in the Top Scribe application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5684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D90D-EAE5-E92C-A33D-141F11B0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8712968" cy="720080"/>
          </a:xfrm>
        </p:spPr>
        <p:txBody>
          <a:bodyPr/>
          <a:lstStyle/>
          <a:p>
            <a:r>
              <a:rPr lang="en-US" dirty="0"/>
              <a:t>Panel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958A8-C89E-0019-C582-E096B9718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347614"/>
            <a:ext cx="8712968" cy="3110086"/>
          </a:xfrm>
        </p:spPr>
        <p:txBody>
          <a:bodyPr/>
          <a:lstStyle/>
          <a:p>
            <a:r>
              <a:rPr lang="en-US" dirty="0"/>
              <a:t>We will be recruiting x3 panel members for Top Scribe through September. </a:t>
            </a:r>
          </a:p>
          <a:p>
            <a:r>
              <a:rPr lang="en-US" dirty="0"/>
              <a:t>You must currently be teaching VCE Literature to apply.</a:t>
            </a:r>
          </a:p>
          <a:p>
            <a:r>
              <a:rPr lang="en-US" dirty="0"/>
              <a:t>Applications will be live on the Sessional Staff Management System in late August / early September.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04503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D90D-EAE5-E92C-A33D-141F11B0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8712968" cy="3888432"/>
          </a:xfrm>
        </p:spPr>
        <p:txBody>
          <a:bodyPr/>
          <a:lstStyle/>
          <a:p>
            <a:pPr algn="ctr"/>
            <a:r>
              <a:rPr lang="en-US" sz="96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34180497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724994"/>
            <a:ext cx="8712968" cy="732706"/>
          </a:xfrm>
        </p:spPr>
        <p:txBody>
          <a:bodyPr anchor="b"/>
          <a:lstStyle/>
          <a:p>
            <a:pPr marL="0" indent="0">
              <a:buNone/>
            </a:pPr>
            <a:r>
              <a:rPr lang="en-GB" sz="1200" b="1" dirty="0"/>
              <a:t>© Victorian Curriculum and Assessment Authority (VCAA) </a:t>
            </a:r>
            <a:r>
              <a:rPr lang="en-GB" sz="1200" b="1" dirty="0">
                <a:solidFill>
                  <a:schemeClr val="tx1"/>
                </a:solidFill>
              </a:rPr>
              <a:t>2024</a:t>
            </a:r>
            <a:r>
              <a:rPr lang="en-GB" sz="1200" b="1" dirty="0"/>
              <a:t>. Some elements in this presentation may be owned by third parties. VCAA presentations may be reproduced in accordance with the </a:t>
            </a:r>
            <a:r>
              <a:rPr lang="en-GB" sz="1200" b="1" u="sng" dirty="0">
                <a:hlinkClick r:id="rId3"/>
              </a:rPr>
              <a:t>VCAA Copyright Policy</a:t>
            </a:r>
            <a:r>
              <a:rPr lang="en-GB" sz="1200" b="1" dirty="0"/>
              <a:t>, and as permitted under the Copyright Act 1968. VCE is a registered trademark of the VCAA.</a:t>
            </a:r>
            <a:endParaRPr lang="en-AU" sz="1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79512" y="1485900"/>
            <a:ext cx="8712968" cy="2239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b="0">
                <a:solidFill>
                  <a:srgbClr val="30313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‒"/>
              <a:defRPr sz="1600">
                <a:solidFill>
                  <a:srgbClr val="30313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30313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rgbClr val="30313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rgbClr val="30313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0313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0313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0313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03132"/>
                </a:solidFill>
                <a:latin typeface="+mn-lt"/>
              </a:defRPr>
            </a:lvl9pPr>
          </a:lstStyle>
          <a:p>
            <a:r>
              <a:rPr lang="en-AU" b="1" kern="0" dirty="0"/>
              <a:t>Jim Thomas</a:t>
            </a:r>
          </a:p>
          <a:p>
            <a:r>
              <a:rPr lang="en-AU" kern="0" dirty="0"/>
              <a:t>Top Scribe Coordinator / A/Festival and Events Manager</a:t>
            </a:r>
          </a:p>
          <a:p>
            <a:r>
              <a:rPr lang="en-AU" kern="0" dirty="0"/>
              <a:t>(03) 9059 5278</a:t>
            </a:r>
          </a:p>
          <a:p>
            <a:r>
              <a:rPr lang="en-AU" kern="0" dirty="0">
                <a:hlinkClick r:id="rId4"/>
              </a:rPr>
              <a:t>Jim.Thomas@education.vic.gov.au</a:t>
            </a:r>
            <a:r>
              <a:rPr lang="en-AU" kern="0" dirty="0"/>
              <a:t> </a:t>
            </a:r>
          </a:p>
          <a:p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111569594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011" y="1563638"/>
            <a:ext cx="8712968" cy="2682652"/>
          </a:xfrm>
        </p:spPr>
        <p:txBody>
          <a:bodyPr/>
          <a:lstStyle/>
          <a:p>
            <a:pPr marL="0" indent="0">
              <a:buNone/>
            </a:pPr>
            <a:endParaRPr lang="en-AU" dirty="0"/>
          </a:p>
          <a:p>
            <a:r>
              <a:rPr lang="en-US" b="0" i="0" dirty="0">
                <a:solidFill>
                  <a:srgbClr val="464646"/>
                </a:solidFill>
                <a:effectLst/>
              </a:rPr>
              <a:t>I’d like to acknowledge that I’m joining</a:t>
            </a:r>
            <a:r>
              <a:rPr lang="en-US" dirty="0">
                <a:solidFill>
                  <a:srgbClr val="464646"/>
                </a:solidFill>
              </a:rPr>
              <a:t> from the sovereign lands of the Wurundjeri People of the Kulin Nation. I pay my respects to Elders past and present, and to any First Nations peoples joining us in the meeting today.</a:t>
            </a:r>
          </a:p>
          <a:p>
            <a:r>
              <a:rPr lang="en-US" b="0" i="0" dirty="0">
                <a:solidFill>
                  <a:srgbClr val="464646"/>
                </a:solidFill>
                <a:effectLst/>
              </a:rPr>
              <a:t>I </a:t>
            </a:r>
            <a:r>
              <a:rPr lang="en-US" dirty="0">
                <a:solidFill>
                  <a:srgbClr val="464646"/>
                </a:solidFill>
              </a:rPr>
              <a:t>encourage you to let us know the lands from which you're joining in the chat. </a:t>
            </a:r>
            <a:endParaRPr lang="en-US" b="0" i="0" dirty="0">
              <a:solidFill>
                <a:srgbClr val="464646"/>
              </a:solidFill>
              <a:effectLst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637350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Questions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8391" t="13859" r="1151" b="2409"/>
          <a:stretch/>
        </p:blipFill>
        <p:spPr>
          <a:xfrm>
            <a:off x="1880848" y="1824347"/>
            <a:ext cx="5471066" cy="242037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880847" y="1781636"/>
            <a:ext cx="3898992" cy="708523"/>
          </a:xfrm>
          <a:prstGeom prst="roundRect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6" name="Rounded Rectangle 5"/>
          <p:cNvSpPr/>
          <p:nvPr/>
        </p:nvSpPr>
        <p:spPr>
          <a:xfrm>
            <a:off x="6044722" y="3392875"/>
            <a:ext cx="1464860" cy="902801"/>
          </a:xfrm>
          <a:prstGeom prst="roundRect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</p:spTree>
    <p:extLst>
      <p:ext uri="{BB962C8B-B14F-4D97-AF65-F5344CB8AC3E}">
        <p14:creationId xmlns:p14="http://schemas.microsoft.com/office/powerpoint/2010/main" val="128717484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Season of Excellence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011" y="1563638"/>
            <a:ext cx="8712968" cy="2682652"/>
          </a:xfrm>
        </p:spPr>
        <p:txBody>
          <a:bodyPr/>
          <a:lstStyle/>
          <a:p>
            <a:pPr marL="0" indent="0">
              <a:buNone/>
            </a:pPr>
            <a:endParaRPr lang="en-AU" dirty="0"/>
          </a:p>
          <a:p>
            <a:r>
              <a:rPr lang="en-US" b="0" i="0" dirty="0">
                <a:solidFill>
                  <a:srgbClr val="464646"/>
                </a:solidFill>
                <a:effectLst/>
              </a:rPr>
              <a:t>The Season includes exhibitions, screenings and performances supported by education talks, forums and panel discussions, catalogues, programs and online material. The Season includes</a:t>
            </a:r>
            <a:r>
              <a:rPr lang="en-US" dirty="0">
                <a:solidFill>
                  <a:srgbClr val="464646"/>
                </a:solidFill>
              </a:rPr>
              <a:t> </a:t>
            </a:r>
            <a:r>
              <a:rPr lang="en-US" b="0" i="0" dirty="0">
                <a:solidFill>
                  <a:srgbClr val="464646"/>
                </a:solidFill>
                <a:effectLst/>
              </a:rPr>
              <a:t>Top Arts</a:t>
            </a:r>
            <a:r>
              <a:rPr lang="en-US" dirty="0">
                <a:solidFill>
                  <a:srgbClr val="464646"/>
                </a:solidFill>
              </a:rPr>
              <a:t>, </a:t>
            </a:r>
            <a:r>
              <a:rPr lang="en-US" b="0" i="0" dirty="0">
                <a:solidFill>
                  <a:srgbClr val="464646"/>
                </a:solidFill>
                <a:effectLst/>
              </a:rPr>
              <a:t>Class, Designs</a:t>
            </a:r>
            <a:r>
              <a:rPr lang="en-US" dirty="0">
                <a:solidFill>
                  <a:srgbClr val="464646"/>
                </a:solidFill>
              </a:rPr>
              <a:t>, </a:t>
            </a:r>
            <a:r>
              <a:rPr lang="en-US" b="0" i="0" dirty="0">
                <a:solidFill>
                  <a:srgbClr val="464646"/>
                </a:solidFill>
                <a:effectLst/>
              </a:rPr>
              <a:t>Screen</a:t>
            </a:r>
            <a:r>
              <a:rPr lang="en-US" dirty="0">
                <a:solidFill>
                  <a:srgbClr val="464646"/>
                </a:solidFill>
              </a:rPr>
              <a:t>, and </a:t>
            </a:r>
            <a:r>
              <a:rPr lang="en-US" b="0" i="0" dirty="0">
                <a:solidFill>
                  <a:srgbClr val="464646"/>
                </a:solidFill>
                <a:effectLst/>
              </a:rPr>
              <a:t>Talks.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873333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3FD03-09A8-B582-5578-F1126841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Scribe – broad strokes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15120-43CD-3C25-5B13-6778312D8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Scribe will join the Season of Excellence in 2025, with applications for the inaugural year due in September 2024</a:t>
            </a:r>
          </a:p>
          <a:p>
            <a:r>
              <a:rPr lang="en-US" dirty="0"/>
              <a:t>Top Scribe will be a limited hard copy collection showcasing the writing talents of VCE Literature students</a:t>
            </a:r>
          </a:p>
          <a:p>
            <a:r>
              <a:rPr lang="en-US" dirty="0"/>
              <a:t>It will be published in May 2025 with the work of VCE Literature students from the 2024 cohort</a:t>
            </a:r>
          </a:p>
        </p:txBody>
      </p:sp>
    </p:spTree>
    <p:extLst>
      <p:ext uri="{BB962C8B-B14F-4D97-AF65-F5344CB8AC3E}">
        <p14:creationId xmlns:p14="http://schemas.microsoft.com/office/powerpoint/2010/main" val="375311266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E7DB7-A865-59D4-1EDF-876C8DF26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Scribe?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E97D2-5226-BA86-2F5D-DAE810979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63638"/>
            <a:ext cx="8712968" cy="2678038"/>
          </a:xfrm>
        </p:spPr>
        <p:txBody>
          <a:bodyPr/>
          <a:lstStyle/>
          <a:p>
            <a:r>
              <a:rPr lang="en-US" dirty="0"/>
              <a:t>The Season has long illuminated and celebrated the creative works VCE students produce through their VCE studies.</a:t>
            </a:r>
          </a:p>
          <a:p>
            <a:r>
              <a:rPr lang="en-US" dirty="0"/>
              <a:t>Creative writing is </a:t>
            </a:r>
            <a:r>
              <a:rPr lang="en-US"/>
              <a:t>a </a:t>
            </a:r>
            <a:r>
              <a:rPr lang="en-US" dirty="0"/>
              <a:t>m</a:t>
            </a:r>
            <a:r>
              <a:rPr lang="en-US"/>
              <a:t>ajor </a:t>
            </a:r>
            <a:r>
              <a:rPr lang="en-US" dirty="0"/>
              <a:t>missing art form in the representation of creative works produced by students through the VCE.</a:t>
            </a:r>
          </a:p>
          <a:p>
            <a:r>
              <a:rPr lang="en-US" dirty="0"/>
              <a:t>Top Scribe addresses the missing piece; an annual collection of creative writing produced by VCE Literature students.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89189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EC621-57BA-BFF9-5FF5-42A4B3494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Collection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B5CD2-EF86-A513-FE0E-725C0191D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91630"/>
            <a:ext cx="8712968" cy="2971800"/>
          </a:xfrm>
        </p:spPr>
        <p:txBody>
          <a:bodyPr/>
          <a:lstStyle/>
          <a:p>
            <a:r>
              <a:rPr lang="en-US" kern="0" dirty="0"/>
              <a:t>Will be a small, print magazine. In the style of Melbourne literary magazines like Voiceworks, Overland, or the Lifted Brow. </a:t>
            </a:r>
          </a:p>
          <a:p>
            <a:r>
              <a:rPr lang="en-US" kern="0" dirty="0"/>
              <a:t>Up to 20 students will be published per collection.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111022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EC621-57BA-BFF9-5FF5-42A4B3494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launch</a:t>
            </a:r>
            <a:endParaRPr lang="en-A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C4FB9E7-1941-A7BA-D463-3B312A90E997}"/>
              </a:ext>
            </a:extLst>
          </p:cNvPr>
          <p:cNvSpPr txBox="1">
            <a:spLocks/>
          </p:cNvSpPr>
          <p:nvPr/>
        </p:nvSpPr>
        <p:spPr bwMode="auto">
          <a:xfrm>
            <a:off x="196255" y="1563637"/>
            <a:ext cx="7704856" cy="2413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b="0">
                <a:solidFill>
                  <a:srgbClr val="30313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‒"/>
              <a:defRPr sz="1600">
                <a:solidFill>
                  <a:srgbClr val="30313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30313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rgbClr val="30313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rgbClr val="30313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0313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0313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0313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03132"/>
                </a:solidFill>
                <a:latin typeface="+mn-lt"/>
              </a:defRPr>
            </a:lvl9pPr>
          </a:lstStyle>
          <a:p>
            <a:r>
              <a:rPr lang="en-US" kern="0" dirty="0"/>
              <a:t>VCAA will launch the Top Scribe collection at a live event in late April / early May 2025.</a:t>
            </a:r>
          </a:p>
          <a:p>
            <a:r>
              <a:rPr lang="en-US" kern="0" dirty="0"/>
              <a:t>This launch will include readings from the collection and a keynote speech.</a:t>
            </a:r>
          </a:p>
          <a:p>
            <a:r>
              <a:rPr lang="en-US" kern="0" dirty="0"/>
              <a:t>More details will be published when launch venue details and dates are </a:t>
            </a:r>
            <a:r>
              <a:rPr lang="en-US" kern="0" dirty="0" err="1"/>
              <a:t>finalised</a:t>
            </a:r>
            <a:r>
              <a:rPr lang="en-US" kern="0" dirty="0"/>
              <a:t>. 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21915169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49D8-26C5-0BDB-FF12-A3DE50D2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23478"/>
            <a:ext cx="8712968" cy="864096"/>
          </a:xfrm>
        </p:spPr>
        <p:txBody>
          <a:bodyPr/>
          <a:lstStyle/>
          <a:p>
            <a:r>
              <a:rPr lang="en-US" dirty="0"/>
              <a:t>Curriculum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1F02A-EE1C-FF34-7E9A-1CD24B802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9622"/>
            <a:ext cx="8712968" cy="3038078"/>
          </a:xfrm>
        </p:spPr>
        <p:txBody>
          <a:bodyPr/>
          <a:lstStyle/>
          <a:p>
            <a:r>
              <a:rPr lang="en-US" dirty="0"/>
              <a:t>Top Scribe will draw on the writing VCE Literature students develop through Unit 4, Outcome 1: Creative responses to texts</a:t>
            </a:r>
          </a:p>
          <a:p>
            <a:r>
              <a:rPr lang="en-US" dirty="0"/>
              <a:t>Unit 4, Outcome 1: Creative responses to texts offers students the opportunity to reimagine literary works they have studied, and to find new voices and new perspectives from established texts</a:t>
            </a:r>
          </a:p>
          <a:p>
            <a:r>
              <a:rPr lang="en-US" dirty="0"/>
              <a:t>Top Scribe will be a celebration of student writing by showcasing a selection of diverse, challenging and though-provoking works developed through this outcome</a:t>
            </a:r>
          </a:p>
        </p:txBody>
      </p:sp>
    </p:spTree>
    <p:extLst>
      <p:ext uri="{BB962C8B-B14F-4D97-AF65-F5344CB8AC3E}">
        <p14:creationId xmlns:p14="http://schemas.microsoft.com/office/powerpoint/2010/main" val="284769721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VCAA Powerpoint Template">
  <a:themeElements>
    <a:clrScheme name="VCA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9CC"/>
      </a:accent1>
      <a:accent2>
        <a:srgbClr val="0096DF"/>
      </a:accent2>
      <a:accent3>
        <a:srgbClr val="FFFFFF"/>
      </a:accent3>
      <a:accent4>
        <a:srgbClr val="000000"/>
      </a:accent4>
      <a:accent5>
        <a:srgbClr val="5179B8"/>
      </a:accent5>
      <a:accent6>
        <a:srgbClr val="0099CC"/>
      </a:accent6>
      <a:hlink>
        <a:srgbClr val="004EA8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ebCM Documents" ma:contentTypeID="0x0101008840106FE30D4F50BC61A726A7CA6E3800C6AB3851F4F88F40B98871D148B8EC2C" ma:contentTypeVersion="4" ma:contentTypeDescription="WebCM Documents Content Type" ma:contentTypeScope="" ma:versionID="201aefb3d423ab3496ecf505ba6700f1">
  <xsd:schema xmlns:xsd="http://www.w3.org/2001/XMLSchema" xmlns:xs="http://www.w3.org/2001/XMLSchema" xmlns:p="http://schemas.microsoft.com/office/2006/metadata/properties" xmlns:ns1="http://schemas.microsoft.com/sharepoint/v3" xmlns:ns2="1aab662d-a6b2-42d6-996b-a574723d1ad8" targetNamespace="http://schemas.microsoft.com/office/2006/metadata/properties" ma:root="true" ma:fieldsID="aced064e7767211f932e8066716e15cd" ns1:_="" ns2:_="">
    <xsd:import namespace="http://schemas.microsoft.com/sharepoint/v3"/>
    <xsd:import namespace="1aab662d-a6b2-42d6-996b-a574723d1ad8"/>
    <xsd:element name="properties">
      <xsd:complexType>
        <xsd:sequence>
          <xsd:element name="documentManagement">
            <xsd:complexType>
              <xsd:all>
                <xsd:element ref="ns1:DEECD_Description" minOccurs="0"/>
                <xsd:element ref="ns1:DEECD_Publisher" minOccurs="0"/>
                <xsd:element ref="ns1:DEECD_Keywords" minOccurs="0"/>
                <xsd:element ref="ns1:PublishingStartDate" minOccurs="0"/>
                <xsd:element ref="ns1:PublishingExpirationDate" minOccurs="0"/>
                <xsd:element ref="ns2:TaxCatchAll" minOccurs="0"/>
                <xsd:element ref="ns2:pfad5814e62747ed9f131defefc62dac" minOccurs="0"/>
                <xsd:element ref="ns2:a319977fc8504e09982f090ae1d7c602" minOccurs="0"/>
                <xsd:element ref="ns2:ofbb8b9a280a423a91cf717fb81349cd" minOccurs="0"/>
                <xsd:element ref="ns2:b1688cb4a3a940449dc8286705012a4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CD_Description" ma:index="8" nillable="true" ma:displayName="Description" ma:internalName="DEECD_Description">
      <xsd:simpleType>
        <xsd:restriction base="dms:Note">
          <xsd:maxLength value="255"/>
        </xsd:restriction>
      </xsd:simpleType>
    </xsd:element>
    <xsd:element name="DEECD_Publisher" ma:index="9" nillable="true" ma:displayName="Publisher" ma:default="Department of Education and early Childhood Development" ma:internalName="DEECD_Publisher">
      <xsd:simpleType>
        <xsd:restriction base="dms:Text"/>
      </xsd:simpleType>
    </xsd:element>
    <xsd:element name="DEECD_Keywords" ma:index="14" nillable="true" ma:displayName="Keywords" ma:internalName="DEECD_Keywords">
      <xsd:simpleType>
        <xsd:restriction base="dms:Note">
          <xsd:maxLength value="255"/>
        </xsd:restriction>
      </xsd:simpleType>
    </xsd:element>
    <xsd:element name="PublishingStartDate" ma:index="15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6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b662d-a6b2-42d6-996b-a574723d1ad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0074adc-11cd-43a7-822e-3f870fae400d}" ma:internalName="TaxCatchAll" ma:showField="CatchAllData" ma:web="1aab662d-a6b2-42d6-996b-a574723d1a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fad5814e62747ed9f131defefc62dac" ma:index="18" nillable="true" ma:taxonomy="true" ma:internalName="pfad5814e62747ed9f131defefc62dac" ma:taxonomyFieldName="DEECD_SubjectCategory" ma:displayName="Subject Category" ma:fieldId="{9fad5814-e627-47ed-9f13-1defefc62dac}" ma:sspId="272df97b-2740-40bb-9c0d-572a441144cd" ma:termSetId="cc6468fc-15c3-4209-9517-a733b6c804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19977fc8504e09982f090ae1d7c602" ma:index="19" nillable="true" ma:taxonomy="true" ma:internalName="a319977fc8504e09982f090ae1d7c602" ma:taxonomyFieldName="DEECD_ItemType" ma:displayName="Item Type" ma:fieldId="{a319977f-c850-4e09-982f-090ae1d7c602}" ma:sspId="272df97b-2740-40bb-9c0d-572a441144cd" ma:termSetId="87a54e1a-a086-4056-9430-e3def70b5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fbb8b9a280a423a91cf717fb81349cd" ma:index="20" nillable="true" ma:taxonomy="true" ma:internalName="ofbb8b9a280a423a91cf717fb81349cd" ma:taxonomyFieldName="DEECD_Author" ma:displayName="Author" ma:fieldId="{8fbb8b9a-280a-423a-91cf-717fb81349cd}" ma:sspId="272df97b-2740-40bb-9c0d-572a441144cd" ma:termSetId="f9681774-4169-418a-ae49-9bc331f72a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88cb4a3a940449dc8286705012a42" ma:index="21" nillable="true" ma:taxonomy="true" ma:internalName="b1688cb4a3a940449dc8286705012a42" ma:taxonomyFieldName="DEECD_Audience" ma:displayName="Audience" ma:fieldId="{b1688cb4-a3a9-4044-9dc8-286705012a42}" ma:taxonomyMulti="true" ma:sspId="272df97b-2740-40bb-9c0d-572a441144cd" ma:termSetId="af0be819-ce00-4865-904d-8408c82c230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1688cb4a3a940449dc8286705012a42 xmlns="1aab662d-a6b2-42d6-996b-a574723d1ad8">
      <Terms xmlns="http://schemas.microsoft.com/office/infopath/2007/PartnerControls"/>
    </b1688cb4a3a940449dc8286705012a42>
    <DEECD_Publisher xmlns="http://schemas.microsoft.com/sharepoint/v3">Department of Education and early Childhood Development</DEECD_Publisher>
    <pfad5814e62747ed9f131defefc62dac xmlns="1aab662d-a6b2-42d6-996b-a574723d1ad8">
      <Terms xmlns="http://schemas.microsoft.com/office/infopath/2007/PartnerControls"/>
    </pfad5814e62747ed9f131defefc62dac>
    <a319977fc8504e09982f090ae1d7c602 xmlns="1aab662d-a6b2-42d6-996b-a574723d1ad8">
      <Terms xmlns="http://schemas.microsoft.com/office/infopath/2007/PartnerControls"/>
    </a319977fc8504e09982f090ae1d7c602>
    <DEECD_Keywords xmlns="http://schemas.microsoft.com/sharepoint/v3" xsi:nil="true"/>
    <PublishingExpirationDate xmlns="http://schemas.microsoft.com/sharepoint/v3" xsi:nil="true"/>
    <DEECD_Description xmlns="http://schemas.microsoft.com/sharepoint/v3" xsi:nil="true"/>
    <PublishingStartDate xmlns="http://schemas.microsoft.com/sharepoint/v3" xsi:nil="true"/>
    <TaxCatchAll xmlns="1aab662d-a6b2-42d6-996b-a574723d1ad8"/>
    <ofbb8b9a280a423a91cf717fb81349cd xmlns="1aab662d-a6b2-42d6-996b-a574723d1ad8">
      <Terms xmlns="http://schemas.microsoft.com/office/infopath/2007/PartnerControls"/>
    </ofbb8b9a280a423a91cf717fb81349cd>
  </documentManagement>
</p:properties>
</file>

<file path=customXml/itemProps1.xml><?xml version="1.0" encoding="utf-8"?>
<ds:datastoreItem xmlns:ds="http://schemas.openxmlformats.org/officeDocument/2006/customXml" ds:itemID="{974705D7-D60A-46E3-BA2C-8B57085D32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995FC5-5E3B-445A-849F-E53B9558EE02}"/>
</file>

<file path=customXml/itemProps3.xml><?xml version="1.0" encoding="utf-8"?>
<ds:datastoreItem xmlns:ds="http://schemas.openxmlformats.org/officeDocument/2006/customXml" ds:itemID="{93785FAB-D59D-4751-82BC-6FA63AED1921}">
  <ds:schemaRefs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07718078-606a-4dd6-b4ba-a1ae6e97f5fd"/>
    <ds:schemaRef ds:uri="http://schemas.openxmlformats.org/package/2006/metadata/core-properties"/>
    <ds:schemaRef ds:uri="http://schemas.microsoft.com/office/infopath/2007/PartnerControls"/>
    <ds:schemaRef ds:uri="a23da576-a3f5-44b7-9003-35d33ac073b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3455</TotalTime>
  <Words>962</Words>
  <Application>Microsoft Office PowerPoint</Application>
  <PresentationFormat>On-screen Show (16:9)</PresentationFormat>
  <Paragraphs>74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Verdana</vt:lpstr>
      <vt:lpstr>VCAA Powerpoint Template</vt:lpstr>
      <vt:lpstr>Season of Excellence 2025 Top Scribe</vt:lpstr>
      <vt:lpstr>Introduction </vt:lpstr>
      <vt:lpstr>Asking Questions</vt:lpstr>
      <vt:lpstr>The Season of Excellence</vt:lpstr>
      <vt:lpstr>Top Scribe – broad strokes</vt:lpstr>
      <vt:lpstr>Why Scribe?</vt:lpstr>
      <vt:lpstr>The Collection</vt:lpstr>
      <vt:lpstr>The launch</vt:lpstr>
      <vt:lpstr>Curriculum connections</vt:lpstr>
      <vt:lpstr>Core purpose</vt:lpstr>
      <vt:lpstr>Dates</vt:lpstr>
      <vt:lpstr>Application processes</vt:lpstr>
      <vt:lpstr>Application processes</vt:lpstr>
      <vt:lpstr>Application processes</vt:lpstr>
      <vt:lpstr>Panel</vt:lpstr>
      <vt:lpstr>Q&amp;A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Tolan</dc:creator>
  <cp:lastModifiedBy>Jim Thomas</cp:lastModifiedBy>
  <cp:revision>54</cp:revision>
  <dcterms:created xsi:type="dcterms:W3CDTF">2019-11-06T22:47:18Z</dcterms:created>
  <dcterms:modified xsi:type="dcterms:W3CDTF">2024-08-08T02:05:38Z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0x0101008840106FE30D4F50BC61A726A7CA6E3800C6AB3851F4F88F40B98871D148B8EC2C</vt:lpwstr>
  </property>
</Properties>
</file>