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8" r:id="rId6"/>
    <p:sldId id="263" r:id="rId7"/>
    <p:sldId id="261" r:id="rId8"/>
    <p:sldId id="269" r:id="rId9"/>
    <p:sldId id="289" r:id="rId10"/>
    <p:sldId id="322" r:id="rId11"/>
    <p:sldId id="292" r:id="rId12"/>
    <p:sldId id="279" r:id="rId13"/>
    <p:sldId id="304" r:id="rId14"/>
    <p:sldId id="293" r:id="rId15"/>
    <p:sldId id="294" r:id="rId16"/>
    <p:sldId id="295" r:id="rId17"/>
    <p:sldId id="296" r:id="rId18"/>
    <p:sldId id="324" r:id="rId19"/>
    <p:sldId id="327" r:id="rId20"/>
    <p:sldId id="270" r:id="rId21"/>
    <p:sldId id="290" r:id="rId22"/>
    <p:sldId id="330" r:id="rId23"/>
    <p:sldId id="283" r:id="rId24"/>
    <p:sldId id="305" r:id="rId25"/>
    <p:sldId id="332" r:id="rId26"/>
    <p:sldId id="265" r:id="rId2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086" autoAdjust="0"/>
  </p:normalViewPr>
  <p:slideViewPr>
    <p:cSldViewPr>
      <p:cViewPr varScale="1">
        <p:scale>
          <a:sx n="63" d="100"/>
          <a:sy n="63" d="100"/>
        </p:scale>
        <p:origin x="21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/>
            <a:t>O1</a:t>
          </a:r>
        </a:p>
        <a:p>
          <a:pPr>
            <a:spcAft>
              <a:spcPts val="600"/>
            </a:spcAft>
          </a:pPr>
          <a:r>
            <a:rPr lang="en-AU" sz="3200" b="1" dirty="0"/>
            <a:t>Innovative solutions</a:t>
          </a:r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/>
            <a:t>O2</a:t>
          </a:r>
        </a:p>
        <a:p>
          <a:pPr>
            <a:spcAft>
              <a:spcPts val="600"/>
            </a:spcAft>
          </a:pPr>
          <a:r>
            <a:rPr lang="en-AU" sz="3200" b="1" dirty="0"/>
            <a:t>Network security</a:t>
          </a:r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/>
            <a:t>Unit 2</a:t>
          </a:r>
        </a:p>
        <a:p>
          <a:pPr>
            <a:spcAft>
              <a:spcPts val="600"/>
            </a:spcAft>
          </a:pPr>
          <a:r>
            <a:rPr lang="en-AU" sz="3200" b="1" dirty="0"/>
            <a:t>Applied </a:t>
          </a:r>
          <a:r>
            <a:rPr lang="en-AU" sz="3200" b="1" dirty="0" smtClean="0"/>
            <a:t>computing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1B010797-8BBF-4D37-80DB-A59D4C9DBD6B}" type="presOf" srcId="{8FB56A25-14B5-45F1-838E-799A47436166}" destId="{0F1FEBDC-C665-438E-998A-8DC0197407B9}" srcOrd="0" destOrd="0" presId="urn:microsoft.com/office/officeart/2005/8/layout/hierarchy4"/>
    <dgm:cxn modelId="{112EEEC4-3A63-462A-AC7E-4F0115120444}" type="presOf" srcId="{99E744B5-0934-4A63-9D89-10FD807F99F1}" destId="{4ECB256A-DDA4-420E-993D-2ED1BBE08274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2B2AC42B-1B26-445F-BE7B-2FE2039577BF}" type="presOf" srcId="{7452C768-7527-443E-8DAC-3C41B4C08BAF}" destId="{1DCEDDD2-F56E-4D9A-A32E-1E7B5C2C1F02}" srcOrd="0" destOrd="0" presId="urn:microsoft.com/office/officeart/2005/8/layout/hierarchy4"/>
    <dgm:cxn modelId="{E21B166C-4A91-4ABE-B2A7-EE748823DAB9}" type="presOf" srcId="{0A201747-BF29-42C4-A187-62E4DDC0D73C}" destId="{AE533799-257E-45C2-AB65-9BDDDC3C45E7}" srcOrd="0" destOrd="0" presId="urn:microsoft.com/office/officeart/2005/8/layout/hierarchy4"/>
    <dgm:cxn modelId="{1DF0F1C5-F7E1-4E37-A795-3E728B339C0F}" type="presParOf" srcId="{0F1FEBDC-C665-438E-998A-8DC0197407B9}" destId="{E3EDF1D0-F8C6-4463-AA66-E762F7513BCF}" srcOrd="0" destOrd="0" presId="urn:microsoft.com/office/officeart/2005/8/layout/hierarchy4"/>
    <dgm:cxn modelId="{7F5FF054-279A-4D66-89E8-54CA6926244A}" type="presParOf" srcId="{E3EDF1D0-F8C6-4463-AA66-E762F7513BCF}" destId="{4ECB256A-DDA4-420E-993D-2ED1BBE08274}" srcOrd="0" destOrd="0" presId="urn:microsoft.com/office/officeart/2005/8/layout/hierarchy4"/>
    <dgm:cxn modelId="{F155B704-1702-428E-B56C-EE06EE73E7E5}" type="presParOf" srcId="{E3EDF1D0-F8C6-4463-AA66-E762F7513BCF}" destId="{07E7D75B-1D47-4141-9740-E98718D1D1A7}" srcOrd="1" destOrd="0" presId="urn:microsoft.com/office/officeart/2005/8/layout/hierarchy4"/>
    <dgm:cxn modelId="{C35D44BB-4F45-4D97-862C-54FB21C852B0}" type="presParOf" srcId="{E3EDF1D0-F8C6-4463-AA66-E762F7513BCF}" destId="{15E9ABAB-CBAB-48CE-A83E-3BB1ED319D2B}" srcOrd="2" destOrd="0" presId="urn:microsoft.com/office/officeart/2005/8/layout/hierarchy4"/>
    <dgm:cxn modelId="{9F534F8B-E99F-4F35-ACD3-227F4CF04777}" type="presParOf" srcId="{15E9ABAB-CBAB-48CE-A83E-3BB1ED319D2B}" destId="{B40C3789-C6B6-4485-A899-71DD9B34E7A4}" srcOrd="0" destOrd="0" presId="urn:microsoft.com/office/officeart/2005/8/layout/hierarchy4"/>
    <dgm:cxn modelId="{0DC59562-94D8-450C-B5FB-7BEEF372D4DC}" type="presParOf" srcId="{B40C3789-C6B6-4485-A899-71DD9B34E7A4}" destId="{AE533799-257E-45C2-AB65-9BDDDC3C45E7}" srcOrd="0" destOrd="0" presId="urn:microsoft.com/office/officeart/2005/8/layout/hierarchy4"/>
    <dgm:cxn modelId="{C60CE895-68E5-4247-BA85-C2F8D0A33098}" type="presParOf" srcId="{B40C3789-C6B6-4485-A899-71DD9B34E7A4}" destId="{55622AFA-1401-4F4B-9DEA-7E81DA98E66E}" srcOrd="1" destOrd="0" presId="urn:microsoft.com/office/officeart/2005/8/layout/hierarchy4"/>
    <dgm:cxn modelId="{227BDB4D-F308-4C84-9DA3-502F4BB6D354}" type="presParOf" srcId="{15E9ABAB-CBAB-48CE-A83E-3BB1ED319D2B}" destId="{20DB0713-FBF7-448C-99F3-24E3EE5BAFE6}" srcOrd="1" destOrd="0" presId="urn:microsoft.com/office/officeart/2005/8/layout/hierarchy4"/>
    <dgm:cxn modelId="{4B49E845-506F-4CA3-A660-A189819CE804}" type="presParOf" srcId="{15E9ABAB-CBAB-48CE-A83E-3BB1ED319D2B}" destId="{9A3E9DF3-149F-4849-AC58-42891A2831CE}" srcOrd="2" destOrd="0" presId="urn:microsoft.com/office/officeart/2005/8/layout/hierarchy4"/>
    <dgm:cxn modelId="{E5CAFB7E-6F45-40CD-B594-92BFDC13261B}" type="presParOf" srcId="{9A3E9DF3-149F-4849-AC58-42891A2831CE}" destId="{1DCEDDD2-F56E-4D9A-A32E-1E7B5C2C1F02}" srcOrd="0" destOrd="0" presId="urn:microsoft.com/office/officeart/2005/8/layout/hierarchy4"/>
    <dgm:cxn modelId="{A9179B7E-A1A8-436D-B961-0BE8E714D94E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3373" y="1927"/>
          <a:ext cx="9130779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Unit 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Applied </a:t>
          </a:r>
          <a:r>
            <a:rPr lang="en-AU" sz="3200" b="1" kern="1200" dirty="0" smtClean="0"/>
            <a:t>computing</a:t>
          </a:r>
          <a:endParaRPr lang="en-AU" sz="3200" b="1" kern="1200" dirty="0"/>
        </a:p>
      </dsp:txBody>
      <dsp:txXfrm>
        <a:off x="60951" y="59505"/>
        <a:ext cx="9015623" cy="1850718"/>
      </dsp:txXfrm>
    </dsp:sp>
    <dsp:sp modelId="{AE533799-257E-45C2-AB65-9BDDDC3C45E7}">
      <dsp:nvSpPr>
        <dsp:cNvPr id="0" name=""/>
        <dsp:cNvSpPr/>
      </dsp:nvSpPr>
      <dsp:spPr>
        <a:xfrm>
          <a:off x="3373" y="2208661"/>
          <a:ext cx="4381372" cy="196587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Innovative solutions</a:t>
          </a:r>
        </a:p>
      </dsp:txBody>
      <dsp:txXfrm>
        <a:off x="60951" y="2266239"/>
        <a:ext cx="4266216" cy="1850718"/>
      </dsp:txXfrm>
    </dsp:sp>
    <dsp:sp modelId="{1DCEDDD2-F56E-4D9A-A32E-1E7B5C2C1F02}">
      <dsp:nvSpPr>
        <dsp:cNvPr id="0" name=""/>
        <dsp:cNvSpPr/>
      </dsp:nvSpPr>
      <dsp:spPr>
        <a:xfrm>
          <a:off x="4752780" y="2208661"/>
          <a:ext cx="4381372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/>
            <a:t>Network security</a:t>
          </a:r>
        </a:p>
      </dsp:txBody>
      <dsp:txXfrm>
        <a:off x="4810358" y="2266239"/>
        <a:ext cx="4266216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1A832-5FED-402A-B31B-39030DBC0B5E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CBBAF-19BB-4A5B-8CE0-867C7A14EDF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261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49F3-556D-4792-BE64-72FE16CE9A36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0F8BC-B5A4-472F-B6D8-70E951D0377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004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1703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345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3892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372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AU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098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9937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0393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4563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63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08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3891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AU" sz="1200" b="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925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0F8BC-B5A4-472F-B6D8-70E951D03774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342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3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A0F661-ECA1-44CE-BFEA-72EFC0D908A1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2D4F7-0671-473B-8D20-19493AD724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5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00E363-634D-4942-8782-70CBCD60947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880B96-BD2C-47D5-AB60-1B7F55A0117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3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9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6B5B3C-EB97-413E-8929-0B042D823B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E28801-58C3-49C6-A627-AEE17E0D2A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2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B14262-D7C7-437C-AD10-C0AB82B96A73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4421EB-AC79-4780-AEC2-2479F5102C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FAB81-CA43-48D2-AC34-D1B865091DAD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CBB2CA-688C-4C1C-A919-C669C193C45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76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C7E29-A9D1-46E8-9EF6-2B6FA5595A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3FF441-3BAB-4CD3-BADA-C15B2CF625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2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B27C49-2237-4EDC-B32E-D4178029A8C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C49E54-F11B-4518-8832-BCC53593A20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68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3E7FB1-B10A-4A2E-AD97-918681E8C20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F193E-4AE3-44DD-B98B-3FC56AFCE4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3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06D699-6A39-483B-AB41-81CD31DBF96C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8B5914-0F5A-44EC-8A3E-0545B1C9BAD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23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 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2</a:t>
            </a:r>
            <a:r>
              <a:rPr lang="en-AU" altLang="en-US" dirty="0">
                <a:latin typeface="Arial" charset="0"/>
                <a:cs typeface="Arial" charset="0"/>
              </a:rPr>
              <a:t> </a:t>
            </a:r>
            <a:r>
              <a:rPr lang="en-AU" altLang="en-US" dirty="0" smtClean="0">
                <a:latin typeface="Arial" charset="0"/>
                <a:cs typeface="Arial" charset="0"/>
              </a:rPr>
              <a:t>Applied computing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Delivering the outcomes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6" y="577938"/>
            <a:ext cx="9134533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/>
              <a:t>Some suitable </a:t>
            </a:r>
            <a:r>
              <a:rPr lang="en-AU" sz="2000" b="1" dirty="0" smtClean="0"/>
              <a:t>assessment tasks </a:t>
            </a:r>
            <a:r>
              <a:rPr lang="en-AU" sz="2000" b="1" dirty="0"/>
              <a:t>could be: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Presentation of an innovative solution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presentation to the class using video or PowerPoint to present findings to the class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Written report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report that presents the development of an innovative solution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Annotated visual report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PowerPoint presentation with images and notes/explanations on the development of an innovative </a:t>
            </a:r>
            <a:r>
              <a:rPr lang="en-AU" sz="2000" dirty="0" smtClean="0"/>
              <a:t>solution.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94826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Suitable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tasks</a:t>
            </a:r>
          </a:p>
        </p:txBody>
      </p:sp>
    </p:spTree>
    <p:extLst>
      <p:ext uri="{BB962C8B-B14F-4D97-AF65-F5344CB8AC3E}">
        <p14:creationId xmlns:p14="http://schemas.microsoft.com/office/powerpoint/2010/main" val="38358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5322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The process for developing an innovative solution is: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1" y="0"/>
            <a:ext cx="7956377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Innovative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solutions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2246" y="2276872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/>
              <a:t>Proof-of</a:t>
            </a:r>
          </a:p>
          <a:p>
            <a:pPr algn="ctr"/>
            <a:r>
              <a:rPr lang="en-AU" sz="4000" b="1" dirty="0"/>
              <a:t>-concept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584648"/>
            <a:ext cx="2453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/>
              <a:t>Prototype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8184" y="2584648"/>
            <a:ext cx="2453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/>
              <a:t>Product</a:t>
            </a:r>
          </a:p>
        </p:txBody>
      </p:sp>
      <p:cxnSp>
        <p:nvCxnSpPr>
          <p:cNvPr id="8" name="Straight Arrow Connector 7"/>
          <p:cNvCxnSpPr>
            <a:stCxn id="2" idx="3"/>
            <a:endCxn id="5" idx="1"/>
          </p:cNvCxnSpPr>
          <p:nvPr/>
        </p:nvCxnSpPr>
        <p:spPr>
          <a:xfrm flipV="1">
            <a:off x="2462486" y="2938591"/>
            <a:ext cx="741362" cy="1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657750" y="2938590"/>
            <a:ext cx="741362" cy="1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35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65581"/>
            <a:ext cx="9144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The term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proof-of-concept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has a range of different interpretations in a range of areas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purposes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Unit 2 Outcome 1 the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following are useful to consider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 idea or a method that demonstrates some feasibility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determining whether an idea can be turned into a reality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practical demonstration of a concept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involves research and review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explores the potential of an idea to be developed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identify the features of a product before the development of it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can be a partial solution in software development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identify issues that could affect success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does not have to be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1" y="0"/>
            <a:ext cx="7452321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Proof-of-concept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369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4868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The terms proof-of-concept and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prototype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are often used interchangeably. However, they are different processes for different purposes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For the purposes of Unit 2 Outcome 1 the following are useful to consider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 prototype turns the idea (proof-of-concept) into a basic version of an end product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can be a basic working model or an attempt at making a working model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acts as a sample for users and clients to provide feedback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it is not expected to have all the features and functions of an end product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visualises how the product will function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shows how the product will be developed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helps to provide specifications for the product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 prototype can be tested and evaluated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1" y="0"/>
            <a:ext cx="5940153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Prototype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2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" y="577938"/>
            <a:ext cx="914400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 product is an item or a service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developed to meet a need or opportunity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can be physical or virtual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has to be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1" y="0"/>
            <a:ext cx="5580113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Product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55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44" y="576908"/>
            <a:ext cx="84969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Artificial intelligence: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sing a programming language to create a chatbot using Python, Java and Ruby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ou could create something to support students/improve student outcomes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Blockchain: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sing in a school for the issuing of results and certificates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sing for making financial payments in a school</a:t>
            </a:r>
          </a:p>
          <a:p>
            <a:endParaRPr lang="en-A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IoT: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sed for physical security in buildings such as the unlocking of doors, etc.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Drones: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or imaging crops, farms and coastal areas using different wavelengths of light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an app on a smartphone to communicate with a watch worn by a user who is aged or has a disability to prompt them (to eat, go to class, wake up)</a:t>
            </a:r>
          </a:p>
          <a:p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Augmented reality: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camera screen in front of the driver used as a head-up display that assists the driver in navigation or steering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766834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Some examples</a:t>
            </a:r>
          </a:p>
        </p:txBody>
      </p:sp>
    </p:spTree>
    <p:extLst>
      <p:ext uri="{BB962C8B-B14F-4D97-AF65-F5344CB8AC3E}">
        <p14:creationId xmlns:p14="http://schemas.microsoft.com/office/powerpoint/2010/main" val="12011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Sample task idea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877806"/>
              </p:ext>
            </p:extLst>
          </p:nvPr>
        </p:nvGraphicFramePr>
        <p:xfrm>
          <a:off x="0" y="1004690"/>
          <a:ext cx="2987824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Innovative solution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Innovative solution using digital systems that</a:t>
                      </a:r>
                      <a:r>
                        <a:rPr lang="en-AU" baseline="0" dirty="0" smtClean="0"/>
                        <a:t> includes</a:t>
                      </a:r>
                      <a:r>
                        <a:rPr lang="en-AU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proof-of-concept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prototype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product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dirty="0" smtClean="0"/>
                        <a:t>Collaborative project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09894"/>
              </p:ext>
            </p:extLst>
          </p:nvPr>
        </p:nvGraphicFramePr>
        <p:xfrm>
          <a:off x="2987824" y="1010345"/>
          <a:ext cx="309634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1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Written</a:t>
                      </a:r>
                      <a:r>
                        <a:rPr lang="en-AU" sz="1800" baseline="0" dirty="0" smtClean="0">
                          <a:solidFill>
                            <a:schemeClr val="bg1"/>
                          </a:solidFill>
                        </a:rPr>
                        <a:t> report</a:t>
                      </a:r>
                      <a:endParaRPr lang="en-AU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Written report that includes: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a project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an analysis of need or</a:t>
                      </a:r>
                      <a:r>
                        <a:rPr lang="en-AU" baseline="0" dirty="0" smtClean="0"/>
                        <a:t> opportunity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evidence of data collection</a:t>
                      </a:r>
                      <a:endParaRPr lang="en-AU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documentation of</a:t>
                      </a:r>
                      <a:r>
                        <a:rPr lang="en-AU" baseline="0" dirty="0" smtClean="0"/>
                        <a:t> solution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solution designs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documentation of development process including how the group collaborated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potential legal and ethical issues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detailed testing 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evaluation of the efficiency and effectiveness of the innovative solution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13505"/>
              </p:ext>
            </p:extLst>
          </p:nvPr>
        </p:nvGraphicFramePr>
        <p:xfrm>
          <a:off x="6084168" y="1010345"/>
          <a:ext cx="3059832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Presentation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dirty="0" smtClean="0"/>
                        <a:t>A class presentation that includes: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an identification of the need or opportunity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details of solution</a:t>
                      </a:r>
                      <a:r>
                        <a:rPr lang="en-AU" baseline="0" dirty="0" smtClean="0"/>
                        <a:t> requirements and designs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a demonstration of the proof-of-concept, prototype or product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legal and ethical issues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testing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evaluation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548680"/>
            <a:ext cx="4355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2000" b="1" dirty="0">
                <a:latin typeface="Arial" charset="0"/>
              </a:rPr>
              <a:t>A</a:t>
            </a:r>
            <a:r>
              <a:rPr lang="en-AU" altLang="en-US" sz="2000" b="1" dirty="0" smtClean="0">
                <a:latin typeface="Arial" charset="0"/>
              </a:rPr>
              <a:t> sample task idea could be: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199587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</a:t>
            </a:r>
            <a:r>
              <a:rPr lang="en-AU" dirty="0"/>
              <a:t>Unit 2 Outcome 2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Network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6402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44420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Outcome 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 – Background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19"/>
            <a:ext cx="9144000" cy="329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643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2 – Background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580070"/>
            <a:ext cx="9144000" cy="3962400"/>
          </a:xfrm>
        </p:spPr>
        <p:txBody>
          <a:bodyPr/>
          <a:lstStyle/>
          <a:p>
            <a:pPr marL="0" lvl="0" indent="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 smtClean="0"/>
              <a:t>Students need to be able to:</a:t>
            </a:r>
            <a:endParaRPr lang="en-AU" sz="2000" b="1" dirty="0"/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identify and describe different networks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examine the impact of network vulnerabilities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design a network solution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identify and evaluate threats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propose and justify strategies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identify </a:t>
            </a:r>
            <a:r>
              <a:rPr lang="en-AU" sz="2000" dirty="0"/>
              <a:t>and discuss legal and ethical </a:t>
            </a:r>
            <a:r>
              <a:rPr lang="en-AU" sz="2000" dirty="0" smtClean="0"/>
              <a:t>issues.</a:t>
            </a:r>
          </a:p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  <a:p>
            <a:pPr marL="0" lvl="0" indent="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 smtClean="0"/>
              <a:t>Students can learn through:</a:t>
            </a:r>
            <a:endParaRPr lang="en-AU" sz="2000" b="1" dirty="0"/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theory </a:t>
            </a:r>
            <a:r>
              <a:rPr lang="en-AU" sz="2000" dirty="0"/>
              <a:t>and explanation of key knowledge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case studies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exercises</a:t>
            </a:r>
          </a:p>
          <a:p>
            <a:pPr marL="457200" lvl="0" indent="-457200" defTabSz="10668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c</a:t>
            </a:r>
            <a:r>
              <a:rPr lang="en-AU" sz="2000" dirty="0" smtClean="0"/>
              <a:t>lass activities </a:t>
            </a:r>
            <a:r>
              <a:rPr lang="en-AU" sz="2000" dirty="0"/>
              <a:t>(including from Advice for teachers</a:t>
            </a:r>
            <a:r>
              <a:rPr lang="en-AU" sz="2000" dirty="0" smtClean="0"/>
              <a:t>).</a:t>
            </a:r>
            <a:endParaRPr lang="en-AU" sz="2000" dirty="0"/>
          </a:p>
          <a:p>
            <a:pPr marL="0" lvl="0" indent="0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0751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27784" cy="548680"/>
          </a:xfrm>
        </p:spPr>
        <p:txBody>
          <a:bodyPr/>
          <a:lstStyle/>
          <a:p>
            <a:pPr algn="l" eaLnBrk="1" hangingPunct="1"/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2019.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3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7714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/>
              <a:t>Some questions to consider when planning for Unit </a:t>
            </a:r>
            <a:r>
              <a:rPr lang="en-US" sz="2000" b="1" dirty="0" smtClean="0"/>
              <a:t>2 </a:t>
            </a:r>
            <a:r>
              <a:rPr lang="en-US" sz="2000" b="1" dirty="0"/>
              <a:t>Outcome 2</a:t>
            </a:r>
            <a:r>
              <a:rPr lang="en-US" sz="2000" b="1" dirty="0" smtClean="0"/>
              <a:t>:</a:t>
            </a:r>
            <a:endParaRPr lang="en-AU" sz="20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How </a:t>
            </a:r>
            <a:r>
              <a:rPr lang="en-AU" sz="2000" dirty="0"/>
              <a:t>will you prepare your students for this outcome?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What do your students need to know about networks and network security?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How will you develop a case study? How will this task look?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How long will you need to teach and assess this task? It will be in Term 4 and depend on the length of time spent on </a:t>
            </a:r>
            <a:r>
              <a:rPr lang="en-AU" sz="2000" dirty="0" smtClean="0"/>
              <a:t>Outcome 1.</a:t>
            </a:r>
            <a:endParaRPr lang="en-AU" sz="20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Are you able to have your school’s IT Support staff assist you with this outcome? Explanation of the network or even facilitating some hands-on opportunities.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How will you bring the key knowledge and key skills together to develop an assessment task that will meet requirements?</a:t>
            </a:r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5645"/>
            <a:ext cx="788436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2 –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P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lanning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404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" y="549398"/>
            <a:ext cx="9138798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000" b="1" dirty="0"/>
              <a:t>Some suitable </a:t>
            </a:r>
            <a:r>
              <a:rPr lang="en-AU" sz="2000" b="1" dirty="0" smtClean="0"/>
              <a:t>assessment tasks </a:t>
            </a:r>
            <a:r>
              <a:rPr lang="en-AU" sz="2000" b="1" dirty="0"/>
              <a:t>could be: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Case study with structured questions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number of structured questions that address a case study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Written report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report that addresses a case study, maybe with a word limit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Annotated visual report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PowerPoint presentation with images/notes/explanations addressing a case study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poster with images and explanations addressing the case study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AU" sz="2000" b="1" dirty="0"/>
              <a:t>Design of a wireless network or working model of a wireless network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a network design as part of a case study</a:t>
            </a:r>
          </a:p>
          <a:p>
            <a:pPr lvl="1" indent="-384175">
              <a:spcBef>
                <a:spcPts val="600"/>
              </a:spcBef>
              <a:spcAft>
                <a:spcPts val="0"/>
              </a:spcAft>
            </a:pPr>
            <a:r>
              <a:rPr lang="en-AU" sz="2000" dirty="0"/>
              <a:t>development of a wireless network using mobile </a:t>
            </a:r>
            <a:r>
              <a:rPr lang="en-AU" sz="2000" dirty="0" smtClean="0"/>
              <a:t>phones.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02027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2 – Suitable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tasks</a:t>
            </a:r>
          </a:p>
        </p:txBody>
      </p:sp>
    </p:spTree>
    <p:extLst>
      <p:ext uri="{BB962C8B-B14F-4D97-AF65-F5344CB8AC3E}">
        <p14:creationId xmlns:p14="http://schemas.microsoft.com/office/powerpoint/2010/main" val="173820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2 –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Sample task idea</a:t>
            </a:r>
            <a:endParaRPr lang="en-AU" altLang="en-US" sz="32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05414"/>
              </p:ext>
            </p:extLst>
          </p:nvPr>
        </p:nvGraphicFramePr>
        <p:xfrm>
          <a:off x="4572000" y="1010345"/>
          <a:ext cx="45720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Developing the questions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Development of questions to respond to the case study that enables students to: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identify and describe that applications and capabilities of the network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examine the impact of the network vulnerabilities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design</a:t>
                      </a:r>
                      <a:r>
                        <a:rPr lang="en-AU" baseline="0" dirty="0" smtClean="0"/>
                        <a:t> a network solution for the organisation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identify and evaluate the threats to the security of the organisation’s data and information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propose and justify strategies to protect the security of the organisation’s data and information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/>
                        <a:t>identify and discuss possible legal and ethical issues from ineffective data and information security practices</a:t>
                      </a:r>
                      <a:endParaRPr lang="en-AU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89691"/>
              </p:ext>
            </p:extLst>
          </p:nvPr>
        </p:nvGraphicFramePr>
        <p:xfrm>
          <a:off x="0" y="1010345"/>
          <a:ext cx="45720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bg1"/>
                          </a:solidFill>
                        </a:rPr>
                        <a:t>Developing the case study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Development of a case study regarding an organisation and its setting that includes details of: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the network and its capabilities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vulnerabilities to the network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/>
                        <a:t>threats to data and information</a:t>
                      </a:r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548680"/>
            <a:ext cx="6444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2000" b="1" dirty="0">
                <a:latin typeface="Arial" charset="0"/>
              </a:rPr>
              <a:t>A</a:t>
            </a:r>
            <a:r>
              <a:rPr lang="en-AU" altLang="en-US" sz="2000" b="1" dirty="0" smtClean="0">
                <a:latin typeface="Arial" charset="0"/>
              </a:rPr>
              <a:t> sample task idea could be: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334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Technologies</a:t>
            </a:r>
            <a:br>
              <a:rPr lang="en-AU" sz="2800" dirty="0"/>
            </a:br>
            <a:r>
              <a:rPr lang="en-AU" sz="2800" dirty="0"/>
              <a:t/>
            </a:r>
            <a:br>
              <a:rPr lang="en-AU" sz="2800" dirty="0"/>
            </a:br>
            <a:r>
              <a:rPr lang="en-AU" sz="2800" dirty="0"/>
              <a:t>Victorian Curriculum and Assessment Authority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866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2 Applied computing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429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995212"/>
              </p:ext>
            </p:extLst>
          </p:nvPr>
        </p:nvGraphicFramePr>
        <p:xfrm>
          <a:off x="0" y="1052736"/>
          <a:ext cx="913752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262778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Overview</a:t>
            </a:r>
            <a:endParaRPr lang="en-AU" altLang="en-US" sz="3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9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</a:t>
            </a:r>
            <a:r>
              <a:rPr lang="en-AU" dirty="0"/>
              <a:t>Unit 2 Outcome 1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Innovative solutions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393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8822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Background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19"/>
            <a:ext cx="9144000" cy="471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63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Background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65581"/>
            <a:ext cx="9144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66800">
              <a:lnSpc>
                <a:spcPct val="90000"/>
              </a:lnSpc>
              <a:spcAft>
                <a:spcPts val="600"/>
              </a:spcAft>
            </a:pPr>
            <a:r>
              <a:rPr lang="en-A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need to be able </a:t>
            </a:r>
            <a:r>
              <a:rPr lang="en-A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  <a:endParaRPr lang="en-A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investigate a problem, need or opportunity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analyse solution requirements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design an innovative solution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develop and document the innovative solution as a proof-of-concept, prototype or product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evaluate the innovative solution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develop project plans (collaborative project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 defTabSz="1066800">
              <a:lnSpc>
                <a:spcPct val="90000"/>
              </a:lnSpc>
              <a:spcAft>
                <a:spcPts val="600"/>
              </a:spcAft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1066800">
              <a:lnSpc>
                <a:spcPct val="90000"/>
              </a:lnSpc>
              <a:spcAft>
                <a:spcPts val="600"/>
              </a:spcAft>
            </a:pPr>
            <a:r>
              <a:rPr lang="en-A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can learn through:</a:t>
            </a:r>
            <a:endParaRPr lang="en-A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theory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and explanation of key knowledge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</a:p>
          <a:p>
            <a:pPr marL="457200" lvl="0" indent="-457200" defTabSz="1066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lass activities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(including from Advice for teachers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1066800">
              <a:lnSpc>
                <a:spcPct val="90000"/>
              </a:lnSpc>
              <a:spcAft>
                <a:spcPts val="600"/>
              </a:spcAft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8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02" y="577938"/>
            <a:ext cx="913879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innovative solution may take the form of 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proof of concept, prototype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product.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Students choose one of the following topics to explore in greater detail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A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artificial intelligence, machine learning or neural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assistive and wearable technologies or Internet of Things (IoT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creating with digital systems such as drones, microcontrollers, nanosatellites and robotic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games development, multimedia programming or web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authoring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mixed realities such as augmented and virtual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reality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investigation/research project on innovative uses for emerging technologies such as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endParaRPr lang="en-A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any other innovative digital solution.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1" y="0"/>
            <a:ext cx="8172401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U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nit 2 Outcome 1 – Innovative solutions</a:t>
            </a:r>
          </a:p>
        </p:txBody>
      </p:sp>
    </p:spTree>
    <p:extLst>
      <p:ext uri="{BB962C8B-B14F-4D97-AF65-F5344CB8AC3E}">
        <p14:creationId xmlns:p14="http://schemas.microsoft.com/office/powerpoint/2010/main" val="11153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462" y="557489"/>
            <a:ext cx="9149461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Some questions to consider when planning for Unit </a:t>
            </a:r>
            <a:r>
              <a:rPr lang="en-US" sz="2000" b="1" dirty="0" smtClean="0"/>
              <a:t>2 </a:t>
            </a:r>
            <a:r>
              <a:rPr lang="en-US" sz="2000" b="1" dirty="0"/>
              <a:t>Outcome 1</a:t>
            </a:r>
            <a:r>
              <a:rPr lang="en-US" sz="2000" b="1" dirty="0" smtClean="0"/>
              <a:t>:</a:t>
            </a:r>
            <a:endParaRPr lang="en-AU" sz="2000" dirty="0" smtClean="0"/>
          </a:p>
          <a:p>
            <a:pPr>
              <a:spcBef>
                <a:spcPts val="600"/>
              </a:spcBef>
            </a:pPr>
            <a:r>
              <a:rPr lang="en-AU" sz="2000" dirty="0" smtClean="0"/>
              <a:t>How </a:t>
            </a:r>
            <a:r>
              <a:rPr lang="en-AU" sz="2000" dirty="0"/>
              <a:t>will you prepare your students for this outcome?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your students identify a need or opportunity?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do your students know about planning and collaborating in a project?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your students select an appropriate topic and research it?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 approve and manage student projects?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 ensure the chosen projects will take the form of a proof-of-concept, prototype or product? How </a:t>
            </a:r>
            <a:r>
              <a:rPr lang="en-AU" sz="2000" dirty="0" smtClean="0"/>
              <a:t>will </a:t>
            </a:r>
            <a:r>
              <a:rPr lang="en-AU" sz="2000" dirty="0"/>
              <a:t>students plan for this?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long will you need to teach and assess this task? Keep in mind you could have a part of Term 2, the whole of Term 3 and even part of Term 4 for this.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your students complete a project that will meet the requirements of the outcome?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could you showcase student projects at school?</a:t>
            </a:r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88436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2 Outcome 1 – Planning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404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44A985-73BC-4531-86B4-1295B093A7A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aab662d-a6b2-42d6-996b-a574723d1ad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5A8B4F-E14D-4B6A-A43B-D3CF3059D6F0}"/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1429</TotalTime>
  <Words>1530</Words>
  <Application>Microsoft Office PowerPoint</Application>
  <PresentationFormat>On-screen Show (4:3)</PresentationFormat>
  <Paragraphs>242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VCE_PP_Template</vt:lpstr>
      <vt:lpstr>Unit 2 Applied computing  Delivering the outcomes</vt:lpstr>
      <vt:lpstr>Copyright</vt:lpstr>
      <vt:lpstr>Unit 2 Applied computing</vt:lpstr>
      <vt:lpstr>PowerPoint Presentation</vt:lpstr>
      <vt:lpstr>Delivering Unit 2 Outcome 1  Innovative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Delivering Unit 2 Outcome 2  Network security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Feain, Philip A</dc:creator>
  <cp:lastModifiedBy>Coleman, Julie J</cp:lastModifiedBy>
  <cp:revision>89</cp:revision>
  <cp:lastPrinted>2019-07-22T05:57:36Z</cp:lastPrinted>
  <dcterms:created xsi:type="dcterms:W3CDTF">2019-06-24T04:01:49Z</dcterms:created>
  <dcterms:modified xsi:type="dcterms:W3CDTF">2020-05-29T00:10:10Z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