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85" r:id="rId7"/>
    <p:sldId id="265" r:id="rId8"/>
    <p:sldId id="282" r:id="rId9"/>
    <p:sldId id="273" r:id="rId10"/>
    <p:sldId id="279" r:id="rId11"/>
    <p:sldId id="266" r:id="rId12"/>
    <p:sldId id="277" r:id="rId13"/>
    <p:sldId id="283" r:id="rId14"/>
    <p:sldId id="274" r:id="rId15"/>
    <p:sldId id="267" r:id="rId16"/>
    <p:sldId id="278" r:id="rId17"/>
    <p:sldId id="261" r:id="rId1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602" autoAdjust="0"/>
  </p:normalViewPr>
  <p:slideViewPr>
    <p:cSldViewPr>
      <p:cViewPr varScale="1">
        <p:scale>
          <a:sx n="63" d="100"/>
          <a:sy n="63" d="100"/>
        </p:scale>
        <p:origin x="21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O1</a:t>
          </a:r>
        </a:p>
        <a:p>
          <a:pPr>
            <a:spcAft>
              <a:spcPts val="600"/>
            </a:spcAft>
          </a:pPr>
          <a:r>
            <a:rPr lang="en-AU" sz="3200" b="1" dirty="0" smtClean="0"/>
            <a:t>Innovative solutions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Network security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Applied computing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C7073806-D95A-40FF-AB5B-762EE49F7BE7}" type="presOf" srcId="{99E744B5-0934-4A63-9D89-10FD807F99F1}" destId="{4ECB256A-DDA4-420E-993D-2ED1BBE08274}" srcOrd="0" destOrd="0" presId="urn:microsoft.com/office/officeart/2005/8/layout/hierarchy4"/>
    <dgm:cxn modelId="{45FF9448-C7FC-4F06-B11F-057B949BF2A7}" type="presOf" srcId="{0A201747-BF29-42C4-A187-62E4DDC0D73C}" destId="{AE533799-257E-45C2-AB65-9BDDDC3C45E7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117B5D4C-432B-4A49-A000-58C8BAB34BC0}" type="presOf" srcId="{7452C768-7527-443E-8DAC-3C41B4C08BAF}" destId="{1DCEDDD2-F56E-4D9A-A32E-1E7B5C2C1F02}" srcOrd="0" destOrd="0" presId="urn:microsoft.com/office/officeart/2005/8/layout/hierarchy4"/>
    <dgm:cxn modelId="{6EB66583-54B1-435B-95FD-DC5B085CBEFE}" type="presOf" srcId="{8FB56A25-14B5-45F1-838E-799A47436166}" destId="{0F1FEBDC-C665-438E-998A-8DC0197407B9}" srcOrd="0" destOrd="0" presId="urn:microsoft.com/office/officeart/2005/8/layout/hierarchy4"/>
    <dgm:cxn modelId="{D8DF8DED-9697-4603-917A-934D6DE0E542}" type="presParOf" srcId="{0F1FEBDC-C665-438E-998A-8DC0197407B9}" destId="{E3EDF1D0-F8C6-4463-AA66-E762F7513BCF}" srcOrd="0" destOrd="0" presId="urn:microsoft.com/office/officeart/2005/8/layout/hierarchy4"/>
    <dgm:cxn modelId="{396C0815-7613-4BA9-880D-80F688AAAE10}" type="presParOf" srcId="{E3EDF1D0-F8C6-4463-AA66-E762F7513BCF}" destId="{4ECB256A-DDA4-420E-993D-2ED1BBE08274}" srcOrd="0" destOrd="0" presId="urn:microsoft.com/office/officeart/2005/8/layout/hierarchy4"/>
    <dgm:cxn modelId="{7D9F6532-A54C-46E1-90C5-2564B2F34554}" type="presParOf" srcId="{E3EDF1D0-F8C6-4463-AA66-E762F7513BCF}" destId="{07E7D75B-1D47-4141-9740-E98718D1D1A7}" srcOrd="1" destOrd="0" presId="urn:microsoft.com/office/officeart/2005/8/layout/hierarchy4"/>
    <dgm:cxn modelId="{E2D92736-427F-4BD7-A41E-F5911A3430EA}" type="presParOf" srcId="{E3EDF1D0-F8C6-4463-AA66-E762F7513BCF}" destId="{15E9ABAB-CBAB-48CE-A83E-3BB1ED319D2B}" srcOrd="2" destOrd="0" presId="urn:microsoft.com/office/officeart/2005/8/layout/hierarchy4"/>
    <dgm:cxn modelId="{F7A4E97F-2A7F-4F03-9E05-D459F342AE89}" type="presParOf" srcId="{15E9ABAB-CBAB-48CE-A83E-3BB1ED319D2B}" destId="{B40C3789-C6B6-4485-A899-71DD9B34E7A4}" srcOrd="0" destOrd="0" presId="urn:microsoft.com/office/officeart/2005/8/layout/hierarchy4"/>
    <dgm:cxn modelId="{CDB5D66D-EEA6-4657-9001-43B4CECF81B5}" type="presParOf" srcId="{B40C3789-C6B6-4485-A899-71DD9B34E7A4}" destId="{AE533799-257E-45C2-AB65-9BDDDC3C45E7}" srcOrd="0" destOrd="0" presId="urn:microsoft.com/office/officeart/2005/8/layout/hierarchy4"/>
    <dgm:cxn modelId="{E1293424-FDD9-4E02-B846-B06DFF513B8A}" type="presParOf" srcId="{B40C3789-C6B6-4485-A899-71DD9B34E7A4}" destId="{55622AFA-1401-4F4B-9DEA-7E81DA98E66E}" srcOrd="1" destOrd="0" presId="urn:microsoft.com/office/officeart/2005/8/layout/hierarchy4"/>
    <dgm:cxn modelId="{814F1C3E-41FC-43BD-9D80-5C97B9E4BF39}" type="presParOf" srcId="{15E9ABAB-CBAB-48CE-A83E-3BB1ED319D2B}" destId="{20DB0713-FBF7-448C-99F3-24E3EE5BAFE6}" srcOrd="1" destOrd="0" presId="urn:microsoft.com/office/officeart/2005/8/layout/hierarchy4"/>
    <dgm:cxn modelId="{03437D41-8665-4138-9D63-8FEEEA32F331}" type="presParOf" srcId="{15E9ABAB-CBAB-48CE-A83E-3BB1ED319D2B}" destId="{9A3E9DF3-149F-4849-AC58-42891A2831CE}" srcOrd="2" destOrd="0" presId="urn:microsoft.com/office/officeart/2005/8/layout/hierarchy4"/>
    <dgm:cxn modelId="{BA6D643D-FA57-4214-ADD3-84B59216D1E3}" type="presParOf" srcId="{9A3E9DF3-149F-4849-AC58-42891A2831CE}" destId="{1DCEDDD2-F56E-4D9A-A32E-1E7B5C2C1F02}" srcOrd="0" destOrd="0" presId="urn:microsoft.com/office/officeart/2005/8/layout/hierarchy4"/>
    <dgm:cxn modelId="{73938174-2489-4E08-A6A1-8AD7543ED698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3" y="1927"/>
          <a:ext cx="9130779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Applied computing</a:t>
          </a:r>
          <a:endParaRPr lang="en-AU" sz="3200" b="1" kern="1200" dirty="0"/>
        </a:p>
      </dsp:txBody>
      <dsp:txXfrm>
        <a:off x="60951" y="59505"/>
        <a:ext cx="9015623" cy="1850718"/>
      </dsp:txXfrm>
    </dsp:sp>
    <dsp:sp modelId="{AE533799-257E-45C2-AB65-9BDDDC3C45E7}">
      <dsp:nvSpPr>
        <dsp:cNvPr id="0" name=""/>
        <dsp:cNvSpPr/>
      </dsp:nvSpPr>
      <dsp:spPr>
        <a:xfrm>
          <a:off x="3373" y="2208661"/>
          <a:ext cx="4381372" cy="19658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Innovative solutions</a:t>
          </a:r>
          <a:endParaRPr lang="en-AU" sz="3200" b="1" kern="1200" dirty="0"/>
        </a:p>
      </dsp:txBody>
      <dsp:txXfrm>
        <a:off x="60951" y="2266239"/>
        <a:ext cx="4266216" cy="1850718"/>
      </dsp:txXfrm>
    </dsp:sp>
    <dsp:sp modelId="{1DCEDDD2-F56E-4D9A-A32E-1E7B5C2C1F02}">
      <dsp:nvSpPr>
        <dsp:cNvPr id="0" name=""/>
        <dsp:cNvSpPr/>
      </dsp:nvSpPr>
      <dsp:spPr>
        <a:xfrm>
          <a:off x="4752780" y="2208661"/>
          <a:ext cx="4381372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Network security</a:t>
          </a:r>
          <a:endParaRPr lang="en-AU" sz="3200" b="1" kern="1200" dirty="0"/>
        </a:p>
      </dsp:txBody>
      <dsp:txXfrm>
        <a:off x="4810358" y="2266239"/>
        <a:ext cx="4266216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DF445-A6C1-4F2C-A980-911AF15C076D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5D2D2-C8C1-4C88-A276-F41BDED2B1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373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4907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445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707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0982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456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08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691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322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710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389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EAFA74-2A0D-4156-B736-36458A74BE55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DB807C-1973-42E6-A0D7-37C8164F5E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B6DB7-F39F-451B-B1F0-933BB4129C20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D52AA-898D-4AA0-ABA6-97026DD38C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5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AD53F-A5E1-4FD1-AC3D-E0C2A3D414A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E3B8CD-CFF4-43D6-98B0-B2D68AF045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6CD139-D916-41B6-9FA9-724899D0EB6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D2B14-91E7-45E5-9AA6-C8426AF368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2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33793A-711D-4552-8FD3-D7EFEBFB77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2A2CD6-44BB-41E6-B3FD-9143DF6942B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869B6F-B5CE-437F-80E8-43201840888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4C0F6-D65E-411C-B2DC-79DE8F0FBA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30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110E6-9B14-4A22-A05A-FA8657FF6E3E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B60D34-8EAD-48D8-94D9-9254DAB9D3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67D8D-4CF3-4E42-9A36-08560F5E97D6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53467-CDD4-4593-905C-53419029C1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2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BE129-DE0B-4E77-92D4-716EC9194B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A6FFB-A115-4461-A708-AB230E013CB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8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2</a:t>
            </a:r>
            <a:r>
              <a:rPr lang="en-AU" altLang="en-US" dirty="0">
                <a:latin typeface="Arial" charset="0"/>
                <a:cs typeface="Arial" charset="0"/>
              </a:rPr>
              <a:t> </a:t>
            </a:r>
            <a:r>
              <a:rPr lang="en-AU" altLang="en-US" dirty="0" smtClean="0">
                <a:latin typeface="Arial" charset="0"/>
                <a:cs typeface="Arial" charset="0"/>
              </a:rPr>
              <a:t>Applied computing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2 Outcome 2</a:t>
            </a:r>
            <a:br>
              <a:rPr lang="en-AU" dirty="0" smtClean="0"/>
            </a:br>
            <a:r>
              <a:rPr lang="en-AU" dirty="0" smtClean="0"/>
              <a:t>Network security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152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2</a:t>
            </a:r>
            <a:br>
              <a:rPr lang="en-AU" dirty="0" smtClean="0"/>
            </a:br>
            <a:r>
              <a:rPr lang="en-AU" dirty="0" smtClean="0"/>
              <a:t>Network security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8928992" cy="321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48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2 – Background</a:t>
            </a:r>
            <a:br>
              <a:rPr lang="en-AU" dirty="0" smtClean="0"/>
            </a:br>
            <a:r>
              <a:rPr lang="en-AU" dirty="0" smtClean="0"/>
              <a:t>Network security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060848"/>
            <a:ext cx="9108504" cy="3634746"/>
            <a:chOff x="2209794" y="1205804"/>
            <a:chExt cx="2037109" cy="1092048"/>
          </a:xfrm>
          <a:solidFill>
            <a:srgbClr val="0099E3"/>
          </a:solidFill>
        </p:grpSpPr>
        <p:sp>
          <p:nvSpPr>
            <p:cNvPr id="5" name="Rounded Rectangle 4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AU" sz="2800" b="1" kern="1200" dirty="0" smtClean="0"/>
                <a:t>Students should be able to:</a:t>
              </a:r>
            </a:p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 smtClean="0"/>
                <a:t>respond </a:t>
              </a:r>
              <a:r>
                <a:rPr lang="en-AU" sz="2800" b="1" dirty="0"/>
                <a:t>to a teacher-provided case </a:t>
              </a:r>
              <a:r>
                <a:rPr lang="en-AU" sz="2800" b="1" dirty="0" smtClean="0"/>
                <a:t>study</a:t>
              </a:r>
            </a:p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 smtClean="0"/>
                <a:t>examine </a:t>
              </a:r>
              <a:r>
                <a:rPr lang="en-AU" sz="2800" b="1" dirty="0"/>
                <a:t>the capabilities and vulnerabilities of a </a:t>
              </a:r>
              <a:r>
                <a:rPr lang="en-AU" sz="2800" b="1" dirty="0" smtClean="0"/>
                <a:t>network</a:t>
              </a:r>
            </a:p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 smtClean="0"/>
                <a:t>design </a:t>
              </a:r>
              <a:r>
                <a:rPr lang="en-AU" sz="2800" b="1" dirty="0"/>
                <a:t>a network </a:t>
              </a:r>
              <a:r>
                <a:rPr lang="en-AU" sz="2800" b="1" dirty="0" smtClean="0"/>
                <a:t>solution</a:t>
              </a:r>
            </a:p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 smtClean="0"/>
                <a:t>discuss </a:t>
              </a:r>
              <a:r>
                <a:rPr lang="en-AU" sz="2800" b="1" dirty="0"/>
                <a:t>the threats to data and </a:t>
              </a:r>
              <a:r>
                <a:rPr lang="en-AU" sz="2800" b="1" dirty="0" smtClean="0"/>
                <a:t>information</a:t>
              </a:r>
            </a:p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 smtClean="0"/>
                <a:t>propose </a:t>
              </a:r>
              <a:r>
                <a:rPr lang="en-AU" sz="2800" b="1" dirty="0"/>
                <a:t>strategies to protect the security of data and </a:t>
              </a:r>
              <a:r>
                <a:rPr lang="en-AU" sz="2800" b="1" dirty="0" smtClean="0"/>
                <a:t>information.</a:t>
              </a:r>
              <a:endParaRPr lang="en-AU" sz="28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16" y="5742561"/>
            <a:ext cx="9108504" cy="1092048"/>
            <a:chOff x="2209794" y="1205804"/>
            <a:chExt cx="2037109" cy="1092048"/>
          </a:xfrm>
        </p:grpSpPr>
        <p:sp>
          <p:nvSpPr>
            <p:cNvPr id="8" name="Rounded Rectangle 7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AU" sz="2800" b="1" kern="1200" dirty="0" smtClean="0"/>
                <a:t>Design a network using an appropriate software tool.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29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2 – Assessment</a:t>
            </a:r>
            <a:br>
              <a:rPr lang="en-AU" dirty="0" smtClean="0"/>
            </a:br>
            <a:r>
              <a:rPr lang="en-AU" dirty="0" smtClean="0"/>
              <a:t>Network security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344" y="2092466"/>
            <a:ext cx="9118078" cy="1092048"/>
            <a:chOff x="1568" y="1205804"/>
            <a:chExt cx="2037109" cy="1092048"/>
          </a:xfrm>
          <a:solidFill>
            <a:srgbClr val="00B0F0"/>
          </a:solidFill>
        </p:grpSpPr>
        <p:sp>
          <p:nvSpPr>
            <p:cNvPr id="19" name="Rounded Rectangle 18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/>
                <a:t>Suitable tasks for assessment may be selected from the following:</a:t>
              </a:r>
              <a:endParaRPr lang="en-AU" sz="2800" b="1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04" y="3297179"/>
            <a:ext cx="9108504" cy="1092048"/>
            <a:chOff x="2209794" y="1205804"/>
            <a:chExt cx="2037109" cy="1092048"/>
          </a:xfrm>
        </p:grpSpPr>
        <p:sp>
          <p:nvSpPr>
            <p:cNvPr id="22" name="Rounded Rectangle 21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kern="1200" dirty="0" smtClean="0"/>
                <a:t> written report or an annotated visual report</a:t>
              </a:r>
              <a:endParaRPr lang="en-AU" sz="2800" b="1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4549143"/>
            <a:ext cx="9108504" cy="1092048"/>
            <a:chOff x="2209794" y="1205804"/>
            <a:chExt cx="2037109" cy="1092048"/>
          </a:xfrm>
        </p:grpSpPr>
        <p:sp>
          <p:nvSpPr>
            <p:cNvPr id="25" name="Rounded Rectangle 24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kern="1200" dirty="0" smtClean="0"/>
                <a:t> case study with structured questions</a:t>
              </a:r>
              <a:endParaRPr lang="en-AU" sz="2800" b="1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1" y="5756738"/>
            <a:ext cx="9108157" cy="1092048"/>
            <a:chOff x="2209794" y="1205804"/>
            <a:chExt cx="2037109" cy="1092048"/>
          </a:xfrm>
        </p:grpSpPr>
        <p:sp>
          <p:nvSpPr>
            <p:cNvPr id="28" name="Rounded Rectangle 27"/>
            <p:cNvSpPr/>
            <p:nvPr/>
          </p:nvSpPr>
          <p:spPr>
            <a:xfrm>
              <a:off x="2209794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2241779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t</a:t>
              </a:r>
              <a:r>
                <a:rPr lang="en-AU" sz="2800" b="1" kern="1200" dirty="0" smtClean="0"/>
                <a:t>he design of a wireless network or a working model of a wireless network.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12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7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99E3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2</a:t>
            </a:r>
            <a:br>
              <a:rPr lang="en-AU" dirty="0" smtClean="0"/>
            </a:br>
            <a:r>
              <a:rPr lang="en-AU" dirty="0" smtClean="0"/>
              <a:t>Applied computing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84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Unit 2 Applied computing</a:t>
            </a:r>
            <a:br>
              <a:rPr lang="en-AU" dirty="0" smtClean="0"/>
            </a:br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065448"/>
              </p:ext>
            </p:extLst>
          </p:nvPr>
        </p:nvGraphicFramePr>
        <p:xfrm>
          <a:off x="6474" y="1916832"/>
          <a:ext cx="913752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895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2 Outcome 1</a:t>
            </a:r>
            <a:br>
              <a:rPr lang="en-AU" dirty="0" smtClean="0"/>
            </a:br>
            <a:r>
              <a:rPr lang="en-AU" dirty="0" smtClean="0"/>
              <a:t>Innovative solutions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410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1</a:t>
            </a:r>
            <a:br>
              <a:rPr lang="en-AU" dirty="0" smtClean="0"/>
            </a:br>
            <a:r>
              <a:rPr lang="en-AU" dirty="0" smtClean="0"/>
              <a:t>Innovative solutions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1755748"/>
            <a:ext cx="8784976" cy="452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9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1 – Background</a:t>
            </a:r>
            <a:br>
              <a:rPr lang="en-AU" dirty="0" smtClean="0"/>
            </a:br>
            <a:r>
              <a:rPr lang="en-AU" dirty="0" smtClean="0"/>
              <a:t>Innovative solutions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323528" y="206084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innovative solution may take the form of a proof of concept, prototype or product. Students choose one of the following topics to explore in greater detail: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artificial intelligence, machine learning or neural networks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assistive and wearable technologies or Internet of Things (IoT)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creating with digital systems such as drones, microcontrollers, nanosatellites and robotic devices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games development, multimedia programming or web authoring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mixed realities such as augmented and virtual reality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investigation/research project on innovative uses for emerging technologies such as blockchain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any other innovative digital solution.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1 – Background</a:t>
            </a:r>
            <a:br>
              <a:rPr lang="en-AU" dirty="0" smtClean="0"/>
            </a:br>
            <a:r>
              <a:rPr lang="en-AU" dirty="0" smtClean="0"/>
              <a:t>Innovative solutions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6319" y="2142838"/>
            <a:ext cx="9108504" cy="2366281"/>
            <a:chOff x="1568" y="1205804"/>
            <a:chExt cx="2037109" cy="1092048"/>
          </a:xfrm>
          <a:solidFill>
            <a:srgbClr val="00B0F0"/>
          </a:solidFill>
        </p:grpSpPr>
        <p:sp>
          <p:nvSpPr>
            <p:cNvPr id="5" name="Rounded Rectangle 4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AU" sz="2800" b="1" kern="1200" dirty="0" smtClean="0"/>
                <a:t>Students should be able to: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i</a:t>
              </a:r>
              <a:r>
                <a:rPr lang="en-AU" sz="2800" b="1" dirty="0" smtClean="0"/>
                <a:t>n collaboration with other students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kern="1200" dirty="0" smtClean="0"/>
                <a:t>nalyse, design, develop and evaluate an innovative solution to a need or opportunity</a:t>
              </a:r>
            </a:p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i</a:t>
              </a:r>
              <a:r>
                <a:rPr lang="en-AU" sz="2800" b="1" dirty="0" smtClean="0"/>
                <a:t>nvolving a digital system.</a:t>
              </a:r>
              <a:endParaRPr lang="en-AU" sz="28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5603801"/>
            <a:ext cx="9108504" cy="1092048"/>
            <a:chOff x="1568" y="1205804"/>
            <a:chExt cx="2037109" cy="1092048"/>
          </a:xfrm>
        </p:grpSpPr>
        <p:sp>
          <p:nvSpPr>
            <p:cNvPr id="8" name="Rounded Rectangle 7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AU" sz="2800" b="1" kern="1200" dirty="0" smtClean="0"/>
                <a:t>Collaborative project.</a:t>
              </a:r>
              <a:endParaRPr lang="en-AU" sz="28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19" y="4509119"/>
            <a:ext cx="9108504" cy="1092048"/>
            <a:chOff x="1568" y="1205804"/>
            <a:chExt cx="2037109" cy="1092048"/>
          </a:xfrm>
        </p:grpSpPr>
        <p:sp>
          <p:nvSpPr>
            <p:cNvPr id="14" name="Rounded Rectangle 13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AU" sz="2800" b="1" kern="1200" dirty="0" smtClean="0"/>
                <a:t>The innovative solution can be in the form of a proof of concept, prototype or a product.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96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2 Outcome 1 – Assessment</a:t>
            </a:r>
            <a:br>
              <a:rPr lang="en-AU" dirty="0" smtClean="0"/>
            </a:br>
            <a:r>
              <a:rPr lang="en-AU" dirty="0" smtClean="0"/>
              <a:t>Innovative solutions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344" y="2092466"/>
            <a:ext cx="9118078" cy="1092048"/>
            <a:chOff x="1568" y="1205804"/>
            <a:chExt cx="2037109" cy="1092048"/>
          </a:xfrm>
          <a:solidFill>
            <a:srgbClr val="00B0F0"/>
          </a:solidFill>
        </p:grpSpPr>
        <p:sp>
          <p:nvSpPr>
            <p:cNvPr id="19" name="Rounded Rectangle 18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800" b="1" kern="1200" dirty="0" smtClean="0"/>
                <a:t>Suitable tasks for assessment may be selected from the following:</a:t>
              </a:r>
              <a:endParaRPr lang="en-AU" sz="2800" b="1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767" y="3326952"/>
            <a:ext cx="9108504" cy="1092048"/>
            <a:chOff x="1568" y="1205804"/>
            <a:chExt cx="2037109" cy="1092048"/>
          </a:xfrm>
        </p:grpSpPr>
        <p:sp>
          <p:nvSpPr>
            <p:cNvPr id="22" name="Rounded Rectangle 21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kern="1200" dirty="0" smtClean="0"/>
                <a:t> presentation (oral, multimedia, visual) of an innovative solution</a:t>
              </a:r>
              <a:endParaRPr lang="en-AU" sz="2800" b="1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767" y="4513193"/>
            <a:ext cx="9108504" cy="1092048"/>
            <a:chOff x="1568" y="1205804"/>
            <a:chExt cx="2037109" cy="1092048"/>
          </a:xfrm>
        </p:grpSpPr>
        <p:sp>
          <p:nvSpPr>
            <p:cNvPr id="25" name="Rounded Rectangle 24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kern="1200" dirty="0" smtClean="0"/>
                <a:t> written report</a:t>
              </a:r>
              <a:endParaRPr lang="en-AU" sz="2800" b="1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0" y="5730919"/>
            <a:ext cx="9108504" cy="1092048"/>
            <a:chOff x="1568" y="1205804"/>
            <a:chExt cx="2037109" cy="1092048"/>
          </a:xfrm>
        </p:grpSpPr>
        <p:sp>
          <p:nvSpPr>
            <p:cNvPr id="28" name="Rounded Rectangle 27"/>
            <p:cNvSpPr/>
            <p:nvPr/>
          </p:nvSpPr>
          <p:spPr>
            <a:xfrm>
              <a:off x="1568" y="1205804"/>
              <a:ext cx="2037109" cy="1092048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33553" y="1237789"/>
              <a:ext cx="1973139" cy="102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457200" lvl="0" indent="-457200" defTabSz="10668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AU" sz="2800" b="1" dirty="0"/>
                <a:t>a</a:t>
              </a:r>
              <a:r>
                <a:rPr lang="en-AU" sz="2800" b="1" kern="1200" dirty="0" smtClean="0"/>
                <a:t>n annotated visual report.</a:t>
              </a:r>
              <a:endParaRPr lang="en-AU" sz="2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22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E8A307-3FF1-43DD-B2A6-16820FB5602C}">
  <ds:schemaRefs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1aab662d-a6b2-42d6-996b-a574723d1ad8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8410D42-CA5C-46E2-A16E-7E5F123CDE63}"/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283</TotalTime>
  <Words>459</Words>
  <Application>Microsoft Office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VCE_PP_Template</vt:lpstr>
      <vt:lpstr>Unit 2 Applied computing  Introduction</vt:lpstr>
      <vt:lpstr>Copyright</vt:lpstr>
      <vt:lpstr>Unit 2 Applied computing</vt:lpstr>
      <vt:lpstr>Unit 2 Applied computing Overview</vt:lpstr>
      <vt:lpstr>Unit 2 Outcome 1 Innovative solutions</vt:lpstr>
      <vt:lpstr>Unit 2 Outcome 1 Innovative solutions</vt:lpstr>
      <vt:lpstr>Unit 2 Outcome 1 – Background Innovative solutions</vt:lpstr>
      <vt:lpstr>Unit 2 Outcome 1 – Background Innovative solutions</vt:lpstr>
      <vt:lpstr>Unit 2 Outcome 1 – Assessment Innovative solutions</vt:lpstr>
      <vt:lpstr>Unit 2 Outcome 2 Network security</vt:lpstr>
      <vt:lpstr>Unit 2 Outcome 2 Network security</vt:lpstr>
      <vt:lpstr>Unit 2 Outcome 2 – Background Network security</vt:lpstr>
      <vt:lpstr>Unit 2 Outcome 2 – Assessment Network security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1 and 2 Applied Computing</dc:title>
  <dc:creator>Feain, Philip A</dc:creator>
  <cp:lastModifiedBy>Coleman, Julie J</cp:lastModifiedBy>
  <cp:revision>46</cp:revision>
  <cp:lastPrinted>2019-08-28T07:22:09Z</cp:lastPrinted>
  <dcterms:created xsi:type="dcterms:W3CDTF">2019-04-01T04:50:53Z</dcterms:created>
  <dcterms:modified xsi:type="dcterms:W3CDTF">2020-05-29T00:09:46Z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