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64" r:id="rId6"/>
    <p:sldId id="266" r:id="rId7"/>
    <p:sldId id="261" r:id="rId8"/>
    <p:sldId id="269" r:id="rId9"/>
    <p:sldId id="289" r:id="rId10"/>
    <p:sldId id="273" r:id="rId11"/>
    <p:sldId id="305" r:id="rId12"/>
    <p:sldId id="303" r:id="rId13"/>
    <p:sldId id="295" r:id="rId14"/>
    <p:sldId id="275" r:id="rId15"/>
    <p:sldId id="306" r:id="rId16"/>
    <p:sldId id="308" r:id="rId17"/>
    <p:sldId id="270" r:id="rId18"/>
    <p:sldId id="290" r:id="rId19"/>
    <p:sldId id="304" r:id="rId20"/>
    <p:sldId id="277" r:id="rId21"/>
    <p:sldId id="307" r:id="rId22"/>
    <p:sldId id="279" r:id="rId23"/>
    <p:sldId id="309" r:id="rId24"/>
    <p:sldId id="259" r:id="rId25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146" autoAdjust="0"/>
  </p:normalViewPr>
  <p:slideViewPr>
    <p:cSldViewPr>
      <p:cViewPr varScale="1">
        <p:scale>
          <a:sx n="65" d="100"/>
          <a:sy n="65" d="100"/>
        </p:scale>
        <p:origin x="21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6A25-14B5-45F1-838E-799A4743616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A201747-BF29-42C4-A187-62E4DDC0D73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sz="3200" b="1" dirty="0" smtClean="0"/>
            <a:t>O1</a:t>
          </a:r>
        </a:p>
        <a:p>
          <a:r>
            <a:rPr lang="en-AU" sz="3200" b="1" dirty="0" smtClean="0"/>
            <a:t>Data analytics</a:t>
          </a:r>
          <a:endParaRPr lang="en-AU" sz="3200" b="1" dirty="0"/>
        </a:p>
      </dgm:t>
    </dgm:pt>
    <dgm:pt modelId="{D76420DD-C900-4157-9798-0AB043250130}" type="parTrans" cxnId="{F663C953-34EB-4B02-81E7-17B9E717658A}">
      <dgm:prSet/>
      <dgm:spPr/>
      <dgm:t>
        <a:bodyPr/>
        <a:lstStyle/>
        <a:p>
          <a:endParaRPr lang="en-AU"/>
        </a:p>
      </dgm:t>
    </dgm:pt>
    <dgm:pt modelId="{A1EC4636-04AD-4F9D-912B-6B36D59FC86E}" type="sibTrans" cxnId="{F663C953-34EB-4B02-81E7-17B9E717658A}">
      <dgm:prSet/>
      <dgm:spPr/>
      <dgm:t>
        <a:bodyPr/>
        <a:lstStyle/>
        <a:p>
          <a:endParaRPr lang="en-AU"/>
        </a:p>
      </dgm:t>
    </dgm:pt>
    <dgm:pt modelId="{7452C768-7527-443E-8DAC-3C41B4C08BA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O2</a:t>
          </a:r>
        </a:p>
        <a:p>
          <a:pPr>
            <a:spcAft>
              <a:spcPts val="600"/>
            </a:spcAft>
          </a:pPr>
          <a:r>
            <a:rPr lang="en-AU" sz="3200" b="1" dirty="0" smtClean="0"/>
            <a:t>Analysis and design</a:t>
          </a:r>
          <a:endParaRPr lang="en-AU" sz="3200" b="1" dirty="0"/>
        </a:p>
      </dgm:t>
    </dgm:pt>
    <dgm:pt modelId="{87CCE7ED-68D3-49D5-87FF-89332E1B39ED}" type="parTrans" cxnId="{0D22A151-FE6F-4DD7-83B6-716096DB143B}">
      <dgm:prSet/>
      <dgm:spPr/>
      <dgm:t>
        <a:bodyPr/>
        <a:lstStyle/>
        <a:p>
          <a:endParaRPr lang="en-AU"/>
        </a:p>
      </dgm:t>
    </dgm:pt>
    <dgm:pt modelId="{A2A970BD-9B76-4F57-B654-74647601F61D}" type="sibTrans" cxnId="{0D22A151-FE6F-4DD7-83B6-716096DB143B}">
      <dgm:prSet/>
      <dgm:spPr/>
      <dgm:t>
        <a:bodyPr/>
        <a:lstStyle/>
        <a:p>
          <a:endParaRPr lang="en-AU"/>
        </a:p>
      </dgm:t>
    </dgm:pt>
    <dgm:pt modelId="{99E744B5-0934-4A63-9D89-10FD807F99F1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Unit 3 </a:t>
          </a:r>
        </a:p>
        <a:p>
          <a:pPr>
            <a:spcAft>
              <a:spcPts val="600"/>
            </a:spcAft>
          </a:pPr>
          <a:r>
            <a:rPr lang="en-AU" sz="3200" b="1" dirty="0" smtClean="0"/>
            <a:t>Data analytics</a:t>
          </a:r>
          <a:endParaRPr lang="en-AU" sz="3200" b="1" dirty="0"/>
        </a:p>
      </dgm:t>
    </dgm:pt>
    <dgm:pt modelId="{7C010F5B-2ECA-4ED3-A8F9-6B1E4632DE32}" type="sibTrans" cxnId="{48CEA6C8-16B4-483F-A1DA-CAFE1EF2009C}">
      <dgm:prSet/>
      <dgm:spPr/>
      <dgm:t>
        <a:bodyPr/>
        <a:lstStyle/>
        <a:p>
          <a:endParaRPr lang="en-AU"/>
        </a:p>
      </dgm:t>
    </dgm:pt>
    <dgm:pt modelId="{3526421E-14FC-41E6-A94D-0C74182CCFEB}" type="parTrans" cxnId="{48CEA6C8-16B4-483F-A1DA-CAFE1EF2009C}">
      <dgm:prSet/>
      <dgm:spPr/>
      <dgm:t>
        <a:bodyPr/>
        <a:lstStyle/>
        <a:p>
          <a:endParaRPr lang="en-AU"/>
        </a:p>
      </dgm:t>
    </dgm:pt>
    <dgm:pt modelId="{0F1FEBDC-C665-438E-998A-8DC0197407B9}" type="pres">
      <dgm:prSet presAssocID="{8FB56A25-14B5-45F1-838E-799A474361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E3EDF1D0-F8C6-4463-AA66-E762F7513BCF}" type="pres">
      <dgm:prSet presAssocID="{99E744B5-0934-4A63-9D89-10FD807F99F1}" presName="vertOne" presStyleCnt="0"/>
      <dgm:spPr/>
    </dgm:pt>
    <dgm:pt modelId="{4ECB256A-DDA4-420E-993D-2ED1BBE08274}" type="pres">
      <dgm:prSet presAssocID="{99E744B5-0934-4A63-9D89-10FD807F99F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7E7D75B-1D47-4141-9740-E98718D1D1A7}" type="pres">
      <dgm:prSet presAssocID="{99E744B5-0934-4A63-9D89-10FD807F99F1}" presName="parTransOne" presStyleCnt="0"/>
      <dgm:spPr/>
    </dgm:pt>
    <dgm:pt modelId="{15E9ABAB-CBAB-48CE-A83E-3BB1ED319D2B}" type="pres">
      <dgm:prSet presAssocID="{99E744B5-0934-4A63-9D89-10FD807F99F1}" presName="horzOne" presStyleCnt="0"/>
      <dgm:spPr/>
    </dgm:pt>
    <dgm:pt modelId="{B40C3789-C6B6-4485-A899-71DD9B34E7A4}" type="pres">
      <dgm:prSet presAssocID="{0A201747-BF29-42C4-A187-62E4DDC0D73C}" presName="vertTwo" presStyleCnt="0"/>
      <dgm:spPr/>
    </dgm:pt>
    <dgm:pt modelId="{AE533799-257E-45C2-AB65-9BDDDC3C45E7}" type="pres">
      <dgm:prSet presAssocID="{0A201747-BF29-42C4-A187-62E4DDC0D73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5622AFA-1401-4F4B-9DEA-7E81DA98E66E}" type="pres">
      <dgm:prSet presAssocID="{0A201747-BF29-42C4-A187-62E4DDC0D73C}" presName="horzTwo" presStyleCnt="0"/>
      <dgm:spPr/>
    </dgm:pt>
    <dgm:pt modelId="{20DB0713-FBF7-448C-99F3-24E3EE5BAFE6}" type="pres">
      <dgm:prSet presAssocID="{A1EC4636-04AD-4F9D-912B-6B36D59FC86E}" presName="sibSpaceTwo" presStyleCnt="0"/>
      <dgm:spPr/>
    </dgm:pt>
    <dgm:pt modelId="{9A3E9DF3-149F-4849-AC58-42891A2831CE}" type="pres">
      <dgm:prSet presAssocID="{7452C768-7527-443E-8DAC-3C41B4C08BAF}" presName="vertTwo" presStyleCnt="0"/>
      <dgm:spPr/>
    </dgm:pt>
    <dgm:pt modelId="{1DCEDDD2-F56E-4D9A-A32E-1E7B5C2C1F02}" type="pres">
      <dgm:prSet presAssocID="{7452C768-7527-443E-8DAC-3C41B4C08BA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FBFC79F-A7C7-4EC1-BF21-AF8A434A6BC9}" type="pres">
      <dgm:prSet presAssocID="{7452C768-7527-443E-8DAC-3C41B4C08BAF}" presName="horzTwo" presStyleCnt="0"/>
      <dgm:spPr/>
    </dgm:pt>
  </dgm:ptLst>
  <dgm:cxnLst>
    <dgm:cxn modelId="{4DEC7FF4-657F-42E8-AC2C-1EE5F38E1013}" type="presOf" srcId="{7452C768-7527-443E-8DAC-3C41B4C08BAF}" destId="{1DCEDDD2-F56E-4D9A-A32E-1E7B5C2C1F02}" srcOrd="0" destOrd="0" presId="urn:microsoft.com/office/officeart/2005/8/layout/hierarchy4"/>
    <dgm:cxn modelId="{2CABCD16-B613-46A4-8A77-2650664E753F}" type="presOf" srcId="{99E744B5-0934-4A63-9D89-10FD807F99F1}" destId="{4ECB256A-DDA4-420E-993D-2ED1BBE08274}" srcOrd="0" destOrd="0" presId="urn:microsoft.com/office/officeart/2005/8/layout/hierarchy4"/>
    <dgm:cxn modelId="{F663C953-34EB-4B02-81E7-17B9E717658A}" srcId="{99E744B5-0934-4A63-9D89-10FD807F99F1}" destId="{0A201747-BF29-42C4-A187-62E4DDC0D73C}" srcOrd="0" destOrd="0" parTransId="{D76420DD-C900-4157-9798-0AB043250130}" sibTransId="{A1EC4636-04AD-4F9D-912B-6B36D59FC86E}"/>
    <dgm:cxn modelId="{0D22A151-FE6F-4DD7-83B6-716096DB143B}" srcId="{99E744B5-0934-4A63-9D89-10FD807F99F1}" destId="{7452C768-7527-443E-8DAC-3C41B4C08BAF}" srcOrd="1" destOrd="0" parTransId="{87CCE7ED-68D3-49D5-87FF-89332E1B39ED}" sibTransId="{A2A970BD-9B76-4F57-B654-74647601F61D}"/>
    <dgm:cxn modelId="{029EA09B-6E62-4B2B-8CEE-147B1B0BBF26}" type="presOf" srcId="{0A201747-BF29-42C4-A187-62E4DDC0D73C}" destId="{AE533799-257E-45C2-AB65-9BDDDC3C45E7}" srcOrd="0" destOrd="0" presId="urn:microsoft.com/office/officeart/2005/8/layout/hierarchy4"/>
    <dgm:cxn modelId="{48CEA6C8-16B4-483F-A1DA-CAFE1EF2009C}" srcId="{8FB56A25-14B5-45F1-838E-799A47436166}" destId="{99E744B5-0934-4A63-9D89-10FD807F99F1}" srcOrd="0" destOrd="0" parTransId="{3526421E-14FC-41E6-A94D-0C74182CCFEB}" sibTransId="{7C010F5B-2ECA-4ED3-A8F9-6B1E4632DE32}"/>
    <dgm:cxn modelId="{0854BCD0-2004-4206-A326-243B902C544F}" type="presOf" srcId="{8FB56A25-14B5-45F1-838E-799A47436166}" destId="{0F1FEBDC-C665-438E-998A-8DC0197407B9}" srcOrd="0" destOrd="0" presId="urn:microsoft.com/office/officeart/2005/8/layout/hierarchy4"/>
    <dgm:cxn modelId="{2CD77693-E873-47E1-93F3-6A53FD331C24}" type="presParOf" srcId="{0F1FEBDC-C665-438E-998A-8DC0197407B9}" destId="{E3EDF1D0-F8C6-4463-AA66-E762F7513BCF}" srcOrd="0" destOrd="0" presId="urn:microsoft.com/office/officeart/2005/8/layout/hierarchy4"/>
    <dgm:cxn modelId="{F496DA5C-26F8-4D5A-9D6B-BD9F35409575}" type="presParOf" srcId="{E3EDF1D0-F8C6-4463-AA66-E762F7513BCF}" destId="{4ECB256A-DDA4-420E-993D-2ED1BBE08274}" srcOrd="0" destOrd="0" presId="urn:microsoft.com/office/officeart/2005/8/layout/hierarchy4"/>
    <dgm:cxn modelId="{09E3B90D-ABBD-41A8-A36C-A9213AF07E50}" type="presParOf" srcId="{E3EDF1D0-F8C6-4463-AA66-E762F7513BCF}" destId="{07E7D75B-1D47-4141-9740-E98718D1D1A7}" srcOrd="1" destOrd="0" presId="urn:microsoft.com/office/officeart/2005/8/layout/hierarchy4"/>
    <dgm:cxn modelId="{6A176404-759C-4E97-9450-52BEC3BDEB4C}" type="presParOf" srcId="{E3EDF1D0-F8C6-4463-AA66-E762F7513BCF}" destId="{15E9ABAB-CBAB-48CE-A83E-3BB1ED319D2B}" srcOrd="2" destOrd="0" presId="urn:microsoft.com/office/officeart/2005/8/layout/hierarchy4"/>
    <dgm:cxn modelId="{C45AE853-FF65-4C2A-BB12-220FBDCF75E8}" type="presParOf" srcId="{15E9ABAB-CBAB-48CE-A83E-3BB1ED319D2B}" destId="{B40C3789-C6B6-4485-A899-71DD9B34E7A4}" srcOrd="0" destOrd="0" presId="urn:microsoft.com/office/officeart/2005/8/layout/hierarchy4"/>
    <dgm:cxn modelId="{022B48AD-4349-4817-9D65-52D549857CFD}" type="presParOf" srcId="{B40C3789-C6B6-4485-A899-71DD9B34E7A4}" destId="{AE533799-257E-45C2-AB65-9BDDDC3C45E7}" srcOrd="0" destOrd="0" presId="urn:microsoft.com/office/officeart/2005/8/layout/hierarchy4"/>
    <dgm:cxn modelId="{A7FAC167-93F4-4260-9615-5E5EF49074E4}" type="presParOf" srcId="{B40C3789-C6B6-4485-A899-71DD9B34E7A4}" destId="{55622AFA-1401-4F4B-9DEA-7E81DA98E66E}" srcOrd="1" destOrd="0" presId="urn:microsoft.com/office/officeart/2005/8/layout/hierarchy4"/>
    <dgm:cxn modelId="{A6A99627-044E-4BCC-9A1A-ABAB09E0DD08}" type="presParOf" srcId="{15E9ABAB-CBAB-48CE-A83E-3BB1ED319D2B}" destId="{20DB0713-FBF7-448C-99F3-24E3EE5BAFE6}" srcOrd="1" destOrd="0" presId="urn:microsoft.com/office/officeart/2005/8/layout/hierarchy4"/>
    <dgm:cxn modelId="{65067D91-87DD-4CA6-9721-243C65A8C4B7}" type="presParOf" srcId="{15E9ABAB-CBAB-48CE-A83E-3BB1ED319D2B}" destId="{9A3E9DF3-149F-4849-AC58-42891A2831CE}" srcOrd="2" destOrd="0" presId="urn:microsoft.com/office/officeart/2005/8/layout/hierarchy4"/>
    <dgm:cxn modelId="{16BA0BC9-0968-429E-9C24-31A3CEBC8F4D}" type="presParOf" srcId="{9A3E9DF3-149F-4849-AC58-42891A2831CE}" destId="{1DCEDDD2-F56E-4D9A-A32E-1E7B5C2C1F02}" srcOrd="0" destOrd="0" presId="urn:microsoft.com/office/officeart/2005/8/layout/hierarchy4"/>
    <dgm:cxn modelId="{A43AB70A-91E7-4D32-8E19-B818EB0A92F7}" type="presParOf" srcId="{9A3E9DF3-149F-4849-AC58-42891A2831CE}" destId="{4FBFC79F-A7C7-4EC1-BF21-AF8A434A6B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56A-DDA4-420E-993D-2ED1BBE08274}">
      <dsp:nvSpPr>
        <dsp:cNvPr id="0" name=""/>
        <dsp:cNvSpPr/>
      </dsp:nvSpPr>
      <dsp:spPr>
        <a:xfrm>
          <a:off x="3375" y="1842"/>
          <a:ext cx="9137249" cy="196587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Unit 3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Data analytics</a:t>
          </a:r>
          <a:endParaRPr lang="en-AU" sz="3200" b="1" kern="1200" dirty="0"/>
        </a:p>
      </dsp:txBody>
      <dsp:txXfrm>
        <a:off x="60953" y="59420"/>
        <a:ext cx="9022093" cy="1850718"/>
      </dsp:txXfrm>
    </dsp:sp>
    <dsp:sp modelId="{AE533799-257E-45C2-AB65-9BDDDC3C45E7}">
      <dsp:nvSpPr>
        <dsp:cNvPr id="0" name=""/>
        <dsp:cNvSpPr/>
      </dsp:nvSpPr>
      <dsp:spPr>
        <a:xfrm>
          <a:off x="3375" y="2208747"/>
          <a:ext cx="4384476" cy="196587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O1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Data analytics</a:t>
          </a:r>
          <a:endParaRPr lang="en-AU" sz="3200" b="1" kern="1200" dirty="0"/>
        </a:p>
      </dsp:txBody>
      <dsp:txXfrm>
        <a:off x="60953" y="2266325"/>
        <a:ext cx="4269320" cy="1850718"/>
      </dsp:txXfrm>
    </dsp:sp>
    <dsp:sp modelId="{1DCEDDD2-F56E-4D9A-A32E-1E7B5C2C1F02}">
      <dsp:nvSpPr>
        <dsp:cNvPr id="0" name=""/>
        <dsp:cNvSpPr/>
      </dsp:nvSpPr>
      <dsp:spPr>
        <a:xfrm>
          <a:off x="4756148" y="2208747"/>
          <a:ext cx="4384476" cy="196587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O2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Analysis and design</a:t>
          </a:r>
          <a:endParaRPr lang="en-AU" sz="3200" b="1" kern="1200" dirty="0"/>
        </a:p>
      </dsp:txBody>
      <dsp:txXfrm>
        <a:off x="4813726" y="2266325"/>
        <a:ext cx="4269320" cy="185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D70FD-8193-4182-9616-4E42EE9E798B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FCE73-3B6A-44A8-81D6-4E4C6DDFB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833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9356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5779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1375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3417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5044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54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781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75432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80477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80477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1852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9695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50448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4014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1632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1967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54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4801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978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978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9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039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A0F661-ECA1-44CE-BFEA-72EFC0D908A1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42D4F7-0671-473B-8D20-19493AD7246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359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00E363-634D-4942-8782-70CBCD60947A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880B96-BD2C-47D5-AB60-1B7F55A0117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836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4090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6B5B3C-EB97-413E-8929-0B042D823B79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E28801-58C3-49C6-A627-AEE17E0D2A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923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B14262-D7C7-437C-AD10-C0AB82B96A73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B4421EB-AC79-4780-AEC2-2479F5102CC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0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7FAB81-CA43-48D2-AC34-D1B865091DAD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CBB2CA-688C-4C1C-A919-C669C193C45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476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2C7E29-A9D1-46E8-9EF6-2B6FA5595A79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3FF441-3BAB-4CD3-BADA-C15B2CF625A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721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B27C49-2237-4EDC-B32E-D4178029A8C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C49E54-F11B-4518-8832-BCC53593A20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687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3E7FB1-B10A-4A2E-AD97-918681E8C20A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CF193E-4AE3-44DD-B98B-3FC56AFCE41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830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06D699-6A39-483B-AB41-81CD31DBF96C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8B5914-0F5A-44EC-8A3E-0545B1C9BAD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23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 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aa.vic.edu.au/Pages/aboutus/policies/policy-copyrigh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Unit 3 Data analytics</a:t>
            </a:r>
            <a:br>
              <a:rPr lang="en-AU" altLang="en-US" dirty="0" smtClean="0">
                <a:latin typeface="Arial" charset="0"/>
                <a:cs typeface="Arial" charset="0"/>
              </a:rPr>
            </a:br>
            <a:r>
              <a:rPr lang="en-AU" altLang="en-US" dirty="0">
                <a:latin typeface="Arial" charset="0"/>
                <a:cs typeface="Arial" charset="0"/>
              </a:rPr>
              <a:t/>
            </a:r>
            <a:br>
              <a:rPr lang="en-AU" altLang="en-US" dirty="0">
                <a:latin typeface="Arial" charset="0"/>
                <a:cs typeface="Arial" charset="0"/>
              </a:rPr>
            </a:br>
            <a:r>
              <a:rPr lang="en-AU" altLang="en-US" dirty="0" smtClean="0">
                <a:latin typeface="Arial" charset="0"/>
                <a:cs typeface="Arial" charset="0"/>
              </a:rPr>
              <a:t>Delivering the outcomes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6840760" cy="1752600"/>
          </a:xfrm>
        </p:spPr>
        <p:txBody>
          <a:bodyPr/>
          <a:lstStyle/>
          <a:p>
            <a:pPr eaLnBrk="1" hangingPunct="1"/>
            <a:r>
              <a:rPr lang="en-AU" altLang="en-US" b="1" smtClean="0">
                <a:latin typeface="Arial" charset="0"/>
                <a:cs typeface="Arial" charset="0"/>
              </a:rPr>
              <a:t>2020–2024</a:t>
            </a:r>
            <a:endParaRPr lang="en-AU" alt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73224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Software functions and tools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1"/>
            <a:ext cx="4455226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159" y="548680"/>
            <a:ext cx="4455226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6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AU" sz="2000" b="1" dirty="0" smtClean="0"/>
              <a:t>There are several possible strategies for delivering this outcome.</a:t>
            </a:r>
          </a:p>
          <a:p>
            <a:pPr marL="0" indent="0">
              <a:buNone/>
            </a:pPr>
            <a:endParaRPr lang="en-AU" sz="800" dirty="0"/>
          </a:p>
          <a:p>
            <a:pPr marL="0" indent="0">
              <a:buNone/>
            </a:pPr>
            <a:r>
              <a:rPr lang="en-AU" sz="2000" b="1" dirty="0" smtClean="0"/>
              <a:t>Strategy 1</a:t>
            </a:r>
          </a:p>
          <a:p>
            <a:pPr marL="0" indent="0">
              <a:buNone/>
            </a:pPr>
            <a:r>
              <a:rPr lang="en-AU" sz="2000" dirty="0" smtClean="0"/>
              <a:t>Break the outcome into its components and teach and assess:</a:t>
            </a:r>
          </a:p>
          <a:p>
            <a:r>
              <a:rPr lang="en-AU" sz="2000" dirty="0" smtClean="0"/>
              <a:t>Component 1 – interpret requirements and designs – extract data – create spreadsheet – test – 2 weeks to prep – &lt; 1 week to assess.</a:t>
            </a:r>
          </a:p>
          <a:p>
            <a:r>
              <a:rPr lang="en-AU" sz="2000" dirty="0" smtClean="0"/>
              <a:t>Component 2 – interpret requirements and designs – extract data – create database – test – 2 weeks to prep – &lt; 1 week to assess.</a:t>
            </a:r>
          </a:p>
          <a:p>
            <a:r>
              <a:rPr lang="en-AU" sz="2000" dirty="0" smtClean="0"/>
              <a:t>Component 3 – interpret requirements and designs – extract data – create data visualisations – justify formats – test – 2 weeks to prep – &lt; 1 week to assess.</a:t>
            </a:r>
          </a:p>
          <a:p>
            <a:pPr marL="0" indent="0">
              <a:buNone/>
            </a:pPr>
            <a:endParaRPr lang="en-AU" sz="800" dirty="0"/>
          </a:p>
          <a:p>
            <a:pPr marL="0" indent="0">
              <a:buNone/>
            </a:pPr>
            <a:r>
              <a:rPr lang="en-AU" sz="2000" b="1" dirty="0" smtClean="0"/>
              <a:t>Strategy 2</a:t>
            </a:r>
          </a:p>
          <a:p>
            <a:r>
              <a:rPr lang="en-AU" sz="2000" dirty="0" smtClean="0"/>
              <a:t>Teach the outcome over 5-6 weeks and then assess at the end over 2 weeks.</a:t>
            </a:r>
          </a:p>
          <a:p>
            <a:pPr marL="0" indent="0">
              <a:buNone/>
            </a:pPr>
            <a:endParaRPr lang="en-AU" sz="800" dirty="0" smtClean="0"/>
          </a:p>
          <a:p>
            <a:pPr marL="0" indent="0">
              <a:buNone/>
            </a:pPr>
            <a:r>
              <a:rPr lang="en-AU" sz="2000" b="1" dirty="0" smtClean="0"/>
              <a:t>Strategy 3</a:t>
            </a:r>
          </a:p>
          <a:p>
            <a:r>
              <a:rPr lang="en-AU" sz="2000" dirty="0" smtClean="0"/>
              <a:t>A combination of Strategy 1 or 2 while preparing for the SAT at the same time.</a:t>
            </a: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516216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1 – Strategies</a:t>
            </a:r>
          </a:p>
        </p:txBody>
      </p:sp>
    </p:spTree>
    <p:extLst>
      <p:ext uri="{BB962C8B-B14F-4D97-AF65-F5344CB8AC3E}">
        <p14:creationId xmlns:p14="http://schemas.microsoft.com/office/powerpoint/2010/main" val="15514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31752"/>
            <a:ext cx="3923928" cy="5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23813" y="0"/>
            <a:ext cx="7620149" cy="587375"/>
          </a:xfrm>
        </p:spPr>
        <p:txBody>
          <a:bodyPr/>
          <a:lstStyle/>
          <a:p>
            <a:pPr algn="l"/>
            <a:r>
              <a:rPr lang="en-AU" sz="3200" dirty="0" smtClean="0">
                <a:solidFill>
                  <a:schemeClr val="bg1"/>
                </a:solidFill>
              </a:rPr>
              <a:t>Unit 3 Outcome 1 – Task development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2000" b="1" dirty="0" smtClean="0"/>
              <a:t>An approach for developing an assessment task could be: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AU" sz="2000" dirty="0"/>
              <a:t>Determine the number of </a:t>
            </a:r>
            <a:r>
              <a:rPr lang="en-AU" sz="2000" dirty="0" smtClean="0"/>
              <a:t>activities </a:t>
            </a:r>
            <a:r>
              <a:rPr lang="en-AU" sz="2000" dirty="0"/>
              <a:t>that you require students to </a:t>
            </a:r>
            <a:r>
              <a:rPr lang="en-AU" sz="2000" dirty="0" smtClean="0"/>
              <a:t>complete.</a:t>
            </a:r>
            <a:endParaRPr lang="en-AU" sz="2000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AU" sz="2000" dirty="0"/>
              <a:t>Use the key knowledge, key skills, performance descriptors and </a:t>
            </a:r>
            <a:r>
              <a:rPr lang="en-AU" sz="2000" dirty="0" smtClean="0"/>
              <a:t>Software tools and functions </a:t>
            </a:r>
            <a:r>
              <a:rPr lang="en-AU" sz="2000" dirty="0"/>
              <a:t>to determine the required content within </a:t>
            </a:r>
            <a:r>
              <a:rPr lang="en-AU" sz="2000" dirty="0" smtClean="0"/>
              <a:t>the task.</a:t>
            </a:r>
            <a:endParaRPr lang="en-AU" sz="2000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AU" sz="2000" dirty="0"/>
              <a:t>Determine a scenario or small case study that </a:t>
            </a:r>
            <a:r>
              <a:rPr lang="en-AU" sz="2000" dirty="0" smtClean="0"/>
              <a:t>the task will </a:t>
            </a:r>
            <a:r>
              <a:rPr lang="en-AU" sz="2000" dirty="0"/>
              <a:t>address. Include:</a:t>
            </a:r>
          </a:p>
          <a:p>
            <a:pPr marL="901700" lvl="1" indent="-457200">
              <a:spcBef>
                <a:spcPts val="600"/>
              </a:spcBef>
              <a:buFont typeface="Courier New" panose="02070309020205020404" pitchFamily="49" charset="0"/>
              <a:buChar char="­"/>
            </a:pPr>
            <a:r>
              <a:rPr lang="en-AU" sz="2000" dirty="0"/>
              <a:t>s</a:t>
            </a:r>
            <a:r>
              <a:rPr lang="en-AU" sz="2000" dirty="0" smtClean="0"/>
              <a:t>olution requirements</a:t>
            </a:r>
            <a:endParaRPr lang="en-AU" sz="2000" dirty="0"/>
          </a:p>
          <a:p>
            <a:pPr marL="901700" lvl="1" indent="-457200">
              <a:spcBef>
                <a:spcPts val="600"/>
              </a:spcBef>
              <a:buFont typeface="Courier New" panose="02070309020205020404" pitchFamily="49" charset="0"/>
              <a:buChar char="­"/>
            </a:pPr>
            <a:r>
              <a:rPr lang="en-AU" sz="2000" dirty="0"/>
              <a:t>designs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AU" sz="2000" dirty="0"/>
              <a:t>Check that the task is accessible to students and can be completed in the required time. Do the task yourself.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AU" sz="2000" dirty="0"/>
              <a:t>Develop a marking scheme consistent with the key skills and the performance descriptors (100 marks).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AU" sz="2000" dirty="0"/>
              <a:t>Determine the weighting of the criteria within each module.</a:t>
            </a:r>
          </a:p>
        </p:txBody>
      </p:sp>
    </p:spTree>
    <p:extLst>
      <p:ext uri="{BB962C8B-B14F-4D97-AF65-F5344CB8AC3E}">
        <p14:creationId xmlns:p14="http://schemas.microsoft.com/office/powerpoint/2010/main" val="131850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52432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1 – Commercial tasks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2000" b="1" dirty="0" smtClean="0"/>
              <a:t>If using a commercial task: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Check the task </a:t>
            </a:r>
            <a:r>
              <a:rPr lang="en-AU" sz="2000" dirty="0"/>
              <a:t>against the </a:t>
            </a:r>
            <a:r>
              <a:rPr lang="en-AU" sz="2000" dirty="0" smtClean="0"/>
              <a:t>outcome statement, key </a:t>
            </a:r>
            <a:r>
              <a:rPr lang="en-AU" sz="2000" dirty="0"/>
              <a:t>knowledge and key skills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Only include content that is within the scope of the outcome.</a:t>
            </a:r>
            <a:endParaRPr lang="en-AU" sz="2000" dirty="0" smtClean="0"/>
          </a:p>
          <a:p>
            <a:pPr>
              <a:spcBef>
                <a:spcPts val="600"/>
              </a:spcBef>
            </a:pPr>
            <a:r>
              <a:rPr lang="en-AU" sz="2000" dirty="0" smtClean="0"/>
              <a:t>The task </a:t>
            </a:r>
            <a:r>
              <a:rPr lang="en-AU" sz="2000" dirty="0"/>
              <a:t>it is to be significantly modified in terms of context and </a:t>
            </a:r>
            <a:r>
              <a:rPr lang="en-AU" sz="2000" dirty="0" smtClean="0"/>
              <a:t>content.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Marking </a:t>
            </a:r>
            <a:r>
              <a:rPr lang="en-AU" sz="2000" dirty="0"/>
              <a:t>schemes also need to be </a:t>
            </a:r>
            <a:r>
              <a:rPr lang="en-AU" sz="2000" dirty="0" smtClean="0"/>
              <a:t>checked to ensure accuracy and that they contribute to 100 marks.</a:t>
            </a:r>
            <a:endParaRPr lang="en-AU" sz="2000" dirty="0"/>
          </a:p>
          <a:p>
            <a:pPr marL="0" indent="0">
              <a:buNone/>
            </a:pPr>
            <a:endParaRPr lang="en-AU" sz="2000" dirty="0"/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Delivering Unit 3 Outcome 2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Analysis and design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8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660232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2 – Background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440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4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7834"/>
            <a:ext cx="9144000" cy="479538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On completion of this unit the student should be able 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propose a research question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formulate a project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collect and analyse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generate alternative design ideas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represent the preferred design for creating infographics or dynamic data visualisations.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b="1" dirty="0" smtClean="0"/>
              <a:t>Software tools: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Appropriate tool for documenting project plans.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b="1" dirty="0" smtClean="0"/>
              <a:t>Assessment contribution: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School-assessed Task for Unit 3 Outcome 2 and Unit 4 Outcome 1 will contribute 30 per cent to the study score.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Unit 3 Outcome 2 is worth 15 per cent.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Address VCAA SAT criteria.</a:t>
            </a: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44420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2 – Background</a:t>
            </a:r>
          </a:p>
        </p:txBody>
      </p:sp>
    </p:spTree>
    <p:extLst>
      <p:ext uri="{BB962C8B-B14F-4D97-AF65-F5344CB8AC3E}">
        <p14:creationId xmlns:p14="http://schemas.microsoft.com/office/powerpoint/2010/main" val="16628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6294"/>
            <a:ext cx="9144000" cy="5659478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/>
              <a:t>Some questions to consider when planning for Unit 3 Outcome 2: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How will you </a:t>
            </a:r>
            <a:r>
              <a:rPr lang="en-AU" sz="2000" dirty="0"/>
              <a:t>prepare </a:t>
            </a:r>
            <a:r>
              <a:rPr lang="en-AU" sz="2000" dirty="0" smtClean="0"/>
              <a:t>your students </a:t>
            </a:r>
            <a:r>
              <a:rPr lang="en-AU" sz="2000" dirty="0"/>
              <a:t>for this outcome</a:t>
            </a:r>
            <a:r>
              <a:rPr lang="en-AU" sz="2000" dirty="0" smtClean="0"/>
              <a:t>?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 smtClean="0"/>
              <a:t>What do your students need to know about proposing a research question?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will they collect and analyse data?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What </a:t>
            </a:r>
            <a:r>
              <a:rPr lang="en-AU" sz="2000" dirty="0" smtClean="0"/>
              <a:t>assessment criteria </a:t>
            </a:r>
            <a:r>
              <a:rPr lang="en-AU" sz="2000" dirty="0"/>
              <a:t>will they need to meet? Refer to the </a:t>
            </a:r>
            <a:r>
              <a:rPr lang="en-AU" sz="2000" dirty="0" smtClean="0"/>
              <a:t>Administrative </a:t>
            </a:r>
            <a:r>
              <a:rPr lang="en-AU" sz="2000" dirty="0"/>
              <a:t>information for the SAT </a:t>
            </a:r>
            <a:r>
              <a:rPr lang="en-AU" sz="2000" dirty="0" smtClean="0"/>
              <a:t>on </a:t>
            </a:r>
            <a:r>
              <a:rPr lang="en-AU" sz="2000" dirty="0"/>
              <a:t>the study </a:t>
            </a:r>
            <a:r>
              <a:rPr lang="en-AU" sz="2000" dirty="0" smtClean="0"/>
              <a:t>page.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How will your students manage a project over months involving analysis and design?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will you observe, authenticate and assess </a:t>
            </a:r>
            <a:r>
              <a:rPr lang="en-AU" sz="2000" dirty="0" smtClean="0"/>
              <a:t>this task?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 smtClean="0"/>
              <a:t>What </a:t>
            </a:r>
            <a:r>
              <a:rPr lang="en-AU" sz="2000" dirty="0"/>
              <a:t>model will you use for teaching and assessment</a:t>
            </a:r>
            <a:r>
              <a:rPr lang="en-AU" sz="2000" dirty="0" smtClean="0"/>
              <a:t>?</a:t>
            </a:r>
            <a:endParaRPr lang="en-AU" sz="2000" dirty="0"/>
          </a:p>
          <a:p>
            <a:pPr lvl="1" indent="-382588">
              <a:spcBef>
                <a:spcPts val="600"/>
              </a:spcBef>
            </a:pPr>
            <a:r>
              <a:rPr lang="en-AU" sz="2000" dirty="0"/>
              <a:t>Teaching and assessing each criterion – feedback between </a:t>
            </a:r>
            <a:r>
              <a:rPr lang="en-AU" sz="2000" dirty="0" smtClean="0"/>
              <a:t>criterion</a:t>
            </a:r>
          </a:p>
          <a:p>
            <a:pPr lvl="1" indent="-382588">
              <a:spcBef>
                <a:spcPts val="600"/>
              </a:spcBef>
            </a:pPr>
            <a:r>
              <a:rPr lang="en-AU" sz="2000" dirty="0" smtClean="0"/>
              <a:t>Teaching </a:t>
            </a:r>
            <a:r>
              <a:rPr lang="en-AU" sz="2000" dirty="0"/>
              <a:t>while students completing Part 1 of the SAT and submit as one – feedback on all criterion</a:t>
            </a:r>
          </a:p>
          <a:p>
            <a:pPr marL="0" indent="0">
              <a:buNone/>
            </a:pPr>
            <a:endParaRPr lang="en-AU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81236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2 – Planning questions</a:t>
            </a:r>
          </a:p>
        </p:txBody>
      </p:sp>
    </p:spTree>
    <p:extLst>
      <p:ext uri="{BB962C8B-B14F-4D97-AF65-F5344CB8AC3E}">
        <p14:creationId xmlns:p14="http://schemas.microsoft.com/office/powerpoint/2010/main" val="32404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81236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2 – SAT components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48680"/>
            <a:ext cx="9144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b="1" dirty="0" smtClean="0">
                <a:latin typeface="Arial" charset="0"/>
              </a:rPr>
              <a:t>Project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will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create, monitor and modify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 project plan (Gantt chart) which outlines the tasks, sequencing, time allocation, dependencies, milestones and the critical path.</a:t>
            </a:r>
            <a:endParaRPr lang="en-AU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altLang="en-US" sz="800" b="1" dirty="0" smtClean="0">
              <a:latin typeface="Arial" charset="0"/>
            </a:endParaRPr>
          </a:p>
          <a:p>
            <a:r>
              <a:rPr lang="en-AU" altLang="en-US" b="1" dirty="0" smtClean="0">
                <a:latin typeface="Arial" charset="0"/>
              </a:rPr>
              <a:t>Analysis stage: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will: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rame a research question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nalyse and document requirements, constraints and scope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pply techniques for searching, downloading, browsing and referencing data sets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pply methods to secure stored data.</a:t>
            </a:r>
          </a:p>
          <a:p>
            <a:endParaRPr lang="en-AU" altLang="en-US" sz="800" b="1" dirty="0" smtClean="0">
              <a:latin typeface="Arial" charset="0"/>
            </a:endParaRPr>
          </a:p>
          <a:p>
            <a:r>
              <a:rPr lang="en-AU" altLang="en-US" b="1" dirty="0" smtClean="0">
                <a:latin typeface="Arial" charset="0"/>
              </a:rPr>
              <a:t>Design stage: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altLang="en-US" dirty="0" smtClean="0">
                <a:latin typeface="Arial" charset="0"/>
              </a:rPr>
              <a:t>Students will: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altLang="en-US" dirty="0">
                <a:latin typeface="Arial" charset="0"/>
              </a:rPr>
              <a:t>u</a:t>
            </a:r>
            <a:r>
              <a:rPr lang="en-AU" altLang="en-US" dirty="0" smtClean="0">
                <a:latin typeface="Arial" charset="0"/>
              </a:rPr>
              <a:t>se design tools to generate two or three design ideas for their proposed infographics and dynamic data visualisations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altLang="en-US" dirty="0">
                <a:latin typeface="Arial" charset="0"/>
              </a:rPr>
              <a:t>d</a:t>
            </a:r>
            <a:r>
              <a:rPr lang="en-AU" altLang="en-US" dirty="0" smtClean="0">
                <a:latin typeface="Arial" charset="0"/>
              </a:rPr>
              <a:t>evelop evaluation criteria to evaluate their design ideas and their infographics and dynamic data visualisations in Unit 4 Outcome 1</a:t>
            </a:r>
          </a:p>
          <a:p>
            <a:pPr marL="800100" lvl="1" indent="-444500">
              <a:buFont typeface="Arial" panose="020B0604020202020204" pitchFamily="34" charset="0"/>
              <a:buChar char="─"/>
            </a:pPr>
            <a:r>
              <a:rPr lang="en-AU" altLang="en-US" dirty="0">
                <a:latin typeface="Arial" charset="0"/>
              </a:rPr>
              <a:t>d</a:t>
            </a:r>
            <a:r>
              <a:rPr lang="en-AU" altLang="en-US" dirty="0" smtClean="0">
                <a:latin typeface="Arial" charset="0"/>
              </a:rPr>
              <a:t>evelop detailed designs of how the proposed infographics and dynamic data visualisations will appear and function.</a:t>
            </a:r>
          </a:p>
        </p:txBody>
      </p:sp>
    </p:spTree>
    <p:extLst>
      <p:ext uri="{BB962C8B-B14F-4D97-AF65-F5344CB8AC3E}">
        <p14:creationId xmlns:p14="http://schemas.microsoft.com/office/powerpoint/2010/main" val="3326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4322440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/>
              <a:t>There are </a:t>
            </a:r>
            <a:r>
              <a:rPr lang="en-AU" sz="2000" dirty="0" smtClean="0"/>
              <a:t>two possible strategies </a:t>
            </a:r>
            <a:r>
              <a:rPr lang="en-AU" sz="2000" dirty="0"/>
              <a:t>for delivering this outcome.</a:t>
            </a:r>
          </a:p>
          <a:p>
            <a:pPr marL="0" indent="0">
              <a:buNone/>
            </a:pPr>
            <a:endParaRPr lang="en-AU" sz="1000" dirty="0"/>
          </a:p>
          <a:p>
            <a:pPr marL="0" indent="0">
              <a:spcBef>
                <a:spcPts val="600"/>
              </a:spcBef>
              <a:buNone/>
            </a:pPr>
            <a:r>
              <a:rPr lang="en-AU" sz="2000" b="1" dirty="0"/>
              <a:t>Strategy </a:t>
            </a:r>
            <a:r>
              <a:rPr lang="en-AU" sz="2000" b="1" dirty="0" smtClean="0"/>
              <a:t>1 – Milestones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AU" sz="2000" dirty="0" smtClean="0"/>
              <a:t>For each criterion: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Teaching and learning – assessing – feedback (repeat).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Advantages – quick feedback for students and very effective for motivating students, particularly if they start off slow – better authentication.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Disadvantages – you need to be responsive and disciplined.</a:t>
            </a:r>
          </a:p>
          <a:p>
            <a:endParaRPr lang="en-AU" sz="2000" dirty="0"/>
          </a:p>
          <a:p>
            <a:pPr marL="0" indent="0">
              <a:spcBef>
                <a:spcPts val="600"/>
              </a:spcBef>
              <a:buNone/>
            </a:pPr>
            <a:r>
              <a:rPr lang="en-AU" sz="2000" b="1" dirty="0" smtClean="0"/>
              <a:t>Strategy 2 – Submit all</a:t>
            </a:r>
            <a:r>
              <a:rPr lang="en-AU" sz="2000" dirty="0" smtClean="0"/>
              <a:t> 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 smtClean="0"/>
              <a:t>Teaching and learning.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Students work on criteria and submit as one submission for assessment.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Advantages – less marking throughout the SAT.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Disadvantages – some students will struggle due to less feedback – possible issues with authentication – more concentrated marking in a busy time of Term 2.</a:t>
            </a: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01216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2 – Strategies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688" y="6365359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srgbClr val="FF0000"/>
                </a:solidFill>
              </a:rPr>
              <a:t>Be aware of your VASS due date.</a:t>
            </a:r>
            <a:endParaRPr lang="en-A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4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627784" cy="548680"/>
          </a:xfrm>
        </p:spPr>
        <p:txBody>
          <a:bodyPr/>
          <a:lstStyle/>
          <a:p>
            <a:pPr algn="l" eaLnBrk="1" hangingPunct="1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Copyright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0">
              <a:buNone/>
            </a:pPr>
            <a:r>
              <a:rPr lang="en-AU" sz="2000" dirty="0"/>
              <a:t>© Victorian Curriculum and Assessment Authority (VCAA) </a:t>
            </a:r>
            <a:r>
              <a:rPr lang="en-AU" sz="2000" dirty="0" smtClean="0"/>
              <a:t>2019. </a:t>
            </a:r>
            <a:endParaRPr lang="en-AU" sz="2000" dirty="0"/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VCAA presentations may be reproduced in accordance with the </a:t>
            </a:r>
            <a:r>
              <a:rPr lang="en-AU" sz="2000" u="sng" dirty="0">
                <a:solidFill>
                  <a:schemeClr val="accent1"/>
                </a:solidFill>
                <a:hlinkClick r:id="rId3"/>
              </a:rPr>
              <a:t>VCAA’s Copyright and Intellectual Property Policy</a:t>
            </a:r>
            <a:r>
              <a:rPr lang="en-AU" sz="2000" dirty="0"/>
              <a:t>, and as permitted under the Copyright Act 1968.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VCE is a registered trademark of the VCAA.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2 – Commercial Instructions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2000" b="1" dirty="0" smtClean="0"/>
              <a:t>If using commercial instructions: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They need to be modified as they can be very detailed and basically tell students what to </a:t>
            </a:r>
            <a:r>
              <a:rPr lang="en-AU" sz="2000" dirty="0"/>
              <a:t>do. This could </a:t>
            </a:r>
            <a:r>
              <a:rPr lang="en-AU" sz="2000" dirty="0" smtClean="0"/>
              <a:t>be considered as </a:t>
            </a:r>
            <a:r>
              <a:rPr lang="en-AU" sz="2000" dirty="0"/>
              <a:t>undue </a:t>
            </a:r>
            <a:r>
              <a:rPr lang="en-AU" sz="2000" dirty="0" smtClean="0"/>
              <a:t>assistance.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Check the task </a:t>
            </a:r>
            <a:r>
              <a:rPr lang="en-AU" sz="2000" dirty="0"/>
              <a:t>against the </a:t>
            </a:r>
            <a:r>
              <a:rPr lang="en-AU" sz="2000" dirty="0" smtClean="0"/>
              <a:t>outcome statement, key </a:t>
            </a:r>
            <a:r>
              <a:rPr lang="en-AU" sz="2000" dirty="0"/>
              <a:t>knowledge and key skills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Only include content that is within the scope of the outcome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VCAA assessment criteria only to be used for </a:t>
            </a:r>
            <a:r>
              <a:rPr lang="en-AU" sz="2000" dirty="0" smtClean="0"/>
              <a:t>assessment.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3143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en-AU" sz="2800" dirty="0"/>
              <a:t>Phil Feain</a:t>
            </a:r>
            <a:br>
              <a:rPr lang="en-AU" sz="2800" dirty="0"/>
            </a:br>
            <a:r>
              <a:rPr lang="en-AU" sz="2800" dirty="0"/>
              <a:t>Curriculum Manager, Digital </a:t>
            </a:r>
            <a:r>
              <a:rPr lang="en-AU" sz="2800" dirty="0" smtClean="0"/>
              <a:t>Technologies</a:t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Victorian Curriculum and Assessment Authority</a:t>
            </a:r>
            <a:endParaRPr lang="en-AU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AU" sz="2800" b="1" dirty="0"/>
              <a:t>Ph: (03) 9032 1724</a:t>
            </a:r>
            <a:br>
              <a:rPr lang="en-AU" sz="2800" b="1" dirty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/>
              <a:t>feain.philip.a@edumail.vic.gov.au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50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</a:t>
            </a:r>
            <a:r>
              <a:rPr lang="en-AU" dirty="0"/>
              <a:t>3</a:t>
            </a:r>
            <a:r>
              <a:rPr lang="en-AU" dirty="0" smtClean="0"/>
              <a:t> Data analytics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60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419361"/>
              </p:ext>
            </p:extLst>
          </p:nvPr>
        </p:nvGraphicFramePr>
        <p:xfrm>
          <a:off x="0" y="980728"/>
          <a:ext cx="91440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2195736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1843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Delivering Unit 3 Outcome 1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Data analytics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169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588224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1 – Background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419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4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88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Students should be able to:</a:t>
            </a:r>
            <a:r>
              <a:rPr lang="en-US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</a:t>
            </a:r>
            <a:r>
              <a:rPr lang="en-US" sz="2000" dirty="0" smtClean="0"/>
              <a:t>espond to </a:t>
            </a:r>
            <a:r>
              <a:rPr lang="en-US" sz="2000" dirty="0"/>
              <a:t>teacher-provided solution requirements and designs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xtract data from large repositories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</a:t>
            </a:r>
            <a:r>
              <a:rPr lang="en-US" sz="2000" dirty="0" smtClean="0"/>
              <a:t>anipulate and cleanse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pply a range of functions to develop software solutions to present findings.</a:t>
            </a:r>
            <a:endParaRPr lang="en-US" sz="2000" dirty="0"/>
          </a:p>
          <a:p>
            <a:pPr marL="0" indent="0">
              <a:buNone/>
            </a:pPr>
            <a:endParaRPr lang="en-US" altLang="en-US" sz="8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000" b="1" dirty="0"/>
              <a:t>Software tools: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Database software, spreadsheet software and data visualisation software.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b="1" dirty="0"/>
              <a:t>Assessment contribution and marks: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School-assessed Coursework for Unit 3 will contribute 10 per cent to the study score.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Total marks will be 100.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b="1" dirty="0"/>
              <a:t>Assessment task: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SAC.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Respond to solution requirements and designs to create </a:t>
            </a:r>
            <a:r>
              <a:rPr lang="en-US" sz="2000" dirty="0" smtClean="0"/>
              <a:t>software solutions.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Address VCAA performance descriptors.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588224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1 – Background</a:t>
            </a:r>
          </a:p>
        </p:txBody>
      </p:sp>
    </p:spTree>
    <p:extLst>
      <p:ext uri="{BB962C8B-B14F-4D97-AF65-F5344CB8AC3E}">
        <p14:creationId xmlns:p14="http://schemas.microsoft.com/office/powerpoint/2010/main" val="32404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88632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/>
              <a:t>Performance descriptors from the Advice for </a:t>
            </a:r>
            <a:r>
              <a:rPr lang="en-US" sz="2000" b="1" dirty="0" smtClean="0"/>
              <a:t>teachers (Very high):</a:t>
            </a:r>
            <a:r>
              <a:rPr lang="en-US" sz="2000" dirty="0" smtClean="0"/>
              <a:t> </a:t>
            </a:r>
            <a:endParaRPr lang="en-US" sz="2000" dirty="0"/>
          </a:p>
          <a:p>
            <a:pPr lvl="0">
              <a:spcBef>
                <a:spcPts val="600"/>
              </a:spcBef>
            </a:pPr>
            <a:r>
              <a:rPr lang="en-AU" sz="2000" dirty="0" smtClean="0"/>
              <a:t>All solution requirements and designs are interpreted accurately in developing the database, spreadsheet and data visualisation solutions.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All relevant data is identified, selected and extracted from appropriate data repositories and referenced to acknowledge intellectual property.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Comprehensive use of features of the database software tool used to store, manipulate and validate data.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Comprehensive use of features of the spreadsheet software tool used to manipulate and validate data.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Comprehensive use of functions, formats and conventions to create effective data visualisations.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Comprehensive justification and explanation of how the selected functions, formats and conventions are used to create data visualisations.</a:t>
            </a:r>
          </a:p>
          <a:p>
            <a:pPr lvl="0">
              <a:spcBef>
                <a:spcPts val="600"/>
              </a:spcBef>
            </a:pPr>
            <a:r>
              <a:rPr lang="en-AU" sz="2000" dirty="0" smtClean="0"/>
              <a:t>Comprehensive range of test data is expressed in testing tables, with both expected and actual output stated.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516216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1 – Descriptors</a:t>
            </a:r>
          </a:p>
        </p:txBody>
      </p:sp>
    </p:spTree>
    <p:extLst>
      <p:ext uri="{BB962C8B-B14F-4D97-AF65-F5344CB8AC3E}">
        <p14:creationId xmlns:p14="http://schemas.microsoft.com/office/powerpoint/2010/main" val="17064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328592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/>
              <a:t>Some questions to consider when planning for Unit 3 Outcome 1: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will you prepare your students for this outcome?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What do your students need to know about data, spreadsheets, databases, data visualisations and presenting findings?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What </a:t>
            </a:r>
            <a:r>
              <a:rPr lang="en-AU" sz="2000" dirty="0" smtClean="0"/>
              <a:t>software functions </a:t>
            </a:r>
            <a:r>
              <a:rPr lang="en-AU" sz="2000" dirty="0"/>
              <a:t>do they need to use? Refer to the Software functions and tools document for Data Analytics </a:t>
            </a:r>
            <a:r>
              <a:rPr lang="en-AU" sz="2000" dirty="0" smtClean="0"/>
              <a:t>on the study page.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How long will you need to teach and assess this task?</a:t>
            </a:r>
          </a:p>
          <a:p>
            <a:pPr lvl="1" indent="-382588">
              <a:spcBef>
                <a:spcPts val="600"/>
              </a:spcBef>
            </a:pPr>
            <a:r>
              <a:rPr lang="en-AU" sz="2000" dirty="0" smtClean="0"/>
              <a:t>Will you teach and assess spreadsheets separately?</a:t>
            </a:r>
          </a:p>
          <a:p>
            <a:pPr lvl="1" indent="-382588">
              <a:spcBef>
                <a:spcPts val="600"/>
              </a:spcBef>
            </a:pPr>
            <a:r>
              <a:rPr lang="en-AU" sz="2000" dirty="0" smtClean="0"/>
              <a:t>Will you teach and assess databases separately?</a:t>
            </a:r>
          </a:p>
          <a:p>
            <a:pPr lvl="1" indent="-382588">
              <a:spcBef>
                <a:spcPts val="600"/>
              </a:spcBef>
            </a:pPr>
            <a:r>
              <a:rPr lang="en-AU" sz="2000" dirty="0" smtClean="0"/>
              <a:t>Will you teach and assess data visualisations separately?</a:t>
            </a:r>
          </a:p>
          <a:p>
            <a:pPr lvl="1" indent="-382588">
              <a:spcBef>
                <a:spcPts val="600"/>
              </a:spcBef>
            </a:pPr>
            <a:r>
              <a:rPr lang="en-AU" sz="2000" dirty="0" smtClean="0"/>
              <a:t>Will you teach all areas and assess in one task?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How will you bring the key knowledge and key skills together to develop tasks that meet </a:t>
            </a:r>
            <a:r>
              <a:rPr lang="en-AU" sz="2000" dirty="0"/>
              <a:t>requirements?</a:t>
            </a:r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81236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3 Outcome 1 – Planning questions</a:t>
            </a:r>
          </a:p>
        </p:txBody>
      </p:sp>
    </p:spTree>
    <p:extLst>
      <p:ext uri="{BB962C8B-B14F-4D97-AF65-F5344CB8AC3E}">
        <p14:creationId xmlns:p14="http://schemas.microsoft.com/office/powerpoint/2010/main" val="13944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E_PP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6F8CBF-CBDA-47D8-B2D5-45831A6E3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44A985-73BC-4531-86B4-1295B093A7A2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1aab662d-a6b2-42d6-996b-a574723d1ad8"/>
    <ds:schemaRef ds:uri="http://schemas.microsoft.com/office/infopath/2007/PartnerControl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D4DC4EC-F9B2-4BF8-94A5-BF4DA31755D6}"/>
</file>

<file path=docProps/app.xml><?xml version="1.0" encoding="utf-8"?>
<Properties xmlns="http://schemas.openxmlformats.org/officeDocument/2006/extended-properties" xmlns:vt="http://schemas.openxmlformats.org/officeDocument/2006/docPropsVTypes">
  <Template>VCE_PP_Template</Template>
  <TotalTime>6325</TotalTime>
  <Words>1458</Words>
  <Application>Microsoft Office PowerPoint</Application>
  <PresentationFormat>On-screen Show (4:3)</PresentationFormat>
  <Paragraphs>176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Courier New</vt:lpstr>
      <vt:lpstr>VCE_PP_Template</vt:lpstr>
      <vt:lpstr>Unit 3 Data analytics  Delivering the outcomes</vt:lpstr>
      <vt:lpstr>Copyright</vt:lpstr>
      <vt:lpstr>Unit 3 Data analytics</vt:lpstr>
      <vt:lpstr>PowerPoint Presentation</vt:lpstr>
      <vt:lpstr>Delivering Unit 3 Outcome 1  Data analytics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Unit 3 Outcome 1 – Task development</vt:lpstr>
      <vt:lpstr>PowerPoint Presentation</vt:lpstr>
      <vt:lpstr>Delivering Unit 3 Outcome 2  Analysis and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Phil Feain Curriculum Manager, Digital Technologies  Victorian Curriculum and Assessment Authority</vt:lpstr>
    </vt:vector>
  </TitlesOfParts>
  <Company>Victorian Curriculum and Assessment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Feain, Philip A</dc:creator>
  <cp:lastModifiedBy>Coleman, Julie J</cp:lastModifiedBy>
  <cp:revision>108</cp:revision>
  <cp:lastPrinted>2019-07-05T00:25:08Z</cp:lastPrinted>
  <dcterms:created xsi:type="dcterms:W3CDTF">2019-06-24T04:01:49Z</dcterms:created>
  <dcterms:modified xsi:type="dcterms:W3CDTF">2020-05-29T00:10:53Z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DEECD_Author">
    <vt:lpwstr/>
  </property>
  <property fmtid="{D5CDD505-2E9C-101B-9397-08002B2CF9AE}" pid="4" name="DEECD_SubjectCategory">
    <vt:lpwstr/>
  </property>
  <property fmtid="{D5CDD505-2E9C-101B-9397-08002B2CF9AE}" pid="5" name="DEECD_ItemType">
    <vt:lpwstr/>
  </property>
  <property fmtid="{D5CDD505-2E9C-101B-9397-08002B2CF9AE}" pid="6" name="DEECD_Audience">
    <vt:lpwstr/>
  </property>
  <property fmtid="{D5CDD505-2E9C-101B-9397-08002B2CF9AE}" pid="7" name="DEECD_Expired">
    <vt:bool>false</vt:bool>
  </property>
</Properties>
</file>