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8" r:id="rId6"/>
    <p:sldId id="271" r:id="rId7"/>
    <p:sldId id="261" r:id="rId8"/>
    <p:sldId id="272" r:id="rId9"/>
    <p:sldId id="263" r:id="rId10"/>
    <p:sldId id="278" r:id="rId11"/>
    <p:sldId id="279" r:id="rId12"/>
    <p:sldId id="273" r:id="rId13"/>
    <p:sldId id="264" r:id="rId14"/>
    <p:sldId id="280" r:id="rId15"/>
    <p:sldId id="281" r:id="rId16"/>
    <p:sldId id="260" r:id="rId17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009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122" autoAdjust="0"/>
  </p:normalViewPr>
  <p:slideViewPr>
    <p:cSldViewPr>
      <p:cViewPr varScale="1">
        <p:scale>
          <a:sx n="59" d="100"/>
          <a:sy n="59" d="100"/>
        </p:scale>
        <p:origin x="23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6A25-14B5-45F1-838E-799A4743616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A201747-BF29-42C4-A187-62E4DDC0D73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sz="3200" b="1" dirty="0" smtClean="0"/>
            <a:t>O1</a:t>
          </a:r>
        </a:p>
        <a:p>
          <a:r>
            <a:rPr lang="en-AU" sz="3200" b="1" dirty="0" smtClean="0"/>
            <a:t>Data analytics</a:t>
          </a:r>
          <a:endParaRPr lang="en-AU" sz="3200" b="1" dirty="0"/>
        </a:p>
      </dgm:t>
    </dgm:pt>
    <dgm:pt modelId="{D76420DD-C900-4157-9798-0AB043250130}" type="parTrans" cxnId="{F663C953-34EB-4B02-81E7-17B9E717658A}">
      <dgm:prSet/>
      <dgm:spPr/>
      <dgm:t>
        <a:bodyPr/>
        <a:lstStyle/>
        <a:p>
          <a:endParaRPr lang="en-AU"/>
        </a:p>
      </dgm:t>
    </dgm:pt>
    <dgm:pt modelId="{A1EC4636-04AD-4F9D-912B-6B36D59FC86E}" type="sibTrans" cxnId="{F663C953-34EB-4B02-81E7-17B9E717658A}">
      <dgm:prSet/>
      <dgm:spPr/>
      <dgm:t>
        <a:bodyPr/>
        <a:lstStyle/>
        <a:p>
          <a:endParaRPr lang="en-AU"/>
        </a:p>
      </dgm:t>
    </dgm:pt>
    <dgm:pt modelId="{7452C768-7527-443E-8DAC-3C41B4C08BA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O2</a:t>
          </a:r>
        </a:p>
        <a:p>
          <a:pPr>
            <a:spcAft>
              <a:spcPts val="600"/>
            </a:spcAft>
          </a:pPr>
          <a:r>
            <a:rPr lang="en-AU" sz="3200" b="1" dirty="0" smtClean="0"/>
            <a:t>Analysis and design</a:t>
          </a:r>
          <a:endParaRPr lang="en-AU" sz="3200" b="1" dirty="0"/>
        </a:p>
      </dgm:t>
    </dgm:pt>
    <dgm:pt modelId="{87CCE7ED-68D3-49D5-87FF-89332E1B39ED}" type="parTrans" cxnId="{0D22A151-FE6F-4DD7-83B6-716096DB143B}">
      <dgm:prSet/>
      <dgm:spPr/>
      <dgm:t>
        <a:bodyPr/>
        <a:lstStyle/>
        <a:p>
          <a:endParaRPr lang="en-AU"/>
        </a:p>
      </dgm:t>
    </dgm:pt>
    <dgm:pt modelId="{A2A970BD-9B76-4F57-B654-74647601F61D}" type="sibTrans" cxnId="{0D22A151-FE6F-4DD7-83B6-716096DB143B}">
      <dgm:prSet/>
      <dgm:spPr/>
      <dgm:t>
        <a:bodyPr/>
        <a:lstStyle/>
        <a:p>
          <a:endParaRPr lang="en-AU"/>
        </a:p>
      </dgm:t>
    </dgm:pt>
    <dgm:pt modelId="{99E744B5-0934-4A63-9D89-10FD807F99F1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Unit 3 </a:t>
          </a:r>
        </a:p>
        <a:p>
          <a:pPr>
            <a:spcAft>
              <a:spcPts val="600"/>
            </a:spcAft>
          </a:pPr>
          <a:r>
            <a:rPr lang="en-AU" sz="3200" b="1" dirty="0" smtClean="0"/>
            <a:t>Data analytics</a:t>
          </a:r>
          <a:endParaRPr lang="en-AU" sz="3200" b="1" dirty="0"/>
        </a:p>
      </dgm:t>
    </dgm:pt>
    <dgm:pt modelId="{7C010F5B-2ECA-4ED3-A8F9-6B1E4632DE32}" type="sibTrans" cxnId="{48CEA6C8-16B4-483F-A1DA-CAFE1EF2009C}">
      <dgm:prSet/>
      <dgm:spPr/>
      <dgm:t>
        <a:bodyPr/>
        <a:lstStyle/>
        <a:p>
          <a:endParaRPr lang="en-AU"/>
        </a:p>
      </dgm:t>
    </dgm:pt>
    <dgm:pt modelId="{3526421E-14FC-41E6-A94D-0C74182CCFEB}" type="parTrans" cxnId="{48CEA6C8-16B4-483F-A1DA-CAFE1EF2009C}">
      <dgm:prSet/>
      <dgm:spPr/>
      <dgm:t>
        <a:bodyPr/>
        <a:lstStyle/>
        <a:p>
          <a:endParaRPr lang="en-AU"/>
        </a:p>
      </dgm:t>
    </dgm:pt>
    <dgm:pt modelId="{0F1FEBDC-C665-438E-998A-8DC0197407B9}" type="pres">
      <dgm:prSet presAssocID="{8FB56A25-14B5-45F1-838E-799A474361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E3EDF1D0-F8C6-4463-AA66-E762F7513BCF}" type="pres">
      <dgm:prSet presAssocID="{99E744B5-0934-4A63-9D89-10FD807F99F1}" presName="vertOne" presStyleCnt="0"/>
      <dgm:spPr/>
    </dgm:pt>
    <dgm:pt modelId="{4ECB256A-DDA4-420E-993D-2ED1BBE08274}" type="pres">
      <dgm:prSet presAssocID="{99E744B5-0934-4A63-9D89-10FD807F99F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7E7D75B-1D47-4141-9740-E98718D1D1A7}" type="pres">
      <dgm:prSet presAssocID="{99E744B5-0934-4A63-9D89-10FD807F99F1}" presName="parTransOne" presStyleCnt="0"/>
      <dgm:spPr/>
    </dgm:pt>
    <dgm:pt modelId="{15E9ABAB-CBAB-48CE-A83E-3BB1ED319D2B}" type="pres">
      <dgm:prSet presAssocID="{99E744B5-0934-4A63-9D89-10FD807F99F1}" presName="horzOne" presStyleCnt="0"/>
      <dgm:spPr/>
    </dgm:pt>
    <dgm:pt modelId="{B40C3789-C6B6-4485-A899-71DD9B34E7A4}" type="pres">
      <dgm:prSet presAssocID="{0A201747-BF29-42C4-A187-62E4DDC0D73C}" presName="vertTwo" presStyleCnt="0"/>
      <dgm:spPr/>
    </dgm:pt>
    <dgm:pt modelId="{AE533799-257E-45C2-AB65-9BDDDC3C45E7}" type="pres">
      <dgm:prSet presAssocID="{0A201747-BF29-42C4-A187-62E4DDC0D73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5622AFA-1401-4F4B-9DEA-7E81DA98E66E}" type="pres">
      <dgm:prSet presAssocID="{0A201747-BF29-42C4-A187-62E4DDC0D73C}" presName="horzTwo" presStyleCnt="0"/>
      <dgm:spPr/>
    </dgm:pt>
    <dgm:pt modelId="{20DB0713-FBF7-448C-99F3-24E3EE5BAFE6}" type="pres">
      <dgm:prSet presAssocID="{A1EC4636-04AD-4F9D-912B-6B36D59FC86E}" presName="sibSpaceTwo" presStyleCnt="0"/>
      <dgm:spPr/>
    </dgm:pt>
    <dgm:pt modelId="{9A3E9DF3-149F-4849-AC58-42891A2831CE}" type="pres">
      <dgm:prSet presAssocID="{7452C768-7527-443E-8DAC-3C41B4C08BAF}" presName="vertTwo" presStyleCnt="0"/>
      <dgm:spPr/>
    </dgm:pt>
    <dgm:pt modelId="{1DCEDDD2-F56E-4D9A-A32E-1E7B5C2C1F02}" type="pres">
      <dgm:prSet presAssocID="{7452C768-7527-443E-8DAC-3C41B4C08BA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FBFC79F-A7C7-4EC1-BF21-AF8A434A6BC9}" type="pres">
      <dgm:prSet presAssocID="{7452C768-7527-443E-8DAC-3C41B4C08BAF}" presName="horzTwo" presStyleCnt="0"/>
      <dgm:spPr/>
    </dgm:pt>
  </dgm:ptLst>
  <dgm:cxnLst>
    <dgm:cxn modelId="{F663C953-34EB-4B02-81E7-17B9E717658A}" srcId="{99E744B5-0934-4A63-9D89-10FD807F99F1}" destId="{0A201747-BF29-42C4-A187-62E4DDC0D73C}" srcOrd="0" destOrd="0" parTransId="{D76420DD-C900-4157-9798-0AB043250130}" sibTransId="{A1EC4636-04AD-4F9D-912B-6B36D59FC86E}"/>
    <dgm:cxn modelId="{0D22A151-FE6F-4DD7-83B6-716096DB143B}" srcId="{99E744B5-0934-4A63-9D89-10FD807F99F1}" destId="{7452C768-7527-443E-8DAC-3C41B4C08BAF}" srcOrd="1" destOrd="0" parTransId="{87CCE7ED-68D3-49D5-87FF-89332E1B39ED}" sibTransId="{A2A970BD-9B76-4F57-B654-74647601F61D}"/>
    <dgm:cxn modelId="{55303AF6-4921-44A4-BB77-938D8CC86162}" type="presOf" srcId="{99E744B5-0934-4A63-9D89-10FD807F99F1}" destId="{4ECB256A-DDA4-420E-993D-2ED1BBE08274}" srcOrd="0" destOrd="0" presId="urn:microsoft.com/office/officeart/2005/8/layout/hierarchy4"/>
    <dgm:cxn modelId="{48CEA6C8-16B4-483F-A1DA-CAFE1EF2009C}" srcId="{8FB56A25-14B5-45F1-838E-799A47436166}" destId="{99E744B5-0934-4A63-9D89-10FD807F99F1}" srcOrd="0" destOrd="0" parTransId="{3526421E-14FC-41E6-A94D-0C74182CCFEB}" sibTransId="{7C010F5B-2ECA-4ED3-A8F9-6B1E4632DE32}"/>
    <dgm:cxn modelId="{BA7370F8-80BC-4C6A-93E8-E07B2D0826F0}" type="presOf" srcId="{0A201747-BF29-42C4-A187-62E4DDC0D73C}" destId="{AE533799-257E-45C2-AB65-9BDDDC3C45E7}" srcOrd="0" destOrd="0" presId="urn:microsoft.com/office/officeart/2005/8/layout/hierarchy4"/>
    <dgm:cxn modelId="{462EE59C-2F12-48BE-B3A2-975E3DEBDD6E}" type="presOf" srcId="{7452C768-7527-443E-8DAC-3C41B4C08BAF}" destId="{1DCEDDD2-F56E-4D9A-A32E-1E7B5C2C1F02}" srcOrd="0" destOrd="0" presId="urn:microsoft.com/office/officeart/2005/8/layout/hierarchy4"/>
    <dgm:cxn modelId="{2D5513AB-8B8A-497C-8D5F-038D6B7E9507}" type="presOf" srcId="{8FB56A25-14B5-45F1-838E-799A47436166}" destId="{0F1FEBDC-C665-438E-998A-8DC0197407B9}" srcOrd="0" destOrd="0" presId="urn:microsoft.com/office/officeart/2005/8/layout/hierarchy4"/>
    <dgm:cxn modelId="{C800D4DC-C50E-4C48-A97D-7FC708162D16}" type="presParOf" srcId="{0F1FEBDC-C665-438E-998A-8DC0197407B9}" destId="{E3EDF1D0-F8C6-4463-AA66-E762F7513BCF}" srcOrd="0" destOrd="0" presId="urn:microsoft.com/office/officeart/2005/8/layout/hierarchy4"/>
    <dgm:cxn modelId="{0AE1FCFE-42D1-43EE-A6D4-1665A2A7BEA7}" type="presParOf" srcId="{E3EDF1D0-F8C6-4463-AA66-E762F7513BCF}" destId="{4ECB256A-DDA4-420E-993D-2ED1BBE08274}" srcOrd="0" destOrd="0" presId="urn:microsoft.com/office/officeart/2005/8/layout/hierarchy4"/>
    <dgm:cxn modelId="{270D9FF8-3F89-42CF-9F00-1AC4AA808264}" type="presParOf" srcId="{E3EDF1D0-F8C6-4463-AA66-E762F7513BCF}" destId="{07E7D75B-1D47-4141-9740-E98718D1D1A7}" srcOrd="1" destOrd="0" presId="urn:microsoft.com/office/officeart/2005/8/layout/hierarchy4"/>
    <dgm:cxn modelId="{2E72533F-F974-4734-BEAA-6370B7911905}" type="presParOf" srcId="{E3EDF1D0-F8C6-4463-AA66-E762F7513BCF}" destId="{15E9ABAB-CBAB-48CE-A83E-3BB1ED319D2B}" srcOrd="2" destOrd="0" presId="urn:microsoft.com/office/officeart/2005/8/layout/hierarchy4"/>
    <dgm:cxn modelId="{5909EFB0-5782-4830-B9A8-6BE1F7832857}" type="presParOf" srcId="{15E9ABAB-CBAB-48CE-A83E-3BB1ED319D2B}" destId="{B40C3789-C6B6-4485-A899-71DD9B34E7A4}" srcOrd="0" destOrd="0" presId="urn:microsoft.com/office/officeart/2005/8/layout/hierarchy4"/>
    <dgm:cxn modelId="{00A73A86-71F2-448C-91AC-1ABBDB4FB3DC}" type="presParOf" srcId="{B40C3789-C6B6-4485-A899-71DD9B34E7A4}" destId="{AE533799-257E-45C2-AB65-9BDDDC3C45E7}" srcOrd="0" destOrd="0" presId="urn:microsoft.com/office/officeart/2005/8/layout/hierarchy4"/>
    <dgm:cxn modelId="{9F979F9C-7B1B-40B8-B219-CB9EF53056F0}" type="presParOf" srcId="{B40C3789-C6B6-4485-A899-71DD9B34E7A4}" destId="{55622AFA-1401-4F4B-9DEA-7E81DA98E66E}" srcOrd="1" destOrd="0" presId="urn:microsoft.com/office/officeart/2005/8/layout/hierarchy4"/>
    <dgm:cxn modelId="{F8527A7B-21B0-4A86-A88D-7D143FD80FEA}" type="presParOf" srcId="{15E9ABAB-CBAB-48CE-A83E-3BB1ED319D2B}" destId="{20DB0713-FBF7-448C-99F3-24E3EE5BAFE6}" srcOrd="1" destOrd="0" presId="urn:microsoft.com/office/officeart/2005/8/layout/hierarchy4"/>
    <dgm:cxn modelId="{AE34BAF6-A2A4-44B4-BB04-B814891E94CA}" type="presParOf" srcId="{15E9ABAB-CBAB-48CE-A83E-3BB1ED319D2B}" destId="{9A3E9DF3-149F-4849-AC58-42891A2831CE}" srcOrd="2" destOrd="0" presId="urn:microsoft.com/office/officeart/2005/8/layout/hierarchy4"/>
    <dgm:cxn modelId="{641FAAF3-A157-4654-B9A9-29F1227173B4}" type="presParOf" srcId="{9A3E9DF3-149F-4849-AC58-42891A2831CE}" destId="{1DCEDDD2-F56E-4D9A-A32E-1E7B5C2C1F02}" srcOrd="0" destOrd="0" presId="urn:microsoft.com/office/officeart/2005/8/layout/hierarchy4"/>
    <dgm:cxn modelId="{C91A64E4-2196-4004-9D9D-50A73A14D9B3}" type="presParOf" srcId="{9A3E9DF3-149F-4849-AC58-42891A2831CE}" destId="{4FBFC79F-A7C7-4EC1-BF21-AF8A434A6B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56A-DDA4-420E-993D-2ED1BBE08274}">
      <dsp:nvSpPr>
        <dsp:cNvPr id="0" name=""/>
        <dsp:cNvSpPr/>
      </dsp:nvSpPr>
      <dsp:spPr>
        <a:xfrm>
          <a:off x="3375" y="1842"/>
          <a:ext cx="9137249" cy="196587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Unit 3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Data analytics</a:t>
          </a:r>
          <a:endParaRPr lang="en-AU" sz="3200" b="1" kern="1200" dirty="0"/>
        </a:p>
      </dsp:txBody>
      <dsp:txXfrm>
        <a:off x="60953" y="59420"/>
        <a:ext cx="9022093" cy="1850718"/>
      </dsp:txXfrm>
    </dsp:sp>
    <dsp:sp modelId="{AE533799-257E-45C2-AB65-9BDDDC3C45E7}">
      <dsp:nvSpPr>
        <dsp:cNvPr id="0" name=""/>
        <dsp:cNvSpPr/>
      </dsp:nvSpPr>
      <dsp:spPr>
        <a:xfrm>
          <a:off x="3375" y="2208747"/>
          <a:ext cx="4384476" cy="196587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O1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Data analytics</a:t>
          </a:r>
          <a:endParaRPr lang="en-AU" sz="3200" b="1" kern="1200" dirty="0"/>
        </a:p>
      </dsp:txBody>
      <dsp:txXfrm>
        <a:off x="60953" y="2266325"/>
        <a:ext cx="4269320" cy="1850718"/>
      </dsp:txXfrm>
    </dsp:sp>
    <dsp:sp modelId="{1DCEDDD2-F56E-4D9A-A32E-1E7B5C2C1F02}">
      <dsp:nvSpPr>
        <dsp:cNvPr id="0" name=""/>
        <dsp:cNvSpPr/>
      </dsp:nvSpPr>
      <dsp:spPr>
        <a:xfrm>
          <a:off x="4756148" y="2208747"/>
          <a:ext cx="4384476" cy="196587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O2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Analysis and design</a:t>
          </a:r>
          <a:endParaRPr lang="en-AU" sz="3200" b="1" kern="1200" dirty="0"/>
        </a:p>
      </dsp:txBody>
      <dsp:txXfrm>
        <a:off x="4813726" y="2266325"/>
        <a:ext cx="4269320" cy="185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F2EA9-5559-4DD6-AFEF-159E18196E7D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E8235-BE24-4935-9784-FD840D5A75E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407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1231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9887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8593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99914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1988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1995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875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1967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7274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885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8270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1390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31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855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EAFA74-2A0D-4156-B736-36458A74BE55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DB807C-1973-42E6-A0D7-37C8164F5E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83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FB6DB7-F39F-451B-B1F0-933BB4129C20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ED52AA-898D-4AA0-ABA6-97026DD38C6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257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50949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FAD53F-A5E1-4FD1-AC3D-E0C2A3D414A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AE3B8CD-CFF4-43D6-98B0-B2D68AF0454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4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6CD139-D916-41B6-9FA9-724899D0EB6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D2B14-91E7-45E5-9AA6-C8426AF368A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525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E33793A-711D-4552-8FD3-D7EFEBFB77C4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2A2CD6-44BB-41E6-B3FD-9143DF6942B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88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869B6F-B5CE-437F-80E8-43201840888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C4C0F6-D65E-411C-B2DC-79DE8F0FBA1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306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4110E6-9B14-4A22-A05A-FA8657FF6E3E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B60D34-8EAD-48D8-94D9-9254DAB9D3A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390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F67D8D-4CF3-4E42-9A36-08560F5E97D6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453467-CDD4-4593-905C-53419029C12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123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BE129-DE0B-4E77-92D4-716EC9194BC4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EA6FFB-A115-4461-A708-AB230E013CB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388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 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aa.vic.edu.au/Pages/aboutus/policies/policy-copyrigh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Unit 3</a:t>
            </a:r>
            <a:r>
              <a:rPr lang="en-AU" altLang="en-US" dirty="0">
                <a:latin typeface="Arial" charset="0"/>
                <a:cs typeface="Arial" charset="0"/>
              </a:rPr>
              <a:t> </a:t>
            </a:r>
            <a:r>
              <a:rPr lang="en-AU" altLang="en-US" dirty="0" smtClean="0">
                <a:latin typeface="Arial" charset="0"/>
                <a:cs typeface="Arial" charset="0"/>
              </a:rPr>
              <a:t>Data analytics</a:t>
            </a:r>
            <a:br>
              <a:rPr lang="en-AU" altLang="en-US" dirty="0" smtClean="0">
                <a:latin typeface="Arial" charset="0"/>
                <a:cs typeface="Arial" charset="0"/>
              </a:rPr>
            </a:br>
            <a:r>
              <a:rPr lang="en-AU" altLang="en-US" dirty="0">
                <a:latin typeface="Arial" charset="0"/>
                <a:cs typeface="Arial" charset="0"/>
              </a:rPr>
              <a:t/>
            </a:r>
            <a:br>
              <a:rPr lang="en-AU" altLang="en-US" dirty="0">
                <a:latin typeface="Arial" charset="0"/>
                <a:cs typeface="Arial" charset="0"/>
              </a:rPr>
            </a:br>
            <a:r>
              <a:rPr lang="en-AU" altLang="en-US" dirty="0" smtClean="0">
                <a:latin typeface="Arial" charset="0"/>
                <a:cs typeface="Arial" charset="0"/>
              </a:rPr>
              <a:t>Introduction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6840760" cy="1752600"/>
          </a:xfrm>
        </p:spPr>
        <p:txBody>
          <a:bodyPr/>
          <a:lstStyle/>
          <a:p>
            <a:pPr eaLnBrk="1" hangingPunct="1"/>
            <a:r>
              <a:rPr lang="en-AU" altLang="en-US" b="1" smtClean="0">
                <a:latin typeface="Arial" charset="0"/>
                <a:cs typeface="Arial" charset="0"/>
              </a:rPr>
              <a:t>2020–2024</a:t>
            </a:r>
            <a:endParaRPr lang="en-AU" alt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3 Outcome 2 (SAT Part 1)</a:t>
            </a:r>
            <a:br>
              <a:rPr lang="en-AU" dirty="0" smtClean="0"/>
            </a:br>
            <a:r>
              <a:rPr lang="en-AU" dirty="0" smtClean="0"/>
              <a:t>Analysis and design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9144000" cy="440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9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3 Outcome 2 (SAT Part 1)</a:t>
            </a:r>
            <a:br>
              <a:rPr lang="en-AU" dirty="0" smtClean="0"/>
            </a:br>
            <a:r>
              <a:rPr lang="en-AU" dirty="0" smtClean="0"/>
              <a:t>Analysis and design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0" y="1844824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Outcome 2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be able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research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formulate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project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collect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analyse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generate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alternative design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preferred design for creating infographics or dynamic data visualisations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Software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least one data manipulation tool and one visualisation tool, for example database software, spreadsheet software, data visualisation software, tool for planning a project.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School-assessed Task for Unit 3 Outcome 2 and Unit 4 Outcome 1 will contribute 30 per cent to the study score.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 Outcome 2 is worth 15 per cent.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6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3 Outcome 2 (SAT Part 1)</a:t>
            </a:r>
            <a:br>
              <a:rPr lang="en-AU" dirty="0" smtClean="0"/>
            </a:br>
            <a:r>
              <a:rPr lang="en-AU" dirty="0" smtClean="0"/>
              <a:t>Analysis and design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213285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tudents will: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frame a research question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analyse and document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solution requirements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constraints and scope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search, download, browse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data sets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 design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tools to represent the functionality and appearance of infographics or dynamic data visualisations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generate alternative design ideas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 evaluation criteria to select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designs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produce detailed designs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propose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apply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methods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secure stored data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create, monitor and modify project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plans.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Address VCAA SAT criteria.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en-AU" sz="2800" dirty="0"/>
              <a:t>Phil Feain</a:t>
            </a:r>
            <a:br>
              <a:rPr lang="en-AU" sz="2800" dirty="0"/>
            </a:br>
            <a:r>
              <a:rPr lang="en-AU" sz="2800" dirty="0"/>
              <a:t>Curriculum Manager, Digital </a:t>
            </a:r>
            <a:r>
              <a:rPr lang="en-AU" sz="2800" dirty="0" smtClean="0"/>
              <a:t>Technologies</a:t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Victorian Curriculum and Assessment Authority</a:t>
            </a:r>
            <a:endParaRPr lang="en-AU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AU" sz="2800" b="1" dirty="0"/>
              <a:t>Ph: (03) 9032 1724</a:t>
            </a:r>
            <a:br>
              <a:rPr lang="en-AU" sz="2800" b="1" dirty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/>
              <a:t>feain.philip.a@edumail.vic.gov.au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47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>
                <a:solidFill>
                  <a:srgbClr val="0099E3"/>
                </a:solidFill>
                <a:latin typeface="Arial" charset="0"/>
                <a:cs typeface="Arial" charset="0"/>
              </a:rPr>
              <a:t>Copyright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0">
              <a:buNone/>
            </a:pPr>
            <a:r>
              <a:rPr lang="en-AU" sz="2000" dirty="0"/>
              <a:t>© Victorian Curriculum and Assessment Authority (VCAA) </a:t>
            </a:r>
            <a:r>
              <a:rPr lang="en-AU" sz="2000" dirty="0" smtClean="0"/>
              <a:t>2019. </a:t>
            </a:r>
            <a:endParaRPr lang="en-AU" sz="2000" dirty="0"/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VCAA presentations may be reproduced in accordance with the </a:t>
            </a:r>
            <a:r>
              <a:rPr lang="en-AU" sz="2000" u="sng" dirty="0">
                <a:solidFill>
                  <a:schemeClr val="accent1"/>
                </a:solidFill>
                <a:hlinkClick r:id="rId3"/>
              </a:rPr>
              <a:t>VCAA’s Copyright and Intellectual Property Policy</a:t>
            </a:r>
            <a:r>
              <a:rPr lang="en-AU" sz="2000" dirty="0"/>
              <a:t>, and as permitted under the Copyright Act 1968.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VCE is a registered trademark of the VCAA.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8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3</a:t>
            </a:r>
            <a:br>
              <a:rPr lang="en-AU" dirty="0" smtClean="0"/>
            </a:br>
            <a:r>
              <a:rPr lang="en-AU" dirty="0" smtClean="0"/>
              <a:t>Data analytics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013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Unit 3 Data analytics</a:t>
            </a:r>
            <a:br>
              <a:rPr lang="en-AU" dirty="0" smtClean="0"/>
            </a:br>
            <a:r>
              <a:rPr lang="en-AU" dirty="0" smtClean="0"/>
              <a:t>Overview</a:t>
            </a:r>
            <a:endParaRPr lang="en-AU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226961"/>
              </p:ext>
            </p:extLst>
          </p:nvPr>
        </p:nvGraphicFramePr>
        <p:xfrm>
          <a:off x="0" y="1916832"/>
          <a:ext cx="91440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6095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3 Outcome 1</a:t>
            </a:r>
            <a:br>
              <a:rPr lang="en-AU" dirty="0" smtClean="0"/>
            </a:br>
            <a:r>
              <a:rPr lang="en-AU" dirty="0" smtClean="0"/>
              <a:t>Data analytics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584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3 Outcome 1 (SAC)</a:t>
            </a:r>
            <a:br>
              <a:rPr lang="en-AU" dirty="0" smtClean="0"/>
            </a:br>
            <a:r>
              <a:rPr lang="en-AU" dirty="0" smtClean="0"/>
              <a:t>Data analytics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3049"/>
            <a:ext cx="9144000" cy="419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0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3 Outcome 1 (SAC)</a:t>
            </a:r>
            <a:br>
              <a:rPr lang="en-AU" dirty="0" smtClean="0"/>
            </a:br>
            <a:r>
              <a:rPr lang="en-AU" dirty="0" smtClean="0"/>
              <a:t>Data analytics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0" y="1994876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Outcome 1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should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able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respond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teacher-provided solution requirements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extract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from large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repositories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manipulate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cleanse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range of functions to develop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solutions to present findings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Software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Database software, spreadsheet software and data visualisation software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 and marks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School-assessed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Coursework for Unit 3 will contribute 10 per cent to the study score.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marks will be 100.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3 Outcome 1 (SAC)</a:t>
            </a:r>
            <a:br>
              <a:rPr lang="en-AU" dirty="0" smtClean="0"/>
            </a:br>
            <a:r>
              <a:rPr lang="en-AU" dirty="0" smtClean="0"/>
              <a:t>Data analytics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2204864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tudents will: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interpret solution requirements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designs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identify, select and extract relevant data from large repositories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a standard referencing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organise, manipulate and cleanse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 database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spreadsheet software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create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effective data visualisations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 and apply suitable validation and testing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Respond to solution requirements and designs to create software solutions.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Address VCAA performance descriptors.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85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3 Outcome 2</a:t>
            </a:r>
            <a:br>
              <a:rPr lang="en-AU" dirty="0" smtClean="0"/>
            </a:br>
            <a:r>
              <a:rPr lang="en-AU" dirty="0" smtClean="0"/>
              <a:t>Analysis and design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890960"/>
      </p:ext>
    </p:extLst>
  </p:cSld>
  <p:clrMapOvr>
    <a:masterClrMapping/>
  </p:clrMapOvr>
</p:sld>
</file>

<file path=ppt/theme/theme1.xml><?xml version="1.0" encoding="utf-8"?>
<a:theme xmlns:a="http://schemas.openxmlformats.org/drawingml/2006/main" name="VCE_PP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9E6F8CBF-CBDA-47D8-B2D5-45831A6E3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CB680C-D87B-493B-87FE-1B4CB249CBDF}"/>
</file>

<file path=customXml/itemProps3.xml><?xml version="1.0" encoding="utf-8"?>
<ds:datastoreItem xmlns:ds="http://schemas.openxmlformats.org/officeDocument/2006/customXml" ds:itemID="{50E8A307-3FF1-43DD-B2A6-16820FB5602C}">
  <ds:schemaRefs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1aab662d-a6b2-42d6-996b-a574723d1ad8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VCE_PP_Template</Template>
  <TotalTime>352</TotalTime>
  <Words>516</Words>
  <Application>Microsoft Office PowerPoint</Application>
  <PresentationFormat>On-screen Show (4:3)</PresentationFormat>
  <Paragraphs>92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VCE_PP_Template</vt:lpstr>
      <vt:lpstr>Unit 3 Data analytics  Introduction</vt:lpstr>
      <vt:lpstr>Copyright</vt:lpstr>
      <vt:lpstr>Unit 3 Data analytics</vt:lpstr>
      <vt:lpstr>Unit 3 Data analytics Overview</vt:lpstr>
      <vt:lpstr>Unit 3 Outcome 1 Data analytics</vt:lpstr>
      <vt:lpstr>Unit 3 Outcome 1 (SAC) Data analytics</vt:lpstr>
      <vt:lpstr>Unit 3 Outcome 1 (SAC) Data analytics</vt:lpstr>
      <vt:lpstr>Unit 3 Outcome 1 (SAC) Data analytics</vt:lpstr>
      <vt:lpstr>Unit 3 Outcome 2 Analysis and design</vt:lpstr>
      <vt:lpstr>Unit 3 Outcome 2 (SAT Part 1) Analysis and design</vt:lpstr>
      <vt:lpstr>Unit 3 Outcome 2 (SAT Part 1) Analysis and design</vt:lpstr>
      <vt:lpstr>Unit 3 Outcome 2 (SAT Part 1) Analysis and design</vt:lpstr>
      <vt:lpstr>Phil Feain Curriculum Manager, Digital Technologies  Victorian Curriculum and Assessment Authority</vt:lpstr>
    </vt:vector>
  </TitlesOfParts>
  <Company>Victorian Curriculum and Assessment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1 and 2 Applied Computing</dc:title>
  <dc:creator>Feain, Philip A</dc:creator>
  <cp:lastModifiedBy>Coleman, Julie J</cp:lastModifiedBy>
  <cp:revision>65</cp:revision>
  <cp:lastPrinted>2019-08-28T07:44:55Z</cp:lastPrinted>
  <dcterms:created xsi:type="dcterms:W3CDTF">2019-04-01T04:50:53Z</dcterms:created>
  <dcterms:modified xsi:type="dcterms:W3CDTF">2020-05-29T00:10:31Z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DEECD_Author">
    <vt:lpwstr/>
  </property>
  <property fmtid="{D5CDD505-2E9C-101B-9397-08002B2CF9AE}" pid="4" name="DEECD_SubjectCategory">
    <vt:lpwstr/>
  </property>
  <property fmtid="{D5CDD505-2E9C-101B-9397-08002B2CF9AE}" pid="5" name="DEECD_ItemType">
    <vt:lpwstr/>
  </property>
  <property fmtid="{D5CDD505-2E9C-101B-9397-08002B2CF9AE}" pid="6" name="DEECD_Audience">
    <vt:lpwstr/>
  </property>
  <property fmtid="{D5CDD505-2E9C-101B-9397-08002B2CF9AE}" pid="7" name="DEECD_Expired">
    <vt:bool>false</vt:bool>
  </property>
</Properties>
</file>