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8" r:id="rId6"/>
    <p:sldId id="274" r:id="rId7"/>
    <p:sldId id="262" r:id="rId8"/>
    <p:sldId id="275" r:id="rId9"/>
    <p:sldId id="265" r:id="rId10"/>
    <p:sldId id="282" r:id="rId11"/>
    <p:sldId id="283" r:id="rId12"/>
    <p:sldId id="276" r:id="rId13"/>
    <p:sldId id="266" r:id="rId14"/>
    <p:sldId id="284" r:id="rId15"/>
    <p:sldId id="285" r:id="rId16"/>
    <p:sldId id="260" r:id="rId17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122" autoAdjust="0"/>
  </p:normalViewPr>
  <p:slideViewPr>
    <p:cSldViewPr>
      <p:cViewPr varScale="1">
        <p:scale>
          <a:sx n="59" d="100"/>
          <a:sy n="59" d="100"/>
        </p:scale>
        <p:origin x="23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sz="3200" b="1" dirty="0" smtClean="0"/>
            <a:t>O1</a:t>
          </a:r>
        </a:p>
        <a:p>
          <a:r>
            <a:rPr lang="en-AU" sz="3200" b="1" dirty="0" smtClean="0"/>
            <a:t>Development and evaluation</a:t>
          </a:r>
          <a:endParaRPr lang="en-AU" sz="3200" b="1" dirty="0"/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O2</a:t>
          </a:r>
        </a:p>
        <a:p>
          <a:pPr>
            <a:spcAft>
              <a:spcPts val="600"/>
            </a:spcAft>
          </a:pPr>
          <a:r>
            <a:rPr lang="en-AU" sz="3200" b="1" dirty="0" smtClean="0"/>
            <a:t>Data and information security</a:t>
          </a:r>
          <a:endParaRPr lang="en-AU" sz="3200" b="1" dirty="0"/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Unit 4 </a:t>
          </a:r>
        </a:p>
        <a:p>
          <a:pPr>
            <a:spcAft>
              <a:spcPts val="600"/>
            </a:spcAft>
          </a:pPr>
          <a:r>
            <a:rPr lang="en-AU" sz="3200" b="1" dirty="0" smtClean="0"/>
            <a:t>Data analytics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 custLinFactNeighborX="-4545" custLinFactNeighborY="-93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2DD6B8B1-377F-4301-9F44-0BF1719729FF}" type="presOf" srcId="{7452C768-7527-443E-8DAC-3C41B4C08BAF}" destId="{1DCEDDD2-F56E-4D9A-A32E-1E7B5C2C1F02}" srcOrd="0" destOrd="0" presId="urn:microsoft.com/office/officeart/2005/8/layout/hierarchy4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170C833C-02BB-4F08-A90B-A16709078E14}" type="presOf" srcId="{8FB56A25-14B5-45F1-838E-799A47436166}" destId="{0F1FEBDC-C665-438E-998A-8DC0197407B9}" srcOrd="0" destOrd="0" presId="urn:microsoft.com/office/officeart/2005/8/layout/hierarchy4"/>
    <dgm:cxn modelId="{F85B9E47-95AC-44C6-82D9-1B555DEB0AB4}" type="presOf" srcId="{99E744B5-0934-4A63-9D89-10FD807F99F1}" destId="{4ECB256A-DDA4-420E-993D-2ED1BBE08274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92BB9DAB-E9F2-4E70-A081-63B39EE142C5}" type="presOf" srcId="{0A201747-BF29-42C4-A187-62E4DDC0D73C}" destId="{AE533799-257E-45C2-AB65-9BDDDC3C45E7}" srcOrd="0" destOrd="0" presId="urn:microsoft.com/office/officeart/2005/8/layout/hierarchy4"/>
    <dgm:cxn modelId="{0F8FF469-975E-468B-9F2C-68E13B6D2FAD}" type="presParOf" srcId="{0F1FEBDC-C665-438E-998A-8DC0197407B9}" destId="{E3EDF1D0-F8C6-4463-AA66-E762F7513BCF}" srcOrd="0" destOrd="0" presId="urn:microsoft.com/office/officeart/2005/8/layout/hierarchy4"/>
    <dgm:cxn modelId="{10123685-CA17-42C9-A8A0-6CF93C9E61C9}" type="presParOf" srcId="{E3EDF1D0-F8C6-4463-AA66-E762F7513BCF}" destId="{4ECB256A-DDA4-420E-993D-2ED1BBE08274}" srcOrd="0" destOrd="0" presId="urn:microsoft.com/office/officeart/2005/8/layout/hierarchy4"/>
    <dgm:cxn modelId="{63AEBF5A-C30A-4654-B236-30CFFA316142}" type="presParOf" srcId="{E3EDF1D0-F8C6-4463-AA66-E762F7513BCF}" destId="{07E7D75B-1D47-4141-9740-E98718D1D1A7}" srcOrd="1" destOrd="0" presId="urn:microsoft.com/office/officeart/2005/8/layout/hierarchy4"/>
    <dgm:cxn modelId="{4E499F0E-EF5D-406E-8518-3918DD7485C1}" type="presParOf" srcId="{E3EDF1D0-F8C6-4463-AA66-E762F7513BCF}" destId="{15E9ABAB-CBAB-48CE-A83E-3BB1ED319D2B}" srcOrd="2" destOrd="0" presId="urn:microsoft.com/office/officeart/2005/8/layout/hierarchy4"/>
    <dgm:cxn modelId="{69D3F977-207F-4868-939B-AE1077CDDB3A}" type="presParOf" srcId="{15E9ABAB-CBAB-48CE-A83E-3BB1ED319D2B}" destId="{B40C3789-C6B6-4485-A899-71DD9B34E7A4}" srcOrd="0" destOrd="0" presId="urn:microsoft.com/office/officeart/2005/8/layout/hierarchy4"/>
    <dgm:cxn modelId="{185447E1-9E73-42E5-A7D3-18D8B9AA0A40}" type="presParOf" srcId="{B40C3789-C6B6-4485-A899-71DD9B34E7A4}" destId="{AE533799-257E-45C2-AB65-9BDDDC3C45E7}" srcOrd="0" destOrd="0" presId="urn:microsoft.com/office/officeart/2005/8/layout/hierarchy4"/>
    <dgm:cxn modelId="{DD15B8D2-CD02-49DC-BA91-35B847BC1BF0}" type="presParOf" srcId="{B40C3789-C6B6-4485-A899-71DD9B34E7A4}" destId="{55622AFA-1401-4F4B-9DEA-7E81DA98E66E}" srcOrd="1" destOrd="0" presId="urn:microsoft.com/office/officeart/2005/8/layout/hierarchy4"/>
    <dgm:cxn modelId="{8217D8D4-65FA-424B-9291-446FA4B28116}" type="presParOf" srcId="{15E9ABAB-CBAB-48CE-A83E-3BB1ED319D2B}" destId="{20DB0713-FBF7-448C-99F3-24E3EE5BAFE6}" srcOrd="1" destOrd="0" presId="urn:microsoft.com/office/officeart/2005/8/layout/hierarchy4"/>
    <dgm:cxn modelId="{8FB6ACB8-A219-4D57-A71F-C597410C1CCE}" type="presParOf" srcId="{15E9ABAB-CBAB-48CE-A83E-3BB1ED319D2B}" destId="{9A3E9DF3-149F-4849-AC58-42891A2831CE}" srcOrd="2" destOrd="0" presId="urn:microsoft.com/office/officeart/2005/8/layout/hierarchy4"/>
    <dgm:cxn modelId="{4C944ED8-A037-4776-A37B-AF63345F783E}" type="presParOf" srcId="{9A3E9DF3-149F-4849-AC58-42891A2831CE}" destId="{1DCEDDD2-F56E-4D9A-A32E-1E7B5C2C1F02}" srcOrd="0" destOrd="0" presId="urn:microsoft.com/office/officeart/2005/8/layout/hierarchy4"/>
    <dgm:cxn modelId="{7F9C2A2F-47AA-4451-9256-452A09DBB63B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0" y="0"/>
          <a:ext cx="9137249" cy="196587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Unit 4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Data analytics</a:t>
          </a:r>
          <a:endParaRPr lang="en-AU" sz="3200" b="1" kern="1200" dirty="0"/>
        </a:p>
      </dsp:txBody>
      <dsp:txXfrm>
        <a:off x="57578" y="57578"/>
        <a:ext cx="9022093" cy="1850718"/>
      </dsp:txXfrm>
    </dsp:sp>
    <dsp:sp modelId="{AE533799-257E-45C2-AB65-9BDDDC3C45E7}">
      <dsp:nvSpPr>
        <dsp:cNvPr id="0" name=""/>
        <dsp:cNvSpPr/>
      </dsp:nvSpPr>
      <dsp:spPr>
        <a:xfrm>
          <a:off x="3375" y="2208747"/>
          <a:ext cx="4384476" cy="196587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O1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Development and evaluation</a:t>
          </a:r>
          <a:endParaRPr lang="en-AU" sz="3200" b="1" kern="1200" dirty="0"/>
        </a:p>
      </dsp:txBody>
      <dsp:txXfrm>
        <a:off x="60953" y="2266325"/>
        <a:ext cx="4269320" cy="1850718"/>
      </dsp:txXfrm>
    </dsp:sp>
    <dsp:sp modelId="{1DCEDDD2-F56E-4D9A-A32E-1E7B5C2C1F02}">
      <dsp:nvSpPr>
        <dsp:cNvPr id="0" name=""/>
        <dsp:cNvSpPr/>
      </dsp:nvSpPr>
      <dsp:spPr>
        <a:xfrm>
          <a:off x="4756148" y="2208747"/>
          <a:ext cx="4384476" cy="196587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Data and information security</a:t>
          </a:r>
          <a:endParaRPr lang="en-AU" sz="3200" b="1" kern="1200" dirty="0"/>
        </a:p>
      </dsp:txBody>
      <dsp:txXfrm>
        <a:off x="4813726" y="2266325"/>
        <a:ext cx="4269320" cy="185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F2EA9-5559-4DD6-AFEF-159E18196E7D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E8235-BE24-4935-9784-FD840D5A75E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407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1231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6038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8656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AU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0706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198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199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6260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3115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0590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0691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932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9616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507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5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EAFA74-2A0D-4156-B736-36458A74BE55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DB807C-1973-42E6-A0D7-37C8164F5E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83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B6DB7-F39F-451B-B1F0-933BB4129C20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ED52AA-898D-4AA0-ABA6-97026DD38C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257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0949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FAD53F-A5E1-4FD1-AC3D-E0C2A3D414A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AE3B8CD-CFF4-43D6-98B0-B2D68AF0454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4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6CD139-D916-41B6-9FA9-724899D0EB6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D2B14-91E7-45E5-9AA6-C8426AF368A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525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E33793A-711D-4552-8FD3-D7EFEBFB77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2A2CD6-44BB-41E6-B3FD-9143DF6942B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8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869B6F-B5CE-437F-80E8-43201840888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C4C0F6-D65E-411C-B2DC-79DE8F0FBA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30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110E6-9B14-4A22-A05A-FA8657FF6E3E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B60D34-8EAD-48D8-94D9-9254DAB9D3A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390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F67D8D-4CF3-4E42-9A36-08560F5E97D6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453467-CDD4-4593-905C-53419029C12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23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BE129-DE0B-4E77-92D4-716EC9194B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EA6FFB-A115-4461-A708-AB230E013CB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388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 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4 Data analytics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2 (SAC)</a:t>
            </a:r>
            <a:br>
              <a:rPr lang="en-AU" dirty="0" smtClean="0"/>
            </a:br>
            <a:r>
              <a:rPr lang="en-AU" dirty="0" smtClean="0"/>
              <a:t>Data and information security</a:t>
            </a:r>
            <a:endParaRPr lang="en-A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4000" cy="331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361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2 (SAC)</a:t>
            </a:r>
            <a:br>
              <a:rPr lang="en-AU" dirty="0" smtClean="0"/>
            </a:br>
            <a:r>
              <a:rPr lang="en-AU" dirty="0" smtClean="0"/>
              <a:t>Data and information security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2060848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Outcome 2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be able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respond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 teacher-provided case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current data and information security strategies of 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examine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threats to the security of data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strategies to improve current practices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and marks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School-assessed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Coursework for Unit 4 will contribute 10 per cent to the study score.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marks will be 100.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19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2 (SAC)</a:t>
            </a:r>
            <a:br>
              <a:rPr lang="en-AU" dirty="0" smtClean="0"/>
            </a:br>
            <a:r>
              <a:rPr lang="en-AU" dirty="0" smtClean="0"/>
              <a:t>Data and information security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0" y="213285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tudents will: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analyse and discuss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data and information security strategies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propose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apply criteria to evaluate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information security strategies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and evaluate threats to the security of data and information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and discuss possible legal and ethical consequences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justify strategies to improve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information security practices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study with one of the following:</a:t>
            </a:r>
          </a:p>
          <a:p>
            <a:pPr marL="625475" lvl="1" indent="-269875">
              <a:buFont typeface="Courier New" panose="02070309020205020404" pitchFamily="49" charset="0"/>
              <a:buChar char="­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structured questions</a:t>
            </a:r>
          </a:p>
          <a:p>
            <a:pPr marL="625475" lvl="1" indent="-269875">
              <a:buFont typeface="Courier New" panose="02070309020205020404" pitchFamily="49" charset="0"/>
              <a:buChar char="­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written report</a:t>
            </a:r>
          </a:p>
          <a:p>
            <a:pPr marL="625475" lvl="1" indent="-269875">
              <a:buFont typeface="Courier New" panose="02070309020205020404" pitchFamily="49" charset="0"/>
              <a:buChar char="­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multimedia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marL="269875" lvl="1" indent="-269875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Address VCAA performance descriptors.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79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</a:t>
            </a:r>
            <a:r>
              <a:rPr lang="en-AU" sz="2800" dirty="0" smtClean="0"/>
              <a:t>Technologies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Victorian Curriculum and Assessment Authority</a:t>
            </a:r>
            <a:endParaRPr lang="en-AU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47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99E3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</a:t>
            </a:r>
            <a:r>
              <a:rPr lang="en-AU" sz="2000" dirty="0" smtClean="0"/>
              <a:t>2019. </a:t>
            </a:r>
            <a:endParaRPr lang="en-AU" sz="2000" dirty="0"/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8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4</a:t>
            </a:r>
            <a:br>
              <a:rPr lang="en-AU" dirty="0" smtClean="0"/>
            </a:br>
            <a:r>
              <a:rPr lang="en-AU" dirty="0" smtClean="0"/>
              <a:t>Data analytics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871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Unit 4 Data analytics</a:t>
            </a:r>
            <a:br>
              <a:rPr lang="en-AU" dirty="0" smtClean="0"/>
            </a:br>
            <a:r>
              <a:rPr lang="en-AU" dirty="0" smtClean="0"/>
              <a:t>Overview</a:t>
            </a:r>
            <a:endParaRPr lang="en-AU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094497"/>
              </p:ext>
            </p:extLst>
          </p:nvPr>
        </p:nvGraphicFramePr>
        <p:xfrm>
          <a:off x="0" y="1916832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75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4 Outcome 1</a:t>
            </a:r>
            <a:br>
              <a:rPr lang="en-AU" dirty="0" smtClean="0"/>
            </a:br>
            <a:r>
              <a:rPr lang="en-AU" dirty="0" smtClean="0"/>
              <a:t>Development and evaluation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5335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1 (SAT Part 2)</a:t>
            </a:r>
            <a:br>
              <a:rPr lang="en-AU" dirty="0" smtClean="0"/>
            </a:br>
            <a:r>
              <a:rPr lang="en-AU" dirty="0" smtClean="0"/>
              <a:t>Development and evaluation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5"/>
            <a:ext cx="9144000" cy="272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3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1 (SAT Part 2)</a:t>
            </a:r>
            <a:br>
              <a:rPr lang="en-AU" dirty="0" smtClean="0"/>
            </a:br>
            <a:r>
              <a:rPr lang="en-AU" dirty="0" smtClean="0"/>
              <a:t>Development and evaluation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-27787" y="198884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Outcome 1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be able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evaluate infographics or dynamic data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visualisations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findings in response to a research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assess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effectiveness of the project plan in monitoring progress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Software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least one data manipulation tool and one visualisation tool, for example database software, spreadsheet software, data visualisation software, tool for planning a project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School-assessed Task for Unit 3 Outcome 2 and Unit 4 Outcome 1 will contribute 30 per cent to the study score.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 Outcome 1 is worth 15 per cent.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1 (SAT Part 2)</a:t>
            </a:r>
            <a:br>
              <a:rPr lang="en-AU" dirty="0" smtClean="0"/>
            </a:br>
            <a:r>
              <a:rPr lang="en-AU" dirty="0" smtClean="0"/>
              <a:t>Development and evaluation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211676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tudents will: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monitor, modify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annotate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propose and implement procedures for managing files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infographics or dynamic data visualisations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select and apply data validation and testing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ake necessary modifications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infographics or dynamic data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visualisations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assess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project plan.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VCAA SAT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2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/>
          <a:lstStyle/>
          <a:p>
            <a:r>
              <a:rPr lang="en-AU" dirty="0" smtClean="0"/>
              <a:t>Unit 4 Outcome 2</a:t>
            </a:r>
            <a:br>
              <a:rPr lang="en-AU" dirty="0" smtClean="0"/>
            </a:br>
            <a:r>
              <a:rPr lang="en-AU" dirty="0" smtClean="0"/>
              <a:t>Data and information security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2906355"/>
      </p:ext>
    </p:extLst>
  </p:cSld>
  <p:clrMapOvr>
    <a:masterClrMapping/>
  </p:clrMapOvr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F87AD4-16D2-4C57-A6DB-F16757125C9E}"/>
</file>

<file path=customXml/itemProps3.xml><?xml version="1.0" encoding="utf-8"?>
<ds:datastoreItem xmlns:ds="http://schemas.openxmlformats.org/officeDocument/2006/customXml" ds:itemID="{50E8A307-3FF1-43DD-B2A6-16820FB5602C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1aab662d-a6b2-42d6-996b-a574723d1ad8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343</TotalTime>
  <Words>506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VCE_PP_Template</vt:lpstr>
      <vt:lpstr>Unit 4 Data analytics  Introduction</vt:lpstr>
      <vt:lpstr>Copyright</vt:lpstr>
      <vt:lpstr>Unit 4 Data analytics</vt:lpstr>
      <vt:lpstr>Unit 4 Data analytics Overview</vt:lpstr>
      <vt:lpstr>Unit 4 Outcome 1 Development and evaluation</vt:lpstr>
      <vt:lpstr>Unit 4 Outcome 1 (SAT Part 2) Development and evaluation</vt:lpstr>
      <vt:lpstr>Unit 4 Outcome 1 (SAT Part 2) Development and evaluation</vt:lpstr>
      <vt:lpstr>Unit 4 Outcome 1 (SAT Part 2) Development and evaluation</vt:lpstr>
      <vt:lpstr>Unit 4 Outcome 2 Data and information security</vt:lpstr>
      <vt:lpstr>Unit 4 Outcome 2 (SAC) Data and information security</vt:lpstr>
      <vt:lpstr>Unit 4 Outcome 2 (SAC) Data and information security</vt:lpstr>
      <vt:lpstr>Unit 4 Outcome 2 (SAC) Data and information security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1 and 2 Applied Computing</dc:title>
  <dc:creator>Feain, Philip A</dc:creator>
  <cp:lastModifiedBy>Coleman, Julie J</cp:lastModifiedBy>
  <cp:revision>61</cp:revision>
  <cp:lastPrinted>2019-08-28T07:57:21Z</cp:lastPrinted>
  <dcterms:created xsi:type="dcterms:W3CDTF">2019-04-01T04:50:53Z</dcterms:created>
  <dcterms:modified xsi:type="dcterms:W3CDTF">2020-05-29T00:11:13Z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