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8" r:id="rId6"/>
    <p:sldId id="282" r:id="rId7"/>
    <p:sldId id="262" r:id="rId8"/>
    <p:sldId id="283" r:id="rId9"/>
    <p:sldId id="265" r:id="rId10"/>
    <p:sldId id="277" r:id="rId11"/>
    <p:sldId id="288" r:id="rId12"/>
    <p:sldId id="284" r:id="rId13"/>
    <p:sldId id="266" r:id="rId14"/>
    <p:sldId id="278" r:id="rId15"/>
    <p:sldId id="289" r:id="rId16"/>
    <p:sldId id="260" r:id="rId17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098" autoAdjust="0"/>
  </p:normalViewPr>
  <p:slideViewPr>
    <p:cSldViewPr>
      <p:cViewPr varScale="1">
        <p:scale>
          <a:sx n="55" d="100"/>
          <a:sy n="55" d="100"/>
        </p:scale>
        <p:origin x="24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B56A25-14B5-45F1-838E-799A47436166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0A201747-BF29-42C4-A187-62E4DDC0D73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spcAft>
              <a:spcPts val="600"/>
            </a:spcAft>
          </a:pPr>
          <a:r>
            <a:rPr lang="en-AU" sz="3200" b="1" dirty="0" smtClean="0"/>
            <a:t>O1</a:t>
          </a:r>
        </a:p>
        <a:p>
          <a:pPr>
            <a:spcAft>
              <a:spcPts val="600"/>
            </a:spcAft>
          </a:pPr>
          <a:r>
            <a:rPr lang="en-AU" sz="3200" b="1" dirty="0" smtClean="0"/>
            <a:t>Development and evaluation</a:t>
          </a:r>
          <a:endParaRPr lang="en-AU" sz="3200" b="1" dirty="0"/>
        </a:p>
      </dgm:t>
    </dgm:pt>
    <dgm:pt modelId="{D76420DD-C900-4157-9798-0AB043250130}" type="parTrans" cxnId="{F663C953-34EB-4B02-81E7-17B9E717658A}">
      <dgm:prSet/>
      <dgm:spPr/>
      <dgm:t>
        <a:bodyPr/>
        <a:lstStyle/>
        <a:p>
          <a:endParaRPr lang="en-AU"/>
        </a:p>
      </dgm:t>
    </dgm:pt>
    <dgm:pt modelId="{A1EC4636-04AD-4F9D-912B-6B36D59FC86E}" type="sibTrans" cxnId="{F663C953-34EB-4B02-81E7-17B9E717658A}">
      <dgm:prSet/>
      <dgm:spPr/>
      <dgm:t>
        <a:bodyPr/>
        <a:lstStyle/>
        <a:p>
          <a:endParaRPr lang="en-AU"/>
        </a:p>
      </dgm:t>
    </dgm:pt>
    <dgm:pt modelId="{7452C768-7527-443E-8DAC-3C41B4C08BAF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>
            <a:spcAft>
              <a:spcPts val="600"/>
            </a:spcAft>
          </a:pPr>
          <a:r>
            <a:rPr lang="en-AU" sz="3200" b="1" dirty="0" smtClean="0"/>
            <a:t>O2</a:t>
          </a:r>
        </a:p>
        <a:p>
          <a:pPr>
            <a:spcAft>
              <a:spcPts val="600"/>
            </a:spcAft>
          </a:pPr>
          <a:r>
            <a:rPr lang="en-AU" sz="3200" b="1" dirty="0" smtClean="0"/>
            <a:t>Software security</a:t>
          </a:r>
          <a:endParaRPr lang="en-AU" sz="3200" b="1" dirty="0"/>
        </a:p>
      </dgm:t>
    </dgm:pt>
    <dgm:pt modelId="{87CCE7ED-68D3-49D5-87FF-89332E1B39ED}" type="parTrans" cxnId="{0D22A151-FE6F-4DD7-83B6-716096DB143B}">
      <dgm:prSet/>
      <dgm:spPr/>
      <dgm:t>
        <a:bodyPr/>
        <a:lstStyle/>
        <a:p>
          <a:endParaRPr lang="en-AU"/>
        </a:p>
      </dgm:t>
    </dgm:pt>
    <dgm:pt modelId="{A2A970BD-9B76-4F57-B654-74647601F61D}" type="sibTrans" cxnId="{0D22A151-FE6F-4DD7-83B6-716096DB143B}">
      <dgm:prSet/>
      <dgm:spPr/>
      <dgm:t>
        <a:bodyPr/>
        <a:lstStyle/>
        <a:p>
          <a:endParaRPr lang="en-AU"/>
        </a:p>
      </dgm:t>
    </dgm:pt>
    <dgm:pt modelId="{99E744B5-0934-4A63-9D89-10FD807F99F1}">
      <dgm:prSet phldrT="[Text]" custT="1"/>
      <dgm:spPr>
        <a:solidFill>
          <a:srgbClr val="0070C0"/>
        </a:solidFill>
      </dgm:spPr>
      <dgm:t>
        <a:bodyPr/>
        <a:lstStyle/>
        <a:p>
          <a:pPr>
            <a:spcAft>
              <a:spcPts val="600"/>
            </a:spcAft>
          </a:pPr>
          <a:r>
            <a:rPr lang="en-AU" sz="3200" b="1" dirty="0" smtClean="0"/>
            <a:t>Unit 4 </a:t>
          </a:r>
        </a:p>
        <a:p>
          <a:pPr>
            <a:spcAft>
              <a:spcPts val="600"/>
            </a:spcAft>
          </a:pPr>
          <a:r>
            <a:rPr lang="en-AU" sz="3200" b="1" dirty="0" smtClean="0"/>
            <a:t>Software development</a:t>
          </a:r>
          <a:endParaRPr lang="en-AU" sz="3200" b="1" dirty="0"/>
        </a:p>
      </dgm:t>
    </dgm:pt>
    <dgm:pt modelId="{7C010F5B-2ECA-4ED3-A8F9-6B1E4632DE32}" type="sibTrans" cxnId="{48CEA6C8-16B4-483F-A1DA-CAFE1EF2009C}">
      <dgm:prSet/>
      <dgm:spPr/>
      <dgm:t>
        <a:bodyPr/>
        <a:lstStyle/>
        <a:p>
          <a:endParaRPr lang="en-AU"/>
        </a:p>
      </dgm:t>
    </dgm:pt>
    <dgm:pt modelId="{3526421E-14FC-41E6-A94D-0C74182CCFEB}" type="parTrans" cxnId="{48CEA6C8-16B4-483F-A1DA-CAFE1EF2009C}">
      <dgm:prSet/>
      <dgm:spPr/>
      <dgm:t>
        <a:bodyPr/>
        <a:lstStyle/>
        <a:p>
          <a:endParaRPr lang="en-AU"/>
        </a:p>
      </dgm:t>
    </dgm:pt>
    <dgm:pt modelId="{0F1FEBDC-C665-438E-998A-8DC0197407B9}" type="pres">
      <dgm:prSet presAssocID="{8FB56A25-14B5-45F1-838E-799A4743616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E3EDF1D0-F8C6-4463-AA66-E762F7513BCF}" type="pres">
      <dgm:prSet presAssocID="{99E744B5-0934-4A63-9D89-10FD807F99F1}" presName="vertOne" presStyleCnt="0"/>
      <dgm:spPr/>
    </dgm:pt>
    <dgm:pt modelId="{4ECB256A-DDA4-420E-993D-2ED1BBE08274}" type="pres">
      <dgm:prSet presAssocID="{99E744B5-0934-4A63-9D89-10FD807F99F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7E7D75B-1D47-4141-9740-E98718D1D1A7}" type="pres">
      <dgm:prSet presAssocID="{99E744B5-0934-4A63-9D89-10FD807F99F1}" presName="parTransOne" presStyleCnt="0"/>
      <dgm:spPr/>
    </dgm:pt>
    <dgm:pt modelId="{15E9ABAB-CBAB-48CE-A83E-3BB1ED319D2B}" type="pres">
      <dgm:prSet presAssocID="{99E744B5-0934-4A63-9D89-10FD807F99F1}" presName="horzOne" presStyleCnt="0"/>
      <dgm:spPr/>
    </dgm:pt>
    <dgm:pt modelId="{B40C3789-C6B6-4485-A899-71DD9B34E7A4}" type="pres">
      <dgm:prSet presAssocID="{0A201747-BF29-42C4-A187-62E4DDC0D73C}" presName="vertTwo" presStyleCnt="0"/>
      <dgm:spPr/>
    </dgm:pt>
    <dgm:pt modelId="{AE533799-257E-45C2-AB65-9BDDDC3C45E7}" type="pres">
      <dgm:prSet presAssocID="{0A201747-BF29-42C4-A187-62E4DDC0D73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5622AFA-1401-4F4B-9DEA-7E81DA98E66E}" type="pres">
      <dgm:prSet presAssocID="{0A201747-BF29-42C4-A187-62E4DDC0D73C}" presName="horzTwo" presStyleCnt="0"/>
      <dgm:spPr/>
    </dgm:pt>
    <dgm:pt modelId="{20DB0713-FBF7-448C-99F3-24E3EE5BAFE6}" type="pres">
      <dgm:prSet presAssocID="{A1EC4636-04AD-4F9D-912B-6B36D59FC86E}" presName="sibSpaceTwo" presStyleCnt="0"/>
      <dgm:spPr/>
    </dgm:pt>
    <dgm:pt modelId="{9A3E9DF3-149F-4849-AC58-42891A2831CE}" type="pres">
      <dgm:prSet presAssocID="{7452C768-7527-443E-8DAC-3C41B4C08BAF}" presName="vertTwo" presStyleCnt="0"/>
      <dgm:spPr/>
    </dgm:pt>
    <dgm:pt modelId="{1DCEDDD2-F56E-4D9A-A32E-1E7B5C2C1F02}" type="pres">
      <dgm:prSet presAssocID="{7452C768-7527-443E-8DAC-3C41B4C08BAF}" presName="txTwo" presStyleLbl="node2" presStyleIdx="1" presStyleCnt="2" custLinFactNeighborX="-468" custLinFactNeighborY="1679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4FBFC79F-A7C7-4EC1-BF21-AF8A434A6BC9}" type="pres">
      <dgm:prSet presAssocID="{7452C768-7527-443E-8DAC-3C41B4C08BAF}" presName="horzTwo" presStyleCnt="0"/>
      <dgm:spPr/>
    </dgm:pt>
  </dgm:ptLst>
  <dgm:cxnLst>
    <dgm:cxn modelId="{F663C953-34EB-4B02-81E7-17B9E717658A}" srcId="{99E744B5-0934-4A63-9D89-10FD807F99F1}" destId="{0A201747-BF29-42C4-A187-62E4DDC0D73C}" srcOrd="0" destOrd="0" parTransId="{D76420DD-C900-4157-9798-0AB043250130}" sibTransId="{A1EC4636-04AD-4F9D-912B-6B36D59FC86E}"/>
    <dgm:cxn modelId="{0D22A151-FE6F-4DD7-83B6-716096DB143B}" srcId="{99E744B5-0934-4A63-9D89-10FD807F99F1}" destId="{7452C768-7527-443E-8DAC-3C41B4C08BAF}" srcOrd="1" destOrd="0" parTransId="{87CCE7ED-68D3-49D5-87FF-89332E1B39ED}" sibTransId="{A2A970BD-9B76-4F57-B654-74647601F61D}"/>
    <dgm:cxn modelId="{4EB795B0-8455-4E41-8726-A89A4E2A3C5A}" type="presOf" srcId="{8FB56A25-14B5-45F1-838E-799A47436166}" destId="{0F1FEBDC-C665-438E-998A-8DC0197407B9}" srcOrd="0" destOrd="0" presId="urn:microsoft.com/office/officeart/2005/8/layout/hierarchy4"/>
    <dgm:cxn modelId="{48CEA6C8-16B4-483F-A1DA-CAFE1EF2009C}" srcId="{8FB56A25-14B5-45F1-838E-799A47436166}" destId="{99E744B5-0934-4A63-9D89-10FD807F99F1}" srcOrd="0" destOrd="0" parTransId="{3526421E-14FC-41E6-A94D-0C74182CCFEB}" sibTransId="{7C010F5B-2ECA-4ED3-A8F9-6B1E4632DE32}"/>
    <dgm:cxn modelId="{70151FB1-4F0F-4BCB-A1B0-45EF60563DF3}" type="presOf" srcId="{99E744B5-0934-4A63-9D89-10FD807F99F1}" destId="{4ECB256A-DDA4-420E-993D-2ED1BBE08274}" srcOrd="0" destOrd="0" presId="urn:microsoft.com/office/officeart/2005/8/layout/hierarchy4"/>
    <dgm:cxn modelId="{89D02A7C-3388-4137-B02B-0FEDAB65EF3B}" type="presOf" srcId="{7452C768-7527-443E-8DAC-3C41B4C08BAF}" destId="{1DCEDDD2-F56E-4D9A-A32E-1E7B5C2C1F02}" srcOrd="0" destOrd="0" presId="urn:microsoft.com/office/officeart/2005/8/layout/hierarchy4"/>
    <dgm:cxn modelId="{F5516C27-6F5D-4B50-9CE1-E181A8DAF0C4}" type="presOf" srcId="{0A201747-BF29-42C4-A187-62E4DDC0D73C}" destId="{AE533799-257E-45C2-AB65-9BDDDC3C45E7}" srcOrd="0" destOrd="0" presId="urn:microsoft.com/office/officeart/2005/8/layout/hierarchy4"/>
    <dgm:cxn modelId="{F0C5CEC1-B275-4B20-83C9-586E630614CA}" type="presParOf" srcId="{0F1FEBDC-C665-438E-998A-8DC0197407B9}" destId="{E3EDF1D0-F8C6-4463-AA66-E762F7513BCF}" srcOrd="0" destOrd="0" presId="urn:microsoft.com/office/officeart/2005/8/layout/hierarchy4"/>
    <dgm:cxn modelId="{06CC5CDE-3CF9-435A-AF1E-E5A95F9734B8}" type="presParOf" srcId="{E3EDF1D0-F8C6-4463-AA66-E762F7513BCF}" destId="{4ECB256A-DDA4-420E-993D-2ED1BBE08274}" srcOrd="0" destOrd="0" presId="urn:microsoft.com/office/officeart/2005/8/layout/hierarchy4"/>
    <dgm:cxn modelId="{2A073692-462E-4121-9A0F-E922650073B8}" type="presParOf" srcId="{E3EDF1D0-F8C6-4463-AA66-E762F7513BCF}" destId="{07E7D75B-1D47-4141-9740-E98718D1D1A7}" srcOrd="1" destOrd="0" presId="urn:microsoft.com/office/officeart/2005/8/layout/hierarchy4"/>
    <dgm:cxn modelId="{E8050C4C-95D9-4A9B-847E-F2CA7F084A9C}" type="presParOf" srcId="{E3EDF1D0-F8C6-4463-AA66-E762F7513BCF}" destId="{15E9ABAB-CBAB-48CE-A83E-3BB1ED319D2B}" srcOrd="2" destOrd="0" presId="urn:microsoft.com/office/officeart/2005/8/layout/hierarchy4"/>
    <dgm:cxn modelId="{EF0CB118-67F3-427E-8FA3-4ED2AA9C2949}" type="presParOf" srcId="{15E9ABAB-CBAB-48CE-A83E-3BB1ED319D2B}" destId="{B40C3789-C6B6-4485-A899-71DD9B34E7A4}" srcOrd="0" destOrd="0" presId="urn:microsoft.com/office/officeart/2005/8/layout/hierarchy4"/>
    <dgm:cxn modelId="{2E5CA9BD-D62E-428F-8623-687CFCDCC1D8}" type="presParOf" srcId="{B40C3789-C6B6-4485-A899-71DD9B34E7A4}" destId="{AE533799-257E-45C2-AB65-9BDDDC3C45E7}" srcOrd="0" destOrd="0" presId="urn:microsoft.com/office/officeart/2005/8/layout/hierarchy4"/>
    <dgm:cxn modelId="{3E815895-3E0C-4D50-945E-31403E6203FF}" type="presParOf" srcId="{B40C3789-C6B6-4485-A899-71DD9B34E7A4}" destId="{55622AFA-1401-4F4B-9DEA-7E81DA98E66E}" srcOrd="1" destOrd="0" presId="urn:microsoft.com/office/officeart/2005/8/layout/hierarchy4"/>
    <dgm:cxn modelId="{A17EA253-8044-4516-9C50-09596EA383C8}" type="presParOf" srcId="{15E9ABAB-CBAB-48CE-A83E-3BB1ED319D2B}" destId="{20DB0713-FBF7-448C-99F3-24E3EE5BAFE6}" srcOrd="1" destOrd="0" presId="urn:microsoft.com/office/officeart/2005/8/layout/hierarchy4"/>
    <dgm:cxn modelId="{473311E4-B76C-4BB4-B4EF-81DE35F4F2C6}" type="presParOf" srcId="{15E9ABAB-CBAB-48CE-A83E-3BB1ED319D2B}" destId="{9A3E9DF3-149F-4849-AC58-42891A2831CE}" srcOrd="2" destOrd="0" presId="urn:microsoft.com/office/officeart/2005/8/layout/hierarchy4"/>
    <dgm:cxn modelId="{86377888-6F42-4A8F-AD67-CD4538144EC9}" type="presParOf" srcId="{9A3E9DF3-149F-4849-AC58-42891A2831CE}" destId="{1DCEDDD2-F56E-4D9A-A32E-1E7B5C2C1F02}" srcOrd="0" destOrd="0" presId="urn:microsoft.com/office/officeart/2005/8/layout/hierarchy4"/>
    <dgm:cxn modelId="{824C7118-2308-40BB-B65F-4295B3EAD22E}" type="presParOf" srcId="{9A3E9DF3-149F-4849-AC58-42891A2831CE}" destId="{4FBFC79F-A7C7-4EC1-BF21-AF8A434A6BC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B256A-DDA4-420E-993D-2ED1BBE08274}">
      <dsp:nvSpPr>
        <dsp:cNvPr id="0" name=""/>
        <dsp:cNvSpPr/>
      </dsp:nvSpPr>
      <dsp:spPr>
        <a:xfrm>
          <a:off x="3375" y="1811"/>
          <a:ext cx="9137249" cy="1894147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Unit 4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Software development</a:t>
          </a:r>
          <a:endParaRPr lang="en-AU" sz="3200" b="1" kern="1200" dirty="0"/>
        </a:p>
      </dsp:txBody>
      <dsp:txXfrm>
        <a:off x="58853" y="57289"/>
        <a:ext cx="9026293" cy="1783191"/>
      </dsp:txXfrm>
    </dsp:sp>
    <dsp:sp modelId="{AE533799-257E-45C2-AB65-9BDDDC3C45E7}">
      <dsp:nvSpPr>
        <dsp:cNvPr id="0" name=""/>
        <dsp:cNvSpPr/>
      </dsp:nvSpPr>
      <dsp:spPr>
        <a:xfrm>
          <a:off x="3375" y="2136489"/>
          <a:ext cx="4384476" cy="189414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O1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Development and evaluation</a:t>
          </a:r>
          <a:endParaRPr lang="en-AU" sz="3200" b="1" kern="1200" dirty="0"/>
        </a:p>
      </dsp:txBody>
      <dsp:txXfrm>
        <a:off x="58853" y="2191967"/>
        <a:ext cx="4273520" cy="1783191"/>
      </dsp:txXfrm>
    </dsp:sp>
    <dsp:sp modelId="{1DCEDDD2-F56E-4D9A-A32E-1E7B5C2C1F02}">
      <dsp:nvSpPr>
        <dsp:cNvPr id="0" name=""/>
        <dsp:cNvSpPr/>
      </dsp:nvSpPr>
      <dsp:spPr>
        <a:xfrm>
          <a:off x="4735628" y="2138300"/>
          <a:ext cx="4384476" cy="1894147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O2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Software security</a:t>
          </a:r>
          <a:endParaRPr lang="en-AU" sz="3200" b="1" kern="1200" dirty="0"/>
        </a:p>
      </dsp:txBody>
      <dsp:txXfrm>
        <a:off x="4791106" y="2193778"/>
        <a:ext cx="4273520" cy="1783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82E79-C113-4F81-9496-BDA873F5273C}" type="datetimeFigureOut">
              <a:rPr lang="en-AU" smtClean="0"/>
              <a:t>29/05/2020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21359-6E89-4FD6-9456-858B3B5E698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4105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88942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72077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56476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82014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1519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0702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60916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71657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22181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1803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5008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9556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21359-6E89-4FD6-9456-858B3B5E698F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7760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855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1EAFA74-2A0D-4156-B736-36458A74BE55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CDB807C-1973-42E6-A0D7-37C8164F5E0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83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DFB6DB7-F39F-451B-B1F0-933BB4129C20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6ED52AA-898D-4AA0-ABA6-97026DD38C6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257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509495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FAD53F-A5E1-4FD1-AC3D-E0C2A3D414A2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AE3B8CD-CFF4-43D6-98B0-B2D68AF0454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349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B6CD139-D916-41B6-9FA9-724899D0EB62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73D2B14-91E7-45E5-9AA6-C8426AF368A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525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E33793A-711D-4552-8FD3-D7EFEBFB77C4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2A2CD6-44BB-41E6-B3FD-9143DF6942B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88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0869B6F-B5CE-437F-80E8-432018408882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1C4C0F6-D65E-411C-B2DC-79DE8F0FBA1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306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14110E6-9B14-4A22-A05A-FA8657FF6E3E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1B60D34-8EAD-48D8-94D9-9254DAB9D3A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390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F67D8D-4CF3-4E42-9A36-08560F5E97D6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A453467-CDD4-4593-905C-53419029C12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123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14BE129-DE0B-4E77-92D4-716EC9194BC4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3EA6FFB-A115-4461-A708-AB230E013CB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388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 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caa.vic.edu.au/Pages/aboutus/policies/policy-copyright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AU" altLang="en-US" dirty="0" smtClean="0">
                <a:latin typeface="Arial" charset="0"/>
                <a:cs typeface="Arial" charset="0"/>
              </a:rPr>
              <a:t>Unit 4 Software development</a:t>
            </a:r>
            <a:br>
              <a:rPr lang="en-AU" altLang="en-US" dirty="0" smtClean="0">
                <a:latin typeface="Arial" charset="0"/>
                <a:cs typeface="Arial" charset="0"/>
              </a:rPr>
            </a:br>
            <a:r>
              <a:rPr lang="en-AU" altLang="en-US" dirty="0">
                <a:latin typeface="Arial" charset="0"/>
                <a:cs typeface="Arial" charset="0"/>
              </a:rPr>
              <a:t/>
            </a:r>
            <a:br>
              <a:rPr lang="en-AU" altLang="en-US" dirty="0">
                <a:latin typeface="Arial" charset="0"/>
                <a:cs typeface="Arial" charset="0"/>
              </a:rPr>
            </a:br>
            <a:r>
              <a:rPr lang="en-AU" altLang="en-US" dirty="0" smtClean="0">
                <a:latin typeface="Arial" charset="0"/>
                <a:cs typeface="Arial" charset="0"/>
              </a:rPr>
              <a:t>Introduction</a:t>
            </a: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1115616" y="4365104"/>
            <a:ext cx="6840760" cy="1752600"/>
          </a:xfrm>
        </p:spPr>
        <p:txBody>
          <a:bodyPr/>
          <a:lstStyle/>
          <a:p>
            <a:pPr eaLnBrk="1" hangingPunct="1"/>
            <a:r>
              <a:rPr lang="en-AU" altLang="en-US" b="1" smtClean="0">
                <a:latin typeface="Arial" charset="0"/>
                <a:cs typeface="Arial" charset="0"/>
              </a:rPr>
              <a:t>2020–2024</a:t>
            </a:r>
            <a:endParaRPr lang="en-AU" altLang="en-US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4 Outcome 2 (SAC)</a:t>
            </a:r>
            <a:br>
              <a:rPr lang="en-AU" dirty="0" smtClean="0"/>
            </a:br>
            <a:r>
              <a:rPr lang="en-AU" dirty="0" smtClean="0"/>
              <a:t>Software security</a:t>
            </a:r>
            <a:endParaRPr lang="en-A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092848"/>
            <a:ext cx="9148725" cy="3424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589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4 Outcome 2 (SAC)</a:t>
            </a:r>
            <a:br>
              <a:rPr lang="en-AU" dirty="0" smtClean="0"/>
            </a:br>
            <a:r>
              <a:rPr lang="en-AU" dirty="0" smtClean="0"/>
              <a:t>Software security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Outcome 2</a:t>
            </a:r>
            <a:endParaRPr lang="en-AU" sz="1800" b="1" dirty="0"/>
          </a:p>
          <a:p>
            <a:pPr marL="0" indent="0">
              <a:buNone/>
            </a:pPr>
            <a:r>
              <a:rPr lang="en-US" sz="1800" dirty="0"/>
              <a:t>On completion of this unit the student should be able </a:t>
            </a:r>
            <a:r>
              <a:rPr lang="en-US" sz="1800" dirty="0" smtClean="0"/>
              <a:t>to: </a:t>
            </a:r>
          </a:p>
          <a:p>
            <a:r>
              <a:rPr lang="en-US" sz="1800" dirty="0" smtClean="0"/>
              <a:t>respond </a:t>
            </a:r>
            <a:r>
              <a:rPr lang="en-US" sz="1800" dirty="0"/>
              <a:t>to a teacher-provided case </a:t>
            </a:r>
            <a:r>
              <a:rPr lang="en-US" sz="1800" dirty="0" smtClean="0"/>
              <a:t>study</a:t>
            </a:r>
          </a:p>
          <a:p>
            <a:r>
              <a:rPr lang="en-US" sz="1800" dirty="0" smtClean="0"/>
              <a:t>examine </a:t>
            </a:r>
            <a:r>
              <a:rPr lang="en-US" sz="1800" dirty="0"/>
              <a:t>the current software development security strategies of an </a:t>
            </a:r>
            <a:r>
              <a:rPr lang="en-US" sz="1800" dirty="0" smtClean="0"/>
              <a:t>organisation</a:t>
            </a:r>
          </a:p>
          <a:p>
            <a:r>
              <a:rPr lang="en-US" sz="1800" dirty="0" smtClean="0"/>
              <a:t>identify </a:t>
            </a:r>
            <a:r>
              <a:rPr lang="en-US" sz="1800" dirty="0"/>
              <a:t>the risks and the consequences of ineffective </a:t>
            </a:r>
            <a:r>
              <a:rPr lang="en-US" sz="1800" dirty="0" smtClean="0"/>
              <a:t>strategies</a:t>
            </a:r>
          </a:p>
          <a:p>
            <a:r>
              <a:rPr lang="en-US" sz="1800" dirty="0" smtClean="0"/>
              <a:t>recommend </a:t>
            </a:r>
            <a:r>
              <a:rPr lang="en-US" sz="1800" dirty="0"/>
              <a:t>a risk management </a:t>
            </a:r>
            <a:r>
              <a:rPr lang="en-US" sz="1800" dirty="0" smtClean="0"/>
              <a:t>plan </a:t>
            </a:r>
            <a:r>
              <a:rPr lang="en-US" sz="1800" dirty="0"/>
              <a:t>to improve current security practices</a:t>
            </a:r>
            <a:r>
              <a:rPr lang="en-US" sz="18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Assessment </a:t>
            </a:r>
            <a:r>
              <a:rPr lang="en-US" sz="1800" b="1" dirty="0" smtClean="0"/>
              <a:t>contribution and marks</a:t>
            </a:r>
            <a:endParaRPr lang="en-US" sz="1800" b="1" dirty="0"/>
          </a:p>
          <a:p>
            <a:r>
              <a:rPr lang="en-US" sz="1800" dirty="0" smtClean="0"/>
              <a:t>School-assessed </a:t>
            </a:r>
            <a:r>
              <a:rPr lang="en-US" sz="1800" dirty="0"/>
              <a:t>Coursework for Unit </a:t>
            </a:r>
            <a:r>
              <a:rPr lang="en-US" sz="1800" dirty="0" smtClean="0"/>
              <a:t>4 </a:t>
            </a:r>
            <a:r>
              <a:rPr lang="en-US" sz="1800" dirty="0"/>
              <a:t>will contribute 10 per cent to the study score. </a:t>
            </a:r>
            <a:endParaRPr lang="en-US" sz="1800" dirty="0" smtClean="0"/>
          </a:p>
          <a:p>
            <a:r>
              <a:rPr lang="en-US" sz="1800" dirty="0" smtClean="0"/>
              <a:t>Total </a:t>
            </a:r>
            <a:r>
              <a:rPr lang="en-US" sz="1800" dirty="0"/>
              <a:t>marks will be 100.</a:t>
            </a:r>
          </a:p>
          <a:p>
            <a:pPr marL="0" indent="0">
              <a:buNone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92865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4 Outcome 2 (SAC)</a:t>
            </a:r>
            <a:br>
              <a:rPr lang="en-AU" dirty="0" smtClean="0"/>
            </a:br>
            <a:r>
              <a:rPr lang="en-AU" dirty="0" smtClean="0"/>
              <a:t>Software security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0" y="2132856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tudents will: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nalyse and discuss current security controls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dentify and discuss potential risks to software and data security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ropose and apply criteria to evaluate current security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dentify and discuss possible legal and ethical consequences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ecommend and justify a risk management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Assessment task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case study with one of the following:</a:t>
            </a:r>
          </a:p>
          <a:p>
            <a:pPr marL="625475" lvl="1" indent="-269875">
              <a:buFont typeface="Courier New" panose="02070309020205020404" pitchFamily="49" charset="0"/>
              <a:buChar char="­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structured questions</a:t>
            </a:r>
          </a:p>
          <a:p>
            <a:pPr marL="625475" lvl="1" indent="-269875">
              <a:buFont typeface="Courier New" panose="02070309020205020404" pitchFamily="49" charset="0"/>
              <a:buChar char="­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written report</a:t>
            </a:r>
          </a:p>
          <a:p>
            <a:pPr marL="625475" lvl="1" indent="-269875">
              <a:buFont typeface="Courier New" panose="02070309020205020404" pitchFamily="49" charset="0"/>
              <a:buChar char="­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multimedia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Address VCAA performance descriptors.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91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1470025"/>
          </a:xfrm>
        </p:spPr>
        <p:txBody>
          <a:bodyPr/>
          <a:lstStyle/>
          <a:p>
            <a:r>
              <a:rPr lang="en-AU" sz="2800" dirty="0"/>
              <a:t>Phil Feain</a:t>
            </a:r>
            <a:br>
              <a:rPr lang="en-AU" sz="2800" dirty="0"/>
            </a:br>
            <a:r>
              <a:rPr lang="en-AU" sz="2800" dirty="0"/>
              <a:t>Curriculum Manager, Digital </a:t>
            </a:r>
            <a:r>
              <a:rPr lang="en-AU" sz="2800" dirty="0" smtClean="0"/>
              <a:t>Technologies</a:t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>Victorian Curriculum and Assessment Authority</a:t>
            </a:r>
            <a:endParaRPr lang="en-AU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/>
          <a:lstStyle/>
          <a:p>
            <a:r>
              <a:rPr lang="en-AU" sz="2800" b="1" dirty="0"/>
              <a:t>Ph: (03) 9032 1724</a:t>
            </a:r>
            <a:br>
              <a:rPr lang="en-AU" sz="2800" b="1" dirty="0"/>
            </a:br>
            <a:r>
              <a:rPr lang="en-AU" sz="2800" b="1" dirty="0"/>
              <a:t/>
            </a:r>
            <a:br>
              <a:rPr lang="en-AU" sz="2800" b="1" dirty="0"/>
            </a:br>
            <a:r>
              <a:rPr lang="en-AU" sz="2800" b="1" dirty="0"/>
              <a:t>feain.philip.a@edumail.vic.gov.au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473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dirty="0" smtClean="0">
                <a:solidFill>
                  <a:srgbClr val="0099E3"/>
                </a:solidFill>
                <a:latin typeface="Arial" charset="0"/>
                <a:cs typeface="Arial" charset="0"/>
              </a:rPr>
              <a:t>Copyright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0500" indent="0">
              <a:buNone/>
            </a:pPr>
            <a:r>
              <a:rPr lang="en-AU" sz="2000" dirty="0"/>
              <a:t>© Victorian Curriculum and Assessment Authority (VCAA) </a:t>
            </a:r>
            <a:r>
              <a:rPr lang="en-AU" sz="2000" dirty="0" smtClean="0"/>
              <a:t>2019. </a:t>
            </a:r>
            <a:endParaRPr lang="en-AU" sz="2000" dirty="0"/>
          </a:p>
          <a:p>
            <a:pPr marL="190500" indent="0">
              <a:buNone/>
            </a:pPr>
            <a:endParaRPr lang="en-AU" sz="2000" dirty="0"/>
          </a:p>
          <a:p>
            <a:pPr marL="190500" indent="0">
              <a:buNone/>
            </a:pPr>
            <a:r>
              <a:rPr lang="en-AU" sz="2000" dirty="0"/>
              <a:t>VCAA presentations may be reproduced in accordance with the </a:t>
            </a:r>
            <a:r>
              <a:rPr lang="en-AU" sz="2000" u="sng" dirty="0">
                <a:solidFill>
                  <a:schemeClr val="accent1"/>
                </a:solidFill>
                <a:hlinkClick r:id="rId3"/>
              </a:rPr>
              <a:t>VCAA’s Copyright and Intellectual Property Policy</a:t>
            </a:r>
            <a:r>
              <a:rPr lang="en-AU" sz="2000" dirty="0"/>
              <a:t>, and as permitted under the Copyright Act 1968. </a:t>
            </a:r>
          </a:p>
          <a:p>
            <a:pPr marL="190500" indent="0">
              <a:buNone/>
            </a:pPr>
            <a:endParaRPr lang="en-AU" sz="2000" dirty="0"/>
          </a:p>
          <a:p>
            <a:pPr marL="190500" indent="0">
              <a:buNone/>
            </a:pPr>
            <a:r>
              <a:rPr lang="en-AU" sz="2000" dirty="0"/>
              <a:t>VCE is a registered trademark of the VCAA.</a:t>
            </a:r>
          </a:p>
          <a:p>
            <a:pPr marL="0" indent="0" eaLnBrk="1" hangingPunct="1"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489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Unit 4</a:t>
            </a:r>
            <a:br>
              <a:rPr lang="en-AU" dirty="0" smtClean="0"/>
            </a:br>
            <a:r>
              <a:rPr lang="en-AU" dirty="0" smtClean="0"/>
              <a:t>Software development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4118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4 Software development</a:t>
            </a:r>
            <a:br>
              <a:rPr lang="en-AU" dirty="0" smtClean="0"/>
            </a:br>
            <a:r>
              <a:rPr lang="en-AU" dirty="0" smtClean="0"/>
              <a:t>Overview</a:t>
            </a:r>
            <a:endParaRPr lang="en-AU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8830972"/>
              </p:ext>
            </p:extLst>
          </p:nvPr>
        </p:nvGraphicFramePr>
        <p:xfrm>
          <a:off x="0" y="1988840"/>
          <a:ext cx="9144000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74196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Unit 4 Outcome 1</a:t>
            </a:r>
            <a:br>
              <a:rPr lang="en-AU" dirty="0" smtClean="0"/>
            </a:br>
            <a:r>
              <a:rPr lang="en-AU" dirty="0" smtClean="0"/>
              <a:t>Development and evaluation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89282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4 Outcome 1 (SAT Part 2)</a:t>
            </a:r>
            <a:br>
              <a:rPr lang="en-AU" dirty="0" smtClean="0"/>
            </a:br>
            <a:r>
              <a:rPr lang="en-AU" dirty="0" smtClean="0"/>
              <a:t>Development and evaluation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840"/>
            <a:ext cx="9144000" cy="2574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91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4 Outcome 1 (SAT Part 2)</a:t>
            </a:r>
            <a:br>
              <a:rPr lang="en-AU" dirty="0" smtClean="0"/>
            </a:br>
            <a:r>
              <a:rPr lang="en-AU" dirty="0" smtClean="0"/>
              <a:t>Development and evaluation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Outcome 1</a:t>
            </a:r>
            <a:endParaRPr lang="en-AU" sz="1800" dirty="0"/>
          </a:p>
          <a:p>
            <a:pPr marL="0" indent="0">
              <a:buNone/>
            </a:pPr>
            <a:r>
              <a:rPr lang="en-US" sz="1800" dirty="0"/>
              <a:t>On completion of this unit the student should be able </a:t>
            </a:r>
            <a:r>
              <a:rPr lang="en-US" sz="1800" dirty="0" smtClean="0"/>
              <a:t>to: </a:t>
            </a:r>
          </a:p>
          <a:p>
            <a:r>
              <a:rPr lang="en-US" sz="1800" dirty="0" smtClean="0"/>
              <a:t>develop </a:t>
            </a:r>
            <a:r>
              <a:rPr lang="en-US" sz="1800" dirty="0"/>
              <a:t>and evaluate a software solution that meets </a:t>
            </a:r>
            <a:r>
              <a:rPr lang="en-US" sz="1800" dirty="0" smtClean="0"/>
              <a:t>requirements</a:t>
            </a:r>
          </a:p>
          <a:p>
            <a:r>
              <a:rPr lang="en-US" sz="1800" dirty="0" smtClean="0"/>
              <a:t>evaluate </a:t>
            </a:r>
            <a:r>
              <a:rPr lang="en-US" sz="1800" dirty="0"/>
              <a:t>the effectiveness of the development </a:t>
            </a:r>
            <a:r>
              <a:rPr lang="en-US" sz="1800" dirty="0" smtClean="0"/>
              <a:t>model</a:t>
            </a:r>
          </a:p>
          <a:p>
            <a:r>
              <a:rPr lang="en-US" sz="1800" dirty="0" smtClean="0"/>
              <a:t>assess </a:t>
            </a:r>
            <a:r>
              <a:rPr lang="en-US" sz="1800" dirty="0"/>
              <a:t>the effectiveness of the project plan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/>
              <a:t>Software tools</a:t>
            </a:r>
          </a:p>
          <a:p>
            <a:r>
              <a:rPr lang="en-US" sz="1800" dirty="0"/>
              <a:t>An appropriate programming language. Appropriate tool for documenting project plans</a:t>
            </a:r>
            <a:r>
              <a:rPr lang="en-US" sz="1800" dirty="0" smtClean="0"/>
              <a:t>.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Assessment </a:t>
            </a:r>
            <a:r>
              <a:rPr lang="en-US" sz="1800" b="1" dirty="0" smtClean="0"/>
              <a:t>contribution</a:t>
            </a:r>
            <a:endParaRPr lang="en-US" sz="1800" b="1" dirty="0"/>
          </a:p>
          <a:p>
            <a:r>
              <a:rPr lang="en-US" sz="1800" dirty="0" smtClean="0"/>
              <a:t>School-assessed </a:t>
            </a:r>
            <a:r>
              <a:rPr lang="en-US" sz="1800" dirty="0"/>
              <a:t>Task for Unit 3 Outcome 2 and Unit 4 Outcome 1 will contribute 30 per cent to the study score. Unit </a:t>
            </a:r>
            <a:r>
              <a:rPr lang="en-US" sz="1800" dirty="0" smtClean="0"/>
              <a:t>4 </a:t>
            </a:r>
            <a:r>
              <a:rPr lang="en-US" sz="1800" dirty="0"/>
              <a:t>Outcome </a:t>
            </a:r>
            <a:r>
              <a:rPr lang="en-US" sz="1800" dirty="0" smtClean="0"/>
              <a:t>1 </a:t>
            </a:r>
            <a:r>
              <a:rPr lang="en-US" sz="1800" dirty="0"/>
              <a:t>is worth 15 per cent.</a:t>
            </a:r>
          </a:p>
          <a:p>
            <a:pPr marL="0" indent="0">
              <a:buNone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99739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AU" dirty="0" smtClean="0"/>
              <a:t>Unit 4 Outcome 1 (SAT Part 2)</a:t>
            </a:r>
            <a:br>
              <a:rPr lang="en-AU" dirty="0" smtClean="0"/>
            </a:br>
            <a:r>
              <a:rPr lang="en-AU" dirty="0" smtClean="0"/>
              <a:t>Development and evaluation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0" y="2132856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tudents will: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onitor, modify and annotate project plans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ropose and implement procedures for managing data and files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evelop a software 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rite internal documentation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elect and apply data validation and testing techniques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ake necessary modifications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repare and conduct usability 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valuate the software 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valuate the selected development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ssess the project plan.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Assessment task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Address VCAA SAT criteria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33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Unit 4 Outcome 2</a:t>
            </a:r>
            <a:br>
              <a:rPr lang="en-AU" dirty="0" smtClean="0"/>
            </a:br>
            <a:r>
              <a:rPr lang="en-AU" dirty="0" smtClean="0"/>
              <a:t>Software security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011389"/>
      </p:ext>
    </p:extLst>
  </p:cSld>
  <p:clrMapOvr>
    <a:masterClrMapping/>
  </p:clrMapOvr>
</p:sld>
</file>

<file path=ppt/theme/theme1.xml><?xml version="1.0" encoding="utf-8"?>
<a:theme xmlns:a="http://schemas.openxmlformats.org/drawingml/2006/main" name="VCE_PP_Templat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TaxCatchAll xmlns="1aab662d-a6b2-42d6-996b-a574723d1ad8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6F8CBF-CBDA-47D8-B2D5-45831A6E37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E8A307-3FF1-43DD-B2A6-16820FB5602C}">
  <ds:schemaRefs>
    <ds:schemaRef ds:uri="http://schemas.microsoft.com/office/2006/documentManagement/types"/>
    <ds:schemaRef ds:uri="http://schemas.microsoft.com/office/2006/metadata/properties"/>
    <ds:schemaRef ds:uri="1aab662d-a6b2-42d6-996b-a574723d1ad8"/>
    <ds:schemaRef ds:uri="http://schemas.microsoft.com/office/infopath/2007/PartnerControls"/>
    <ds:schemaRef ds:uri="http://schemas.microsoft.com/sharepoint/v3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7521D45-0A2E-422A-8F82-8BA2185DA09D}"/>
</file>

<file path=docProps/app.xml><?xml version="1.0" encoding="utf-8"?>
<Properties xmlns="http://schemas.openxmlformats.org/officeDocument/2006/extended-properties" xmlns:vt="http://schemas.openxmlformats.org/officeDocument/2006/docPropsVTypes">
  <Template>VCE_PP_Template</Template>
  <TotalTime>349</TotalTime>
  <Words>489</Words>
  <Application>Microsoft Office PowerPoint</Application>
  <PresentationFormat>On-screen Show (4:3)</PresentationFormat>
  <Paragraphs>89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Courier New</vt:lpstr>
      <vt:lpstr>VCE_PP_Template</vt:lpstr>
      <vt:lpstr>Unit 4 Software development  Introduction</vt:lpstr>
      <vt:lpstr>Copyright</vt:lpstr>
      <vt:lpstr>Unit 4 Software development</vt:lpstr>
      <vt:lpstr>Unit 4 Software development Overview</vt:lpstr>
      <vt:lpstr>Unit 4 Outcome 1 Development and evaluation</vt:lpstr>
      <vt:lpstr>Unit 4 Outcome 1 (SAT Part 2) Development and evaluation</vt:lpstr>
      <vt:lpstr>Unit 4 Outcome 1 (SAT Part 2) Development and evaluation</vt:lpstr>
      <vt:lpstr>Unit 4 Outcome 1 (SAT Part 2) Development and evaluation</vt:lpstr>
      <vt:lpstr>Unit 4 Outcome 2 Software security</vt:lpstr>
      <vt:lpstr>Unit 4 Outcome 2 (SAC) Software security</vt:lpstr>
      <vt:lpstr>Unit 4 Outcome 2 (SAC) Software security</vt:lpstr>
      <vt:lpstr>Unit 4 Outcome 2 (SAC) Software security</vt:lpstr>
      <vt:lpstr>Phil Feain Curriculum Manager, Digital Technologies  Victorian Curriculum and Assessment Authority</vt:lpstr>
    </vt:vector>
  </TitlesOfParts>
  <Company>Victorian Curriculum and Assessment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Units 1 and 2 Applied Computing</dc:title>
  <dc:creator>Feain, Philip A</dc:creator>
  <cp:lastModifiedBy>Coleman, Julie J</cp:lastModifiedBy>
  <cp:revision>63</cp:revision>
  <cp:lastPrinted>2019-08-30T05:15:06Z</cp:lastPrinted>
  <dcterms:created xsi:type="dcterms:W3CDTF">2019-04-01T04:50:53Z</dcterms:created>
  <dcterms:modified xsi:type="dcterms:W3CDTF">2020-05-29T00:12:37Z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  <property fmtid="{D5CDD505-2E9C-101B-9397-08002B2CF9AE}" pid="3" name="DEECD_Author">
    <vt:lpwstr/>
  </property>
  <property fmtid="{D5CDD505-2E9C-101B-9397-08002B2CF9AE}" pid="4" name="DEECD_SubjectCategory">
    <vt:lpwstr/>
  </property>
  <property fmtid="{D5CDD505-2E9C-101B-9397-08002B2CF9AE}" pid="5" name="DEECD_ItemType">
    <vt:lpwstr/>
  </property>
  <property fmtid="{D5CDD505-2E9C-101B-9397-08002B2CF9AE}" pid="6" name="DEECD_Audience">
    <vt:lpwstr/>
  </property>
  <property fmtid="{D5CDD505-2E9C-101B-9397-08002B2CF9AE}" pid="7" name="DEECD_Expired">
    <vt:bool>false</vt:bool>
  </property>
</Properties>
</file>