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handoutMasterIdLst>
    <p:handoutMasterId r:id="rId49"/>
  </p:handoutMasterIdLst>
  <p:sldIdLst>
    <p:sldId id="264" r:id="rId5"/>
    <p:sldId id="315" r:id="rId6"/>
    <p:sldId id="329" r:id="rId7"/>
    <p:sldId id="258" r:id="rId8"/>
    <p:sldId id="260" r:id="rId9"/>
    <p:sldId id="273" r:id="rId10"/>
    <p:sldId id="274" r:id="rId11"/>
    <p:sldId id="275" r:id="rId12"/>
    <p:sldId id="276" r:id="rId13"/>
    <p:sldId id="265" r:id="rId14"/>
    <p:sldId id="277" r:id="rId15"/>
    <p:sldId id="317" r:id="rId16"/>
    <p:sldId id="318" r:id="rId17"/>
    <p:sldId id="319" r:id="rId18"/>
    <p:sldId id="320" r:id="rId19"/>
    <p:sldId id="279" r:id="rId20"/>
    <p:sldId id="321" r:id="rId21"/>
    <p:sldId id="322" r:id="rId22"/>
    <p:sldId id="323" r:id="rId23"/>
    <p:sldId id="324" r:id="rId24"/>
    <p:sldId id="325" r:id="rId25"/>
    <p:sldId id="326" r:id="rId26"/>
    <p:sldId id="327" r:id="rId27"/>
    <p:sldId id="289" r:id="rId28"/>
    <p:sldId id="292" r:id="rId29"/>
    <p:sldId id="295" r:id="rId30"/>
    <p:sldId id="302" r:id="rId31"/>
    <p:sldId id="294" r:id="rId32"/>
    <p:sldId id="293" r:id="rId33"/>
    <p:sldId id="297" r:id="rId34"/>
    <p:sldId id="303" r:id="rId35"/>
    <p:sldId id="304" r:id="rId36"/>
    <p:sldId id="309" r:id="rId37"/>
    <p:sldId id="305" r:id="rId38"/>
    <p:sldId id="307" r:id="rId39"/>
    <p:sldId id="310" r:id="rId40"/>
    <p:sldId id="308" r:id="rId41"/>
    <p:sldId id="312" r:id="rId42"/>
    <p:sldId id="313" r:id="rId43"/>
    <p:sldId id="314" r:id="rId44"/>
    <p:sldId id="306" r:id="rId45"/>
    <p:sldId id="316" r:id="rId46"/>
    <p:sldId id="328" r:id="rId47"/>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O'Neill" initials="GO" lastIdx="1" clrIdx="0">
    <p:extLst>
      <p:ext uri="{19B8F6BF-5375-455C-9EA6-DF929625EA0E}">
        <p15:presenceInfo xmlns:p15="http://schemas.microsoft.com/office/powerpoint/2012/main" userId="Geoffrey O'Neill" providerId="None"/>
      </p:ext>
    </p:extLst>
  </p:cmAuthor>
  <p:cmAuthor id="2" name="Robyn Douglass" initials="RD" lastIdx="8" clrIdx="1">
    <p:extLst>
      <p:ext uri="{19B8F6BF-5375-455C-9EA6-DF929625EA0E}">
        <p15:presenceInfo xmlns:p15="http://schemas.microsoft.com/office/powerpoint/2012/main" userId="S::Robyn.Douglass@education.vic.gov.au::e3a524c2-4098-407d-8e2e-0b6466bbf4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26" autoAdjust="0"/>
    <p:restoredTop sz="90945"/>
  </p:normalViewPr>
  <p:slideViewPr>
    <p:cSldViewPr>
      <p:cViewPr varScale="1">
        <p:scale>
          <a:sx n="103" d="100"/>
          <a:sy n="103" d="100"/>
        </p:scale>
        <p:origin x="442" y="7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22193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3500367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17</a:t>
            </a:fld>
            <a:endParaRPr lang="en-AU"/>
          </a:p>
        </p:txBody>
      </p:sp>
    </p:spTree>
    <p:extLst>
      <p:ext uri="{BB962C8B-B14F-4D97-AF65-F5344CB8AC3E}">
        <p14:creationId xmlns:p14="http://schemas.microsoft.com/office/powerpoint/2010/main" val="1873836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1365612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2567827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kern="1200" dirty="0">
              <a:solidFill>
                <a:schemeClr val="tx1"/>
              </a:solidFill>
              <a:effectLst/>
              <a:latin typeface="Verdana" pitchFamily="34" charset="0"/>
              <a:ea typeface="+mn-ea"/>
              <a:cs typeface="+mn-cs"/>
            </a:endParaRPr>
          </a:p>
        </p:txBody>
      </p:sp>
      <p:sp>
        <p:nvSpPr>
          <p:cNvPr id="4" name="Slide Number Placeholder 3"/>
          <p:cNvSpPr>
            <a:spLocks noGrp="1"/>
          </p:cNvSpPr>
          <p:nvPr>
            <p:ph type="sldNum" sz="quarter" idx="10"/>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510473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2411234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584306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28</a:t>
            </a:fld>
            <a:endParaRPr lang="en-AU"/>
          </a:p>
        </p:txBody>
      </p:sp>
    </p:spTree>
    <p:extLst>
      <p:ext uri="{BB962C8B-B14F-4D97-AF65-F5344CB8AC3E}">
        <p14:creationId xmlns:p14="http://schemas.microsoft.com/office/powerpoint/2010/main" val="1177656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29</a:t>
            </a:fld>
            <a:endParaRPr lang="en-AU"/>
          </a:p>
        </p:txBody>
      </p:sp>
    </p:spTree>
    <p:extLst>
      <p:ext uri="{BB962C8B-B14F-4D97-AF65-F5344CB8AC3E}">
        <p14:creationId xmlns:p14="http://schemas.microsoft.com/office/powerpoint/2010/main" val="3027095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30</a:t>
            </a:fld>
            <a:endParaRPr lang="en-AU"/>
          </a:p>
        </p:txBody>
      </p:sp>
    </p:spTree>
    <p:extLst>
      <p:ext uri="{BB962C8B-B14F-4D97-AF65-F5344CB8AC3E}">
        <p14:creationId xmlns:p14="http://schemas.microsoft.com/office/powerpoint/2010/main" val="3585652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11635407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31</a:t>
            </a:fld>
            <a:endParaRPr lang="en-AU"/>
          </a:p>
        </p:txBody>
      </p:sp>
    </p:spTree>
    <p:extLst>
      <p:ext uri="{BB962C8B-B14F-4D97-AF65-F5344CB8AC3E}">
        <p14:creationId xmlns:p14="http://schemas.microsoft.com/office/powerpoint/2010/main" val="3065909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32</a:t>
            </a:fld>
            <a:endParaRPr lang="en-AU"/>
          </a:p>
        </p:txBody>
      </p:sp>
    </p:spTree>
    <p:extLst>
      <p:ext uri="{BB962C8B-B14F-4D97-AF65-F5344CB8AC3E}">
        <p14:creationId xmlns:p14="http://schemas.microsoft.com/office/powerpoint/2010/main" val="1215888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33</a:t>
            </a:fld>
            <a:endParaRPr lang="en-AU"/>
          </a:p>
        </p:txBody>
      </p:sp>
    </p:spTree>
    <p:extLst>
      <p:ext uri="{BB962C8B-B14F-4D97-AF65-F5344CB8AC3E}">
        <p14:creationId xmlns:p14="http://schemas.microsoft.com/office/powerpoint/2010/main" val="469524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34</a:t>
            </a:fld>
            <a:endParaRPr lang="en-AU"/>
          </a:p>
        </p:txBody>
      </p:sp>
    </p:spTree>
    <p:extLst>
      <p:ext uri="{BB962C8B-B14F-4D97-AF65-F5344CB8AC3E}">
        <p14:creationId xmlns:p14="http://schemas.microsoft.com/office/powerpoint/2010/main" val="3690908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35</a:t>
            </a:fld>
            <a:endParaRPr lang="en-AU"/>
          </a:p>
        </p:txBody>
      </p:sp>
    </p:spTree>
    <p:extLst>
      <p:ext uri="{BB962C8B-B14F-4D97-AF65-F5344CB8AC3E}">
        <p14:creationId xmlns:p14="http://schemas.microsoft.com/office/powerpoint/2010/main" val="1411645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36</a:t>
            </a:fld>
            <a:endParaRPr lang="en-AU"/>
          </a:p>
        </p:txBody>
      </p:sp>
    </p:spTree>
    <p:extLst>
      <p:ext uri="{BB962C8B-B14F-4D97-AF65-F5344CB8AC3E}">
        <p14:creationId xmlns:p14="http://schemas.microsoft.com/office/powerpoint/2010/main" val="28151427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37</a:t>
            </a:fld>
            <a:endParaRPr lang="en-AU"/>
          </a:p>
        </p:txBody>
      </p:sp>
    </p:spTree>
    <p:extLst>
      <p:ext uri="{BB962C8B-B14F-4D97-AF65-F5344CB8AC3E}">
        <p14:creationId xmlns:p14="http://schemas.microsoft.com/office/powerpoint/2010/main" val="670208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39</a:t>
            </a:fld>
            <a:endParaRPr lang="en-AU"/>
          </a:p>
        </p:txBody>
      </p:sp>
    </p:spTree>
    <p:extLst>
      <p:ext uri="{BB962C8B-B14F-4D97-AF65-F5344CB8AC3E}">
        <p14:creationId xmlns:p14="http://schemas.microsoft.com/office/powerpoint/2010/main" val="4546896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40</a:t>
            </a:fld>
            <a:endParaRPr lang="en-AU"/>
          </a:p>
        </p:txBody>
      </p:sp>
    </p:spTree>
    <p:extLst>
      <p:ext uri="{BB962C8B-B14F-4D97-AF65-F5344CB8AC3E}">
        <p14:creationId xmlns:p14="http://schemas.microsoft.com/office/powerpoint/2010/main" val="154484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41</a:t>
            </a:fld>
            <a:endParaRPr lang="en-AU"/>
          </a:p>
        </p:txBody>
      </p:sp>
    </p:spTree>
    <p:extLst>
      <p:ext uri="{BB962C8B-B14F-4D97-AF65-F5344CB8AC3E}">
        <p14:creationId xmlns:p14="http://schemas.microsoft.com/office/powerpoint/2010/main" val="2227178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3424979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4179801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2734460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3469717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3475483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1536880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1272974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Leonie.Brown4@education.vic.gov.a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VCE Geography</a:t>
            </a:r>
          </a:p>
        </p:txBody>
      </p:sp>
      <p:sp>
        <p:nvSpPr>
          <p:cNvPr id="5" name="Subtitle 4"/>
          <p:cNvSpPr>
            <a:spLocks noGrp="1"/>
          </p:cNvSpPr>
          <p:nvPr>
            <p:ph type="subTitle" idx="1"/>
          </p:nvPr>
        </p:nvSpPr>
        <p:spPr>
          <a:xfrm>
            <a:off x="395536" y="1995686"/>
            <a:ext cx="4680520" cy="1296144"/>
          </a:xfrm>
        </p:spPr>
        <p:txBody>
          <a:bodyPr/>
          <a:lstStyle/>
          <a:p>
            <a:r>
              <a:rPr lang="en-AU" dirty="0"/>
              <a:t>Implementation of VCE Study Design for 2022 - 2026</a:t>
            </a:r>
          </a:p>
          <a:p>
            <a:r>
              <a:rPr lang="en-AU" dirty="0"/>
              <a:t>Unit 1 and Unit 2 </a:t>
            </a:r>
          </a:p>
        </p:txBody>
      </p:sp>
    </p:spTree>
    <p:extLst>
      <p:ext uri="{BB962C8B-B14F-4D97-AF65-F5344CB8AC3E}">
        <p14:creationId xmlns:p14="http://schemas.microsoft.com/office/powerpoint/2010/main" val="167564847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21148"/>
            <a:ext cx="7488832" cy="2376264"/>
          </a:xfrm>
        </p:spPr>
        <p:txBody>
          <a:bodyPr/>
          <a:lstStyle/>
          <a:p>
            <a:pPr marL="0" indent="0">
              <a:buNone/>
            </a:pPr>
            <a:r>
              <a:rPr lang="en-GB" sz="1800" dirty="0"/>
              <a:t>The environment comprises the living and non-living physical elements and social conditions of the Earth’s surface and atmosphere. The natural environment includes weather and climate, landforms, water features, natural vegetation and soils. The human, social and cultural environment includes surroundings made by people or human-made influences such as settlements, transport routes and nodes, farmlands, and social and political organisations.</a:t>
            </a:r>
            <a:endParaRPr lang="en-AU" sz="1800" dirty="0"/>
          </a:p>
          <a:p>
            <a:endParaRPr lang="en-AU" dirty="0"/>
          </a:p>
        </p:txBody>
      </p:sp>
      <p:sp>
        <p:nvSpPr>
          <p:cNvPr id="5" name="Rectangle 4">
            <a:extLst>
              <a:ext uri="{FF2B5EF4-FFF2-40B4-BE49-F238E27FC236}">
                <a16:creationId xmlns:a16="http://schemas.microsoft.com/office/drawing/2014/main" id="{C9415C5E-0D38-4124-8E30-A0B15B5ACE0C}"/>
              </a:ext>
            </a:extLst>
          </p:cNvPr>
          <p:cNvSpPr/>
          <p:nvPr/>
        </p:nvSpPr>
        <p:spPr>
          <a:xfrm>
            <a:off x="7204903" y="516968"/>
            <a:ext cx="1757212" cy="646331"/>
          </a:xfrm>
          <a:prstGeom prst="rect">
            <a:avLst/>
          </a:prstGeom>
        </p:spPr>
        <p:txBody>
          <a:bodyPr wrap="none">
            <a:spAutoFit/>
          </a:bodyPr>
          <a:lstStyle/>
          <a:p>
            <a:r>
              <a:rPr lang="en-AU" sz="3600" b="1" dirty="0">
                <a:solidFill>
                  <a:srgbClr val="0099E3"/>
                </a:solidFill>
                <a:latin typeface="+mn-lt"/>
              </a:rPr>
              <a:t>Page 6</a:t>
            </a:r>
            <a:r>
              <a:rPr lang="en-AU" b="1" dirty="0">
                <a:solidFill>
                  <a:srgbClr val="0099E3"/>
                </a:solidFill>
                <a:latin typeface="+mn-lt"/>
              </a:rPr>
              <a:t> </a:t>
            </a:r>
            <a:endParaRPr lang="en-AU" b="1" dirty="0">
              <a:latin typeface="+mn-lt"/>
            </a:endParaRPr>
          </a:p>
        </p:txBody>
      </p:sp>
      <p:sp>
        <p:nvSpPr>
          <p:cNvPr id="6" name="Title 1">
            <a:extLst>
              <a:ext uri="{FF2B5EF4-FFF2-40B4-BE49-F238E27FC236}">
                <a16:creationId xmlns:a16="http://schemas.microsoft.com/office/drawing/2014/main" id="{1D45E5DA-1DBE-44A0-94DE-0938A5591F89}"/>
              </a:ext>
            </a:extLst>
          </p:cNvPr>
          <p:cNvSpPr txBox="1">
            <a:spLocks/>
          </p:cNvSpPr>
          <p:nvPr/>
        </p:nvSpPr>
        <p:spPr bwMode="auto">
          <a:xfrm>
            <a:off x="187069" y="316362"/>
            <a:ext cx="7025391" cy="157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a:lstStyle>
          <a:p>
            <a:r>
              <a:rPr lang="en-AU" kern="0" dirty="0"/>
              <a:t>1. Key geographical concepts</a:t>
            </a:r>
            <a:br>
              <a:rPr lang="en-AU" kern="0" dirty="0"/>
            </a:br>
            <a:r>
              <a:rPr lang="en-AU" kern="0" dirty="0"/>
              <a:t>Environment</a:t>
            </a:r>
          </a:p>
        </p:txBody>
      </p:sp>
    </p:spTree>
    <p:extLst>
      <p:ext uri="{BB962C8B-B14F-4D97-AF65-F5344CB8AC3E}">
        <p14:creationId xmlns:p14="http://schemas.microsoft.com/office/powerpoint/2010/main" val="73906717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1938"/>
            <a:ext cx="3672408" cy="857250"/>
          </a:xfrm>
        </p:spPr>
        <p:txBody>
          <a:bodyPr/>
          <a:lstStyle/>
          <a:p>
            <a:r>
              <a:rPr lang="en-AU" dirty="0"/>
              <a:t>Interconnection</a:t>
            </a:r>
          </a:p>
        </p:txBody>
      </p:sp>
      <p:sp>
        <p:nvSpPr>
          <p:cNvPr id="3" name="Content Placeholder 2"/>
          <p:cNvSpPr>
            <a:spLocks noGrp="1"/>
          </p:cNvSpPr>
          <p:nvPr>
            <p:ph idx="1"/>
          </p:nvPr>
        </p:nvSpPr>
        <p:spPr>
          <a:xfrm>
            <a:off x="329763" y="1329188"/>
            <a:ext cx="8712968" cy="3326110"/>
          </a:xfrm>
        </p:spPr>
        <p:txBody>
          <a:bodyPr/>
          <a:lstStyle/>
          <a:p>
            <a:pPr marL="0" indent="0">
              <a:buNone/>
            </a:pPr>
            <a:r>
              <a:rPr lang="en-GB" sz="1800" dirty="0"/>
              <a:t>The concept of interconnection emphasises that no object of geographical study can be viewed in isolation. It is about the ways that geographical phenomena are connected to each other through environmental processes, the movement of people, flows of trade and investment, the purchase of goods and services, cultural influences, the exchange of ideas and information, political power and international agreements. Interconnections can be complex, reciprocal or interdependent, and have a strong influence on the characteristics of places. An understanding of the significance of interconnection leads to holistic thinking and helps students to see the various aspects of geography as connected rather than as separate bodies of knowledge. </a:t>
            </a:r>
            <a:endParaRPr lang="en-AU" sz="1800" dirty="0"/>
          </a:p>
          <a:p>
            <a:endParaRPr lang="en-AU" dirty="0"/>
          </a:p>
        </p:txBody>
      </p:sp>
      <p:sp>
        <p:nvSpPr>
          <p:cNvPr id="4" name="Rectangle 3">
            <a:extLst>
              <a:ext uri="{FF2B5EF4-FFF2-40B4-BE49-F238E27FC236}">
                <a16:creationId xmlns:a16="http://schemas.microsoft.com/office/drawing/2014/main" id="{F48D4F8D-A2F5-49DD-B2B3-EDF10517A3F5}"/>
              </a:ext>
            </a:extLst>
          </p:cNvPr>
          <p:cNvSpPr/>
          <p:nvPr/>
        </p:nvSpPr>
        <p:spPr>
          <a:xfrm>
            <a:off x="7063260" y="540667"/>
            <a:ext cx="1757212" cy="646331"/>
          </a:xfrm>
          <a:prstGeom prst="rect">
            <a:avLst/>
          </a:prstGeom>
        </p:spPr>
        <p:txBody>
          <a:bodyPr wrap="none">
            <a:spAutoFit/>
          </a:bodyPr>
          <a:lstStyle/>
          <a:p>
            <a:r>
              <a:rPr lang="en-AU" sz="3600" b="1" dirty="0">
                <a:solidFill>
                  <a:srgbClr val="0099E3"/>
                </a:solidFill>
                <a:latin typeface="+mn-lt"/>
              </a:rPr>
              <a:t>Page 7</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4473224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2. Geographical skills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1616503"/>
              </p:ext>
            </p:extLst>
          </p:nvPr>
        </p:nvGraphicFramePr>
        <p:xfrm>
          <a:off x="1644974" y="1851670"/>
          <a:ext cx="5854051" cy="1891950"/>
        </p:xfrm>
        <a:graphic>
          <a:graphicData uri="http://schemas.openxmlformats.org/drawingml/2006/table">
            <a:tbl>
              <a:tblPr>
                <a:tableStyleId>{5940675A-B579-460E-94D1-54222C63F5DA}</a:tableStyleId>
              </a:tblPr>
              <a:tblGrid>
                <a:gridCol w="1577945">
                  <a:extLst>
                    <a:ext uri="{9D8B030D-6E8A-4147-A177-3AD203B41FA5}">
                      <a16:colId xmlns:a16="http://schemas.microsoft.com/office/drawing/2014/main" val="2316068800"/>
                    </a:ext>
                  </a:extLst>
                </a:gridCol>
                <a:gridCol w="2804246">
                  <a:extLst>
                    <a:ext uri="{9D8B030D-6E8A-4147-A177-3AD203B41FA5}">
                      <a16:colId xmlns:a16="http://schemas.microsoft.com/office/drawing/2014/main" val="1654814341"/>
                    </a:ext>
                  </a:extLst>
                </a:gridCol>
                <a:gridCol w="367965">
                  <a:extLst>
                    <a:ext uri="{9D8B030D-6E8A-4147-A177-3AD203B41FA5}">
                      <a16:colId xmlns:a16="http://schemas.microsoft.com/office/drawing/2014/main" val="853219861"/>
                    </a:ext>
                  </a:extLst>
                </a:gridCol>
                <a:gridCol w="367965">
                  <a:extLst>
                    <a:ext uri="{9D8B030D-6E8A-4147-A177-3AD203B41FA5}">
                      <a16:colId xmlns:a16="http://schemas.microsoft.com/office/drawing/2014/main" val="1432699346"/>
                    </a:ext>
                  </a:extLst>
                </a:gridCol>
                <a:gridCol w="367965">
                  <a:extLst>
                    <a:ext uri="{9D8B030D-6E8A-4147-A177-3AD203B41FA5}">
                      <a16:colId xmlns:a16="http://schemas.microsoft.com/office/drawing/2014/main" val="2992804328"/>
                    </a:ext>
                  </a:extLst>
                </a:gridCol>
                <a:gridCol w="367965">
                  <a:extLst>
                    <a:ext uri="{9D8B030D-6E8A-4147-A177-3AD203B41FA5}">
                      <a16:colId xmlns:a16="http://schemas.microsoft.com/office/drawing/2014/main" val="346312436"/>
                    </a:ext>
                  </a:extLst>
                </a:gridCol>
              </a:tblGrid>
              <a:tr h="361775">
                <a:tc rowSpan="2">
                  <a:txBody>
                    <a:bodyPr/>
                    <a:lstStyle/>
                    <a:p>
                      <a:pPr>
                        <a:lnSpc>
                          <a:spcPts val="1200"/>
                        </a:lnSpc>
                        <a:spcBef>
                          <a:spcPts val="400"/>
                        </a:spcBef>
                        <a:spcAft>
                          <a:spcPts val="400"/>
                        </a:spcAft>
                      </a:pPr>
                      <a:r>
                        <a:rPr lang="en-GB" sz="1200" dirty="0">
                          <a:effectLst/>
                        </a:rPr>
                        <a:t>Skill</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rowSpan="2">
                  <a:txBody>
                    <a:bodyPr/>
                    <a:lstStyle/>
                    <a:p>
                      <a:pPr>
                        <a:lnSpc>
                          <a:spcPts val="1200"/>
                        </a:lnSpc>
                        <a:spcBef>
                          <a:spcPts val="400"/>
                        </a:spcBef>
                        <a:spcAft>
                          <a:spcPts val="400"/>
                        </a:spcAft>
                      </a:pPr>
                      <a:r>
                        <a:rPr lang="en-GB" sz="1200" dirty="0">
                          <a:effectLst/>
                        </a:rPr>
                        <a:t>Description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gridSpan="4">
                  <a:txBody>
                    <a:bodyPr/>
                    <a:lstStyle/>
                    <a:p>
                      <a:pPr algn="ctr">
                        <a:lnSpc>
                          <a:spcPts val="1200"/>
                        </a:lnSpc>
                        <a:spcBef>
                          <a:spcPts val="200"/>
                        </a:spcBef>
                        <a:spcAft>
                          <a:spcPts val="200"/>
                        </a:spcAft>
                      </a:pPr>
                      <a:r>
                        <a:rPr lang="en-GB" sz="1200" dirty="0">
                          <a:effectLst/>
                        </a:rPr>
                        <a:t>Unit application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57448282"/>
                  </a:ext>
                </a:extLst>
              </a:tr>
              <a:tr h="361775">
                <a:tc vMerge="1">
                  <a:txBody>
                    <a:bodyPr/>
                    <a:lstStyle/>
                    <a:p>
                      <a:endParaRPr lang="en-AU"/>
                    </a:p>
                  </a:txBody>
                  <a:tcPr/>
                </a:tc>
                <a:tc vMerge="1">
                  <a:txBody>
                    <a:bodyPr/>
                    <a:lstStyle/>
                    <a:p>
                      <a:endParaRPr lang="en-AU"/>
                    </a:p>
                  </a:txBody>
                  <a:tcPr/>
                </a:tc>
                <a:tc>
                  <a:txBody>
                    <a:bodyPr/>
                    <a:lstStyle/>
                    <a:p>
                      <a:pPr algn="ctr">
                        <a:lnSpc>
                          <a:spcPts val="1200"/>
                        </a:lnSpc>
                        <a:spcBef>
                          <a:spcPts val="200"/>
                        </a:spcBef>
                        <a:spcAft>
                          <a:spcPts val="200"/>
                        </a:spcAft>
                      </a:pPr>
                      <a:r>
                        <a:rPr lang="en-GB" sz="1200">
                          <a:effectLst/>
                        </a:rPr>
                        <a:t>1</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a:effectLst/>
                        </a:rPr>
                        <a:t>2</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3</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4</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extLst>
                  <a:ext uri="{0D108BD9-81ED-4DB2-BD59-A6C34878D82A}">
                    <a16:rowId xmlns:a16="http://schemas.microsoft.com/office/drawing/2014/main" val="4059392712"/>
                  </a:ext>
                </a:extLst>
              </a:tr>
              <a:tr h="1045804">
                <a:tc>
                  <a:txBody>
                    <a:bodyPr/>
                    <a:lstStyle/>
                    <a:p>
                      <a:pPr>
                        <a:lnSpc>
                          <a:spcPts val="1200"/>
                        </a:lnSpc>
                        <a:spcBef>
                          <a:spcPts val="200"/>
                        </a:spcBef>
                        <a:spcAft>
                          <a:spcPts val="200"/>
                        </a:spcAft>
                      </a:pPr>
                      <a:r>
                        <a:rPr lang="en-AU" sz="1200" dirty="0">
                          <a:effectLst/>
                        </a:rPr>
                        <a:t>Cartography – map creation</a:t>
                      </a:r>
                      <a:endParaRPr lang="en-AU" sz="1200" dirty="0">
                        <a:effectLst/>
                        <a:latin typeface="+mj-lt"/>
                        <a:ea typeface="Arial" panose="020B0604020202020204" pitchFamily="34" charset="0"/>
                        <a:cs typeface="Arial" panose="020B0604020202020204" pitchFamily="34" charset="0"/>
                      </a:endParaRPr>
                    </a:p>
                  </a:txBody>
                  <a:tcPr marL="50800" marR="50800" marT="50800" marB="50800"/>
                </a:tc>
                <a:tc>
                  <a:txBody>
                    <a:bodyPr/>
                    <a:lstStyle/>
                    <a:p>
                      <a:pPr>
                        <a:lnSpc>
                          <a:spcPts val="1200"/>
                        </a:lnSpc>
                        <a:spcBef>
                          <a:spcPts val="200"/>
                        </a:spcBef>
                        <a:spcAft>
                          <a:spcPts val="200"/>
                        </a:spcAft>
                      </a:pPr>
                      <a:r>
                        <a:rPr lang="en-GB" sz="1200" dirty="0">
                          <a:effectLst/>
                        </a:rPr>
                        <a:t>Use of both primary data collected in the field and secondary data from online databases to create maps and map layers using </a:t>
                      </a:r>
                      <a:r>
                        <a:rPr lang="en-GB" sz="1200" dirty="0">
                          <a:solidFill>
                            <a:srgbClr val="0099E3"/>
                          </a:solidFill>
                          <a:effectLst/>
                        </a:rPr>
                        <a:t>geospatial technologies</a:t>
                      </a:r>
                      <a:r>
                        <a:rPr lang="en-GB" sz="1200" dirty="0">
                          <a:effectLst/>
                        </a:rPr>
                        <a:t>. These maps should be at an appropriate scale and follow geographic conventions</a:t>
                      </a:r>
                      <a:endParaRPr lang="en-AU" sz="1200" dirty="0">
                        <a:effectLst/>
                        <a:latin typeface="+mj-lt"/>
                        <a:ea typeface="Arial" panose="020B0604020202020204" pitchFamily="34" charset="0"/>
                        <a:cs typeface="Arial" panose="020B0604020202020204" pitchFamily="34" charset="0"/>
                      </a:endParaRPr>
                    </a:p>
                  </a:txBody>
                  <a:tcPr marL="50800" marR="50800" marT="50800" marB="50800"/>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501164295"/>
                  </a:ext>
                </a:extLst>
              </a:tr>
            </a:tbl>
          </a:graphicData>
        </a:graphic>
      </p:graphicFrame>
      <p:sp>
        <p:nvSpPr>
          <p:cNvPr id="4" name="Rectangle 3">
            <a:extLst>
              <a:ext uri="{FF2B5EF4-FFF2-40B4-BE49-F238E27FC236}">
                <a16:creationId xmlns:a16="http://schemas.microsoft.com/office/drawing/2014/main" id="{AA542081-2CCB-4909-88A8-6366C4B84D52}"/>
              </a:ext>
            </a:extLst>
          </p:cNvPr>
          <p:cNvSpPr/>
          <p:nvPr/>
        </p:nvSpPr>
        <p:spPr>
          <a:xfrm>
            <a:off x="7207276" y="516969"/>
            <a:ext cx="1757212" cy="646331"/>
          </a:xfrm>
          <a:prstGeom prst="rect">
            <a:avLst/>
          </a:prstGeom>
        </p:spPr>
        <p:txBody>
          <a:bodyPr wrap="none">
            <a:spAutoFit/>
          </a:bodyPr>
          <a:lstStyle/>
          <a:p>
            <a:r>
              <a:rPr lang="en-AU" sz="3600" b="1" dirty="0">
                <a:solidFill>
                  <a:srgbClr val="0099E3"/>
                </a:solidFill>
                <a:latin typeface="+mn-lt"/>
              </a:rPr>
              <a:t>Page 9</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47670012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885" y="411508"/>
            <a:ext cx="3165979" cy="857250"/>
          </a:xfrm>
        </p:spPr>
        <p:txBody>
          <a:bodyPr/>
          <a:lstStyle/>
          <a:p>
            <a:r>
              <a:rPr lang="en-AU" dirty="0"/>
              <a:t>Geographical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9321088"/>
              </p:ext>
            </p:extLst>
          </p:nvPr>
        </p:nvGraphicFramePr>
        <p:xfrm>
          <a:off x="1644974" y="1851670"/>
          <a:ext cx="5854051" cy="1769354"/>
        </p:xfrm>
        <a:graphic>
          <a:graphicData uri="http://schemas.openxmlformats.org/drawingml/2006/table">
            <a:tbl>
              <a:tblPr>
                <a:tableStyleId>{5940675A-B579-460E-94D1-54222C63F5DA}</a:tableStyleId>
              </a:tblPr>
              <a:tblGrid>
                <a:gridCol w="1577945">
                  <a:extLst>
                    <a:ext uri="{9D8B030D-6E8A-4147-A177-3AD203B41FA5}">
                      <a16:colId xmlns:a16="http://schemas.microsoft.com/office/drawing/2014/main" val="2316068800"/>
                    </a:ext>
                  </a:extLst>
                </a:gridCol>
                <a:gridCol w="2804246">
                  <a:extLst>
                    <a:ext uri="{9D8B030D-6E8A-4147-A177-3AD203B41FA5}">
                      <a16:colId xmlns:a16="http://schemas.microsoft.com/office/drawing/2014/main" val="1654814341"/>
                    </a:ext>
                  </a:extLst>
                </a:gridCol>
                <a:gridCol w="367965">
                  <a:extLst>
                    <a:ext uri="{9D8B030D-6E8A-4147-A177-3AD203B41FA5}">
                      <a16:colId xmlns:a16="http://schemas.microsoft.com/office/drawing/2014/main" val="853219861"/>
                    </a:ext>
                  </a:extLst>
                </a:gridCol>
                <a:gridCol w="367965">
                  <a:extLst>
                    <a:ext uri="{9D8B030D-6E8A-4147-A177-3AD203B41FA5}">
                      <a16:colId xmlns:a16="http://schemas.microsoft.com/office/drawing/2014/main" val="1432699346"/>
                    </a:ext>
                  </a:extLst>
                </a:gridCol>
                <a:gridCol w="367965">
                  <a:extLst>
                    <a:ext uri="{9D8B030D-6E8A-4147-A177-3AD203B41FA5}">
                      <a16:colId xmlns:a16="http://schemas.microsoft.com/office/drawing/2014/main" val="2992804328"/>
                    </a:ext>
                  </a:extLst>
                </a:gridCol>
                <a:gridCol w="367965">
                  <a:extLst>
                    <a:ext uri="{9D8B030D-6E8A-4147-A177-3AD203B41FA5}">
                      <a16:colId xmlns:a16="http://schemas.microsoft.com/office/drawing/2014/main" val="346312436"/>
                    </a:ext>
                  </a:extLst>
                </a:gridCol>
              </a:tblGrid>
              <a:tr h="361775">
                <a:tc rowSpan="2">
                  <a:txBody>
                    <a:bodyPr/>
                    <a:lstStyle/>
                    <a:p>
                      <a:pPr>
                        <a:lnSpc>
                          <a:spcPts val="1200"/>
                        </a:lnSpc>
                        <a:spcBef>
                          <a:spcPts val="400"/>
                        </a:spcBef>
                        <a:spcAft>
                          <a:spcPts val="400"/>
                        </a:spcAft>
                      </a:pPr>
                      <a:r>
                        <a:rPr lang="en-GB" sz="1200" dirty="0">
                          <a:effectLst/>
                        </a:rPr>
                        <a:t>Skill</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rowSpan="2">
                  <a:txBody>
                    <a:bodyPr/>
                    <a:lstStyle/>
                    <a:p>
                      <a:pPr>
                        <a:lnSpc>
                          <a:spcPts val="1200"/>
                        </a:lnSpc>
                        <a:spcBef>
                          <a:spcPts val="400"/>
                        </a:spcBef>
                        <a:spcAft>
                          <a:spcPts val="400"/>
                        </a:spcAft>
                      </a:pPr>
                      <a:r>
                        <a:rPr lang="en-GB" sz="1200" dirty="0">
                          <a:effectLst/>
                        </a:rPr>
                        <a:t>Description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gridSpan="4">
                  <a:txBody>
                    <a:bodyPr/>
                    <a:lstStyle/>
                    <a:p>
                      <a:pPr algn="ctr">
                        <a:lnSpc>
                          <a:spcPts val="1200"/>
                        </a:lnSpc>
                        <a:spcBef>
                          <a:spcPts val="200"/>
                        </a:spcBef>
                        <a:spcAft>
                          <a:spcPts val="200"/>
                        </a:spcAft>
                      </a:pPr>
                      <a:r>
                        <a:rPr lang="en-GB" sz="1200" dirty="0">
                          <a:effectLst/>
                        </a:rPr>
                        <a:t>Unit application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57448282"/>
                  </a:ext>
                </a:extLst>
              </a:tr>
              <a:tr h="361775">
                <a:tc vMerge="1">
                  <a:txBody>
                    <a:bodyPr/>
                    <a:lstStyle/>
                    <a:p>
                      <a:endParaRPr lang="en-AU"/>
                    </a:p>
                  </a:txBody>
                  <a:tcPr/>
                </a:tc>
                <a:tc vMerge="1">
                  <a:txBody>
                    <a:bodyPr/>
                    <a:lstStyle/>
                    <a:p>
                      <a:endParaRPr lang="en-AU"/>
                    </a:p>
                  </a:txBody>
                  <a:tcPr/>
                </a:tc>
                <a:tc>
                  <a:txBody>
                    <a:bodyPr/>
                    <a:lstStyle/>
                    <a:p>
                      <a:pPr algn="ctr">
                        <a:lnSpc>
                          <a:spcPts val="1200"/>
                        </a:lnSpc>
                        <a:spcBef>
                          <a:spcPts val="200"/>
                        </a:spcBef>
                        <a:spcAft>
                          <a:spcPts val="200"/>
                        </a:spcAft>
                      </a:pPr>
                      <a:r>
                        <a:rPr lang="en-GB" sz="1200">
                          <a:effectLst/>
                        </a:rPr>
                        <a:t>1</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2</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3</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4</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extLst>
                  <a:ext uri="{0D108BD9-81ED-4DB2-BD59-A6C34878D82A}">
                    <a16:rowId xmlns:a16="http://schemas.microsoft.com/office/drawing/2014/main" val="4059392712"/>
                  </a:ext>
                </a:extLst>
              </a:tr>
              <a:tr h="1045804">
                <a:tc>
                  <a:txBody>
                    <a:bodyPr/>
                    <a:lstStyle/>
                    <a:p>
                      <a:pPr>
                        <a:lnSpc>
                          <a:spcPts val="1200"/>
                        </a:lnSpc>
                        <a:spcBef>
                          <a:spcPts val="200"/>
                        </a:spcBef>
                        <a:spcAft>
                          <a:spcPts val="200"/>
                        </a:spcAft>
                      </a:pPr>
                      <a:r>
                        <a:rPr lang="en-GB" sz="1200" dirty="0">
                          <a:solidFill>
                            <a:srgbClr val="0099E3"/>
                          </a:solidFill>
                          <a:effectLst/>
                        </a:rPr>
                        <a:t>Analysing geospatial information</a:t>
                      </a:r>
                      <a:endParaRPr lang="en-AU" sz="1200" dirty="0">
                        <a:solidFill>
                          <a:srgbClr val="0099E3"/>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marL="0" marR="0" lvl="0" indent="0" algn="l" defTabSz="914400" rtl="0" eaLnBrk="1" fontAlgn="auto" latinLnBrk="0" hangingPunct="1">
                        <a:lnSpc>
                          <a:spcPts val="1200"/>
                        </a:lnSpc>
                        <a:spcBef>
                          <a:spcPts val="200"/>
                        </a:spcBef>
                        <a:spcAft>
                          <a:spcPts val="200"/>
                        </a:spcAft>
                        <a:buClrTx/>
                        <a:buSzTx/>
                        <a:buFontTx/>
                        <a:buNone/>
                        <a:tabLst/>
                        <a:defRPr/>
                      </a:pPr>
                      <a:r>
                        <a:rPr lang="en-GB" sz="1200" dirty="0">
                          <a:solidFill>
                            <a:srgbClr val="0099E3"/>
                          </a:solidFill>
                          <a:effectLst/>
                        </a:rPr>
                        <a:t>Use a GIS platform to interpret and analyse geospatial information by adding and removing layers of data and viewing at different scales </a:t>
                      </a:r>
                      <a:endParaRPr lang="en-AU" sz="1200" dirty="0">
                        <a:solidFill>
                          <a:srgbClr val="0099E3"/>
                        </a:solidFill>
                        <a:effectLst/>
                      </a:endParaRPr>
                    </a:p>
                    <a:p>
                      <a:pPr>
                        <a:lnSpc>
                          <a:spcPts val="1200"/>
                        </a:lnSpc>
                        <a:spcBef>
                          <a:spcPts val="200"/>
                        </a:spcBef>
                        <a:spcAft>
                          <a:spcPts val="200"/>
                        </a:spcAft>
                      </a:pP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501164295"/>
                  </a:ext>
                </a:extLst>
              </a:tr>
            </a:tbl>
          </a:graphicData>
        </a:graphic>
      </p:graphicFrame>
      <p:sp>
        <p:nvSpPr>
          <p:cNvPr id="4" name="Rectangle 3">
            <a:extLst>
              <a:ext uri="{FF2B5EF4-FFF2-40B4-BE49-F238E27FC236}">
                <a16:creationId xmlns:a16="http://schemas.microsoft.com/office/drawing/2014/main" id="{6FF82CA9-B0CF-4C54-B3AD-423F65712951}"/>
              </a:ext>
            </a:extLst>
          </p:cNvPr>
          <p:cNvSpPr/>
          <p:nvPr/>
        </p:nvSpPr>
        <p:spPr>
          <a:xfrm>
            <a:off x="7204903" y="516968"/>
            <a:ext cx="1757212" cy="646331"/>
          </a:xfrm>
          <a:prstGeom prst="rect">
            <a:avLst/>
          </a:prstGeom>
        </p:spPr>
        <p:txBody>
          <a:bodyPr wrap="none">
            <a:spAutoFit/>
          </a:bodyPr>
          <a:lstStyle/>
          <a:p>
            <a:r>
              <a:rPr lang="en-AU" sz="3600" b="1" dirty="0">
                <a:solidFill>
                  <a:srgbClr val="0099E3"/>
                </a:solidFill>
                <a:latin typeface="+mn-lt"/>
              </a:rPr>
              <a:t>Page 9</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354664218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Geographical skills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1283574"/>
              </p:ext>
            </p:extLst>
          </p:nvPr>
        </p:nvGraphicFramePr>
        <p:xfrm>
          <a:off x="1644974" y="1851670"/>
          <a:ext cx="5854051" cy="1765884"/>
        </p:xfrm>
        <a:graphic>
          <a:graphicData uri="http://schemas.openxmlformats.org/drawingml/2006/table">
            <a:tbl>
              <a:tblPr>
                <a:tableStyleId>{5940675A-B579-460E-94D1-54222C63F5DA}</a:tableStyleId>
              </a:tblPr>
              <a:tblGrid>
                <a:gridCol w="1577945">
                  <a:extLst>
                    <a:ext uri="{9D8B030D-6E8A-4147-A177-3AD203B41FA5}">
                      <a16:colId xmlns:a16="http://schemas.microsoft.com/office/drawing/2014/main" val="2316068800"/>
                    </a:ext>
                  </a:extLst>
                </a:gridCol>
                <a:gridCol w="2804246">
                  <a:extLst>
                    <a:ext uri="{9D8B030D-6E8A-4147-A177-3AD203B41FA5}">
                      <a16:colId xmlns:a16="http://schemas.microsoft.com/office/drawing/2014/main" val="1654814341"/>
                    </a:ext>
                  </a:extLst>
                </a:gridCol>
                <a:gridCol w="367965">
                  <a:extLst>
                    <a:ext uri="{9D8B030D-6E8A-4147-A177-3AD203B41FA5}">
                      <a16:colId xmlns:a16="http://schemas.microsoft.com/office/drawing/2014/main" val="853219861"/>
                    </a:ext>
                  </a:extLst>
                </a:gridCol>
                <a:gridCol w="367965">
                  <a:extLst>
                    <a:ext uri="{9D8B030D-6E8A-4147-A177-3AD203B41FA5}">
                      <a16:colId xmlns:a16="http://schemas.microsoft.com/office/drawing/2014/main" val="1432699346"/>
                    </a:ext>
                  </a:extLst>
                </a:gridCol>
                <a:gridCol w="367965">
                  <a:extLst>
                    <a:ext uri="{9D8B030D-6E8A-4147-A177-3AD203B41FA5}">
                      <a16:colId xmlns:a16="http://schemas.microsoft.com/office/drawing/2014/main" val="2992804328"/>
                    </a:ext>
                  </a:extLst>
                </a:gridCol>
                <a:gridCol w="367965">
                  <a:extLst>
                    <a:ext uri="{9D8B030D-6E8A-4147-A177-3AD203B41FA5}">
                      <a16:colId xmlns:a16="http://schemas.microsoft.com/office/drawing/2014/main" val="346312436"/>
                    </a:ext>
                  </a:extLst>
                </a:gridCol>
              </a:tblGrid>
              <a:tr h="361775">
                <a:tc rowSpan="2">
                  <a:txBody>
                    <a:bodyPr/>
                    <a:lstStyle/>
                    <a:p>
                      <a:pPr>
                        <a:lnSpc>
                          <a:spcPts val="1200"/>
                        </a:lnSpc>
                        <a:spcBef>
                          <a:spcPts val="400"/>
                        </a:spcBef>
                        <a:spcAft>
                          <a:spcPts val="400"/>
                        </a:spcAft>
                      </a:pPr>
                      <a:r>
                        <a:rPr lang="en-GB" sz="1200" dirty="0">
                          <a:effectLst/>
                        </a:rPr>
                        <a:t>Skill</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rowSpan="2">
                  <a:txBody>
                    <a:bodyPr/>
                    <a:lstStyle/>
                    <a:p>
                      <a:pPr>
                        <a:lnSpc>
                          <a:spcPts val="1200"/>
                        </a:lnSpc>
                        <a:spcBef>
                          <a:spcPts val="400"/>
                        </a:spcBef>
                        <a:spcAft>
                          <a:spcPts val="400"/>
                        </a:spcAft>
                      </a:pPr>
                      <a:r>
                        <a:rPr lang="en-GB" sz="1200" dirty="0">
                          <a:effectLst/>
                        </a:rPr>
                        <a:t>Description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gridSpan="4">
                  <a:txBody>
                    <a:bodyPr/>
                    <a:lstStyle/>
                    <a:p>
                      <a:pPr algn="ctr">
                        <a:lnSpc>
                          <a:spcPts val="1200"/>
                        </a:lnSpc>
                        <a:spcBef>
                          <a:spcPts val="200"/>
                        </a:spcBef>
                        <a:spcAft>
                          <a:spcPts val="200"/>
                        </a:spcAft>
                      </a:pPr>
                      <a:r>
                        <a:rPr lang="en-GB" sz="1200" dirty="0">
                          <a:effectLst/>
                        </a:rPr>
                        <a:t>Unit application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57448282"/>
                  </a:ext>
                </a:extLst>
              </a:tr>
              <a:tr h="358305">
                <a:tc vMerge="1">
                  <a:txBody>
                    <a:bodyPr/>
                    <a:lstStyle/>
                    <a:p>
                      <a:endParaRPr lang="en-AU"/>
                    </a:p>
                  </a:txBody>
                  <a:tcPr/>
                </a:tc>
                <a:tc vMerge="1">
                  <a:txBody>
                    <a:bodyPr/>
                    <a:lstStyle/>
                    <a:p>
                      <a:endParaRPr lang="en-AU"/>
                    </a:p>
                  </a:txBody>
                  <a:tcPr/>
                </a:tc>
                <a:tc>
                  <a:txBody>
                    <a:bodyPr/>
                    <a:lstStyle/>
                    <a:p>
                      <a:pPr algn="ctr">
                        <a:lnSpc>
                          <a:spcPts val="1200"/>
                        </a:lnSpc>
                        <a:spcBef>
                          <a:spcPts val="200"/>
                        </a:spcBef>
                        <a:spcAft>
                          <a:spcPts val="200"/>
                        </a:spcAft>
                      </a:pPr>
                      <a:r>
                        <a:rPr lang="en-GB" sz="1200" dirty="0">
                          <a:effectLst/>
                        </a:rPr>
                        <a:t>1</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2</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3</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4</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extLst>
                  <a:ext uri="{0D108BD9-81ED-4DB2-BD59-A6C34878D82A}">
                    <a16:rowId xmlns:a16="http://schemas.microsoft.com/office/drawing/2014/main" val="4059392712"/>
                  </a:ext>
                </a:extLst>
              </a:tr>
              <a:tr h="1045804">
                <a:tc>
                  <a:txBody>
                    <a:bodyPr/>
                    <a:lstStyle/>
                    <a:p>
                      <a:pPr>
                        <a:lnSpc>
                          <a:spcPts val="1200"/>
                        </a:lnSpc>
                        <a:spcBef>
                          <a:spcPts val="200"/>
                        </a:spcBef>
                        <a:spcAft>
                          <a:spcPts val="200"/>
                        </a:spcAft>
                      </a:pPr>
                      <a:r>
                        <a:rPr lang="en-GB" sz="1100" dirty="0">
                          <a:effectLst/>
                        </a:rPr>
                        <a:t>Global Navigation Satellite System (GNSS)</a:t>
                      </a:r>
                      <a:endParaRPr lang="en-AU" sz="16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nSpc>
                          <a:spcPts val="1200"/>
                        </a:lnSpc>
                        <a:spcBef>
                          <a:spcPts val="200"/>
                        </a:spcBef>
                        <a:spcAft>
                          <a:spcPts val="200"/>
                        </a:spcAft>
                      </a:pPr>
                      <a:r>
                        <a:rPr lang="en-GB" sz="1100" dirty="0">
                          <a:solidFill>
                            <a:srgbClr val="0099E3"/>
                          </a:solidFill>
                          <a:effectLst/>
                        </a:rPr>
                        <a:t>Use a GNSS receiver or other device to collect in the field, recognise and interpret primary data, including the use of GPS coordinates</a:t>
                      </a:r>
                      <a:endParaRPr lang="en-AU" sz="1600" dirty="0">
                        <a:solidFill>
                          <a:srgbClr val="0099E3"/>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a:lnSpc>
                          <a:spcPct val="115000"/>
                        </a:lnSpc>
                        <a:spcBef>
                          <a:spcPts val="200"/>
                        </a:spcBef>
                        <a:spcAft>
                          <a:spcPts val="200"/>
                        </a:spcAft>
                      </a:pPr>
                      <a:r>
                        <a:rPr lang="en-GB" sz="900" dirty="0">
                          <a:effectLst/>
                        </a:rPr>
                        <a:t> </a:t>
                      </a:r>
                      <a:endParaRPr lang="en-AU" sz="11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501164295"/>
                  </a:ext>
                </a:extLst>
              </a:tr>
            </a:tbl>
          </a:graphicData>
        </a:graphic>
      </p:graphicFrame>
      <p:sp>
        <p:nvSpPr>
          <p:cNvPr id="4" name="Rectangle 3">
            <a:extLst>
              <a:ext uri="{FF2B5EF4-FFF2-40B4-BE49-F238E27FC236}">
                <a16:creationId xmlns:a16="http://schemas.microsoft.com/office/drawing/2014/main" id="{A7E74166-7BA3-4296-932E-EC8387CCB6D7}"/>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10</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80893823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Geographical skills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7897650"/>
              </p:ext>
            </p:extLst>
          </p:nvPr>
        </p:nvGraphicFramePr>
        <p:xfrm>
          <a:off x="1644974" y="1851670"/>
          <a:ext cx="5854051" cy="1769354"/>
        </p:xfrm>
        <a:graphic>
          <a:graphicData uri="http://schemas.openxmlformats.org/drawingml/2006/table">
            <a:tbl>
              <a:tblPr>
                <a:tableStyleId>{5940675A-B579-460E-94D1-54222C63F5DA}</a:tableStyleId>
              </a:tblPr>
              <a:tblGrid>
                <a:gridCol w="1577945">
                  <a:extLst>
                    <a:ext uri="{9D8B030D-6E8A-4147-A177-3AD203B41FA5}">
                      <a16:colId xmlns:a16="http://schemas.microsoft.com/office/drawing/2014/main" val="2316068800"/>
                    </a:ext>
                  </a:extLst>
                </a:gridCol>
                <a:gridCol w="2804246">
                  <a:extLst>
                    <a:ext uri="{9D8B030D-6E8A-4147-A177-3AD203B41FA5}">
                      <a16:colId xmlns:a16="http://schemas.microsoft.com/office/drawing/2014/main" val="1654814341"/>
                    </a:ext>
                  </a:extLst>
                </a:gridCol>
                <a:gridCol w="367965">
                  <a:extLst>
                    <a:ext uri="{9D8B030D-6E8A-4147-A177-3AD203B41FA5}">
                      <a16:colId xmlns:a16="http://schemas.microsoft.com/office/drawing/2014/main" val="853219861"/>
                    </a:ext>
                  </a:extLst>
                </a:gridCol>
                <a:gridCol w="367965">
                  <a:extLst>
                    <a:ext uri="{9D8B030D-6E8A-4147-A177-3AD203B41FA5}">
                      <a16:colId xmlns:a16="http://schemas.microsoft.com/office/drawing/2014/main" val="1432699346"/>
                    </a:ext>
                  </a:extLst>
                </a:gridCol>
                <a:gridCol w="367965">
                  <a:extLst>
                    <a:ext uri="{9D8B030D-6E8A-4147-A177-3AD203B41FA5}">
                      <a16:colId xmlns:a16="http://schemas.microsoft.com/office/drawing/2014/main" val="2992804328"/>
                    </a:ext>
                  </a:extLst>
                </a:gridCol>
                <a:gridCol w="367965">
                  <a:extLst>
                    <a:ext uri="{9D8B030D-6E8A-4147-A177-3AD203B41FA5}">
                      <a16:colId xmlns:a16="http://schemas.microsoft.com/office/drawing/2014/main" val="346312436"/>
                    </a:ext>
                  </a:extLst>
                </a:gridCol>
              </a:tblGrid>
              <a:tr h="361775">
                <a:tc rowSpan="2">
                  <a:txBody>
                    <a:bodyPr/>
                    <a:lstStyle/>
                    <a:p>
                      <a:pPr>
                        <a:lnSpc>
                          <a:spcPts val="1200"/>
                        </a:lnSpc>
                        <a:spcBef>
                          <a:spcPts val="400"/>
                        </a:spcBef>
                        <a:spcAft>
                          <a:spcPts val="400"/>
                        </a:spcAft>
                      </a:pPr>
                      <a:r>
                        <a:rPr lang="en-GB" sz="1200" dirty="0">
                          <a:effectLst/>
                        </a:rPr>
                        <a:t>Skill</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rowSpan="2">
                  <a:txBody>
                    <a:bodyPr/>
                    <a:lstStyle/>
                    <a:p>
                      <a:pPr>
                        <a:lnSpc>
                          <a:spcPts val="1200"/>
                        </a:lnSpc>
                        <a:spcBef>
                          <a:spcPts val="400"/>
                        </a:spcBef>
                        <a:spcAft>
                          <a:spcPts val="400"/>
                        </a:spcAft>
                      </a:pPr>
                      <a:r>
                        <a:rPr lang="en-GB" sz="1200" dirty="0">
                          <a:effectLst/>
                        </a:rPr>
                        <a:t>Description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gridSpan="4">
                  <a:txBody>
                    <a:bodyPr/>
                    <a:lstStyle/>
                    <a:p>
                      <a:pPr algn="ctr">
                        <a:lnSpc>
                          <a:spcPts val="1200"/>
                        </a:lnSpc>
                        <a:spcBef>
                          <a:spcPts val="200"/>
                        </a:spcBef>
                        <a:spcAft>
                          <a:spcPts val="200"/>
                        </a:spcAft>
                      </a:pPr>
                      <a:r>
                        <a:rPr lang="en-GB" sz="1200" dirty="0">
                          <a:effectLst/>
                        </a:rPr>
                        <a:t>Unit application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57448282"/>
                  </a:ext>
                </a:extLst>
              </a:tr>
              <a:tr h="361775">
                <a:tc vMerge="1">
                  <a:txBody>
                    <a:bodyPr/>
                    <a:lstStyle/>
                    <a:p>
                      <a:endParaRPr lang="en-AU"/>
                    </a:p>
                  </a:txBody>
                  <a:tcPr/>
                </a:tc>
                <a:tc vMerge="1">
                  <a:txBody>
                    <a:bodyPr/>
                    <a:lstStyle/>
                    <a:p>
                      <a:endParaRPr lang="en-AU"/>
                    </a:p>
                  </a:txBody>
                  <a:tcPr/>
                </a:tc>
                <a:tc>
                  <a:txBody>
                    <a:bodyPr/>
                    <a:lstStyle/>
                    <a:p>
                      <a:pPr algn="ctr">
                        <a:lnSpc>
                          <a:spcPts val="1200"/>
                        </a:lnSpc>
                        <a:spcBef>
                          <a:spcPts val="200"/>
                        </a:spcBef>
                        <a:spcAft>
                          <a:spcPts val="200"/>
                        </a:spcAft>
                      </a:pPr>
                      <a:r>
                        <a:rPr lang="en-GB" sz="1200">
                          <a:effectLst/>
                        </a:rPr>
                        <a:t>1</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a:effectLst/>
                        </a:rPr>
                        <a:t>2</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3</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4</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extLst>
                  <a:ext uri="{0D108BD9-81ED-4DB2-BD59-A6C34878D82A}">
                    <a16:rowId xmlns:a16="http://schemas.microsoft.com/office/drawing/2014/main" val="4059392712"/>
                  </a:ext>
                </a:extLst>
              </a:tr>
              <a:tr h="1045804">
                <a:tc>
                  <a:txBody>
                    <a:bodyPr/>
                    <a:lstStyle/>
                    <a:p>
                      <a:pPr>
                        <a:lnSpc>
                          <a:spcPts val="1200"/>
                        </a:lnSpc>
                        <a:spcBef>
                          <a:spcPts val="200"/>
                        </a:spcBef>
                        <a:spcAft>
                          <a:spcPts val="200"/>
                        </a:spcAft>
                      </a:pPr>
                      <a:r>
                        <a:rPr lang="en-GB" sz="1200" dirty="0">
                          <a:effectLst/>
                        </a:rPr>
                        <a:t>Map use, interpretation and analysis</a:t>
                      </a:r>
                      <a:endParaRPr lang="en-AU" sz="1200" dirty="0">
                        <a:effectLst/>
                      </a:endParaRPr>
                    </a:p>
                    <a:p>
                      <a:pPr>
                        <a:lnSpc>
                          <a:spcPts val="1200"/>
                        </a:lnSpc>
                        <a:spcBef>
                          <a:spcPts val="200"/>
                        </a:spcBef>
                        <a:spcAft>
                          <a:spcPts val="200"/>
                        </a:spcAft>
                      </a:pP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nSpc>
                          <a:spcPts val="1200"/>
                        </a:lnSpc>
                        <a:spcBef>
                          <a:spcPts val="200"/>
                        </a:spcBef>
                        <a:spcAft>
                          <a:spcPts val="200"/>
                        </a:spcAft>
                      </a:pPr>
                      <a:r>
                        <a:rPr lang="en-GB" sz="1200" dirty="0">
                          <a:solidFill>
                            <a:srgbClr val="0099E3"/>
                          </a:solidFill>
                          <a:effectLst/>
                        </a:rPr>
                        <a:t>Use combinations of remote sensing images and topographic maps to explain change over time </a:t>
                      </a:r>
                      <a:endParaRPr lang="en-AU" sz="1200" dirty="0">
                        <a:solidFill>
                          <a:srgbClr val="0099E3"/>
                        </a:solidFill>
                        <a:effectLst/>
                      </a:endParaRPr>
                    </a:p>
                    <a:p>
                      <a:pPr>
                        <a:lnSpc>
                          <a:spcPts val="1200"/>
                        </a:lnSpc>
                        <a:spcBef>
                          <a:spcPts val="200"/>
                        </a:spcBef>
                        <a:spcAft>
                          <a:spcPts val="200"/>
                        </a:spcAft>
                      </a:pP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501164295"/>
                  </a:ext>
                </a:extLst>
              </a:tr>
            </a:tbl>
          </a:graphicData>
        </a:graphic>
      </p:graphicFrame>
      <p:sp>
        <p:nvSpPr>
          <p:cNvPr id="4" name="Rectangle 3">
            <a:extLst>
              <a:ext uri="{FF2B5EF4-FFF2-40B4-BE49-F238E27FC236}">
                <a16:creationId xmlns:a16="http://schemas.microsoft.com/office/drawing/2014/main" id="{5DC5A11B-7D89-4458-A810-3378362741BD}"/>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10</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339700228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3478"/>
            <a:ext cx="8712968" cy="864096"/>
          </a:xfrm>
        </p:spPr>
        <p:txBody>
          <a:bodyPr/>
          <a:lstStyle/>
          <a:p>
            <a:r>
              <a:rPr lang="en-AU" dirty="0"/>
              <a:t>3. Geospatial technologies</a:t>
            </a:r>
          </a:p>
        </p:txBody>
      </p:sp>
      <p:sp>
        <p:nvSpPr>
          <p:cNvPr id="3" name="Content Placeholder 2"/>
          <p:cNvSpPr>
            <a:spLocks noGrp="1"/>
          </p:cNvSpPr>
          <p:nvPr>
            <p:ph idx="1"/>
          </p:nvPr>
        </p:nvSpPr>
        <p:spPr>
          <a:xfrm>
            <a:off x="179512" y="1131590"/>
            <a:ext cx="8712968" cy="3326110"/>
          </a:xfrm>
        </p:spPr>
        <p:txBody>
          <a:bodyPr/>
          <a:lstStyle/>
          <a:p>
            <a:pPr marL="0" indent="0">
              <a:buNone/>
            </a:pPr>
            <a:r>
              <a:rPr lang="en-GB" sz="1200" dirty="0"/>
              <a:t>Geospatial technologies are tools used to acquire, manipulate, manage, represent and analyse data that has a spatial context. The term refers to tools such as Global Navigation Satellite Systems (GNSS), Geographic Information Systems (GIS) and remote sensing. </a:t>
            </a:r>
            <a:endParaRPr lang="en-AU" sz="1200" dirty="0"/>
          </a:p>
          <a:p>
            <a:pPr marL="0" indent="0">
              <a:buNone/>
            </a:pPr>
            <a:r>
              <a:rPr lang="en-GB" sz="1200" dirty="0"/>
              <a:t>Geospatial technologies allow students to:</a:t>
            </a:r>
            <a:endParaRPr lang="en-AU" sz="1200" dirty="0"/>
          </a:p>
          <a:p>
            <a:pPr lvl="0"/>
            <a:r>
              <a:rPr lang="en-GB" sz="1200" dirty="0"/>
              <a:t>acquire and record spatial information</a:t>
            </a:r>
            <a:endParaRPr lang="en-AU" sz="1200" dirty="0"/>
          </a:p>
          <a:p>
            <a:pPr lvl="0"/>
            <a:r>
              <a:rPr lang="en-GB" sz="1200" dirty="0"/>
              <a:t>manipulate and manage spatial information in its various forms</a:t>
            </a:r>
            <a:endParaRPr lang="en-AU" sz="1200" dirty="0"/>
          </a:p>
          <a:p>
            <a:pPr lvl="0"/>
            <a:r>
              <a:rPr lang="en-GB" sz="1200" dirty="0"/>
              <a:t>represent spatial information in a variety of formats such as thematic maps</a:t>
            </a:r>
            <a:endParaRPr lang="en-AU" sz="1200" dirty="0"/>
          </a:p>
          <a:p>
            <a:pPr lvl="0"/>
            <a:r>
              <a:rPr lang="en-GB" sz="1200" dirty="0"/>
              <a:t>analyse spatial information for trends, patterns and relationships. </a:t>
            </a:r>
            <a:endParaRPr lang="en-AU" sz="1200" dirty="0"/>
          </a:p>
          <a:p>
            <a:pPr marL="0" indent="0">
              <a:buNone/>
            </a:pPr>
            <a:r>
              <a:rPr lang="en-GB" sz="1200" dirty="0"/>
              <a:t>The uses of geospatial technology tools, including GNSS, GIS and remote sensing, are required skills in each of the units of study, including fieldwork. Geospatial technologies provide opportunities for students to utilise various types of technologies to answer geographical questions. In this study, students are expected to collect primary data in the field, represent both primary and secondary data using various GIS mapping tools, and analyse spatial information for trends, patterns and relationships as part of the fieldwork report. Geospatial technologies can also be used to represent and analyse secondary data collected from online databases. Students utilise a variety of remotely sensed images, particularly to look at patterns and change over time. The collection of primary data during fieldwork, as well as the representation and mapping of both primary and secondary data, can be achieved using tools that are online and readily available to all students. </a:t>
            </a:r>
            <a:endParaRPr lang="en-AU" sz="1200" dirty="0"/>
          </a:p>
          <a:p>
            <a:endParaRPr lang="en-AU" dirty="0"/>
          </a:p>
        </p:txBody>
      </p:sp>
      <p:sp>
        <p:nvSpPr>
          <p:cNvPr id="5" name="Rectangle 4">
            <a:extLst>
              <a:ext uri="{FF2B5EF4-FFF2-40B4-BE49-F238E27FC236}">
                <a16:creationId xmlns:a16="http://schemas.microsoft.com/office/drawing/2014/main" id="{D8406D8F-CA38-4C0D-8B5C-EBB8347DB038}"/>
              </a:ext>
            </a:extLst>
          </p:cNvPr>
          <p:cNvSpPr/>
          <p:nvPr/>
        </p:nvSpPr>
        <p:spPr>
          <a:xfrm>
            <a:off x="6948264" y="232360"/>
            <a:ext cx="2736304" cy="646331"/>
          </a:xfrm>
          <a:prstGeom prst="rect">
            <a:avLst/>
          </a:prstGeom>
        </p:spPr>
        <p:txBody>
          <a:bodyPr wrap="square">
            <a:spAutoFit/>
          </a:bodyPr>
          <a:lstStyle/>
          <a:p>
            <a:r>
              <a:rPr lang="en-AU" sz="3600" b="1" dirty="0">
                <a:solidFill>
                  <a:srgbClr val="0099E3"/>
                </a:solidFill>
                <a:latin typeface="+mn-lt"/>
              </a:rPr>
              <a:t>Page 12</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90927010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4. Fieldwork report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8306759"/>
              </p:ext>
            </p:extLst>
          </p:nvPr>
        </p:nvGraphicFramePr>
        <p:xfrm>
          <a:off x="755576" y="1491631"/>
          <a:ext cx="6840770" cy="1609090"/>
        </p:xfrm>
        <a:graphic>
          <a:graphicData uri="http://schemas.openxmlformats.org/drawingml/2006/table">
            <a:tbl>
              <a:tblPr>
                <a:tableStyleId>{5C22544A-7EE6-4342-B048-85BDC9FD1C3A}</a:tableStyleId>
              </a:tblPr>
              <a:tblGrid>
                <a:gridCol w="1947611">
                  <a:extLst>
                    <a:ext uri="{9D8B030D-6E8A-4147-A177-3AD203B41FA5}">
                      <a16:colId xmlns:a16="http://schemas.microsoft.com/office/drawing/2014/main" val="806790268"/>
                    </a:ext>
                  </a:extLst>
                </a:gridCol>
                <a:gridCol w="4893159">
                  <a:extLst>
                    <a:ext uri="{9D8B030D-6E8A-4147-A177-3AD203B41FA5}">
                      <a16:colId xmlns:a16="http://schemas.microsoft.com/office/drawing/2014/main" val="1562269765"/>
                    </a:ext>
                  </a:extLst>
                </a:gridCol>
              </a:tblGrid>
              <a:tr h="1440160">
                <a:tc>
                  <a:txBody>
                    <a:bodyPr/>
                    <a:lstStyle/>
                    <a:p>
                      <a:pPr>
                        <a:lnSpc>
                          <a:spcPts val="1200"/>
                        </a:lnSpc>
                        <a:spcBef>
                          <a:spcPts val="200"/>
                        </a:spcBef>
                        <a:spcAft>
                          <a:spcPts val="200"/>
                        </a:spcAft>
                      </a:pPr>
                      <a:r>
                        <a:rPr lang="en-GB" sz="1200" dirty="0">
                          <a:effectLst/>
                        </a:rPr>
                        <a:t>Primary sources and techniques used to collect data</a:t>
                      </a: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144145"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200"/>
                        </a:lnSpc>
                        <a:spcBef>
                          <a:spcPts val="200"/>
                        </a:spcBef>
                        <a:spcAft>
                          <a:spcPts val="0"/>
                        </a:spcAft>
                      </a:pPr>
                      <a:r>
                        <a:rPr lang="en-GB" sz="1200" dirty="0">
                          <a:effectLst/>
                        </a:rPr>
                        <a:t>An outline of Primary sources used and techniques used to collect data indicates:</a:t>
                      </a:r>
                      <a:endParaRPr lang="en-AU" sz="1200" dirty="0">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effectLst/>
                        </a:rPr>
                        <a:t>A brief description of the sources and techniques used to collect primary data. Fieldwork </a:t>
                      </a:r>
                      <a:r>
                        <a:rPr lang="en-GB" sz="1200" dirty="0">
                          <a:solidFill>
                            <a:srgbClr val="0099E3"/>
                          </a:solidFill>
                          <a:effectLst/>
                        </a:rPr>
                        <a:t>techniques must include the use of geospatial technologies, </a:t>
                      </a:r>
                      <a:r>
                        <a:rPr lang="en-GB" sz="1200" dirty="0">
                          <a:effectLst/>
                        </a:rPr>
                        <a:t>through the use of GNSS, to indicate what primary data was collected at specific locations </a:t>
                      </a:r>
                      <a:endParaRPr lang="en-AU" sz="1200" dirty="0">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solidFill>
                            <a:srgbClr val="0099E3"/>
                          </a:solidFill>
                          <a:effectLst/>
                        </a:rPr>
                        <a:t>A justification of how the combination of primary sources and techniques were used to help answer the research question</a:t>
                      </a:r>
                      <a:endParaRPr lang="en-AU" sz="1200" dirty="0">
                        <a:solidFill>
                          <a:srgbClr val="0099E3"/>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50800" marR="50800" marT="144145" marB="144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2675192"/>
                  </a:ext>
                </a:extLst>
              </a:tr>
            </a:tbl>
          </a:graphicData>
        </a:graphic>
      </p:graphicFrame>
      <p:sp>
        <p:nvSpPr>
          <p:cNvPr id="5" name="Rectangle 4">
            <a:extLst>
              <a:ext uri="{FF2B5EF4-FFF2-40B4-BE49-F238E27FC236}">
                <a16:creationId xmlns:a16="http://schemas.microsoft.com/office/drawing/2014/main" id="{195DBC12-3FD3-48F5-899A-49CB7F1536E3}"/>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13</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92191655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Fieldwork report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2095795"/>
              </p:ext>
            </p:extLst>
          </p:nvPr>
        </p:nvGraphicFramePr>
        <p:xfrm>
          <a:off x="755576" y="1491630"/>
          <a:ext cx="6840770" cy="2399523"/>
        </p:xfrm>
        <a:graphic>
          <a:graphicData uri="http://schemas.openxmlformats.org/drawingml/2006/table">
            <a:tbl>
              <a:tblPr>
                <a:tableStyleId>{5C22544A-7EE6-4342-B048-85BDC9FD1C3A}</a:tableStyleId>
              </a:tblPr>
              <a:tblGrid>
                <a:gridCol w="1947611">
                  <a:extLst>
                    <a:ext uri="{9D8B030D-6E8A-4147-A177-3AD203B41FA5}">
                      <a16:colId xmlns:a16="http://schemas.microsoft.com/office/drawing/2014/main" val="146053441"/>
                    </a:ext>
                  </a:extLst>
                </a:gridCol>
                <a:gridCol w="4893159">
                  <a:extLst>
                    <a:ext uri="{9D8B030D-6E8A-4147-A177-3AD203B41FA5}">
                      <a16:colId xmlns:a16="http://schemas.microsoft.com/office/drawing/2014/main" val="3594294854"/>
                    </a:ext>
                  </a:extLst>
                </a:gridCol>
              </a:tblGrid>
              <a:tr h="2399523">
                <a:tc>
                  <a:txBody>
                    <a:bodyPr/>
                    <a:lstStyle/>
                    <a:p>
                      <a:pPr>
                        <a:lnSpc>
                          <a:spcPts val="1200"/>
                        </a:lnSpc>
                        <a:spcBef>
                          <a:spcPts val="200"/>
                        </a:spcBef>
                        <a:spcAft>
                          <a:spcPts val="200"/>
                        </a:spcAft>
                      </a:pPr>
                      <a:r>
                        <a:rPr lang="en-GB" sz="1200" dirty="0">
                          <a:effectLst/>
                        </a:rPr>
                        <a:t>Presentation of processed data and information</a:t>
                      </a: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144145"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200"/>
                        </a:lnSpc>
                        <a:spcBef>
                          <a:spcPts val="200"/>
                        </a:spcBef>
                        <a:spcAft>
                          <a:spcPts val="0"/>
                        </a:spcAft>
                      </a:pPr>
                      <a:r>
                        <a:rPr lang="en-GB" sz="1200" dirty="0">
                          <a:effectLst/>
                        </a:rPr>
                        <a:t>The Presentation of processed data and information uses:</a:t>
                      </a:r>
                      <a:endParaRPr lang="en-AU" sz="1200" dirty="0">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effectLst/>
                        </a:rPr>
                        <a:t>Appropriate conventions</a:t>
                      </a:r>
                      <a:endParaRPr lang="en-AU" sz="1200" dirty="0">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effectLst/>
                        </a:rPr>
                        <a:t>Techniques most appropriate to the meaning conveyed by the data and information</a:t>
                      </a:r>
                      <a:endParaRPr lang="en-AU" sz="1200" dirty="0">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solidFill>
                            <a:srgbClr val="0099E3"/>
                          </a:solidFill>
                          <a:effectLst/>
                        </a:rPr>
                        <a:t>Geospatial technologies, through the use of GIS mapping, to create maps from primary data collected in the field and/or secondary data from online databases to answer the research question  </a:t>
                      </a:r>
                      <a:endParaRPr lang="en-AU" sz="1200" dirty="0">
                        <a:solidFill>
                          <a:srgbClr val="0099E3"/>
                        </a:solidFill>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effectLst/>
                        </a:rPr>
                        <a:t>Correct sourcing of the data and information</a:t>
                      </a:r>
                      <a:endParaRPr lang="en-AU"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50800" marR="50800" marT="144145" marB="144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7451960"/>
                  </a:ext>
                </a:extLst>
              </a:tr>
            </a:tbl>
          </a:graphicData>
        </a:graphic>
      </p:graphicFrame>
      <p:sp>
        <p:nvSpPr>
          <p:cNvPr id="5" name="Rectangle 4">
            <a:extLst>
              <a:ext uri="{FF2B5EF4-FFF2-40B4-BE49-F238E27FC236}">
                <a16:creationId xmlns:a16="http://schemas.microsoft.com/office/drawing/2014/main" id="{72DDB87F-AD6F-4B59-ACCB-EFD17CE22248}"/>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13</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84582796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Outcomes</a:t>
            </a:r>
          </a:p>
        </p:txBody>
      </p:sp>
      <p:sp>
        <p:nvSpPr>
          <p:cNvPr id="3" name="Content Placeholder 2"/>
          <p:cNvSpPr>
            <a:spLocks noGrp="1"/>
          </p:cNvSpPr>
          <p:nvPr>
            <p:ph idx="1"/>
          </p:nvPr>
        </p:nvSpPr>
        <p:spPr/>
        <p:txBody>
          <a:bodyPr/>
          <a:lstStyle/>
          <a:p>
            <a:pPr marL="0" indent="0">
              <a:buNone/>
            </a:pPr>
            <a:r>
              <a:rPr lang="en-AU" dirty="0"/>
              <a:t>Instructional terms</a:t>
            </a:r>
          </a:p>
          <a:p>
            <a:pPr lvl="1">
              <a:buFont typeface="Arial" panose="020B0604020202020204" pitchFamily="34" charset="0"/>
              <a:buChar char="•"/>
            </a:pPr>
            <a:r>
              <a:rPr lang="en-AU" sz="2400" b="1" dirty="0"/>
              <a:t>Describe and explain replaced with </a:t>
            </a:r>
            <a:r>
              <a:rPr lang="en-AU" sz="2400" b="1" dirty="0">
                <a:solidFill>
                  <a:srgbClr val="0099E3"/>
                </a:solidFill>
              </a:rPr>
              <a:t>analyse</a:t>
            </a:r>
          </a:p>
          <a:p>
            <a:pPr>
              <a:buFont typeface="Wingdings" panose="05000000000000000000" pitchFamily="2" charset="2"/>
              <a:buChar char="Ø"/>
            </a:pPr>
            <a:endParaRPr lang="en-AU" dirty="0">
              <a:solidFill>
                <a:srgbClr val="0099E3"/>
              </a:solidFill>
            </a:endParaRPr>
          </a:p>
          <a:p>
            <a:pPr marL="0" indent="0">
              <a:buNone/>
            </a:pPr>
            <a:r>
              <a:rPr lang="en-AU" dirty="0"/>
              <a:t>Order of key knowledge and key skills changed </a:t>
            </a:r>
          </a:p>
          <a:p>
            <a:pPr lvl="1">
              <a:buFont typeface="Arial" panose="020B0604020202020204" pitchFamily="34" charset="0"/>
              <a:buChar char="•"/>
            </a:pPr>
            <a:r>
              <a:rPr lang="en-AU" sz="2400" b="1" dirty="0"/>
              <a:t>Matched</a:t>
            </a:r>
          </a:p>
          <a:p>
            <a:pPr lvl="1">
              <a:buFont typeface="Arial" panose="020B0604020202020204" pitchFamily="34" charset="0"/>
              <a:buChar char="•"/>
            </a:pPr>
            <a:r>
              <a:rPr lang="en-AU" sz="2400" b="1" dirty="0"/>
              <a:t>Ascending order of difficulty</a:t>
            </a:r>
          </a:p>
          <a:p>
            <a:pPr>
              <a:buFont typeface="Wingdings" panose="05000000000000000000" pitchFamily="2" charset="2"/>
              <a:buChar char="Ø"/>
            </a:pPr>
            <a:endParaRPr lang="en-AU" dirty="0"/>
          </a:p>
        </p:txBody>
      </p:sp>
    </p:spTree>
    <p:extLst>
      <p:ext uri="{BB962C8B-B14F-4D97-AF65-F5344CB8AC3E}">
        <p14:creationId xmlns:p14="http://schemas.microsoft.com/office/powerpoint/2010/main" val="230473163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9542"/>
            <a:ext cx="8496944" cy="3758158"/>
          </a:xfrm>
        </p:spPr>
        <p:txBody>
          <a:bodyPr/>
          <a:lstStyle/>
          <a:p>
            <a:pPr marL="0" lvl="0" indent="0">
              <a:buNone/>
            </a:pPr>
            <a:r>
              <a:rPr lang="en-AU" dirty="0">
                <a:latin typeface="+mj-lt"/>
              </a:rPr>
              <a:t>The copyright in this PowerPoint presentation is owned by the Victorian Curriculum and Assessment Authority or in the case of some materials, by third parties. No part may be reproduced by any process except in accordance with the provisions of the Copyright Act 1968 or with permission from the Copyright Officer at the Victorian Curriculum and Assessment Authority. </a:t>
            </a:r>
          </a:p>
          <a:p>
            <a:endParaRPr lang="en-AU" dirty="0">
              <a:latin typeface="+mj-lt"/>
            </a:endParaRPr>
          </a:p>
          <a:p>
            <a:endParaRPr lang="en-AU" dirty="0"/>
          </a:p>
        </p:txBody>
      </p:sp>
    </p:spTree>
    <p:extLst>
      <p:ext uri="{BB962C8B-B14F-4D97-AF65-F5344CB8AC3E}">
        <p14:creationId xmlns:p14="http://schemas.microsoft.com/office/powerpoint/2010/main" val="408150879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Terminology - factors</a:t>
            </a:r>
          </a:p>
        </p:txBody>
      </p:sp>
      <p:sp>
        <p:nvSpPr>
          <p:cNvPr id="3" name="Content Placeholder 2"/>
          <p:cNvSpPr>
            <a:spLocks noGrp="1"/>
          </p:cNvSpPr>
          <p:nvPr>
            <p:ph idx="1"/>
          </p:nvPr>
        </p:nvSpPr>
        <p:spPr/>
        <p:txBody>
          <a:bodyPr/>
          <a:lstStyle/>
          <a:p>
            <a:pPr lvl="1">
              <a:buFont typeface="Arial" panose="020B0604020202020204" pitchFamily="34" charset="0"/>
              <a:buChar char="•"/>
            </a:pPr>
            <a:r>
              <a:rPr lang="en-AU" sz="2400" b="1" dirty="0"/>
              <a:t>economic</a:t>
            </a:r>
          </a:p>
          <a:p>
            <a:pPr lvl="1">
              <a:buFont typeface="Arial" panose="020B0604020202020204" pitchFamily="34" charset="0"/>
              <a:buChar char="•"/>
            </a:pPr>
            <a:r>
              <a:rPr lang="en-AU" sz="2400" b="1" dirty="0"/>
              <a:t>social</a:t>
            </a:r>
          </a:p>
          <a:p>
            <a:pPr lvl="1">
              <a:buFont typeface="Arial" panose="020B0604020202020204" pitchFamily="34" charset="0"/>
              <a:buChar char="•"/>
            </a:pPr>
            <a:r>
              <a:rPr lang="en-AU" sz="2400" b="1" dirty="0"/>
              <a:t>political</a:t>
            </a:r>
          </a:p>
          <a:p>
            <a:pPr lvl="1">
              <a:buFont typeface="Arial" panose="020B0604020202020204" pitchFamily="34" charset="0"/>
              <a:buChar char="•"/>
            </a:pPr>
            <a:r>
              <a:rPr lang="en-AU" sz="2400" b="1" dirty="0"/>
              <a:t>environmental </a:t>
            </a:r>
          </a:p>
          <a:p>
            <a:pPr lvl="1">
              <a:buFont typeface="Arial" panose="020B0604020202020204" pitchFamily="34" charset="0"/>
              <a:buChar char="•"/>
            </a:pPr>
            <a:r>
              <a:rPr lang="en-AU" sz="2400" b="1" dirty="0"/>
              <a:t>cultural</a:t>
            </a:r>
          </a:p>
        </p:txBody>
      </p:sp>
    </p:spTree>
    <p:extLst>
      <p:ext uri="{BB962C8B-B14F-4D97-AF65-F5344CB8AC3E}">
        <p14:creationId xmlns:p14="http://schemas.microsoft.com/office/powerpoint/2010/main" val="51087475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Terminology - impacts     </a:t>
            </a:r>
          </a:p>
        </p:txBody>
      </p:sp>
      <p:sp>
        <p:nvSpPr>
          <p:cNvPr id="3" name="Content Placeholder 2"/>
          <p:cNvSpPr>
            <a:spLocks noGrp="1"/>
          </p:cNvSpPr>
          <p:nvPr>
            <p:ph idx="1"/>
          </p:nvPr>
        </p:nvSpPr>
        <p:spPr/>
        <p:txBody>
          <a:bodyPr/>
          <a:lstStyle/>
          <a:p>
            <a:pPr lvl="1">
              <a:buFont typeface="Arial" panose="020B0604020202020204" pitchFamily="34" charset="0"/>
              <a:buChar char="•"/>
            </a:pPr>
            <a:r>
              <a:rPr lang="en-AU" sz="2400" b="1" dirty="0"/>
              <a:t>environmental</a:t>
            </a:r>
          </a:p>
          <a:p>
            <a:pPr lvl="1">
              <a:buFont typeface="Arial" panose="020B0604020202020204" pitchFamily="34" charset="0"/>
              <a:buChar char="•"/>
            </a:pPr>
            <a:r>
              <a:rPr lang="en-AU" sz="2400" b="1" dirty="0"/>
              <a:t>economic</a:t>
            </a:r>
          </a:p>
          <a:p>
            <a:pPr lvl="1">
              <a:buFont typeface="Arial" panose="020B0604020202020204" pitchFamily="34" charset="0"/>
              <a:buChar char="•"/>
            </a:pPr>
            <a:r>
              <a:rPr lang="en-AU" sz="2400" b="1" dirty="0"/>
              <a:t>social </a:t>
            </a:r>
          </a:p>
          <a:p>
            <a:pPr lvl="1">
              <a:buFont typeface="Arial" panose="020B0604020202020204" pitchFamily="34" charset="0"/>
              <a:buChar char="•"/>
            </a:pPr>
            <a:r>
              <a:rPr lang="en-AU" sz="2400" b="1" dirty="0"/>
              <a:t>cultural</a:t>
            </a:r>
          </a:p>
        </p:txBody>
      </p:sp>
    </p:spTree>
    <p:extLst>
      <p:ext uri="{BB962C8B-B14F-4D97-AF65-F5344CB8AC3E}">
        <p14:creationId xmlns:p14="http://schemas.microsoft.com/office/powerpoint/2010/main" val="40857477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Terminology - sustainability   </a:t>
            </a:r>
          </a:p>
        </p:txBody>
      </p:sp>
      <p:sp>
        <p:nvSpPr>
          <p:cNvPr id="3" name="Content Placeholder 2"/>
          <p:cNvSpPr>
            <a:spLocks noGrp="1"/>
          </p:cNvSpPr>
          <p:nvPr>
            <p:ph idx="1"/>
          </p:nvPr>
        </p:nvSpPr>
        <p:spPr/>
        <p:txBody>
          <a:bodyPr/>
          <a:lstStyle/>
          <a:p>
            <a:pPr lvl="1">
              <a:buFont typeface="Arial" panose="020B0604020202020204" pitchFamily="34" charset="0"/>
              <a:buChar char="•"/>
            </a:pPr>
            <a:r>
              <a:rPr lang="en-AU" sz="2400" b="1" dirty="0"/>
              <a:t>environmental</a:t>
            </a:r>
          </a:p>
          <a:p>
            <a:pPr lvl="1">
              <a:buFont typeface="Arial" panose="020B0604020202020204" pitchFamily="34" charset="0"/>
              <a:buChar char="•"/>
            </a:pPr>
            <a:r>
              <a:rPr lang="en-AU" sz="2400" b="1" dirty="0"/>
              <a:t>social </a:t>
            </a:r>
          </a:p>
          <a:p>
            <a:pPr lvl="1">
              <a:buFont typeface="Arial" panose="020B0604020202020204" pitchFamily="34" charset="0"/>
              <a:buChar char="•"/>
            </a:pPr>
            <a:r>
              <a:rPr lang="en-AU" sz="2400" b="1" dirty="0"/>
              <a:t>cultural</a:t>
            </a:r>
          </a:p>
          <a:p>
            <a:pPr lvl="1">
              <a:buFont typeface="Arial" panose="020B0604020202020204" pitchFamily="34" charset="0"/>
              <a:buChar char="•"/>
            </a:pPr>
            <a:r>
              <a:rPr lang="en-AU" sz="2400" b="1" dirty="0"/>
              <a:t>economic</a:t>
            </a:r>
          </a:p>
        </p:txBody>
      </p:sp>
    </p:spTree>
    <p:extLst>
      <p:ext uri="{BB962C8B-B14F-4D97-AF65-F5344CB8AC3E}">
        <p14:creationId xmlns:p14="http://schemas.microsoft.com/office/powerpoint/2010/main" val="154782502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9512" y="1485900"/>
            <a:ext cx="8496944" cy="2971800"/>
          </a:xfrm>
        </p:spPr>
        <p:txBody>
          <a:bodyPr/>
          <a:lstStyle/>
          <a:p>
            <a:pPr lvl="1">
              <a:buFont typeface="Arial" panose="020B0604020202020204" pitchFamily="34" charset="0"/>
              <a:buChar char="•"/>
            </a:pPr>
            <a:r>
              <a:rPr lang="en-AU" sz="2400" b="1" dirty="0"/>
              <a:t>trend</a:t>
            </a:r>
          </a:p>
          <a:p>
            <a:pPr lvl="1">
              <a:buFont typeface="Arial" panose="020B0604020202020204" pitchFamily="34" charset="0"/>
              <a:buChar char="•"/>
            </a:pPr>
            <a:r>
              <a:rPr lang="en-AU" sz="2400" b="1" dirty="0"/>
              <a:t>issue</a:t>
            </a:r>
          </a:p>
          <a:p>
            <a:pPr lvl="1">
              <a:buFont typeface="Arial" panose="020B0604020202020204" pitchFamily="34" charset="0"/>
              <a:buChar char="•"/>
            </a:pPr>
            <a:r>
              <a:rPr lang="en-AU" sz="2400" b="1" dirty="0"/>
              <a:t>challenge</a:t>
            </a:r>
          </a:p>
        </p:txBody>
      </p:sp>
      <p:sp>
        <p:nvSpPr>
          <p:cNvPr id="3" name="Title 2">
            <a:extLst>
              <a:ext uri="{FF2B5EF4-FFF2-40B4-BE49-F238E27FC236}">
                <a16:creationId xmlns:a16="http://schemas.microsoft.com/office/drawing/2014/main" id="{1D7574E0-6948-4B99-BFF0-33B114A29228}"/>
              </a:ext>
            </a:extLst>
          </p:cNvPr>
          <p:cNvSpPr>
            <a:spLocks noGrp="1"/>
          </p:cNvSpPr>
          <p:nvPr>
            <p:ph type="title"/>
          </p:nvPr>
        </p:nvSpPr>
        <p:spPr/>
        <p:txBody>
          <a:bodyPr/>
          <a:lstStyle/>
          <a:p>
            <a:r>
              <a:rPr lang="en-AU" dirty="0"/>
              <a:t>Terminology</a:t>
            </a:r>
          </a:p>
        </p:txBody>
      </p:sp>
    </p:spTree>
    <p:extLst>
      <p:ext uri="{BB962C8B-B14F-4D97-AF65-F5344CB8AC3E}">
        <p14:creationId xmlns:p14="http://schemas.microsoft.com/office/powerpoint/2010/main" val="31850740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Unit 1 Hazards and disasters</a:t>
            </a:r>
          </a:p>
        </p:txBody>
      </p:sp>
      <p:sp>
        <p:nvSpPr>
          <p:cNvPr id="3" name="Content Placeholder 2"/>
          <p:cNvSpPr>
            <a:spLocks noGrp="1"/>
          </p:cNvSpPr>
          <p:nvPr>
            <p:ph idx="1"/>
          </p:nvPr>
        </p:nvSpPr>
        <p:spPr>
          <a:xfrm>
            <a:off x="251520" y="1563638"/>
            <a:ext cx="8352928" cy="2750046"/>
          </a:xfrm>
        </p:spPr>
        <p:txBody>
          <a:bodyPr/>
          <a:lstStyle/>
          <a:p>
            <a:pPr marL="0" indent="0">
              <a:buNone/>
            </a:pPr>
            <a:r>
              <a:rPr lang="en-GB" dirty="0"/>
              <a:t>Students examine the processes involved with hazards and hazard events, considering their causes and impacts, human responses to hazard events and the interconnections between human activities and natural phenomena, </a:t>
            </a:r>
            <a:r>
              <a:rPr lang="en-GB" dirty="0">
                <a:solidFill>
                  <a:srgbClr val="0099E3"/>
                </a:solidFill>
              </a:rPr>
              <a:t>including the impact of climate change. </a:t>
            </a:r>
            <a:endParaRPr lang="en-AU" dirty="0">
              <a:solidFill>
                <a:srgbClr val="0099E3"/>
              </a:solidFill>
            </a:endParaRPr>
          </a:p>
          <a:p>
            <a:pPr marL="0" indent="0">
              <a:buNone/>
            </a:pPr>
            <a:endParaRPr lang="en-AU" dirty="0">
              <a:solidFill>
                <a:srgbClr val="0099E3"/>
              </a:solidFill>
            </a:endParaRPr>
          </a:p>
        </p:txBody>
      </p:sp>
      <p:sp>
        <p:nvSpPr>
          <p:cNvPr id="5" name="Rectangle 4">
            <a:extLst>
              <a:ext uri="{FF2B5EF4-FFF2-40B4-BE49-F238E27FC236}">
                <a16:creationId xmlns:a16="http://schemas.microsoft.com/office/drawing/2014/main" id="{05C172C1-2DAE-48B1-AD95-275D881EBC36}"/>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15</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87251631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AU" dirty="0"/>
            </a:br>
            <a:br>
              <a:rPr lang="en-AU" dirty="0"/>
            </a:br>
            <a:br>
              <a:rPr lang="en-AU" dirty="0"/>
            </a:br>
            <a:r>
              <a:rPr lang="en-AU" dirty="0"/>
              <a:t>Area of Study 1</a:t>
            </a:r>
            <a:br>
              <a:rPr lang="en-AU" dirty="0"/>
            </a:br>
            <a:r>
              <a:rPr lang="en-AU" dirty="0"/>
              <a:t>Characteristics of hazards</a:t>
            </a:r>
            <a:br>
              <a:rPr lang="en-AU" dirty="0"/>
            </a:br>
            <a:r>
              <a:rPr lang="en-AU" dirty="0"/>
              <a:t>Outcome 1</a:t>
            </a:r>
            <a:br>
              <a:rPr lang="en-AU" dirty="0"/>
            </a:br>
            <a:r>
              <a:rPr lang="en-AU" dirty="0"/>
              <a:t>                                  </a:t>
            </a:r>
          </a:p>
        </p:txBody>
      </p:sp>
      <p:sp>
        <p:nvSpPr>
          <p:cNvPr id="3" name="Content Placeholder 2"/>
          <p:cNvSpPr>
            <a:spLocks noGrp="1"/>
          </p:cNvSpPr>
          <p:nvPr>
            <p:ph idx="1"/>
          </p:nvPr>
        </p:nvSpPr>
        <p:spPr>
          <a:xfrm>
            <a:off x="251520" y="2139702"/>
            <a:ext cx="9217024" cy="3038078"/>
          </a:xfrm>
        </p:spPr>
        <p:txBody>
          <a:bodyPr/>
          <a:lstStyle/>
          <a:p>
            <a:pPr marL="0" indent="0">
              <a:buNone/>
            </a:pPr>
            <a:endParaRPr lang="en-GB" dirty="0"/>
          </a:p>
          <a:p>
            <a:pPr marL="0" indent="0">
              <a:buNone/>
            </a:pPr>
            <a:r>
              <a:rPr lang="en-GB" dirty="0"/>
              <a:t>On completion of this unit the student should be able to </a:t>
            </a:r>
            <a:r>
              <a:rPr lang="en-GB" dirty="0">
                <a:solidFill>
                  <a:srgbClr val="0099E3"/>
                </a:solidFill>
              </a:rPr>
              <a:t>analyse</a:t>
            </a:r>
            <a:r>
              <a:rPr lang="en-GB" dirty="0"/>
              <a:t> the nature of hazards and the impacts of hazard events at a range of scales. </a:t>
            </a:r>
            <a:endParaRPr lang="en-AU" dirty="0"/>
          </a:p>
        </p:txBody>
      </p:sp>
      <p:sp>
        <p:nvSpPr>
          <p:cNvPr id="5" name="Rectangle 4">
            <a:extLst>
              <a:ext uri="{FF2B5EF4-FFF2-40B4-BE49-F238E27FC236}">
                <a16:creationId xmlns:a16="http://schemas.microsoft.com/office/drawing/2014/main" id="{4C64EEF1-209E-4B03-8F1F-2741F80F05BA}"/>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16</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61772077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6624736" cy="857250"/>
          </a:xfrm>
        </p:spPr>
        <p:txBody>
          <a:bodyPr/>
          <a:lstStyle/>
          <a:p>
            <a:r>
              <a:rPr lang="en-AU" dirty="0"/>
              <a:t>Outcome 1	Key knowledge</a:t>
            </a:r>
          </a:p>
        </p:txBody>
      </p:sp>
      <p:sp>
        <p:nvSpPr>
          <p:cNvPr id="3" name="Content Placeholder 2"/>
          <p:cNvSpPr>
            <a:spLocks noGrp="1"/>
          </p:cNvSpPr>
          <p:nvPr>
            <p:ph idx="1"/>
          </p:nvPr>
        </p:nvSpPr>
        <p:spPr>
          <a:xfrm>
            <a:off x="107504" y="1131590"/>
            <a:ext cx="8784976" cy="3326110"/>
          </a:xfrm>
        </p:spPr>
        <p:txBody>
          <a:bodyPr/>
          <a:lstStyle/>
          <a:p>
            <a:pPr lvl="0"/>
            <a:r>
              <a:rPr lang="en-GB" sz="1200" dirty="0"/>
              <a:t>the nature of at least two selected hazards: </a:t>
            </a:r>
            <a:endParaRPr lang="en-AU" sz="1200" dirty="0"/>
          </a:p>
          <a:p>
            <a:pPr lvl="0"/>
            <a:r>
              <a:rPr lang="en-GB" sz="1200" dirty="0"/>
              <a:t>the physical causes </a:t>
            </a:r>
            <a:endParaRPr lang="en-AU" sz="1200" dirty="0"/>
          </a:p>
          <a:p>
            <a:pPr lvl="0"/>
            <a:r>
              <a:rPr lang="en-GB" sz="1200" dirty="0"/>
              <a:t>the location, scale, frequency, sequence, magnitude</a:t>
            </a:r>
            <a:endParaRPr lang="en-AU" sz="1200" dirty="0"/>
          </a:p>
          <a:p>
            <a:pPr lvl="0"/>
            <a:r>
              <a:rPr lang="en-GB" sz="1200" dirty="0"/>
              <a:t>the role of human activity in initiating and/or compounding the selected hazards and how this has changed over time</a:t>
            </a:r>
            <a:endParaRPr lang="en-AU" sz="1200" dirty="0"/>
          </a:p>
          <a:p>
            <a:pPr lvl="0"/>
            <a:r>
              <a:rPr lang="en-GB" sz="1200" dirty="0">
                <a:solidFill>
                  <a:srgbClr val="0099E3"/>
                </a:solidFill>
              </a:rPr>
              <a:t>the economic, social, political, environmental and cultural factors affecting the risk level for people, places and environments</a:t>
            </a:r>
            <a:endParaRPr lang="en-AU" sz="1200" dirty="0">
              <a:solidFill>
                <a:srgbClr val="0099E3"/>
              </a:solidFill>
            </a:endParaRPr>
          </a:p>
          <a:p>
            <a:pPr lvl="0"/>
            <a:r>
              <a:rPr lang="en-GB" sz="1200" dirty="0">
                <a:solidFill>
                  <a:srgbClr val="0099E3"/>
                </a:solidFill>
              </a:rPr>
              <a:t>the environmental, economic, social and cultural impacts of the selected hazards and hazard events on people and environments </a:t>
            </a:r>
            <a:endParaRPr lang="en-AU" sz="1200" dirty="0">
              <a:solidFill>
                <a:srgbClr val="0099E3"/>
              </a:solidFill>
            </a:endParaRPr>
          </a:p>
          <a:p>
            <a:pPr lvl="0"/>
            <a:r>
              <a:rPr lang="en-GB" sz="1200" dirty="0"/>
              <a:t>the spatial association of these factors and impacts and how they are interconnected</a:t>
            </a:r>
            <a:endParaRPr lang="en-AU" sz="1200" dirty="0"/>
          </a:p>
          <a:p>
            <a:pPr lvl="0"/>
            <a:r>
              <a:rPr lang="en-GB" sz="1200" dirty="0"/>
              <a:t>the potential and realised positive and negative impacts on people and environments </a:t>
            </a:r>
            <a:br>
              <a:rPr lang="en-GB" sz="1200" dirty="0"/>
            </a:br>
            <a:r>
              <a:rPr lang="en-GB" sz="1200" dirty="0"/>
              <a:t>in the short and long term</a:t>
            </a:r>
            <a:endParaRPr lang="en-AU" sz="1200" dirty="0"/>
          </a:p>
          <a:p>
            <a:pPr lvl="0"/>
            <a:r>
              <a:rPr lang="en-GB" sz="1200" dirty="0"/>
              <a:t>comparison with similar hazards in other parts of the world </a:t>
            </a:r>
            <a:endParaRPr lang="en-AU" sz="1200" dirty="0"/>
          </a:p>
          <a:p>
            <a:pPr lvl="0"/>
            <a:r>
              <a:rPr lang="en-GB" sz="1200" dirty="0">
                <a:solidFill>
                  <a:srgbClr val="0099E3"/>
                </a:solidFill>
              </a:rPr>
              <a:t>the interconnection between the physical environment and human activities, including the impact of climate change </a:t>
            </a:r>
            <a:endParaRPr lang="en-AU" sz="1200" dirty="0">
              <a:solidFill>
                <a:srgbClr val="0099E3"/>
              </a:solidFill>
            </a:endParaRPr>
          </a:p>
          <a:p>
            <a:endParaRPr lang="en-AU" dirty="0"/>
          </a:p>
        </p:txBody>
      </p:sp>
      <p:sp>
        <p:nvSpPr>
          <p:cNvPr id="4" name="Rectangle 3">
            <a:extLst>
              <a:ext uri="{FF2B5EF4-FFF2-40B4-BE49-F238E27FC236}">
                <a16:creationId xmlns:a16="http://schemas.microsoft.com/office/drawing/2014/main" id="{9BCF6CE3-8C89-48A8-BEF0-BA4E3C4BE63E}"/>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16</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214420422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5760640" cy="857250"/>
          </a:xfrm>
        </p:spPr>
        <p:txBody>
          <a:bodyPr/>
          <a:lstStyle/>
          <a:p>
            <a:r>
              <a:rPr lang="en-AU" dirty="0"/>
              <a:t>Outcome 1	Key skills</a:t>
            </a:r>
          </a:p>
        </p:txBody>
      </p:sp>
      <p:sp>
        <p:nvSpPr>
          <p:cNvPr id="3" name="Content Placeholder 2"/>
          <p:cNvSpPr>
            <a:spLocks noGrp="1"/>
          </p:cNvSpPr>
          <p:nvPr>
            <p:ph idx="1"/>
          </p:nvPr>
        </p:nvSpPr>
        <p:spPr>
          <a:xfrm>
            <a:off x="148859" y="1563638"/>
            <a:ext cx="8568952" cy="2678038"/>
          </a:xfrm>
        </p:spPr>
        <p:txBody>
          <a:bodyPr/>
          <a:lstStyle/>
          <a:p>
            <a:pPr lvl="0"/>
            <a:r>
              <a:rPr lang="en-GB" sz="1200" dirty="0">
                <a:solidFill>
                  <a:srgbClr val="0099E3"/>
                </a:solidFill>
              </a:rPr>
              <a:t>collect, sort and process primary and secondary data using appropriate methods from fieldwork, including the use of geospatial technologies</a:t>
            </a:r>
            <a:endParaRPr lang="en-AU" sz="1200" dirty="0">
              <a:solidFill>
                <a:srgbClr val="0099E3"/>
              </a:solidFill>
            </a:endParaRPr>
          </a:p>
          <a:p>
            <a:pPr lvl="0"/>
            <a:r>
              <a:rPr lang="en-GB" sz="1200" dirty="0"/>
              <a:t>interpret and analyse primary and secondary sources including maps, using appropriate methods such as Geographic Information Systems (GIS) and remote sensing, to develop descriptions and explanations</a:t>
            </a:r>
            <a:endParaRPr lang="en-AU" sz="1200" dirty="0"/>
          </a:p>
          <a:p>
            <a:pPr lvl="0"/>
            <a:r>
              <a:rPr lang="en-GB" sz="1200" dirty="0"/>
              <a:t>identify contrasting hazards and hazard types </a:t>
            </a:r>
            <a:endParaRPr lang="en-AU" sz="1200" dirty="0"/>
          </a:p>
          <a:p>
            <a:pPr lvl="0"/>
            <a:r>
              <a:rPr lang="en-GB" sz="1200" dirty="0"/>
              <a:t>describe the characteristics of selected hazards </a:t>
            </a:r>
            <a:endParaRPr lang="en-AU" sz="1200" dirty="0"/>
          </a:p>
          <a:p>
            <a:pPr lvl="0"/>
            <a:r>
              <a:rPr lang="en-GB" sz="1200" dirty="0"/>
              <a:t>describe and explain the causes, sequence and impacts of hazards and hazard events</a:t>
            </a:r>
            <a:endParaRPr lang="en-AU" sz="1200" dirty="0"/>
          </a:p>
          <a:p>
            <a:pPr lvl="0"/>
            <a:r>
              <a:rPr lang="en-GB" sz="1200" dirty="0">
                <a:solidFill>
                  <a:srgbClr val="0099E3"/>
                </a:solidFill>
              </a:rPr>
              <a:t>evaluate the role of geospatial technologies in identification and assessment of the impacts </a:t>
            </a:r>
            <a:br>
              <a:rPr lang="en-GB" sz="1200" dirty="0">
                <a:solidFill>
                  <a:srgbClr val="0099E3"/>
                </a:solidFill>
              </a:rPr>
            </a:br>
            <a:r>
              <a:rPr lang="en-GB" sz="1200" dirty="0">
                <a:solidFill>
                  <a:srgbClr val="0099E3"/>
                </a:solidFill>
              </a:rPr>
              <a:t>of hazards and hazard events. </a:t>
            </a:r>
            <a:endParaRPr lang="en-AU" sz="1200" dirty="0">
              <a:solidFill>
                <a:srgbClr val="0099E3"/>
              </a:solidFill>
            </a:endParaRPr>
          </a:p>
          <a:p>
            <a:endParaRPr lang="en-AU" dirty="0">
              <a:solidFill>
                <a:srgbClr val="0099E3"/>
              </a:solidFill>
            </a:endParaRPr>
          </a:p>
        </p:txBody>
      </p:sp>
      <p:sp>
        <p:nvSpPr>
          <p:cNvPr id="4" name="Rectangle 3">
            <a:extLst>
              <a:ext uri="{FF2B5EF4-FFF2-40B4-BE49-F238E27FC236}">
                <a16:creationId xmlns:a16="http://schemas.microsoft.com/office/drawing/2014/main" id="{456B571A-D890-4B6D-96DC-131BC22CFB7C}"/>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16</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54244859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85800"/>
            <a:ext cx="8620992" cy="1309886"/>
          </a:xfrm>
        </p:spPr>
        <p:txBody>
          <a:bodyPr/>
          <a:lstStyle/>
          <a:p>
            <a:r>
              <a:rPr lang="en-AU" dirty="0"/>
              <a:t>Area of study 2 </a:t>
            </a:r>
            <a:br>
              <a:rPr lang="en-AU" dirty="0"/>
            </a:br>
            <a:r>
              <a:rPr lang="en-AU" dirty="0"/>
              <a:t>Response to hazards </a:t>
            </a:r>
            <a:br>
              <a:rPr lang="en-AU" dirty="0"/>
            </a:br>
            <a:r>
              <a:rPr lang="en-AU" dirty="0"/>
              <a:t>and disasters</a:t>
            </a:r>
          </a:p>
        </p:txBody>
      </p:sp>
      <p:sp>
        <p:nvSpPr>
          <p:cNvPr id="3" name="Content Placeholder 2"/>
          <p:cNvSpPr>
            <a:spLocks noGrp="1"/>
          </p:cNvSpPr>
          <p:nvPr>
            <p:ph idx="1"/>
          </p:nvPr>
        </p:nvSpPr>
        <p:spPr>
          <a:xfrm>
            <a:off x="179512" y="1707654"/>
            <a:ext cx="7920880" cy="2750046"/>
          </a:xfrm>
        </p:spPr>
        <p:txBody>
          <a:bodyPr/>
          <a:lstStyle/>
          <a:p>
            <a:pPr marL="0" indent="0">
              <a:buNone/>
            </a:pPr>
            <a:endParaRPr lang="en-GB" sz="1200" dirty="0"/>
          </a:p>
          <a:p>
            <a:pPr marL="0" indent="0">
              <a:buNone/>
            </a:pPr>
            <a:endParaRPr lang="en-GB" sz="1200" dirty="0"/>
          </a:p>
          <a:p>
            <a:pPr marL="0" indent="0">
              <a:buNone/>
            </a:pPr>
            <a:endParaRPr lang="en-AU" sz="1200" dirty="0"/>
          </a:p>
          <a:p>
            <a:pPr marL="0" indent="0">
              <a:buNone/>
            </a:pPr>
            <a:r>
              <a:rPr lang="en-GB" sz="1200" dirty="0"/>
              <a:t>In this area of study students distinguish between a hazard and a hazard event, which can result in a disaster depending on its impact and interconnections. They explore the nature and effectiveness of specific measures such as prediction and warning programs, community preparedness and land use planning, as well as actions taken after hazards become harmful and destructive disasters. </a:t>
            </a:r>
            <a:endParaRPr lang="en-AU" sz="1200" dirty="0"/>
          </a:p>
        </p:txBody>
      </p:sp>
      <p:sp>
        <p:nvSpPr>
          <p:cNvPr id="5" name="Rectangle 4">
            <a:extLst>
              <a:ext uri="{FF2B5EF4-FFF2-40B4-BE49-F238E27FC236}">
                <a16:creationId xmlns:a16="http://schemas.microsoft.com/office/drawing/2014/main" id="{B2B6AA99-6BB9-49B8-A664-5D4E90C748FF}"/>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16</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62196031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 2</a:t>
            </a:r>
          </a:p>
        </p:txBody>
      </p:sp>
      <p:sp>
        <p:nvSpPr>
          <p:cNvPr id="3" name="Content Placeholder 2"/>
          <p:cNvSpPr>
            <a:spLocks noGrp="1"/>
          </p:cNvSpPr>
          <p:nvPr>
            <p:ph idx="1"/>
          </p:nvPr>
        </p:nvSpPr>
        <p:spPr/>
        <p:txBody>
          <a:bodyPr/>
          <a:lstStyle/>
          <a:p>
            <a:r>
              <a:rPr lang="en-GB" dirty="0"/>
              <a:t>On completion of this unit the student should be able to </a:t>
            </a:r>
            <a:r>
              <a:rPr lang="en-GB" dirty="0">
                <a:solidFill>
                  <a:srgbClr val="0099E3"/>
                </a:solidFill>
              </a:rPr>
              <a:t>analyse</a:t>
            </a:r>
            <a:r>
              <a:rPr lang="en-GB" dirty="0"/>
              <a:t> and </a:t>
            </a:r>
            <a:r>
              <a:rPr lang="en-GB" dirty="0">
                <a:solidFill>
                  <a:srgbClr val="0099E3"/>
                </a:solidFill>
              </a:rPr>
              <a:t>evaluate</a:t>
            </a:r>
            <a:r>
              <a:rPr lang="en-GB" dirty="0"/>
              <a:t> the nature, purpose and effectiveness of a range of responses to selected hazards and disasters. </a:t>
            </a:r>
            <a:endParaRPr lang="en-AU" dirty="0"/>
          </a:p>
        </p:txBody>
      </p:sp>
      <p:sp>
        <p:nvSpPr>
          <p:cNvPr id="6" name="Rectangle 5">
            <a:extLst>
              <a:ext uri="{FF2B5EF4-FFF2-40B4-BE49-F238E27FC236}">
                <a16:creationId xmlns:a16="http://schemas.microsoft.com/office/drawing/2014/main" id="{78873CB4-B71D-453E-A6A5-0C5F9AD7D2D6}"/>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17</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405090509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92" y="275273"/>
            <a:ext cx="8712968" cy="856317"/>
          </a:xfrm>
        </p:spPr>
        <p:txBody>
          <a:bodyPr/>
          <a:lstStyle/>
          <a:p>
            <a:pPr algn="ctr"/>
            <a:r>
              <a:rPr lang="en-AU" dirty="0">
                <a:solidFill>
                  <a:srgbClr val="0070C0"/>
                </a:solidFill>
              </a:rPr>
              <a:t>Acknowledgment of Country</a:t>
            </a:r>
            <a:endParaRPr lang="en-AU" dirty="0"/>
          </a:p>
        </p:txBody>
      </p:sp>
      <p:sp>
        <p:nvSpPr>
          <p:cNvPr id="3" name="Content Placeholder 2"/>
          <p:cNvSpPr>
            <a:spLocks noGrp="1"/>
          </p:cNvSpPr>
          <p:nvPr>
            <p:ph idx="1"/>
          </p:nvPr>
        </p:nvSpPr>
        <p:spPr>
          <a:xfrm>
            <a:off x="107504" y="987574"/>
            <a:ext cx="8784976" cy="3331840"/>
          </a:xfrm>
        </p:spPr>
        <p:txBody>
          <a:bodyPr/>
          <a:lstStyle/>
          <a:p>
            <a:pPr marL="0" indent="0">
              <a:spcBef>
                <a:spcPts val="335"/>
              </a:spcBef>
              <a:spcAft>
                <a:spcPts val="0"/>
              </a:spcAft>
              <a:buNone/>
            </a:pPr>
            <a:r>
              <a:rPr lang="en-AU" sz="1100" b="0" i="1" dirty="0">
                <a:solidFill>
                  <a:srgbClr val="000000"/>
                </a:solidFill>
                <a:latin typeface="Arial" panose="020B0604020202020204" pitchFamily="34" charset="0"/>
                <a:ea typeface="Arial" panose="020B0604020202020204" pitchFamily="34" charset="0"/>
              </a:rPr>
              <a:t>I would like to acknowledge the traditional custodians of the many lands across Victoria on which each of you are living, learning and working from today.</a:t>
            </a:r>
            <a:endParaRPr lang="en-AU" sz="1100" b="0" dirty="0">
              <a:latin typeface="Times New Roman" panose="02020603050405020304" pitchFamily="18" charset="0"/>
              <a:ea typeface="Arial" panose="020B0604020202020204" pitchFamily="34" charset="0"/>
            </a:endParaRP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For those of you in the Melbourne metropolitan area, we acknowledge the traditional custodians of the Kulin Nations. For myself, I acknowledge the </a:t>
            </a:r>
            <a:r>
              <a:rPr lang="en-AU" sz="1100" b="0" i="1" dirty="0" err="1">
                <a:latin typeface="Arial" panose="020B0604020202020204" pitchFamily="34" charset="0"/>
                <a:ea typeface="Times New Roman" panose="02020603050405020304" pitchFamily="18" charset="0"/>
                <a:cs typeface="Arial" panose="020B0604020202020204" pitchFamily="34" charset="0"/>
              </a:rPr>
              <a:t>Wadawurrung</a:t>
            </a:r>
            <a:r>
              <a:rPr lang="en-AU" sz="1100" b="0" i="1" dirty="0">
                <a:latin typeface="Arial" panose="020B0604020202020204" pitchFamily="34" charset="0"/>
                <a:ea typeface="Times New Roman" panose="02020603050405020304" pitchFamily="18" charset="0"/>
                <a:cs typeface="Arial" panose="020B0604020202020204" pitchFamily="34" charset="0"/>
              </a:rPr>
              <a:t> people of the Lake Burrumbeet region, near Ballarat, from where I am working today.</a:t>
            </a: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When acknowledging country, we recognise Aboriginal and Torres Strait Islander peoples’ spiritual and cultural connection to country and acknowledge their continued care of the lands and waterways over generations, while celebrating the continuation of a living culture that has a unique role in this region. </a:t>
            </a:r>
            <a:endParaRPr lang="en-AU" sz="1100" b="0" dirty="0">
              <a:latin typeface="Arial" panose="020B0604020202020204" pitchFamily="34" charset="0"/>
              <a:ea typeface="Times New Roman" panose="02020603050405020304" pitchFamily="18" charset="0"/>
            </a:endParaRPr>
          </a:p>
          <a:p>
            <a:pPr marL="0" indent="0">
              <a:buNone/>
            </a:pPr>
            <a:r>
              <a:rPr lang="en-AU" sz="1100" b="0" i="1" dirty="0">
                <a:solidFill>
                  <a:srgbClr val="000000"/>
                </a:solidFill>
                <a:latin typeface="Arial" panose="020B0604020202020204" pitchFamily="34" charset="0"/>
                <a:ea typeface="Times New Roman" panose="02020603050405020304" pitchFamily="18" charset="0"/>
              </a:rPr>
              <a:t>I would like to </a:t>
            </a:r>
            <a:r>
              <a:rPr lang="en-AU" sz="1100" b="0" i="1" dirty="0">
                <a:latin typeface="Arial" panose="020B0604020202020204" pitchFamily="34" charset="0"/>
                <a:ea typeface="Times New Roman" panose="02020603050405020304" pitchFamily="18" charset="0"/>
              </a:rPr>
              <a:t>pay my respects to Elders past, present and emerging, for they hold the memories, traditions, culture and hopes of all Aboriginal and Torres Strait Islander peoples across the nation, and hope they will walk with us on our journey. I particularly welcome any first nations people who are joining us today.</a:t>
            </a:r>
            <a:endParaRPr lang="en-AU" sz="1100" b="0" dirty="0"/>
          </a:p>
          <a:p>
            <a:endParaRPr lang="en-AU" dirty="0"/>
          </a:p>
        </p:txBody>
      </p:sp>
      <p:pic>
        <p:nvPicPr>
          <p:cNvPr id="4" name="Picture 3">
            <a:extLst>
              <a:ext uri="{FF2B5EF4-FFF2-40B4-BE49-F238E27FC236}">
                <a16:creationId xmlns:a16="http://schemas.microsoft.com/office/drawing/2014/main" id="{4CCE6415-0C1C-4217-B4B5-CAFA3005B1CD}"/>
              </a:ext>
            </a:extLst>
          </p:cNvPr>
          <p:cNvPicPr>
            <a:picLocks noChangeAspect="1"/>
          </p:cNvPicPr>
          <p:nvPr/>
        </p:nvPicPr>
        <p:blipFill>
          <a:blip r:embed="rId2"/>
          <a:stretch>
            <a:fillRect/>
          </a:stretch>
        </p:blipFill>
        <p:spPr>
          <a:xfrm>
            <a:off x="251521" y="3137886"/>
            <a:ext cx="8352928" cy="1414429"/>
          </a:xfrm>
          <a:prstGeom prst="rect">
            <a:avLst/>
          </a:prstGeom>
        </p:spPr>
      </p:pic>
    </p:spTree>
    <p:extLst>
      <p:ext uri="{BB962C8B-B14F-4D97-AF65-F5344CB8AC3E}">
        <p14:creationId xmlns:p14="http://schemas.microsoft.com/office/powerpoint/2010/main" val="402242224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6336704" cy="857250"/>
          </a:xfrm>
        </p:spPr>
        <p:txBody>
          <a:bodyPr/>
          <a:lstStyle/>
          <a:p>
            <a:r>
              <a:rPr lang="en-AU" dirty="0"/>
              <a:t>Outcome 2	Key knowledge</a:t>
            </a:r>
          </a:p>
        </p:txBody>
      </p:sp>
      <p:sp>
        <p:nvSpPr>
          <p:cNvPr id="3" name="Content Placeholder 2"/>
          <p:cNvSpPr>
            <a:spLocks noGrp="1"/>
          </p:cNvSpPr>
          <p:nvPr>
            <p:ph idx="1"/>
          </p:nvPr>
        </p:nvSpPr>
        <p:spPr/>
        <p:txBody>
          <a:bodyPr/>
          <a:lstStyle/>
          <a:p>
            <a:pPr lvl="0"/>
            <a:r>
              <a:rPr lang="en-GB" sz="1200" dirty="0">
                <a:solidFill>
                  <a:srgbClr val="0099E3"/>
                </a:solidFill>
              </a:rPr>
              <a:t>economic, social, political, environmental and cultural factors influencing responses to selected hazards and disasters </a:t>
            </a:r>
            <a:endParaRPr lang="en-AU" sz="1200" dirty="0">
              <a:solidFill>
                <a:srgbClr val="0099E3"/>
              </a:solidFill>
            </a:endParaRPr>
          </a:p>
          <a:p>
            <a:pPr lvl="0"/>
            <a:r>
              <a:rPr lang="en-GB" sz="1200" dirty="0"/>
              <a:t>the nature and importance of </a:t>
            </a:r>
            <a:r>
              <a:rPr lang="en-GB" sz="1200" dirty="0">
                <a:solidFill>
                  <a:srgbClr val="0099E3"/>
                </a:solidFill>
              </a:rPr>
              <a:t>spatial association and interconnections </a:t>
            </a:r>
            <a:r>
              <a:rPr lang="en-GB" sz="1200" dirty="0"/>
              <a:t>between natural processes and human activities in developing responses to selected hazards and disasters </a:t>
            </a:r>
            <a:endParaRPr lang="en-AU" sz="1200" dirty="0"/>
          </a:p>
          <a:p>
            <a:pPr lvl="0"/>
            <a:r>
              <a:rPr lang="en-GB" sz="1200" dirty="0"/>
              <a:t>the types of responses to selected hazards and disasters, such as prediction of risk and vulnerability, planning protection and mitigation, recovery and reconstruction </a:t>
            </a:r>
            <a:endParaRPr lang="en-AU" sz="1200" dirty="0"/>
          </a:p>
          <a:p>
            <a:pPr lvl="0"/>
            <a:r>
              <a:rPr lang="en-GB" sz="1200" dirty="0"/>
              <a:t>specific responses by national and global organisations regarding prediction, planning, recovery and reconstruction to similar hazards and disasters in other parts of the world </a:t>
            </a:r>
            <a:endParaRPr lang="en-AU" sz="1200" dirty="0"/>
          </a:p>
          <a:p>
            <a:pPr lvl="0"/>
            <a:r>
              <a:rPr lang="en-GB" sz="1200" dirty="0">
                <a:solidFill>
                  <a:srgbClr val="0099E3"/>
                </a:solidFill>
              </a:rPr>
              <a:t>responses to selected hazards and disasters, and the issues and challenges that can arise as a result of these responses, and how their effectiveness can be measured </a:t>
            </a:r>
            <a:endParaRPr lang="en-AU" sz="1200" dirty="0">
              <a:solidFill>
                <a:srgbClr val="0099E3"/>
              </a:solidFill>
            </a:endParaRPr>
          </a:p>
          <a:p>
            <a:pPr lvl="0"/>
            <a:r>
              <a:rPr lang="en-GB" sz="1200" dirty="0">
                <a:solidFill>
                  <a:srgbClr val="0099E3"/>
                </a:solidFill>
              </a:rPr>
              <a:t>the role of geospatial technologies in management of responses to selected hazards and disasters. </a:t>
            </a:r>
            <a:endParaRPr lang="en-AU" sz="1200" dirty="0">
              <a:solidFill>
                <a:srgbClr val="0099E3"/>
              </a:solidFill>
            </a:endParaRPr>
          </a:p>
          <a:p>
            <a:endParaRPr lang="en-AU" sz="1200" dirty="0"/>
          </a:p>
        </p:txBody>
      </p:sp>
      <p:sp>
        <p:nvSpPr>
          <p:cNvPr id="4" name="Rectangle 3">
            <a:extLst>
              <a:ext uri="{FF2B5EF4-FFF2-40B4-BE49-F238E27FC236}">
                <a16:creationId xmlns:a16="http://schemas.microsoft.com/office/drawing/2014/main" id="{A60FB8D3-34AA-4252-B1C7-9213776C7053}"/>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17</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331160604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 2	Key skills</a:t>
            </a:r>
          </a:p>
        </p:txBody>
      </p:sp>
      <p:sp>
        <p:nvSpPr>
          <p:cNvPr id="3" name="Content Placeholder 2"/>
          <p:cNvSpPr>
            <a:spLocks noGrp="1"/>
          </p:cNvSpPr>
          <p:nvPr>
            <p:ph idx="1"/>
          </p:nvPr>
        </p:nvSpPr>
        <p:spPr>
          <a:xfrm>
            <a:off x="179512" y="1491630"/>
            <a:ext cx="8568952" cy="2462014"/>
          </a:xfrm>
        </p:spPr>
        <p:txBody>
          <a:bodyPr/>
          <a:lstStyle/>
          <a:p>
            <a:pPr lvl="0"/>
            <a:r>
              <a:rPr lang="en-GB" sz="1200" dirty="0"/>
              <a:t>collect, sort, process and represent data and other information</a:t>
            </a:r>
            <a:endParaRPr lang="en-AU" sz="1200" dirty="0"/>
          </a:p>
          <a:p>
            <a:pPr lvl="0"/>
            <a:r>
              <a:rPr lang="en-GB" sz="1200" dirty="0">
                <a:solidFill>
                  <a:srgbClr val="0099E3"/>
                </a:solidFill>
              </a:rPr>
              <a:t>interpret and analyse maps, data and other geographic information to develop descriptions and explanations </a:t>
            </a:r>
            <a:endParaRPr lang="en-AU" sz="1200" dirty="0">
              <a:solidFill>
                <a:srgbClr val="0099E3"/>
              </a:solidFill>
            </a:endParaRPr>
          </a:p>
          <a:p>
            <a:pPr lvl="0"/>
            <a:r>
              <a:rPr lang="en-GB" sz="1200" dirty="0">
                <a:solidFill>
                  <a:schemeClr val="accent4"/>
                </a:solidFill>
              </a:rPr>
              <a:t>describe and explain the nature and purpose of responses to hazards and disasters </a:t>
            </a:r>
            <a:endParaRPr lang="en-AU" sz="1200" dirty="0">
              <a:solidFill>
                <a:schemeClr val="accent4"/>
              </a:solidFill>
            </a:endParaRPr>
          </a:p>
          <a:p>
            <a:pPr lvl="0"/>
            <a:r>
              <a:rPr lang="en-GB" sz="1200" dirty="0">
                <a:solidFill>
                  <a:srgbClr val="0099E3"/>
                </a:solidFill>
              </a:rPr>
              <a:t>describe and explain issues and challenges that arise from responses to hazards and disasters</a:t>
            </a:r>
            <a:endParaRPr lang="en-AU" sz="1200" dirty="0">
              <a:solidFill>
                <a:srgbClr val="0099E3"/>
              </a:solidFill>
            </a:endParaRPr>
          </a:p>
          <a:p>
            <a:pPr lvl="0"/>
            <a:r>
              <a:rPr lang="en-GB" sz="1200" dirty="0">
                <a:solidFill>
                  <a:srgbClr val="0099E3"/>
                </a:solidFill>
              </a:rPr>
              <a:t>evaluate</a:t>
            </a:r>
            <a:r>
              <a:rPr lang="en-GB" sz="1200" dirty="0"/>
              <a:t> the effectiveness of responses to specific hazards and disasters in a variety of locations </a:t>
            </a:r>
            <a:endParaRPr lang="en-AU" sz="1200" dirty="0"/>
          </a:p>
          <a:p>
            <a:r>
              <a:rPr lang="en-GB" sz="1200" dirty="0">
                <a:solidFill>
                  <a:srgbClr val="0099E3"/>
                </a:solidFill>
              </a:rPr>
              <a:t>evaluate the usefulness of geospatial technologies in developing effective prevention and mitigation measures in response to the selected hazards and disasters. </a:t>
            </a:r>
            <a:endParaRPr lang="en-AU" sz="1200" dirty="0">
              <a:solidFill>
                <a:srgbClr val="0099E3"/>
              </a:solidFill>
            </a:endParaRPr>
          </a:p>
        </p:txBody>
      </p:sp>
      <p:sp>
        <p:nvSpPr>
          <p:cNvPr id="4" name="Rectangle 3">
            <a:extLst>
              <a:ext uri="{FF2B5EF4-FFF2-40B4-BE49-F238E27FC236}">
                <a16:creationId xmlns:a16="http://schemas.microsoft.com/office/drawing/2014/main" id="{D78752FA-9701-4C60-82F9-4A4028385DAE}"/>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17</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55889763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6192688" cy="857250"/>
          </a:xfrm>
        </p:spPr>
        <p:txBody>
          <a:bodyPr/>
          <a:lstStyle/>
          <a:p>
            <a:r>
              <a:rPr lang="en-AU" dirty="0"/>
              <a:t>Unit 1	Assessment tasks</a:t>
            </a:r>
          </a:p>
        </p:txBody>
      </p:sp>
      <p:sp>
        <p:nvSpPr>
          <p:cNvPr id="3" name="Content Placeholder 2"/>
          <p:cNvSpPr>
            <a:spLocks noGrp="1"/>
          </p:cNvSpPr>
          <p:nvPr>
            <p:ph idx="1"/>
          </p:nvPr>
        </p:nvSpPr>
        <p:spPr/>
        <p:txBody>
          <a:bodyPr/>
          <a:lstStyle/>
          <a:p>
            <a:pPr marL="0" indent="0">
              <a:buNone/>
            </a:pPr>
            <a:r>
              <a:rPr lang="en-GB" sz="1200" dirty="0"/>
              <a:t>The core assessment task for Outcome 1 is a fieldwork report of approximately 1500–2000 words (for further information see </a:t>
            </a:r>
            <a:r>
              <a:rPr lang="en-GB" sz="1200" u="sng" dirty="0"/>
              <a:t>pages 13 and </a:t>
            </a:r>
            <a:r>
              <a:rPr lang="en-GB" sz="1200" u="sng"/>
              <a:t>14</a:t>
            </a:r>
            <a:r>
              <a:rPr lang="en-GB" sz="1200"/>
              <a:t>.)</a:t>
            </a:r>
            <a:endParaRPr lang="en-GB" sz="1200" dirty="0"/>
          </a:p>
          <a:p>
            <a:pPr marL="0" indent="0">
              <a:buNone/>
            </a:pPr>
            <a:endParaRPr lang="en-AU" sz="1200" dirty="0"/>
          </a:p>
          <a:p>
            <a:pPr marL="0" indent="0">
              <a:buNone/>
            </a:pPr>
            <a:r>
              <a:rPr lang="en-GB" sz="1200" dirty="0"/>
              <a:t>Additionally, at least one task for the assessment of each of Outcomes 1 and 2 is to be selected from the following:</a:t>
            </a:r>
            <a:endParaRPr lang="en-AU" sz="1200" dirty="0"/>
          </a:p>
          <a:p>
            <a:pPr lvl="0"/>
            <a:endParaRPr lang="en-AU" sz="1200" dirty="0"/>
          </a:p>
          <a:p>
            <a:pPr lvl="0"/>
            <a:r>
              <a:rPr lang="en-GB" sz="1200" dirty="0"/>
              <a:t>structured questions</a:t>
            </a:r>
            <a:endParaRPr lang="en-AU" sz="1200" dirty="0"/>
          </a:p>
          <a:p>
            <a:pPr lvl="0"/>
            <a:r>
              <a:rPr lang="en-GB" sz="1200" dirty="0"/>
              <a:t>a case study</a:t>
            </a:r>
            <a:endParaRPr lang="en-AU" sz="1200" dirty="0"/>
          </a:p>
          <a:p>
            <a:pPr lvl="0"/>
            <a:r>
              <a:rPr lang="en-GB" sz="1200" dirty="0">
                <a:solidFill>
                  <a:srgbClr val="0099E3"/>
                </a:solidFill>
              </a:rPr>
              <a:t>a research report</a:t>
            </a:r>
            <a:endParaRPr lang="en-AU" sz="1200" dirty="0">
              <a:solidFill>
                <a:srgbClr val="0099E3"/>
              </a:solidFill>
            </a:endParaRPr>
          </a:p>
          <a:p>
            <a:pPr lvl="0"/>
            <a:r>
              <a:rPr lang="en-GB" sz="1200" dirty="0">
                <a:solidFill>
                  <a:srgbClr val="0099E3"/>
                </a:solidFill>
              </a:rPr>
              <a:t>analysis of geographic data</a:t>
            </a:r>
            <a:endParaRPr lang="en-AU" sz="1200" dirty="0">
              <a:solidFill>
                <a:srgbClr val="0099E3"/>
              </a:solidFill>
            </a:endParaRPr>
          </a:p>
          <a:p>
            <a:pPr lvl="0"/>
            <a:r>
              <a:rPr lang="en-GB" sz="1200" dirty="0">
                <a:solidFill>
                  <a:srgbClr val="0099E3"/>
                </a:solidFill>
              </a:rPr>
              <a:t>a multimedia presentation.</a:t>
            </a:r>
            <a:endParaRPr lang="en-AU" sz="1200" dirty="0">
              <a:solidFill>
                <a:srgbClr val="0099E3"/>
              </a:solidFill>
            </a:endParaRPr>
          </a:p>
        </p:txBody>
      </p:sp>
      <p:sp>
        <p:nvSpPr>
          <p:cNvPr id="4" name="Rectangle 3">
            <a:extLst>
              <a:ext uri="{FF2B5EF4-FFF2-40B4-BE49-F238E27FC236}">
                <a16:creationId xmlns:a16="http://schemas.microsoft.com/office/drawing/2014/main" id="{D8201FA4-F22D-4D9E-B21C-F089A83A12FA}"/>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18</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80322320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91" y="274547"/>
            <a:ext cx="8064896" cy="2067694"/>
          </a:xfrm>
        </p:spPr>
        <p:txBody>
          <a:bodyPr/>
          <a:lstStyle/>
          <a:p>
            <a:r>
              <a:rPr lang="en-AU" dirty="0"/>
              <a:t>Unit 2: Tourism: </a:t>
            </a:r>
            <a:br>
              <a:rPr lang="en-AU" dirty="0"/>
            </a:br>
            <a:r>
              <a:rPr lang="en-AU" dirty="0"/>
              <a:t>Issues and challenges</a:t>
            </a:r>
            <a:br>
              <a:rPr lang="en-AU" dirty="0"/>
            </a:br>
            <a:endParaRPr lang="en-AU" dirty="0"/>
          </a:p>
        </p:txBody>
      </p:sp>
      <p:sp>
        <p:nvSpPr>
          <p:cNvPr id="3" name="Content Placeholder 2"/>
          <p:cNvSpPr>
            <a:spLocks noGrp="1"/>
          </p:cNvSpPr>
          <p:nvPr>
            <p:ph idx="1"/>
          </p:nvPr>
        </p:nvSpPr>
        <p:spPr>
          <a:xfrm>
            <a:off x="189691" y="1635646"/>
            <a:ext cx="8532440" cy="3096344"/>
          </a:xfrm>
        </p:spPr>
        <p:txBody>
          <a:bodyPr/>
          <a:lstStyle/>
          <a:p>
            <a:pPr marL="0" indent="0">
              <a:buNone/>
            </a:pPr>
            <a:r>
              <a:rPr lang="en-GB" sz="2200" dirty="0"/>
              <a:t>In this unit students investigate the characteristics of tourism: where it has developed, its various forms, how it has changed and continues to change and its impact on people, places and environments, </a:t>
            </a:r>
            <a:r>
              <a:rPr lang="en-GB" sz="2200" dirty="0">
                <a:solidFill>
                  <a:srgbClr val="0099E3"/>
                </a:solidFill>
              </a:rPr>
              <a:t>issues and challenges of ethical tourism. </a:t>
            </a:r>
          </a:p>
          <a:p>
            <a:pPr marL="0" indent="0">
              <a:buNone/>
            </a:pPr>
            <a:r>
              <a:rPr lang="en-GB" sz="2200" dirty="0">
                <a:solidFill>
                  <a:srgbClr val="0099E3"/>
                </a:solidFill>
              </a:rPr>
              <a:t>The study of tourism at local, regional and global scales emphasises the interconnection within and between places as well as the impacts, issues and challenges that arise from various forms of tourism. </a:t>
            </a:r>
            <a:endParaRPr lang="en-AU" sz="2200" dirty="0">
              <a:solidFill>
                <a:srgbClr val="0099E3"/>
              </a:solidFill>
            </a:endParaRPr>
          </a:p>
        </p:txBody>
      </p:sp>
      <p:sp>
        <p:nvSpPr>
          <p:cNvPr id="4" name="Rectangle 3">
            <a:extLst>
              <a:ext uri="{FF2B5EF4-FFF2-40B4-BE49-F238E27FC236}">
                <a16:creationId xmlns:a16="http://schemas.microsoft.com/office/drawing/2014/main" id="{4EBD9006-40B0-47E4-B701-2B975982C259}"/>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19</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40633958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915566"/>
            <a:ext cx="8712968" cy="857250"/>
          </a:xfrm>
        </p:spPr>
        <p:txBody>
          <a:bodyPr/>
          <a:lstStyle/>
          <a:p>
            <a:r>
              <a:rPr lang="en-AU" dirty="0"/>
              <a:t>Area of Study 1</a:t>
            </a:r>
            <a:br>
              <a:rPr lang="en-AU" dirty="0"/>
            </a:br>
            <a:r>
              <a:rPr lang="en-AU" dirty="0"/>
              <a:t>Characteristics of tourism</a:t>
            </a:r>
            <a:br>
              <a:rPr lang="en-AU" dirty="0"/>
            </a:br>
            <a:r>
              <a:rPr lang="en-AU" dirty="0"/>
              <a:t>Outcome 1</a:t>
            </a:r>
          </a:p>
        </p:txBody>
      </p:sp>
      <p:sp>
        <p:nvSpPr>
          <p:cNvPr id="3" name="Content Placeholder 2"/>
          <p:cNvSpPr>
            <a:spLocks noGrp="1"/>
          </p:cNvSpPr>
          <p:nvPr>
            <p:ph idx="1"/>
          </p:nvPr>
        </p:nvSpPr>
        <p:spPr>
          <a:xfrm>
            <a:off x="215516" y="2355726"/>
            <a:ext cx="8712968" cy="2232248"/>
          </a:xfrm>
        </p:spPr>
        <p:txBody>
          <a:bodyPr/>
          <a:lstStyle/>
          <a:p>
            <a:pPr marL="0" indent="0">
              <a:buNone/>
            </a:pPr>
            <a:r>
              <a:rPr lang="en-GB" dirty="0"/>
              <a:t>On completion of this unit the student should be able to </a:t>
            </a:r>
            <a:r>
              <a:rPr lang="en-GB" dirty="0">
                <a:solidFill>
                  <a:srgbClr val="0099E3"/>
                </a:solidFill>
              </a:rPr>
              <a:t>analyse</a:t>
            </a:r>
            <a:r>
              <a:rPr lang="en-GB" dirty="0"/>
              <a:t> the nature of tourism at a range </a:t>
            </a:r>
            <a:br>
              <a:rPr lang="en-GB" dirty="0"/>
            </a:br>
            <a:r>
              <a:rPr lang="en-GB" dirty="0"/>
              <a:t>of scales. </a:t>
            </a:r>
            <a:endParaRPr lang="en-AU" dirty="0"/>
          </a:p>
          <a:p>
            <a:endParaRPr lang="en-AU" dirty="0"/>
          </a:p>
        </p:txBody>
      </p:sp>
      <p:sp>
        <p:nvSpPr>
          <p:cNvPr id="4" name="Rectangle 3">
            <a:extLst>
              <a:ext uri="{FF2B5EF4-FFF2-40B4-BE49-F238E27FC236}">
                <a16:creationId xmlns:a16="http://schemas.microsoft.com/office/drawing/2014/main" id="{0E226640-A4C7-4836-9465-A204A94331DC}"/>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19</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23723898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5754"/>
            <a:ext cx="8712968" cy="1268760"/>
          </a:xfrm>
        </p:spPr>
        <p:txBody>
          <a:bodyPr/>
          <a:lstStyle/>
          <a:p>
            <a:r>
              <a:rPr lang="en-AU" dirty="0"/>
              <a:t>Outcome 1	Key knowledge</a:t>
            </a:r>
          </a:p>
        </p:txBody>
      </p:sp>
      <p:sp>
        <p:nvSpPr>
          <p:cNvPr id="3" name="Content Placeholder 2"/>
          <p:cNvSpPr>
            <a:spLocks noGrp="1"/>
          </p:cNvSpPr>
          <p:nvPr>
            <p:ph idx="1"/>
          </p:nvPr>
        </p:nvSpPr>
        <p:spPr>
          <a:xfrm>
            <a:off x="179512" y="1242155"/>
            <a:ext cx="8712968" cy="3384376"/>
          </a:xfrm>
        </p:spPr>
        <p:txBody>
          <a:bodyPr/>
          <a:lstStyle/>
          <a:p>
            <a:pPr lvl="0"/>
            <a:r>
              <a:rPr lang="en-GB" sz="1200" dirty="0"/>
              <a:t>the location and distribution of different types of tourism and tourist destinations</a:t>
            </a:r>
            <a:endParaRPr lang="en-AU" sz="1200" dirty="0"/>
          </a:p>
          <a:p>
            <a:pPr lvl="0"/>
            <a:r>
              <a:rPr lang="en-GB" sz="1200" dirty="0"/>
              <a:t>the characteristics of domestic and international tourism</a:t>
            </a:r>
            <a:endParaRPr lang="en-AU" sz="1200" dirty="0"/>
          </a:p>
          <a:p>
            <a:pPr lvl="0"/>
            <a:r>
              <a:rPr lang="en-GB" sz="1200" dirty="0">
                <a:solidFill>
                  <a:srgbClr val="0099E3"/>
                </a:solidFill>
              </a:rPr>
              <a:t>the characteristics of ethical tourism</a:t>
            </a:r>
            <a:endParaRPr lang="en-AU" sz="1200" dirty="0">
              <a:solidFill>
                <a:srgbClr val="0099E3"/>
              </a:solidFill>
            </a:endParaRPr>
          </a:p>
          <a:p>
            <a:pPr lvl="0"/>
            <a:r>
              <a:rPr lang="en-GB" sz="1200" dirty="0"/>
              <a:t>the changing characteristics of tourism over time </a:t>
            </a:r>
            <a:endParaRPr lang="en-AU" sz="1200" dirty="0"/>
          </a:p>
          <a:p>
            <a:pPr lvl="0"/>
            <a:r>
              <a:rPr lang="en-GB" sz="1200" dirty="0">
                <a:solidFill>
                  <a:srgbClr val="0099E3"/>
                </a:solidFill>
              </a:rPr>
              <a:t>the economic, social, political, environmental and cultural factors affecting the different types </a:t>
            </a:r>
            <a:br>
              <a:rPr lang="en-GB" sz="1200" dirty="0">
                <a:solidFill>
                  <a:srgbClr val="0099E3"/>
                </a:solidFill>
              </a:rPr>
            </a:br>
            <a:r>
              <a:rPr lang="en-GB" sz="1200" dirty="0">
                <a:solidFill>
                  <a:srgbClr val="0099E3"/>
                </a:solidFill>
              </a:rPr>
              <a:t>of tourism at selected locations from two different parts of the world, such as: </a:t>
            </a:r>
            <a:endParaRPr lang="en-AU" sz="1200" dirty="0">
              <a:solidFill>
                <a:srgbClr val="0099E3"/>
              </a:solidFill>
            </a:endParaRPr>
          </a:p>
          <a:p>
            <a:pPr lvl="1"/>
            <a:r>
              <a:rPr lang="en-GB" sz="1200" b="1" dirty="0"/>
              <a:t>natural and human characteristics of host destinations </a:t>
            </a:r>
            <a:endParaRPr lang="en-AU" sz="1200" b="1" dirty="0"/>
          </a:p>
          <a:p>
            <a:pPr lvl="1"/>
            <a:r>
              <a:rPr lang="en-GB" sz="1200" b="1" dirty="0"/>
              <a:t>development of transport and communication infrastructure </a:t>
            </a:r>
            <a:endParaRPr lang="en-AU" sz="1200" b="1" dirty="0"/>
          </a:p>
          <a:p>
            <a:pPr lvl="1"/>
            <a:r>
              <a:rPr lang="en-GB" sz="1200" b="1" dirty="0"/>
              <a:t>international agreements and national policies </a:t>
            </a:r>
            <a:endParaRPr lang="en-AU" sz="1200" b="1" dirty="0"/>
          </a:p>
          <a:p>
            <a:pPr lvl="1"/>
            <a:r>
              <a:rPr lang="en-GB" sz="1200" b="1" dirty="0"/>
              <a:t>changing income and lifestyles </a:t>
            </a:r>
            <a:endParaRPr lang="en-AU" sz="1200" b="1" dirty="0"/>
          </a:p>
          <a:p>
            <a:pPr lvl="1"/>
            <a:r>
              <a:rPr lang="en-GB" sz="1200" b="1" dirty="0"/>
              <a:t>investment and marketing </a:t>
            </a:r>
            <a:endParaRPr lang="en-AU" sz="1200" b="1" dirty="0"/>
          </a:p>
          <a:p>
            <a:pPr lvl="1"/>
            <a:r>
              <a:rPr lang="en-GB" sz="1200" b="1" dirty="0"/>
              <a:t>regional occurrences, for example major events, disasters, diseases, and economic </a:t>
            </a:r>
            <a:br>
              <a:rPr lang="en-GB" sz="1200" b="1" dirty="0"/>
            </a:br>
            <a:r>
              <a:rPr lang="en-GB" sz="1200" b="1" dirty="0"/>
              <a:t>and political situations</a:t>
            </a:r>
            <a:endParaRPr lang="en-AU" sz="1200" b="1" dirty="0"/>
          </a:p>
          <a:p>
            <a:pPr lvl="1"/>
            <a:r>
              <a:rPr lang="en-GB" sz="1200" b="1" dirty="0"/>
              <a:t>the spatial association between factors affecting different types of tourism </a:t>
            </a:r>
            <a:endParaRPr lang="en-AU" sz="1200" b="1" dirty="0"/>
          </a:p>
          <a:p>
            <a:pPr lvl="0"/>
            <a:r>
              <a:rPr lang="en-GB" sz="1200" dirty="0">
                <a:solidFill>
                  <a:srgbClr val="0099E3"/>
                </a:solidFill>
              </a:rPr>
              <a:t>the use of geospatial technologies by the tourism industry.</a:t>
            </a:r>
            <a:endParaRPr lang="en-AU" sz="1200" dirty="0">
              <a:solidFill>
                <a:srgbClr val="0099E3"/>
              </a:solidFill>
            </a:endParaRPr>
          </a:p>
          <a:p>
            <a:endParaRPr lang="en-AU" sz="2200" dirty="0"/>
          </a:p>
        </p:txBody>
      </p:sp>
      <p:sp>
        <p:nvSpPr>
          <p:cNvPr id="4" name="Rectangle 3">
            <a:extLst>
              <a:ext uri="{FF2B5EF4-FFF2-40B4-BE49-F238E27FC236}">
                <a16:creationId xmlns:a16="http://schemas.microsoft.com/office/drawing/2014/main" id="{62A0D5E0-B193-4FA3-8292-8224C9328A3F}"/>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20</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312662955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 1	Key skills</a:t>
            </a:r>
          </a:p>
        </p:txBody>
      </p:sp>
      <p:sp>
        <p:nvSpPr>
          <p:cNvPr id="3" name="Content Placeholder 2"/>
          <p:cNvSpPr>
            <a:spLocks noGrp="1"/>
          </p:cNvSpPr>
          <p:nvPr>
            <p:ph idx="1"/>
          </p:nvPr>
        </p:nvSpPr>
        <p:spPr>
          <a:xfrm>
            <a:off x="179512" y="1268759"/>
            <a:ext cx="8712968" cy="2534022"/>
          </a:xfrm>
        </p:spPr>
        <p:txBody>
          <a:bodyPr/>
          <a:lstStyle/>
          <a:p>
            <a:pPr lvl="0"/>
            <a:r>
              <a:rPr lang="en-GB" sz="1200" dirty="0"/>
              <a:t>collect, sort, process and represent data and other information</a:t>
            </a:r>
            <a:endParaRPr lang="en-AU" sz="1200" dirty="0"/>
          </a:p>
          <a:p>
            <a:pPr lvl="0"/>
            <a:r>
              <a:rPr lang="en-GB" sz="1200" dirty="0"/>
              <a:t>interpret and analyse maps, data and other geographic information using appropriate methods </a:t>
            </a:r>
            <a:endParaRPr lang="en-AU" sz="1200" dirty="0"/>
          </a:p>
          <a:p>
            <a:pPr lvl="0"/>
            <a:r>
              <a:rPr lang="en-GB" sz="1200" dirty="0"/>
              <a:t>identify the characteristics of tourism </a:t>
            </a:r>
            <a:endParaRPr lang="en-AU" sz="1200" dirty="0"/>
          </a:p>
          <a:p>
            <a:pPr lvl="0"/>
            <a:r>
              <a:rPr lang="en-GB" sz="1200" dirty="0"/>
              <a:t>describe and explain the different types of tourism and tourist locations and destinations </a:t>
            </a:r>
            <a:endParaRPr lang="en-AU" sz="1200" dirty="0"/>
          </a:p>
          <a:p>
            <a:pPr lvl="0"/>
            <a:r>
              <a:rPr lang="en-GB" sz="1200" dirty="0"/>
              <a:t>describe and explain the factors affecting different types of tourism </a:t>
            </a:r>
            <a:endParaRPr lang="en-AU" sz="1200" dirty="0"/>
          </a:p>
          <a:p>
            <a:pPr lvl="0"/>
            <a:r>
              <a:rPr lang="en-GB" sz="1200" dirty="0"/>
              <a:t>describe the changing sources and destinations of different types of tourism </a:t>
            </a:r>
            <a:endParaRPr lang="en-AU" sz="1200" dirty="0"/>
          </a:p>
          <a:p>
            <a:pPr lvl="0"/>
            <a:r>
              <a:rPr lang="en-GB" sz="1200" dirty="0">
                <a:solidFill>
                  <a:srgbClr val="0099E3"/>
                </a:solidFill>
              </a:rPr>
              <a:t>evaluate the usefulness of geospatial technologies for the tourism industry. </a:t>
            </a:r>
            <a:endParaRPr lang="en-AU" sz="1200" dirty="0">
              <a:solidFill>
                <a:srgbClr val="0099E3"/>
              </a:solidFill>
            </a:endParaRPr>
          </a:p>
          <a:p>
            <a:endParaRPr lang="en-AU" dirty="0"/>
          </a:p>
        </p:txBody>
      </p:sp>
      <p:sp>
        <p:nvSpPr>
          <p:cNvPr id="4" name="Rectangle 3">
            <a:extLst>
              <a:ext uri="{FF2B5EF4-FFF2-40B4-BE49-F238E27FC236}">
                <a16:creationId xmlns:a16="http://schemas.microsoft.com/office/drawing/2014/main" id="{5383382D-7FA7-4BFB-B448-9E9BA86DBA86}"/>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20</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215523963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81" y="918018"/>
            <a:ext cx="8712968" cy="857250"/>
          </a:xfrm>
        </p:spPr>
        <p:txBody>
          <a:bodyPr/>
          <a:lstStyle/>
          <a:p>
            <a:br>
              <a:rPr lang="en-AU" dirty="0"/>
            </a:br>
            <a:br>
              <a:rPr lang="en-AU" dirty="0"/>
            </a:br>
            <a:br>
              <a:rPr lang="en-AU" dirty="0"/>
            </a:br>
            <a:br>
              <a:rPr lang="en-AU" dirty="0"/>
            </a:br>
            <a:r>
              <a:rPr lang="en-AU" dirty="0"/>
              <a:t>Area of Study 2</a:t>
            </a:r>
            <a:br>
              <a:rPr lang="en-AU" dirty="0"/>
            </a:br>
            <a:r>
              <a:rPr lang="en-AU" dirty="0"/>
              <a:t>Impact of tourism: </a:t>
            </a:r>
            <a:br>
              <a:rPr lang="en-AU" dirty="0"/>
            </a:br>
            <a:r>
              <a:rPr lang="en-AU" dirty="0"/>
              <a:t>Issues and challenges</a:t>
            </a:r>
            <a:br>
              <a:rPr lang="en-AU" dirty="0"/>
            </a:br>
            <a:br>
              <a:rPr lang="en-AU" dirty="0"/>
            </a:br>
            <a:br>
              <a:rPr lang="en-AU" dirty="0"/>
            </a:br>
            <a:br>
              <a:rPr lang="en-AU" dirty="0"/>
            </a:br>
            <a:endParaRPr lang="en-AU" dirty="0"/>
          </a:p>
        </p:txBody>
      </p:sp>
      <p:sp>
        <p:nvSpPr>
          <p:cNvPr id="3" name="Content Placeholder 2"/>
          <p:cNvSpPr>
            <a:spLocks noGrp="1"/>
          </p:cNvSpPr>
          <p:nvPr>
            <p:ph idx="1"/>
          </p:nvPr>
        </p:nvSpPr>
        <p:spPr>
          <a:xfrm>
            <a:off x="207781" y="1882333"/>
            <a:ext cx="8712968" cy="2971800"/>
          </a:xfrm>
        </p:spPr>
        <p:txBody>
          <a:bodyPr/>
          <a:lstStyle/>
          <a:p>
            <a:endParaRPr lang="en-AU" dirty="0"/>
          </a:p>
          <a:p>
            <a:pPr marL="0" indent="0">
              <a:buNone/>
            </a:pPr>
            <a:r>
              <a:rPr lang="en-GB" sz="1200" dirty="0">
                <a:solidFill>
                  <a:schemeClr val="tx1"/>
                </a:solidFill>
              </a:rPr>
              <a:t>In this area of study students explore the environmental, economic, social and cultural impacts </a:t>
            </a:r>
            <a:br>
              <a:rPr lang="en-GB" sz="1200" dirty="0">
                <a:solidFill>
                  <a:schemeClr val="tx1"/>
                </a:solidFill>
              </a:rPr>
            </a:br>
            <a:r>
              <a:rPr lang="en-GB" sz="1200" dirty="0">
                <a:solidFill>
                  <a:schemeClr val="tx1"/>
                </a:solidFill>
              </a:rPr>
              <a:t>of different types of tourism, and </a:t>
            </a:r>
            <a:r>
              <a:rPr lang="en-GB" sz="1200" dirty="0">
                <a:solidFill>
                  <a:srgbClr val="0099E3"/>
                </a:solidFill>
              </a:rPr>
              <a:t>the issues and challenges </a:t>
            </a:r>
            <a:r>
              <a:rPr lang="en-GB" sz="1200" dirty="0">
                <a:solidFill>
                  <a:schemeClr val="tx1"/>
                </a:solidFill>
              </a:rPr>
              <a:t>that these create for people and the environment. They investigate at least one tourism location using appropriate fieldwork techniques, and one location elsewhere in the world that requires an investigation of </a:t>
            </a:r>
            <a:r>
              <a:rPr lang="en-GB" sz="1200" dirty="0">
                <a:solidFill>
                  <a:srgbClr val="0099E3"/>
                </a:solidFill>
              </a:rPr>
              <a:t>ethical tourism</a:t>
            </a:r>
            <a:r>
              <a:rPr lang="en-GB" sz="1200" dirty="0">
                <a:solidFill>
                  <a:schemeClr val="tx1"/>
                </a:solidFill>
              </a:rPr>
              <a:t>. Students evaluate the effectiveness of measures taken to enhance the positive impacts and/or to minimise the negative impacts at these locations. This fieldwork site could be the same fieldwork site explored in Area of Study 1. They investigate the interconnection of the two selected locations with their surrounding region and national context. </a:t>
            </a:r>
            <a:endParaRPr lang="en-AU" sz="1200" dirty="0">
              <a:solidFill>
                <a:schemeClr val="tx1"/>
              </a:solidFill>
            </a:endParaRPr>
          </a:p>
          <a:p>
            <a:endParaRPr lang="en-AU" sz="1200" dirty="0">
              <a:solidFill>
                <a:srgbClr val="0099E3"/>
              </a:solidFill>
            </a:endParaRPr>
          </a:p>
        </p:txBody>
      </p:sp>
      <p:sp>
        <p:nvSpPr>
          <p:cNvPr id="4" name="Rectangle 3">
            <a:extLst>
              <a:ext uri="{FF2B5EF4-FFF2-40B4-BE49-F238E27FC236}">
                <a16:creationId xmlns:a16="http://schemas.microsoft.com/office/drawing/2014/main" id="{9C8B4E44-3295-4D28-A543-A783BA93A70D}"/>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20</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30525356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 2</a:t>
            </a:r>
          </a:p>
        </p:txBody>
      </p:sp>
      <p:sp>
        <p:nvSpPr>
          <p:cNvPr id="3" name="Content Placeholder 2"/>
          <p:cNvSpPr>
            <a:spLocks noGrp="1"/>
          </p:cNvSpPr>
          <p:nvPr>
            <p:ph idx="1"/>
          </p:nvPr>
        </p:nvSpPr>
        <p:spPr/>
        <p:txBody>
          <a:bodyPr/>
          <a:lstStyle/>
          <a:p>
            <a:r>
              <a:rPr lang="en-GB" dirty="0"/>
              <a:t>On completion of this unit the student should be able to </a:t>
            </a:r>
            <a:r>
              <a:rPr lang="en-GB" dirty="0">
                <a:solidFill>
                  <a:srgbClr val="0099E3"/>
                </a:solidFill>
              </a:rPr>
              <a:t>analyse</a:t>
            </a:r>
            <a:r>
              <a:rPr lang="en-GB" dirty="0"/>
              <a:t> the impacts of tourism on people, places and environments, and </a:t>
            </a:r>
            <a:r>
              <a:rPr lang="en-GB" dirty="0">
                <a:solidFill>
                  <a:schemeClr val="tx1"/>
                </a:solidFill>
              </a:rPr>
              <a:t>evaluate</a:t>
            </a:r>
            <a:r>
              <a:rPr lang="en-GB" dirty="0"/>
              <a:t> the effectiveness of strategies for managing tourism. </a:t>
            </a:r>
            <a:endParaRPr lang="en-AU" dirty="0"/>
          </a:p>
          <a:p>
            <a:endParaRPr lang="en-AU" dirty="0"/>
          </a:p>
        </p:txBody>
      </p:sp>
      <p:sp>
        <p:nvSpPr>
          <p:cNvPr id="4" name="Rectangle 3">
            <a:extLst>
              <a:ext uri="{FF2B5EF4-FFF2-40B4-BE49-F238E27FC236}">
                <a16:creationId xmlns:a16="http://schemas.microsoft.com/office/drawing/2014/main" id="{D1D9DF90-F387-48A6-B501-19BA27038163}"/>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20</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276253615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6336704" cy="857250"/>
          </a:xfrm>
        </p:spPr>
        <p:txBody>
          <a:bodyPr/>
          <a:lstStyle/>
          <a:p>
            <a:r>
              <a:rPr lang="en-AU" dirty="0"/>
              <a:t>Outcome 2	Key knowledge</a:t>
            </a:r>
          </a:p>
        </p:txBody>
      </p:sp>
      <p:sp>
        <p:nvSpPr>
          <p:cNvPr id="3" name="Content Placeholder 2"/>
          <p:cNvSpPr>
            <a:spLocks noGrp="1"/>
          </p:cNvSpPr>
          <p:nvPr>
            <p:ph idx="1"/>
          </p:nvPr>
        </p:nvSpPr>
        <p:spPr/>
        <p:txBody>
          <a:bodyPr/>
          <a:lstStyle/>
          <a:p>
            <a:pPr lvl="0"/>
            <a:r>
              <a:rPr lang="en-GB" sz="1200" dirty="0">
                <a:solidFill>
                  <a:srgbClr val="0099E3"/>
                </a:solidFill>
              </a:rPr>
              <a:t>the environmental, economic, social and cultural impacts of tourism at a range of locations and spatial and temporal scales</a:t>
            </a:r>
            <a:endParaRPr lang="en-AU" sz="1200" dirty="0">
              <a:solidFill>
                <a:srgbClr val="0099E3"/>
              </a:solidFill>
            </a:endParaRPr>
          </a:p>
          <a:p>
            <a:pPr lvl="0"/>
            <a:r>
              <a:rPr lang="en-GB" sz="1200" dirty="0">
                <a:solidFill>
                  <a:srgbClr val="0099E3"/>
                </a:solidFill>
              </a:rPr>
              <a:t>the environmental, social, cultural and economic sustainability of tourism at a range of scales</a:t>
            </a:r>
            <a:endParaRPr lang="en-AU" sz="1200" dirty="0">
              <a:solidFill>
                <a:srgbClr val="0099E3"/>
              </a:solidFill>
            </a:endParaRPr>
          </a:p>
          <a:p>
            <a:pPr lvl="0"/>
            <a:r>
              <a:rPr lang="en-GB" sz="1200" dirty="0">
                <a:solidFill>
                  <a:srgbClr val="0099E3"/>
                </a:solidFill>
              </a:rPr>
              <a:t>the issues and challenges for people and the environment that occur due to these impacts, including climate change</a:t>
            </a:r>
            <a:endParaRPr lang="en-AU" sz="1200" dirty="0">
              <a:solidFill>
                <a:srgbClr val="0099E3"/>
              </a:solidFill>
            </a:endParaRPr>
          </a:p>
          <a:p>
            <a:pPr lvl="0"/>
            <a:r>
              <a:rPr lang="en-GB" sz="1200" dirty="0"/>
              <a:t>the role of planning in managing sustainable outcomes in tourism</a:t>
            </a:r>
            <a:endParaRPr lang="en-AU" sz="1200" dirty="0"/>
          </a:p>
          <a:p>
            <a:pPr lvl="0"/>
            <a:r>
              <a:rPr lang="en-GB" sz="1200" dirty="0"/>
              <a:t>the range of management strategies responding to </a:t>
            </a:r>
            <a:r>
              <a:rPr lang="en-GB" sz="1200" dirty="0">
                <a:solidFill>
                  <a:srgbClr val="0099E3"/>
                </a:solidFill>
              </a:rPr>
              <a:t>environmental, economic, social and cultural impacts, including ethical tourism </a:t>
            </a:r>
            <a:endParaRPr lang="en-AU" sz="1200" dirty="0">
              <a:solidFill>
                <a:srgbClr val="0099E3"/>
              </a:solidFill>
            </a:endParaRPr>
          </a:p>
          <a:p>
            <a:pPr lvl="0"/>
            <a:r>
              <a:rPr lang="en-GB" sz="1200" dirty="0"/>
              <a:t>the effectiveness of management strategies in response to the impacts of tourism, </a:t>
            </a:r>
            <a:r>
              <a:rPr lang="en-GB" sz="1200" dirty="0">
                <a:solidFill>
                  <a:srgbClr val="0099E3"/>
                </a:solidFill>
              </a:rPr>
              <a:t>including ethical tourism</a:t>
            </a:r>
            <a:r>
              <a:rPr lang="en-GB" sz="1200" dirty="0"/>
              <a:t>.</a:t>
            </a:r>
            <a:endParaRPr lang="en-AU" sz="1200" dirty="0"/>
          </a:p>
          <a:p>
            <a:endParaRPr lang="en-AU" dirty="0"/>
          </a:p>
        </p:txBody>
      </p:sp>
      <p:sp>
        <p:nvSpPr>
          <p:cNvPr id="4" name="Rectangle 3">
            <a:extLst>
              <a:ext uri="{FF2B5EF4-FFF2-40B4-BE49-F238E27FC236}">
                <a16:creationId xmlns:a16="http://schemas.microsoft.com/office/drawing/2014/main" id="{C64F5F7F-E1F3-4299-A5D0-923BBA53550B}"/>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21</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92734846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Purpose</a:t>
            </a:r>
          </a:p>
        </p:txBody>
      </p:sp>
      <p:sp>
        <p:nvSpPr>
          <p:cNvPr id="3" name="Content Placeholder 2"/>
          <p:cNvSpPr>
            <a:spLocks noGrp="1"/>
          </p:cNvSpPr>
          <p:nvPr>
            <p:ph idx="1"/>
          </p:nvPr>
        </p:nvSpPr>
        <p:spPr>
          <a:xfrm>
            <a:off x="179512" y="1485900"/>
            <a:ext cx="8640960" cy="2971800"/>
          </a:xfrm>
        </p:spPr>
        <p:txBody>
          <a:bodyPr/>
          <a:lstStyle/>
          <a:p>
            <a:r>
              <a:rPr lang="en-AU" dirty="0"/>
              <a:t>Support VCE Units 1 and 2 teachers in implementing and delivering the newly accredited Geography Study Design 2022 - 2026</a:t>
            </a:r>
          </a:p>
          <a:p>
            <a:r>
              <a:rPr lang="en-AU" dirty="0"/>
              <a:t>Answer questions related to the newly accredited study design content and school-based assessment in a live Q and A webinar session on </a:t>
            </a:r>
            <a:r>
              <a:rPr lang="en-AU"/>
              <a:t>Wednesday 12 </a:t>
            </a:r>
            <a:r>
              <a:rPr lang="en-AU" dirty="0"/>
              <a:t>May</a:t>
            </a:r>
          </a:p>
        </p:txBody>
      </p:sp>
    </p:spTree>
    <p:extLst>
      <p:ext uri="{BB962C8B-B14F-4D97-AF65-F5344CB8AC3E}">
        <p14:creationId xmlns:p14="http://schemas.microsoft.com/office/powerpoint/2010/main" val="313394823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 2   Key skills</a:t>
            </a:r>
          </a:p>
        </p:txBody>
      </p:sp>
      <p:sp>
        <p:nvSpPr>
          <p:cNvPr id="3" name="Content Placeholder 2"/>
          <p:cNvSpPr>
            <a:spLocks noGrp="1"/>
          </p:cNvSpPr>
          <p:nvPr>
            <p:ph idx="1"/>
          </p:nvPr>
        </p:nvSpPr>
        <p:spPr/>
        <p:txBody>
          <a:bodyPr/>
          <a:lstStyle/>
          <a:p>
            <a:pPr lvl="0"/>
            <a:endParaRPr lang="en-GB" sz="1200" dirty="0"/>
          </a:p>
          <a:p>
            <a:pPr lvl="0"/>
            <a:r>
              <a:rPr lang="en-GB" sz="1200" dirty="0"/>
              <a:t>identify and explain the types of tourism impacts at a range of locations and scales  </a:t>
            </a:r>
            <a:endParaRPr lang="en-AU" sz="1200" dirty="0"/>
          </a:p>
          <a:p>
            <a:pPr lvl="0"/>
            <a:r>
              <a:rPr lang="en-GB" sz="1200" dirty="0"/>
              <a:t>describe the range of management strategies linked to tourism </a:t>
            </a:r>
            <a:endParaRPr lang="en-AU" sz="1200" dirty="0"/>
          </a:p>
          <a:p>
            <a:pPr lvl="0"/>
            <a:r>
              <a:rPr lang="en-GB" sz="1200" dirty="0"/>
              <a:t>collect, sort and process primary and secondary data using appropriate methods from fieldwork, </a:t>
            </a:r>
            <a:r>
              <a:rPr lang="en-GB" sz="1200" dirty="0">
                <a:solidFill>
                  <a:srgbClr val="0099E3"/>
                </a:solidFill>
              </a:rPr>
              <a:t>including the use of geospatial technologies</a:t>
            </a:r>
            <a:endParaRPr lang="en-AU" sz="1200" dirty="0">
              <a:solidFill>
                <a:srgbClr val="0099E3"/>
              </a:solidFill>
            </a:endParaRPr>
          </a:p>
          <a:p>
            <a:pPr lvl="0"/>
            <a:r>
              <a:rPr lang="en-GB" sz="1200" dirty="0">
                <a:solidFill>
                  <a:srgbClr val="0099E3"/>
                </a:solidFill>
              </a:rPr>
              <a:t>interpret and analyse primary and secondary sources including maps, using appropriate methods such as Geographic Information Systems (GIS) and remote sensing</a:t>
            </a:r>
            <a:endParaRPr lang="en-AU" sz="1200" dirty="0">
              <a:solidFill>
                <a:srgbClr val="0099E3"/>
              </a:solidFill>
            </a:endParaRPr>
          </a:p>
          <a:p>
            <a:pPr lvl="0"/>
            <a:r>
              <a:rPr lang="en-GB" sz="1200" dirty="0"/>
              <a:t>evaluate the effectiveness of management strategies and consider their consequences, in relation to </a:t>
            </a:r>
            <a:r>
              <a:rPr lang="en-GB" sz="1200" dirty="0">
                <a:solidFill>
                  <a:srgbClr val="0099E3"/>
                </a:solidFill>
              </a:rPr>
              <a:t>environmental, social, cultural and economic sustainability of tourism, including ethical tourism. </a:t>
            </a:r>
            <a:endParaRPr lang="en-AU" sz="1200" dirty="0">
              <a:solidFill>
                <a:srgbClr val="0099E3"/>
              </a:solidFill>
            </a:endParaRPr>
          </a:p>
          <a:p>
            <a:endParaRPr lang="en-AU" sz="1200" dirty="0">
              <a:solidFill>
                <a:srgbClr val="0099E3"/>
              </a:solidFill>
            </a:endParaRPr>
          </a:p>
        </p:txBody>
      </p:sp>
      <p:sp>
        <p:nvSpPr>
          <p:cNvPr id="4" name="Rectangle 3">
            <a:extLst>
              <a:ext uri="{FF2B5EF4-FFF2-40B4-BE49-F238E27FC236}">
                <a16:creationId xmlns:a16="http://schemas.microsoft.com/office/drawing/2014/main" id="{819C7ACB-0861-4C54-B761-483BC13F6C3C}"/>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21</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206415139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Unit 2    Assessment tasks</a:t>
            </a:r>
          </a:p>
        </p:txBody>
      </p:sp>
      <p:sp>
        <p:nvSpPr>
          <p:cNvPr id="3" name="Content Placeholder 2"/>
          <p:cNvSpPr>
            <a:spLocks noGrp="1"/>
          </p:cNvSpPr>
          <p:nvPr>
            <p:ph idx="1"/>
          </p:nvPr>
        </p:nvSpPr>
        <p:spPr/>
        <p:txBody>
          <a:bodyPr/>
          <a:lstStyle/>
          <a:p>
            <a:pPr marL="0" indent="0">
              <a:buNone/>
            </a:pPr>
            <a:r>
              <a:rPr lang="en-GB" sz="1200" dirty="0"/>
              <a:t>The core assessment task for Outcome 2 is a fieldwork report of approximately 1500–2000 words (for further information see </a:t>
            </a:r>
            <a:r>
              <a:rPr lang="en-GB" sz="1200" u="sng" dirty="0"/>
              <a:t>pages 13 and 14</a:t>
            </a:r>
            <a:r>
              <a:rPr lang="en-GB" sz="1200" dirty="0"/>
              <a:t>.)</a:t>
            </a:r>
          </a:p>
          <a:p>
            <a:pPr marL="0" indent="0">
              <a:buNone/>
            </a:pPr>
            <a:endParaRPr lang="en-AU" sz="1200" dirty="0"/>
          </a:p>
          <a:p>
            <a:pPr marL="0" indent="0">
              <a:buNone/>
            </a:pPr>
            <a:r>
              <a:rPr lang="en-GB" sz="1200" dirty="0"/>
              <a:t>Additionally, </a:t>
            </a:r>
            <a:r>
              <a:rPr lang="en-GB" sz="1200" dirty="0">
                <a:solidFill>
                  <a:srgbClr val="0099E3"/>
                </a:solidFill>
              </a:rPr>
              <a:t>at least one task </a:t>
            </a:r>
            <a:r>
              <a:rPr lang="en-GB" sz="1200" dirty="0"/>
              <a:t>for the assessment of each of Outcomes 1 and 2 is to be selected from the following:</a:t>
            </a:r>
            <a:endParaRPr lang="en-AU" sz="1200" dirty="0"/>
          </a:p>
          <a:p>
            <a:pPr lvl="0"/>
            <a:r>
              <a:rPr lang="en-GB" sz="1200" dirty="0"/>
              <a:t>structured questions</a:t>
            </a:r>
            <a:endParaRPr lang="en-AU" sz="1200" dirty="0"/>
          </a:p>
          <a:p>
            <a:pPr lvl="0"/>
            <a:r>
              <a:rPr lang="en-GB" sz="1200" dirty="0"/>
              <a:t>a case study</a:t>
            </a:r>
            <a:endParaRPr lang="en-AU" sz="1200" dirty="0"/>
          </a:p>
          <a:p>
            <a:pPr lvl="0"/>
            <a:r>
              <a:rPr lang="en-GB" sz="1200" dirty="0">
                <a:solidFill>
                  <a:srgbClr val="0099E3"/>
                </a:solidFill>
              </a:rPr>
              <a:t>a research report</a:t>
            </a:r>
            <a:endParaRPr lang="en-AU" sz="1200" dirty="0">
              <a:solidFill>
                <a:srgbClr val="0099E3"/>
              </a:solidFill>
            </a:endParaRPr>
          </a:p>
          <a:p>
            <a:pPr lvl="0"/>
            <a:r>
              <a:rPr lang="en-GB" sz="1200" dirty="0">
                <a:solidFill>
                  <a:srgbClr val="0099E3"/>
                </a:solidFill>
              </a:rPr>
              <a:t>analysis of geographic data</a:t>
            </a:r>
            <a:endParaRPr lang="en-AU" sz="1200" dirty="0">
              <a:solidFill>
                <a:srgbClr val="0099E3"/>
              </a:solidFill>
            </a:endParaRPr>
          </a:p>
          <a:p>
            <a:pPr lvl="0"/>
            <a:r>
              <a:rPr lang="en-GB" sz="1200" dirty="0">
                <a:solidFill>
                  <a:srgbClr val="0099E3"/>
                </a:solidFill>
              </a:rPr>
              <a:t>a multimedia presentation.</a:t>
            </a:r>
            <a:endParaRPr lang="en-AU" sz="1200" dirty="0">
              <a:solidFill>
                <a:srgbClr val="0099E3"/>
              </a:solidFill>
            </a:endParaRPr>
          </a:p>
        </p:txBody>
      </p:sp>
      <p:sp>
        <p:nvSpPr>
          <p:cNvPr id="4" name="Rectangle 3">
            <a:extLst>
              <a:ext uri="{FF2B5EF4-FFF2-40B4-BE49-F238E27FC236}">
                <a16:creationId xmlns:a16="http://schemas.microsoft.com/office/drawing/2014/main" id="{CD0F5D03-796B-4FA9-BE02-7439F59D5CAC}"/>
              </a:ext>
            </a:extLst>
          </p:cNvPr>
          <p:cNvSpPr/>
          <p:nvPr/>
        </p:nvSpPr>
        <p:spPr>
          <a:xfrm>
            <a:off x="6950795" y="516969"/>
            <a:ext cx="2013693" cy="646331"/>
          </a:xfrm>
          <a:prstGeom prst="rect">
            <a:avLst/>
          </a:prstGeom>
        </p:spPr>
        <p:txBody>
          <a:bodyPr wrap="none">
            <a:spAutoFit/>
          </a:bodyPr>
          <a:lstStyle/>
          <a:p>
            <a:r>
              <a:rPr lang="en-AU" sz="3600" b="1" dirty="0">
                <a:solidFill>
                  <a:srgbClr val="0099E3"/>
                </a:solidFill>
                <a:latin typeface="+mn-lt"/>
              </a:rPr>
              <a:t>Page 22</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414474217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Resources </a:t>
            </a:r>
          </a:p>
        </p:txBody>
      </p:sp>
      <p:sp>
        <p:nvSpPr>
          <p:cNvPr id="3" name="Content Placeholder 2"/>
          <p:cNvSpPr>
            <a:spLocks noGrp="1"/>
          </p:cNvSpPr>
          <p:nvPr>
            <p:ph idx="1"/>
          </p:nvPr>
        </p:nvSpPr>
        <p:spPr/>
        <p:txBody>
          <a:bodyPr/>
          <a:lstStyle/>
          <a:p>
            <a:pPr marL="0" indent="0">
              <a:buNone/>
            </a:pPr>
            <a:r>
              <a:rPr lang="en-AU" dirty="0"/>
              <a:t>For more information visit the VCAA website for:</a:t>
            </a:r>
          </a:p>
          <a:p>
            <a:pPr marL="0" indent="0">
              <a:buNone/>
            </a:pPr>
            <a:endParaRPr lang="en-AU" dirty="0"/>
          </a:p>
          <a:p>
            <a:r>
              <a:rPr lang="en-AU" dirty="0"/>
              <a:t>VCE Geography Study Design</a:t>
            </a:r>
          </a:p>
          <a:p>
            <a:r>
              <a:rPr lang="en-US" dirty="0"/>
              <a:t>VCE Geography Advice for Teachers  2022 -2026</a:t>
            </a:r>
          </a:p>
          <a:p>
            <a:r>
              <a:rPr lang="en-US" dirty="0"/>
              <a:t>Examination Specifications (not available as yet)</a:t>
            </a:r>
          </a:p>
        </p:txBody>
      </p:sp>
    </p:spTree>
    <p:extLst>
      <p:ext uri="{BB962C8B-B14F-4D97-AF65-F5344CB8AC3E}">
        <p14:creationId xmlns:p14="http://schemas.microsoft.com/office/powerpoint/2010/main" val="44971136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99542"/>
            <a:ext cx="8712968" cy="857250"/>
          </a:xfrm>
        </p:spPr>
        <p:txBody>
          <a:bodyPr/>
          <a:lstStyle/>
          <a:p>
            <a:pPr algn="ctr"/>
            <a:r>
              <a:rPr lang="en-AU" dirty="0"/>
              <a:t>Thank you</a:t>
            </a:r>
            <a:br>
              <a:rPr lang="en-AU" dirty="0"/>
            </a:br>
            <a:endParaRPr lang="en-AU" dirty="0"/>
          </a:p>
        </p:txBody>
      </p:sp>
      <p:sp>
        <p:nvSpPr>
          <p:cNvPr id="3" name="Content Placeholder 2"/>
          <p:cNvSpPr>
            <a:spLocks noGrp="1"/>
          </p:cNvSpPr>
          <p:nvPr>
            <p:ph idx="1"/>
          </p:nvPr>
        </p:nvSpPr>
        <p:spPr>
          <a:xfrm>
            <a:off x="143508" y="1203598"/>
            <a:ext cx="8784976" cy="3384376"/>
          </a:xfrm>
        </p:spPr>
        <p:txBody>
          <a:bodyPr/>
          <a:lstStyle/>
          <a:p>
            <a:pPr marL="0" indent="0">
              <a:buNone/>
            </a:pPr>
            <a:r>
              <a:rPr lang="en-AU" dirty="0">
                <a:solidFill>
                  <a:srgbClr val="0099E3"/>
                </a:solidFill>
              </a:rPr>
              <a:t>Contact </a:t>
            </a:r>
          </a:p>
          <a:p>
            <a:pPr marL="0" indent="0" algn="ctr">
              <a:buNone/>
              <a:defRPr/>
            </a:pPr>
            <a:r>
              <a:rPr lang="en-AU" dirty="0">
                <a:latin typeface="+mj-lt"/>
              </a:rPr>
              <a:t>Leonie Brown</a:t>
            </a:r>
          </a:p>
          <a:p>
            <a:pPr marL="0" indent="0" algn="ctr">
              <a:buNone/>
              <a:defRPr/>
            </a:pPr>
            <a:r>
              <a:rPr lang="en-AU" dirty="0">
                <a:latin typeface="+mj-lt"/>
              </a:rPr>
              <a:t>VCAA Humanities Curriculum Manager</a:t>
            </a:r>
          </a:p>
          <a:p>
            <a:pPr marL="0" indent="0" algn="ctr">
              <a:buNone/>
              <a:defRPr/>
            </a:pPr>
            <a:r>
              <a:rPr lang="en-AU" dirty="0">
                <a:latin typeface="+mj-lt"/>
                <a:hlinkClick r:id="rId2"/>
              </a:rPr>
              <a:t>Leonie.Brown4@education.vic.gov.au</a:t>
            </a:r>
            <a:endParaRPr lang="en-AU" dirty="0">
              <a:latin typeface="+mj-lt"/>
            </a:endParaRPr>
          </a:p>
          <a:p>
            <a:pPr marL="0" indent="0" algn="ctr">
              <a:buNone/>
              <a:defRPr/>
            </a:pPr>
            <a:r>
              <a:rPr lang="en-AU">
                <a:latin typeface="+mj-lt"/>
              </a:rPr>
              <a:t>Phone </a:t>
            </a:r>
            <a:r>
              <a:rPr lang="en-AU" dirty="0">
                <a:latin typeface="+mj-lt"/>
              </a:rPr>
              <a:t>03 9059 5143</a:t>
            </a:r>
          </a:p>
          <a:p>
            <a:pPr marL="0" indent="0" algn="ctr">
              <a:buNone/>
              <a:defRPr/>
            </a:pPr>
            <a:r>
              <a:rPr lang="en-AU" dirty="0">
                <a:latin typeface="+mj-lt"/>
              </a:rPr>
              <a:t>Mobile 0407 279 470</a:t>
            </a:r>
          </a:p>
        </p:txBody>
      </p:sp>
    </p:spTree>
    <p:extLst>
      <p:ext uri="{BB962C8B-B14F-4D97-AF65-F5344CB8AC3E}">
        <p14:creationId xmlns:p14="http://schemas.microsoft.com/office/powerpoint/2010/main" val="290391606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3478"/>
            <a:ext cx="8712968" cy="792088"/>
          </a:xfrm>
        </p:spPr>
        <p:txBody>
          <a:bodyPr/>
          <a:lstStyle/>
          <a:p>
            <a:r>
              <a:rPr lang="en-AU" dirty="0"/>
              <a:t>Changes to Study Design – Key Points</a:t>
            </a:r>
          </a:p>
        </p:txBody>
      </p:sp>
      <p:sp>
        <p:nvSpPr>
          <p:cNvPr id="3" name="Content Placeholder 2"/>
          <p:cNvSpPr>
            <a:spLocks noGrp="1"/>
          </p:cNvSpPr>
          <p:nvPr>
            <p:ph idx="1"/>
          </p:nvPr>
        </p:nvSpPr>
        <p:spPr>
          <a:xfrm>
            <a:off x="253893" y="915566"/>
            <a:ext cx="8712968" cy="3686150"/>
          </a:xfrm>
        </p:spPr>
        <p:txBody>
          <a:bodyPr numCol="2"/>
          <a:lstStyle/>
          <a:p>
            <a:pPr marL="0" indent="0">
              <a:buNone/>
            </a:pPr>
            <a:r>
              <a:rPr lang="en-AU" dirty="0">
                <a:solidFill>
                  <a:srgbClr val="0099E3"/>
                </a:solidFill>
              </a:rPr>
              <a:t>Scope of study (page 2)       </a:t>
            </a:r>
          </a:p>
          <a:p>
            <a:pPr marL="0" indent="0">
              <a:buNone/>
            </a:pPr>
            <a:r>
              <a:rPr lang="en-AU" dirty="0">
                <a:solidFill>
                  <a:srgbClr val="0099E3"/>
                </a:solidFill>
              </a:rPr>
              <a:t>12 geographic concepts</a:t>
            </a:r>
          </a:p>
          <a:p>
            <a:r>
              <a:rPr lang="en-AU" dirty="0"/>
              <a:t>change                                </a:t>
            </a:r>
          </a:p>
          <a:p>
            <a:r>
              <a:rPr lang="en-AU" dirty="0"/>
              <a:t>distance                                </a:t>
            </a:r>
          </a:p>
          <a:p>
            <a:r>
              <a:rPr lang="en-AU" dirty="0"/>
              <a:t>distribution                        </a:t>
            </a:r>
          </a:p>
          <a:p>
            <a:r>
              <a:rPr lang="en-AU" dirty="0">
                <a:solidFill>
                  <a:srgbClr val="0099E3"/>
                </a:solidFill>
              </a:rPr>
              <a:t>environment</a:t>
            </a:r>
          </a:p>
          <a:p>
            <a:r>
              <a:rPr lang="en-AU" dirty="0"/>
              <a:t>movement </a:t>
            </a:r>
          </a:p>
          <a:p>
            <a:r>
              <a:rPr lang="en-AU" dirty="0">
                <a:solidFill>
                  <a:srgbClr val="0099E3"/>
                </a:solidFill>
              </a:rPr>
              <a:t>interconnection</a:t>
            </a:r>
          </a:p>
          <a:p>
            <a:endParaRPr lang="en-AU" dirty="0"/>
          </a:p>
          <a:p>
            <a:pPr marL="0" indent="0">
              <a:buNone/>
            </a:pPr>
            <a:endParaRPr lang="en-AU" dirty="0"/>
          </a:p>
          <a:p>
            <a:pPr marL="0" indent="0">
              <a:buNone/>
            </a:pPr>
            <a:endParaRPr lang="en-AU" dirty="0"/>
          </a:p>
          <a:p>
            <a:endParaRPr lang="en-AU" dirty="0"/>
          </a:p>
          <a:p>
            <a:endParaRPr lang="en-AU" dirty="0"/>
          </a:p>
          <a:p>
            <a:endParaRPr lang="en-AU" dirty="0"/>
          </a:p>
          <a:p>
            <a:endParaRPr lang="en-AU" dirty="0"/>
          </a:p>
          <a:p>
            <a:r>
              <a:rPr lang="en-AU" dirty="0"/>
              <a:t>place</a:t>
            </a:r>
          </a:p>
          <a:p>
            <a:r>
              <a:rPr lang="en-AU" dirty="0"/>
              <a:t>process</a:t>
            </a:r>
          </a:p>
          <a:p>
            <a:r>
              <a:rPr lang="en-AU" dirty="0"/>
              <a:t>region</a:t>
            </a:r>
          </a:p>
          <a:p>
            <a:r>
              <a:rPr lang="en-AU" dirty="0"/>
              <a:t>scale</a:t>
            </a:r>
          </a:p>
          <a:p>
            <a:r>
              <a:rPr lang="en-AU" dirty="0"/>
              <a:t>spatial association</a:t>
            </a:r>
          </a:p>
          <a:p>
            <a:r>
              <a:rPr lang="en-AU" dirty="0"/>
              <a:t>sustainability               </a:t>
            </a:r>
          </a:p>
          <a:p>
            <a:endParaRPr lang="en-AU" dirty="0"/>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12433110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Changes to the Study Design -</a:t>
            </a:r>
          </a:p>
        </p:txBody>
      </p:sp>
      <p:sp>
        <p:nvSpPr>
          <p:cNvPr id="3" name="Content Placeholder 2"/>
          <p:cNvSpPr>
            <a:spLocks noGrp="1"/>
          </p:cNvSpPr>
          <p:nvPr>
            <p:ph idx="1"/>
          </p:nvPr>
        </p:nvSpPr>
        <p:spPr/>
        <p:txBody>
          <a:bodyPr/>
          <a:lstStyle/>
          <a:p>
            <a:pPr marL="0" indent="0">
              <a:buNone/>
            </a:pPr>
            <a:r>
              <a:rPr lang="en-AU" dirty="0"/>
              <a:t>Terminology throughout the VCE Geography Study Design</a:t>
            </a:r>
          </a:p>
          <a:p>
            <a:pPr marL="0" indent="0">
              <a:buNone/>
            </a:pPr>
            <a:endParaRPr lang="en-AU" sz="1000" dirty="0"/>
          </a:p>
          <a:p>
            <a:pPr marL="0" indent="0">
              <a:buNone/>
            </a:pPr>
            <a:r>
              <a:rPr lang="en-AU" dirty="0"/>
              <a:t>Spatial technologies to be renamed </a:t>
            </a:r>
            <a:r>
              <a:rPr lang="en-AU" dirty="0">
                <a:solidFill>
                  <a:srgbClr val="0099E3"/>
                </a:solidFill>
              </a:rPr>
              <a:t>geospatial technologies</a:t>
            </a:r>
            <a:r>
              <a:rPr lang="en-AU" dirty="0"/>
              <a:t> to reflect contemporary terminology in the industry</a:t>
            </a:r>
          </a:p>
        </p:txBody>
      </p:sp>
    </p:spTree>
    <p:extLst>
      <p:ext uri="{BB962C8B-B14F-4D97-AF65-F5344CB8AC3E}">
        <p14:creationId xmlns:p14="http://schemas.microsoft.com/office/powerpoint/2010/main" val="27830358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6696744" cy="857250"/>
          </a:xfrm>
        </p:spPr>
        <p:txBody>
          <a:bodyPr/>
          <a:lstStyle/>
          <a:p>
            <a:r>
              <a:rPr lang="en-AU" dirty="0"/>
              <a:t>Changes to the Study Design</a:t>
            </a:r>
          </a:p>
        </p:txBody>
      </p:sp>
      <p:sp>
        <p:nvSpPr>
          <p:cNvPr id="3" name="Content Placeholder 2"/>
          <p:cNvSpPr>
            <a:spLocks noGrp="1"/>
          </p:cNvSpPr>
          <p:nvPr>
            <p:ph idx="1"/>
          </p:nvPr>
        </p:nvSpPr>
        <p:spPr/>
        <p:txBody>
          <a:bodyPr/>
          <a:lstStyle/>
          <a:p>
            <a:pPr marL="0" indent="0">
              <a:buNone/>
            </a:pPr>
            <a:r>
              <a:rPr lang="en-AU" dirty="0"/>
              <a:t>VCE Geography is designed around two concepts</a:t>
            </a:r>
          </a:p>
          <a:p>
            <a:pPr marL="0" indent="0">
              <a:buNone/>
            </a:pPr>
            <a:endParaRPr lang="en-AU" sz="1000" dirty="0"/>
          </a:p>
          <a:p>
            <a:r>
              <a:rPr lang="en-AU" dirty="0">
                <a:solidFill>
                  <a:srgbClr val="0099E3"/>
                </a:solidFill>
              </a:rPr>
              <a:t>change</a:t>
            </a:r>
          </a:p>
          <a:p>
            <a:endParaRPr lang="en-AU" sz="1000" dirty="0">
              <a:solidFill>
                <a:srgbClr val="0099E3"/>
              </a:solidFill>
            </a:endParaRPr>
          </a:p>
          <a:p>
            <a:r>
              <a:rPr lang="en-AU" dirty="0">
                <a:solidFill>
                  <a:srgbClr val="0099E3"/>
                </a:solidFill>
              </a:rPr>
              <a:t>interconnection</a:t>
            </a:r>
          </a:p>
        </p:txBody>
      </p:sp>
      <p:sp>
        <p:nvSpPr>
          <p:cNvPr id="4" name="Rectangle 3">
            <a:extLst>
              <a:ext uri="{FF2B5EF4-FFF2-40B4-BE49-F238E27FC236}">
                <a16:creationId xmlns:a16="http://schemas.microsoft.com/office/drawing/2014/main" id="{3B313654-3F93-45CA-A544-B9656C8DC1BB}"/>
              </a:ext>
            </a:extLst>
          </p:cNvPr>
          <p:cNvSpPr/>
          <p:nvPr/>
        </p:nvSpPr>
        <p:spPr>
          <a:xfrm>
            <a:off x="7207276" y="516969"/>
            <a:ext cx="1757212" cy="646331"/>
          </a:xfrm>
          <a:prstGeom prst="rect">
            <a:avLst/>
          </a:prstGeom>
        </p:spPr>
        <p:txBody>
          <a:bodyPr wrap="none">
            <a:spAutoFit/>
          </a:bodyPr>
          <a:lstStyle/>
          <a:p>
            <a:r>
              <a:rPr lang="en-AU" sz="3600" b="1" dirty="0">
                <a:solidFill>
                  <a:srgbClr val="0099E3"/>
                </a:solidFill>
                <a:latin typeface="+mn-lt"/>
              </a:rPr>
              <a:t>Page 2</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37202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08"/>
            <a:ext cx="2304256" cy="857250"/>
          </a:xfrm>
        </p:spPr>
        <p:txBody>
          <a:bodyPr/>
          <a:lstStyle/>
          <a:p>
            <a:r>
              <a:rPr lang="en-AU" dirty="0"/>
              <a:t>Structure</a:t>
            </a:r>
          </a:p>
        </p:txBody>
      </p:sp>
      <p:sp>
        <p:nvSpPr>
          <p:cNvPr id="3" name="Content Placeholder 2"/>
          <p:cNvSpPr>
            <a:spLocks noGrp="1"/>
          </p:cNvSpPr>
          <p:nvPr>
            <p:ph idx="1"/>
          </p:nvPr>
        </p:nvSpPr>
        <p:spPr/>
        <p:txBody>
          <a:bodyPr/>
          <a:lstStyle/>
          <a:p>
            <a:r>
              <a:rPr lang="en-AU" dirty="0"/>
              <a:t>Unit 1 Hazards and disasters</a:t>
            </a:r>
          </a:p>
          <a:p>
            <a:r>
              <a:rPr lang="en-AU" dirty="0"/>
              <a:t>Unit 2 Tourism: </a:t>
            </a:r>
            <a:r>
              <a:rPr lang="en-AU" dirty="0">
                <a:solidFill>
                  <a:srgbClr val="0099E3"/>
                </a:solidFill>
              </a:rPr>
              <a:t>issues and challenges</a:t>
            </a:r>
          </a:p>
          <a:p>
            <a:r>
              <a:rPr lang="en-AU" dirty="0"/>
              <a:t>Unit 3 Changing the land</a:t>
            </a:r>
          </a:p>
          <a:p>
            <a:r>
              <a:rPr lang="en-AU" dirty="0"/>
              <a:t>Unit 4 Human population: trends and issues</a:t>
            </a:r>
          </a:p>
        </p:txBody>
      </p:sp>
      <p:sp>
        <p:nvSpPr>
          <p:cNvPr id="4" name="Rectangle 3">
            <a:extLst>
              <a:ext uri="{FF2B5EF4-FFF2-40B4-BE49-F238E27FC236}">
                <a16:creationId xmlns:a16="http://schemas.microsoft.com/office/drawing/2014/main" id="{59C2FA4E-FFD4-4BD4-9552-779F2BEEF6EC}"/>
              </a:ext>
            </a:extLst>
          </p:cNvPr>
          <p:cNvSpPr/>
          <p:nvPr/>
        </p:nvSpPr>
        <p:spPr>
          <a:xfrm>
            <a:off x="7215767" y="516968"/>
            <a:ext cx="1757212" cy="646331"/>
          </a:xfrm>
          <a:prstGeom prst="rect">
            <a:avLst/>
          </a:prstGeom>
        </p:spPr>
        <p:txBody>
          <a:bodyPr wrap="none">
            <a:spAutoFit/>
          </a:bodyPr>
          <a:lstStyle/>
          <a:p>
            <a:r>
              <a:rPr lang="en-AU" sz="3600" b="1" dirty="0">
                <a:solidFill>
                  <a:srgbClr val="0099E3"/>
                </a:solidFill>
                <a:latin typeface="+mn-lt"/>
              </a:rPr>
              <a:t>Page 3</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355898379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4089"/>
            <a:ext cx="6336704" cy="792088"/>
          </a:xfrm>
        </p:spPr>
        <p:txBody>
          <a:bodyPr/>
          <a:lstStyle/>
          <a:p>
            <a:r>
              <a:rPr lang="en-AU" dirty="0"/>
              <a:t>Characteristics of the study</a:t>
            </a:r>
          </a:p>
        </p:txBody>
      </p:sp>
      <p:sp>
        <p:nvSpPr>
          <p:cNvPr id="3" name="Content Placeholder 2"/>
          <p:cNvSpPr>
            <a:spLocks noGrp="1"/>
          </p:cNvSpPr>
          <p:nvPr>
            <p:ph idx="1"/>
          </p:nvPr>
        </p:nvSpPr>
        <p:spPr>
          <a:xfrm>
            <a:off x="179512" y="1268760"/>
            <a:ext cx="8712968" cy="3188940"/>
          </a:xfrm>
        </p:spPr>
        <p:txBody>
          <a:bodyPr/>
          <a:lstStyle/>
          <a:p>
            <a:pPr marL="0" indent="0">
              <a:buNone/>
            </a:pPr>
            <a:r>
              <a:rPr lang="en-AU" dirty="0"/>
              <a:t>1. Key geographical concepts</a:t>
            </a:r>
          </a:p>
          <a:p>
            <a:pPr marL="0" indent="0">
              <a:buNone/>
            </a:pPr>
            <a:endParaRPr lang="en-AU" sz="1000" dirty="0"/>
          </a:p>
          <a:p>
            <a:pPr marL="0" indent="0">
              <a:buNone/>
            </a:pPr>
            <a:r>
              <a:rPr lang="en-AU" dirty="0"/>
              <a:t>2. Geographical skills</a:t>
            </a:r>
          </a:p>
          <a:p>
            <a:pPr marL="0" indent="0">
              <a:buNone/>
            </a:pPr>
            <a:endParaRPr lang="en-AU" sz="1000" dirty="0"/>
          </a:p>
          <a:p>
            <a:pPr marL="0" indent="0">
              <a:buNone/>
            </a:pPr>
            <a:r>
              <a:rPr lang="en-AU" dirty="0">
                <a:solidFill>
                  <a:srgbClr val="0099E3"/>
                </a:solidFill>
              </a:rPr>
              <a:t>3. Geospatial technologies </a:t>
            </a:r>
          </a:p>
          <a:p>
            <a:pPr marL="0" indent="0">
              <a:buNone/>
            </a:pPr>
            <a:endParaRPr lang="en-AU" sz="1000" dirty="0"/>
          </a:p>
          <a:p>
            <a:pPr marL="0" indent="0">
              <a:buNone/>
            </a:pPr>
            <a:r>
              <a:rPr lang="en-AU" dirty="0"/>
              <a:t>4. Fieldwork Report</a:t>
            </a:r>
          </a:p>
          <a:p>
            <a:pPr marL="0" indent="0">
              <a:buNone/>
            </a:pPr>
            <a:endParaRPr lang="en-AU" dirty="0"/>
          </a:p>
        </p:txBody>
      </p:sp>
      <p:sp>
        <p:nvSpPr>
          <p:cNvPr id="4" name="Rectangle 3">
            <a:extLst>
              <a:ext uri="{FF2B5EF4-FFF2-40B4-BE49-F238E27FC236}">
                <a16:creationId xmlns:a16="http://schemas.microsoft.com/office/drawing/2014/main" id="{D7F850A4-CD41-493A-8FBB-070198C0452E}"/>
              </a:ext>
            </a:extLst>
          </p:cNvPr>
          <p:cNvSpPr/>
          <p:nvPr/>
        </p:nvSpPr>
        <p:spPr>
          <a:xfrm>
            <a:off x="7204903" y="516968"/>
            <a:ext cx="1757212" cy="646331"/>
          </a:xfrm>
          <a:prstGeom prst="rect">
            <a:avLst/>
          </a:prstGeom>
        </p:spPr>
        <p:txBody>
          <a:bodyPr wrap="none">
            <a:spAutoFit/>
          </a:bodyPr>
          <a:lstStyle/>
          <a:p>
            <a:r>
              <a:rPr lang="en-AU" sz="3600" b="1" dirty="0">
                <a:solidFill>
                  <a:srgbClr val="0099E3"/>
                </a:solidFill>
                <a:latin typeface="+mn-lt"/>
              </a:rPr>
              <a:t>Page 6</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620865524"/>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DEECD_Description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C10D6F-BCFD-4CED-BCD0-BD434EE4B160}">
  <ds:schemaRefs>
    <ds:schemaRef ds:uri="http://schemas.openxmlformats.org/package/2006/metadata/core-properties"/>
    <ds:schemaRef ds:uri="http://schemas.microsoft.com/sharepoint/v3"/>
    <ds:schemaRef ds:uri="http://purl.org/dc/dcmitype/"/>
    <ds:schemaRef ds:uri="http://purl.org/dc/elements/1.1/"/>
    <ds:schemaRef ds:uri="http://purl.org/dc/terms/"/>
    <ds:schemaRef ds:uri="http://schemas.microsoft.com/office/2006/metadata/properties"/>
    <ds:schemaRef ds:uri="http://schemas.microsoft.com/office/2006/documentManagement/types"/>
    <ds:schemaRef ds:uri="1aab662d-a6b2-42d6-996b-a574723d1ad8"/>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FE24E60A-5639-4189-9978-A8FBD2E1A4D4}"/>
</file>

<file path=customXml/itemProps3.xml><?xml version="1.0" encoding="utf-8"?>
<ds:datastoreItem xmlns:ds="http://schemas.openxmlformats.org/officeDocument/2006/customXml" ds:itemID="{A5B15B75-E3CD-4E2A-B3B0-995C4D3D50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VCAA Powerpoint Template</Template>
  <TotalTime>802</TotalTime>
  <Words>2943</Words>
  <Application>Microsoft Office PowerPoint</Application>
  <PresentationFormat>On-screen Show (16:9)</PresentationFormat>
  <Paragraphs>347</Paragraphs>
  <Slides>43</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Arial Narrow</vt:lpstr>
      <vt:lpstr>Symbol</vt:lpstr>
      <vt:lpstr>Times New Roman</vt:lpstr>
      <vt:lpstr>Verdana</vt:lpstr>
      <vt:lpstr>Wingdings</vt:lpstr>
      <vt:lpstr>VCAA Powerpoint Template</vt:lpstr>
      <vt:lpstr>VCE Geography</vt:lpstr>
      <vt:lpstr>PowerPoint Presentation</vt:lpstr>
      <vt:lpstr>Acknowledgment of Country</vt:lpstr>
      <vt:lpstr>Purpose</vt:lpstr>
      <vt:lpstr>Changes to Study Design – Key Points</vt:lpstr>
      <vt:lpstr>Changes to the Study Design -</vt:lpstr>
      <vt:lpstr>Changes to the Study Design</vt:lpstr>
      <vt:lpstr>Structure</vt:lpstr>
      <vt:lpstr>Characteristics of the study</vt:lpstr>
      <vt:lpstr>PowerPoint Presentation</vt:lpstr>
      <vt:lpstr>Interconnection</vt:lpstr>
      <vt:lpstr>2. Geographical skills</vt:lpstr>
      <vt:lpstr>Geographical</vt:lpstr>
      <vt:lpstr>Geographical skills</vt:lpstr>
      <vt:lpstr>Geographical skills</vt:lpstr>
      <vt:lpstr>3. Geospatial technologies</vt:lpstr>
      <vt:lpstr>4. Fieldwork report</vt:lpstr>
      <vt:lpstr>Fieldwork report</vt:lpstr>
      <vt:lpstr>Outcomes</vt:lpstr>
      <vt:lpstr>Terminology - factors</vt:lpstr>
      <vt:lpstr>Terminology - impacts     </vt:lpstr>
      <vt:lpstr>Terminology - sustainability   </vt:lpstr>
      <vt:lpstr>Terminology</vt:lpstr>
      <vt:lpstr>Unit 1 Hazards and disasters</vt:lpstr>
      <vt:lpstr>   Area of Study 1 Characteristics of hazards Outcome 1                                   </vt:lpstr>
      <vt:lpstr>Outcome 1 Key knowledge</vt:lpstr>
      <vt:lpstr>Outcome 1 Key skills</vt:lpstr>
      <vt:lpstr>Area of study 2  Response to hazards  and disasters</vt:lpstr>
      <vt:lpstr>Outcome 2</vt:lpstr>
      <vt:lpstr>Outcome 2 Key knowledge</vt:lpstr>
      <vt:lpstr>Outcome 2 Key skills</vt:lpstr>
      <vt:lpstr>Unit 1 Assessment tasks</vt:lpstr>
      <vt:lpstr>Unit 2: Tourism:  Issues and challenges </vt:lpstr>
      <vt:lpstr>Area of Study 1 Characteristics of tourism Outcome 1</vt:lpstr>
      <vt:lpstr>Outcome 1 Key knowledge</vt:lpstr>
      <vt:lpstr>Outcome 1 Key skills</vt:lpstr>
      <vt:lpstr>    Area of Study 2 Impact of tourism:  Issues and challenges    </vt:lpstr>
      <vt:lpstr>Outcome 2</vt:lpstr>
      <vt:lpstr>Outcome 2 Key knowledge</vt:lpstr>
      <vt:lpstr>Outcome 2   Key skills</vt:lpstr>
      <vt:lpstr>Unit 2    Assessment tasks</vt:lpstr>
      <vt:lpstr>Resources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Tolan</dc:creator>
  <cp:lastModifiedBy>Ruta Marcinkus</cp:lastModifiedBy>
  <cp:revision>71</cp:revision>
  <dcterms:created xsi:type="dcterms:W3CDTF">2019-11-06T22:47:18Z</dcterms:created>
  <dcterms:modified xsi:type="dcterms:W3CDTF">2021-06-17T04:55:50Z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DEECD_Author">
    <vt:lpwstr/>
  </property>
  <property fmtid="{D5CDD505-2E9C-101B-9397-08002B2CF9AE}" pid="4" name="DEECD_SubjectCategory">
    <vt:lpwstr/>
  </property>
  <property fmtid="{D5CDD505-2E9C-101B-9397-08002B2CF9AE}" pid="5" name="DEECD_ItemType">
    <vt:lpwstr/>
  </property>
  <property fmtid="{D5CDD505-2E9C-101B-9397-08002B2CF9AE}" pid="6" name="DEECD_Audience">
    <vt:lpwstr/>
  </property>
  <property fmtid="{D5CDD505-2E9C-101B-9397-08002B2CF9AE}" pid="7" name="DEECD_Expired">
    <vt:bool>false</vt:bool>
  </property>
</Properties>
</file>