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300"/>
      </a:spcBef>
      <a:defRPr sz="1100">
        <a:latin typeface="+mj-lt"/>
        <a:ea typeface="+mj-ea"/>
        <a:cs typeface="+mj-cs"/>
        <a:sym typeface="Verdana"/>
      </a:defRPr>
    </a:lvl1pPr>
    <a:lvl2pPr indent="228600" latinLnBrk="0">
      <a:spcBef>
        <a:spcPts val="300"/>
      </a:spcBef>
      <a:defRPr sz="1100">
        <a:latin typeface="+mj-lt"/>
        <a:ea typeface="+mj-ea"/>
        <a:cs typeface="+mj-cs"/>
        <a:sym typeface="Verdana"/>
      </a:defRPr>
    </a:lvl2pPr>
    <a:lvl3pPr indent="457200" latinLnBrk="0">
      <a:spcBef>
        <a:spcPts val="300"/>
      </a:spcBef>
      <a:defRPr sz="1100">
        <a:latin typeface="+mj-lt"/>
        <a:ea typeface="+mj-ea"/>
        <a:cs typeface="+mj-cs"/>
        <a:sym typeface="Verdana"/>
      </a:defRPr>
    </a:lvl3pPr>
    <a:lvl4pPr indent="685800" latinLnBrk="0">
      <a:spcBef>
        <a:spcPts val="300"/>
      </a:spcBef>
      <a:defRPr sz="1100">
        <a:latin typeface="+mj-lt"/>
        <a:ea typeface="+mj-ea"/>
        <a:cs typeface="+mj-cs"/>
        <a:sym typeface="Verdana"/>
      </a:defRPr>
    </a:lvl4pPr>
    <a:lvl5pPr indent="914400" latinLnBrk="0">
      <a:spcBef>
        <a:spcPts val="300"/>
      </a:spcBef>
      <a:defRPr sz="1100">
        <a:latin typeface="+mj-lt"/>
        <a:ea typeface="+mj-ea"/>
        <a:cs typeface="+mj-cs"/>
        <a:sym typeface="Verdana"/>
      </a:defRPr>
    </a:lvl5pPr>
    <a:lvl6pPr indent="1143000" latinLnBrk="0">
      <a:spcBef>
        <a:spcPts val="300"/>
      </a:spcBef>
      <a:defRPr sz="1100">
        <a:latin typeface="+mj-lt"/>
        <a:ea typeface="+mj-ea"/>
        <a:cs typeface="+mj-cs"/>
        <a:sym typeface="Verdana"/>
      </a:defRPr>
    </a:lvl6pPr>
    <a:lvl7pPr indent="1371600" latinLnBrk="0">
      <a:spcBef>
        <a:spcPts val="300"/>
      </a:spcBef>
      <a:defRPr sz="1100">
        <a:latin typeface="+mj-lt"/>
        <a:ea typeface="+mj-ea"/>
        <a:cs typeface="+mj-cs"/>
        <a:sym typeface="Verdana"/>
      </a:defRPr>
    </a:lvl7pPr>
    <a:lvl8pPr indent="1600200" latinLnBrk="0">
      <a:spcBef>
        <a:spcPts val="300"/>
      </a:spcBef>
      <a:defRPr sz="1100">
        <a:latin typeface="+mj-lt"/>
        <a:ea typeface="+mj-ea"/>
        <a:cs typeface="+mj-cs"/>
        <a:sym typeface="Verdana"/>
      </a:defRPr>
    </a:lvl8pPr>
    <a:lvl9pPr indent="1828800" latinLnBrk="0">
      <a:spcBef>
        <a:spcPts val="300"/>
      </a:spcBef>
      <a:defRPr sz="1100">
        <a:latin typeface="+mj-lt"/>
        <a:ea typeface="+mj-ea"/>
        <a:cs typeface="+mj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95536" y="627533"/>
            <a:ext cx="5400600" cy="12465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5536" y="1995685"/>
            <a:ext cx="4752529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79511" y="1485900"/>
            <a:ext cx="871297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51519" y="457200"/>
            <a:ext cx="8640962" cy="8572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1519" y="1485900"/>
            <a:ext cx="4320482" cy="297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500"/>
              </a:spcBef>
              <a:defRPr sz="2400"/>
            </a:lvl1pPr>
            <a:lvl2pPr marL="800100" indent="-342900">
              <a:spcBef>
                <a:spcPts val="500"/>
              </a:spcBef>
              <a:defRPr sz="2400"/>
            </a:lvl2pPr>
            <a:lvl3pPr marL="1219200" indent="-304800">
              <a:spcBef>
                <a:spcPts val="500"/>
              </a:spcBef>
              <a:defRPr sz="2400"/>
            </a:lvl3pPr>
            <a:lvl4pPr marL="1714500" indent="-342900">
              <a:spcBef>
                <a:spcPts val="500"/>
              </a:spcBef>
              <a:defRPr sz="2400"/>
            </a:lvl4pPr>
            <a:lvl5pPr marL="2171700" indent="-342900">
              <a:spcBef>
                <a:spcPts val="5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84978" cy="65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511" y="1151334"/>
            <a:ext cx="4320482" cy="4798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644008" y="1174204"/>
            <a:ext cx="4320481" cy="4798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SzTx/>
              <a:buFontTx/>
              <a:buNone/>
            </a:pPr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457201" y="411510"/>
            <a:ext cx="3008314" cy="66481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411510"/>
            <a:ext cx="5111750" cy="41831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6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490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im">
    <p:bg>
      <p:bgPr>
        <a:solidFill>
          <a:srgbClr val="00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Interim slide title"/>
          <p:cNvSpPr txBox="1">
            <a:spLocks noGrp="1"/>
          </p:cNvSpPr>
          <p:nvPr>
            <p:ph type="title" hasCustomPrompt="1"/>
          </p:nvPr>
        </p:nvSpPr>
        <p:spPr>
          <a:xfrm>
            <a:off x="179511" y="1635646"/>
            <a:ext cx="8784978" cy="4320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Interim slide title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9387" y="2211388"/>
            <a:ext cx="5688014" cy="360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Sub title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hank you…"/>
          <p:cNvSpPr txBox="1">
            <a:spLocks noGrp="1"/>
          </p:cNvSpPr>
          <p:nvPr>
            <p:ph type="title" hasCustomPrompt="1"/>
          </p:nvPr>
        </p:nvSpPr>
        <p:spPr>
          <a:xfrm>
            <a:off x="179511" y="457200"/>
            <a:ext cx="5040562" cy="20425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Thank you…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9511" y="457200"/>
            <a:ext cx="8784978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6292"/>
            <a:ext cx="213360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99E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1pPr>
      <a:lvl2pPr marL="778668" marR="0" indent="-321468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‒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2pPr>
      <a:lvl3pPr marL="1171575" marR="0" indent="-257175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3pPr>
      <a:lvl4pPr marL="1665514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4pPr>
      <a:lvl5pPr marL="2122714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5pPr>
      <a:lvl6pPr marL="24917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6pPr>
      <a:lvl7pPr marL="2948939" marR="0" indent="-20573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7pPr>
      <a:lvl8pPr marL="34061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8pPr>
      <a:lvl9pPr marL="3863340" marR="0" indent="-20574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303132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EgXo6N73D1FuOG3WFurBqvXXkrsLVP_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be.com/playlist?list=PLEgXo6N73D1GiqbSIZ-T0N6f2Kna4Tab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3"/>
          <p:cNvSpPr txBox="1">
            <a:spLocks noGrp="1"/>
          </p:cNvSpPr>
          <p:nvPr>
            <p:ph type="ctrTitle"/>
          </p:nvPr>
        </p:nvSpPr>
        <p:spPr>
          <a:xfrm>
            <a:off x="395536" y="627534"/>
            <a:ext cx="5400600" cy="1246535"/>
          </a:xfrm>
          <a:prstGeom prst="rect">
            <a:avLst/>
          </a:prstGeom>
        </p:spPr>
        <p:txBody>
          <a:bodyPr/>
          <a:lstStyle/>
          <a:p>
            <a:r>
              <a:t>Music (2023-2027)</a:t>
            </a:r>
          </a:p>
        </p:txBody>
      </p:sp>
      <p:sp>
        <p:nvSpPr>
          <p:cNvPr id="96" name="Subtitle 4"/>
          <p:cNvSpPr txBox="1">
            <a:spLocks noGrp="1"/>
          </p:cNvSpPr>
          <p:nvPr>
            <p:ph type="subTitle" sz="quarter" idx="1"/>
          </p:nvPr>
        </p:nvSpPr>
        <p:spPr>
          <a:xfrm>
            <a:off x="395535" y="1995685"/>
            <a:ext cx="4752530" cy="1008113"/>
          </a:xfrm>
          <a:prstGeom prst="rect">
            <a:avLst/>
          </a:prstGeom>
        </p:spPr>
        <p:txBody>
          <a:bodyPr/>
          <a:lstStyle/>
          <a:p>
            <a:r>
              <a:t>Units 1 and 2</a:t>
            </a:r>
          </a:p>
          <a:p>
            <a:r>
              <a:t>Supporting Digital Music-Makers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2" name="Content Placeholder 3" descr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9144000" cy="5143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1" name="Content Placeholder 3" descr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857251"/>
          </a:xfrm>
          <a:prstGeom prst="rect">
            <a:avLst/>
          </a:prstGeom>
        </p:spPr>
        <p:txBody>
          <a:bodyPr/>
          <a:lstStyle/>
          <a:p>
            <a:r>
              <a:t>Digital Musicians in VCE</a:t>
            </a:r>
          </a:p>
        </p:txBody>
      </p:sp>
      <p:sp>
        <p:nvSpPr>
          <p:cNvPr id="10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79511" y="1485900"/>
            <a:ext cx="8712970" cy="2971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</a:pPr>
            <a:r>
              <a:t>Digital Musicians are music-makers who use music software and hardware to create and perform music</a:t>
            </a:r>
          </a:p>
          <a:p>
            <a:pPr marL="0" indent="0">
              <a:buSzTx/>
              <a:buNone/>
            </a:pPr>
            <a:endParaRPr/>
          </a:p>
          <a:p>
            <a:r>
              <a:t>Music Software examples - Ableton Live, Logic, FL Studio, Music apps</a:t>
            </a:r>
          </a:p>
          <a:p>
            <a:r>
              <a:t>Music Hardware examples - Launchpad, Push, MIDI Keys, Drum Pads, Samplers, Synthesizer, Computers, iPads</a:t>
            </a:r>
          </a:p>
          <a:p>
            <a:pPr marL="0" indent="0">
              <a:buSzTx/>
              <a:buNone/>
            </a:pPr>
            <a:r>
              <a:t>.</a:t>
            </a:r>
          </a:p>
        </p:txBody>
      </p:sp>
    </p:spTree>
  </p:cSld>
  <p:clrMapOvr>
    <a:masterClrMapping/>
  </p:clrMapOvr>
  <p:transition spd="med" advClick="0" advTm="3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857251"/>
          </a:xfrm>
          <a:prstGeom prst="rect">
            <a:avLst/>
          </a:prstGeom>
        </p:spPr>
        <p:txBody>
          <a:bodyPr/>
          <a:lstStyle/>
          <a:p>
            <a:r>
              <a:t>Pathway from the Victorian Curriculum</a:t>
            </a:r>
          </a:p>
        </p:txBody>
      </p:sp>
      <p:sp>
        <p:nvSpPr>
          <p:cNvPr id="11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19829" y="1358013"/>
            <a:ext cx="4032449" cy="2971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Unit 1 and 2 provides a pathway from the Victorian Curriculum, into three areas of study</a:t>
            </a:r>
          </a:p>
          <a:p>
            <a:r>
              <a:t>Performing</a:t>
            </a:r>
          </a:p>
          <a:p>
            <a:r>
              <a:t>Creating</a:t>
            </a:r>
          </a:p>
          <a:p>
            <a:r>
              <a:t>Analysing and Responding</a:t>
            </a:r>
          </a:p>
        </p:txBody>
      </p:sp>
      <p:pic>
        <p:nvPicPr>
          <p:cNvPr id="11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120391"/>
            <a:ext cx="3737679" cy="3447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1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857251"/>
          </a:xfrm>
          <a:prstGeom prst="rect">
            <a:avLst/>
          </a:prstGeom>
        </p:spPr>
        <p:txBody>
          <a:bodyPr/>
          <a:lstStyle/>
          <a:p>
            <a:r>
              <a:t>Example of Integrated Outcomes</a:t>
            </a:r>
          </a:p>
        </p:txBody>
      </p:sp>
      <p:sp>
        <p:nvSpPr>
          <p:cNvPr id="11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19829" y="1386429"/>
            <a:ext cx="4104457" cy="2971801"/>
          </a:xfrm>
          <a:prstGeom prst="rect">
            <a:avLst/>
          </a:prstGeom>
        </p:spPr>
        <p:txBody>
          <a:bodyPr/>
          <a:lstStyle/>
          <a:p>
            <a:r>
              <a:t>Areas of study are intended to be run simultaneously </a:t>
            </a:r>
          </a:p>
          <a:p>
            <a:r>
              <a:t>Consider clustering around a topic rather than discrete tasks</a:t>
            </a:r>
          </a:p>
          <a:p>
            <a:r>
              <a:t>Allowing for multiple opportunities to demonstrate skills</a:t>
            </a:r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714" y="1140576"/>
            <a:ext cx="4474766" cy="3463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2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8572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Area of Study 1 - Performing</a:t>
            </a:r>
          </a:p>
        </p:txBody>
      </p:sp>
      <p:sp>
        <p:nvSpPr>
          <p:cNvPr id="12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79511" y="1485900"/>
            <a:ext cx="8712970" cy="2971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Strategies for students performing with digital tools/instruments</a:t>
            </a:r>
          </a:p>
          <a:p>
            <a:pPr marL="0" indent="0">
              <a:buSzTx/>
              <a:buNone/>
            </a:pPr>
            <a:endParaRPr/>
          </a:p>
          <a:p>
            <a:r>
              <a:t>Solo and Group performances - Integrate digital musicians into groups with other instrumentalists, create digital ensembles.</a:t>
            </a:r>
          </a:p>
          <a:p>
            <a:r>
              <a:t>Encourage: real-time playing/manipulations;  finger drumming, clip launching, live-looping, real-time virtual instrument or sample triggering.</a:t>
            </a:r>
          </a:p>
          <a:p>
            <a:r>
              <a:t>Avoid playback/non-interactivity</a:t>
            </a:r>
          </a:p>
        </p:txBody>
      </p:sp>
    </p:spTree>
  </p:cSld>
  <p:clrMapOvr>
    <a:masterClrMapping/>
  </p:clrMapOvr>
  <p:transition spd="med" advClick="0" advTm="3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8572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Area of Study 2 - Creating </a:t>
            </a:r>
          </a:p>
        </p:txBody>
      </p:sp>
      <p:sp>
        <p:nvSpPr>
          <p:cNvPr id="13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79511" y="1485900"/>
            <a:ext cx="8712970" cy="2971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Strategies for students </a:t>
            </a:r>
            <a:r>
              <a:rPr i="1"/>
              <a:t>Creating</a:t>
            </a:r>
            <a:r>
              <a:t> with music software &amp; hardware</a:t>
            </a:r>
          </a:p>
          <a:p>
            <a:pPr marL="0" indent="0">
              <a:buSzTx/>
              <a:buNone/>
            </a:pPr>
            <a:endParaRPr/>
          </a:p>
          <a:p>
            <a:r>
              <a:t>Create short works / musical responses related to the area of study</a:t>
            </a:r>
          </a:p>
          <a:p>
            <a:r>
              <a:t>Develop and refine musical ideas within a digital audio workstation</a:t>
            </a:r>
          </a:p>
          <a:p>
            <a:r>
              <a:t>Document the creative process and capture different versions and phases of the creative process</a:t>
            </a:r>
          </a:p>
          <a:p>
            <a:r>
              <a:t>Consider which methods are appropriate to document the creative process and final work</a:t>
            </a:r>
          </a:p>
        </p:txBody>
      </p:sp>
    </p:spTree>
  </p:cSld>
  <p:clrMapOvr>
    <a:masterClrMapping/>
  </p:clrMapOvr>
  <p:transition spd="med" advClick="0" advTm="6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>
            <a:spLocks noGrp="1"/>
          </p:cNvSpPr>
          <p:nvPr>
            <p:ph type="title"/>
          </p:nvPr>
        </p:nvSpPr>
        <p:spPr>
          <a:xfrm>
            <a:off x="179511" y="411510"/>
            <a:ext cx="8712970" cy="10743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Area of Study 3 - Analysing and responding </a:t>
            </a:r>
          </a:p>
        </p:txBody>
      </p:sp>
      <p:sp>
        <p:nvSpPr>
          <p:cNvPr id="13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79511" y="1485900"/>
            <a:ext cx="4680522" cy="2971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Strategies for students coming from new music-making contexts</a:t>
            </a:r>
          </a:p>
          <a:p>
            <a:pPr marL="0" indent="0">
              <a:buSzTx/>
              <a:buNone/>
            </a:pPr>
            <a:endParaRPr dirty="0"/>
          </a:p>
          <a:p>
            <a:r>
              <a:rPr dirty="0"/>
              <a:t>Contextualizing musical learning with appropriate examples</a:t>
            </a:r>
          </a:p>
          <a:p>
            <a:r>
              <a:rPr dirty="0"/>
              <a:t>Documenting musical concepts graphically in understood forms</a:t>
            </a:r>
          </a:p>
          <a:p>
            <a:r>
              <a:rPr dirty="0"/>
              <a:t>Refining musical language as appropriate to genre and convention</a:t>
            </a:r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203598"/>
            <a:ext cx="3386336" cy="1535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976" y="2753248"/>
            <a:ext cx="3170313" cy="1808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5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urther Support and Guid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Further Support and Guidance</a:t>
            </a:r>
          </a:p>
        </p:txBody>
      </p:sp>
      <p:sp>
        <p:nvSpPr>
          <p:cNvPr id="146" name="Electronic Music Performance - Youtube Playli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t>Electronic Music Performance - </a:t>
            </a:r>
            <a:r>
              <a:rPr u="sng">
                <a:solidFill>
                  <a:srgbClr val="004EA8"/>
                </a:solidFill>
                <a:uFill>
                  <a:solidFill>
                    <a:srgbClr val="004EA8"/>
                  </a:solidFill>
                </a:uFill>
                <a:hlinkClick r:id="rId3"/>
              </a:rPr>
              <a:t>Youtube Playlist</a:t>
            </a:r>
          </a:p>
          <a:p>
            <a:r>
              <a:t>Examples of artists using digital tools for electronic music performance.</a:t>
            </a:r>
          </a:p>
          <a:p>
            <a:endParaRPr/>
          </a:p>
          <a:p>
            <a:pPr marL="0" indent="0">
              <a:buSzTx/>
              <a:buFontTx/>
              <a:buNone/>
              <a:defRPr b="1"/>
            </a:pPr>
            <a:r>
              <a:t>Contemporary Music Analysis - </a:t>
            </a:r>
            <a:r>
              <a:rPr u="sng">
                <a:solidFill>
                  <a:srgbClr val="004EA8"/>
                </a:solidFill>
                <a:uFill>
                  <a:solidFill>
                    <a:srgbClr val="004EA8"/>
                  </a:solidFill>
                </a:uFill>
                <a:hlinkClick r:id="rId4"/>
              </a:rPr>
              <a:t>Youtube Playlist</a:t>
            </a:r>
          </a:p>
          <a:p>
            <a:r>
              <a:t>Examples of contemporary electronic musical works that could be used for analysis.</a:t>
            </a:r>
          </a:p>
        </p:txBody>
      </p:sp>
    </p:spTree>
  </p:cSld>
  <p:clrMapOvr>
    <a:masterClrMapping/>
  </p:clrMapOvr>
  <p:transition spd="med" advClick="0" advTm="8000"/>
</p:sld>
</file>

<file path=ppt/theme/theme1.xml><?xml version="1.0" encoding="utf-8"?>
<a:theme xmlns:a="http://schemas.openxmlformats.org/drawingml/2006/main" name="VCAA Powerpoint Template">
  <a:themeElements>
    <a:clrScheme name="VCAA Powerpoint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0096DF"/>
      </a:accent2>
      <a:accent3>
        <a:srgbClr val="8F8F8F"/>
      </a:accent3>
      <a:accent4>
        <a:srgbClr val="707070"/>
      </a:accent4>
      <a:accent5>
        <a:srgbClr val="5179B8"/>
      </a:accent5>
      <a:accent6>
        <a:srgbClr val="005672"/>
      </a:accent6>
      <a:hlink>
        <a:srgbClr val="0000FF"/>
      </a:hlink>
      <a:folHlink>
        <a:srgbClr val="FF00FF"/>
      </a:folHlink>
    </a:clrScheme>
    <a:fontScheme name="VCAA Powerpoint Template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VCAA Powerpoi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CAA Powerpoint Template">
  <a:themeElements>
    <a:clrScheme name="VCAA Powerpoint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0096DF"/>
      </a:accent2>
      <a:accent3>
        <a:srgbClr val="8F8F8F"/>
      </a:accent3>
      <a:accent4>
        <a:srgbClr val="707070"/>
      </a:accent4>
      <a:accent5>
        <a:srgbClr val="5179B8"/>
      </a:accent5>
      <a:accent6>
        <a:srgbClr val="005672"/>
      </a:accent6>
      <a:hlink>
        <a:srgbClr val="0000FF"/>
      </a:hlink>
      <a:folHlink>
        <a:srgbClr val="FF00FF"/>
      </a:folHlink>
    </a:clrScheme>
    <a:fontScheme name="VCAA Powerpoint Template">
      <a:majorFont>
        <a:latin typeface="Verdana"/>
        <a:ea typeface="Verdana"/>
        <a:cs typeface="Verdana"/>
      </a:majorFont>
      <a:minorFont>
        <a:latin typeface="Helvetica"/>
        <a:ea typeface="Helvetica"/>
        <a:cs typeface="Helvetica"/>
      </a:minorFont>
    </a:fontScheme>
    <a:fmtScheme name="VCAA Powerpoin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C6AB3851F4F88F40B98871D148B8EC2C" ma:contentTypeVersion="4" ma:contentTypeDescription="WebCM Documents Content Type" ma:contentTypeScope="" ma:versionID="201aefb3d423ab3496ecf505ba6700f1">
  <xsd:schema xmlns:xsd="http://www.w3.org/2001/XMLSchema" xmlns:xs="http://www.w3.org/2001/XMLSchema" xmlns:p="http://schemas.microsoft.com/office/2006/metadata/properties" xmlns:ns1="http://schemas.microsoft.com/sharepoint/v3" xmlns:ns2="1aab662d-a6b2-42d6-996b-a574723d1ad8" targetNamespace="http://schemas.microsoft.com/office/2006/metadata/properties" ma:root="true" ma:fieldsID="aced064e7767211f932e8066716e15cd" ns1:_="" ns2:_="">
    <xsd:import namespace="http://schemas.microsoft.com/sharepoint/v3"/>
    <xsd:import namespace="1aab662d-a6b2-42d6-996b-a574723d1ad8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PublishingStartDate" minOccurs="0"/>
                <xsd:element ref="ns1:PublishingExpirationDate" minOccurs="0"/>
                <xsd:element ref="ns2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8" nillable="true" ma:displayName="Description" ma:internalName="DEECD_Description">
      <xsd:simpleType>
        <xsd:restriction base="dms:Note">
          <xsd:maxLength value="255"/>
        </xsd:restriction>
      </xsd:simpleType>
    </xsd:element>
    <xsd:element name="DEECD_Publisher" ma:index="9" nillable="true" ma:displayName="Publisher" ma:default="Department of Education and early Childhood Development" ma:internalName="DEECD_Publisher">
      <xsd:simpleType>
        <xsd:restriction base="dms:Text"/>
      </xsd:simpleType>
    </xsd:element>
    <xsd:element name="DEECD_Keywords" ma:index="14" nillable="true" ma:displayName="Keywords" ma:internalName="DEECD_Keywords">
      <xsd:simpleType>
        <xsd:restriction base="dms:Note">
          <xsd:maxLength value="255"/>
        </xsd:restriction>
      </xsd:simple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b662d-a6b2-42d6-996b-a574723d1a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074adc-11cd-43a7-822e-3f870fae400d}" ma:internalName="TaxCatchAll" ma:showField="CatchAllData" ma:web="1aab662d-a6b2-42d6-996b-a574723d1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ad5814e62747ed9f131defefc62dac" ma:index="18" nillable="true" ma:taxonomy="true" ma:internalName="pfad5814e62747ed9f131defefc62dac" ma:taxonomyFieldName="DEECD_SubjectCategory" ma:displayName="Subject Category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19" nillable="true" ma:taxonomy="true" ma:internalName="a319977fc8504e09982f090ae1d7c602" ma:taxonomyFieldName="DEECD_ItemType" ma:displayName="Item Type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0" nillable="true" ma:taxonomy="true" ma:internalName="ofbb8b9a280a423a91cf717fb81349cd" ma:taxonomyFieldName="DEECD_Author" ma:displayName="Author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1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688cb4a3a940449dc8286705012a42 xmlns="1aab662d-a6b2-42d6-996b-a574723d1ad8">
      <Terms xmlns="http://schemas.microsoft.com/office/infopath/2007/PartnerControls"/>
    </b1688cb4a3a940449dc8286705012a42>
    <DEECD_Publisher xmlns="http://schemas.microsoft.com/sharepoint/v3">Department of Education and early Childhood Development</DEECD_Publisher>
    <pfad5814e62747ed9f131defefc62dac xmlns="1aab662d-a6b2-42d6-996b-a574723d1ad8">
      <Terms xmlns="http://schemas.microsoft.com/office/infopath/2007/PartnerControls"/>
    </pfad5814e62747ed9f131defefc62dac>
    <a319977fc8504e09982f090ae1d7c602 xmlns="1aab662d-a6b2-42d6-996b-a574723d1ad8">
      <Terms xmlns="http://schemas.microsoft.com/office/infopath/2007/PartnerControls"/>
    </a319977fc8504e09982f090ae1d7c602>
    <DEECD_Keywords xmlns="http://schemas.microsoft.com/sharepoint/v3" xsi:nil="true"/>
    <PublishingExpirationDate xmlns="http://schemas.microsoft.com/sharepoint/v3" xsi:nil="true"/>
    <DEECD_Description xmlns="http://schemas.microsoft.com/sharepoint/v3" xsi:nil="true"/>
    <PublishingStartDate xmlns="http://schemas.microsoft.com/sharepoint/v3" xsi:nil="true"/>
    <TaxCatchAll xmlns="1aab662d-a6b2-42d6-996b-a574723d1ad8"/>
    <ofbb8b9a280a423a91cf717fb81349cd xmlns="1aab662d-a6b2-42d6-996b-a574723d1ad8">
      <Terms xmlns="http://schemas.microsoft.com/office/infopath/2007/PartnerControls"/>
    </ofbb8b9a280a423a91cf717fb81349cd>
  </documentManagement>
</p:properties>
</file>

<file path=customXml/itemProps1.xml><?xml version="1.0" encoding="utf-8"?>
<ds:datastoreItem xmlns:ds="http://schemas.openxmlformats.org/officeDocument/2006/customXml" ds:itemID="{DB626413-E8C7-4BCE-A1D0-4D7446F94335}"/>
</file>

<file path=customXml/itemProps2.xml><?xml version="1.0" encoding="utf-8"?>
<ds:datastoreItem xmlns:ds="http://schemas.openxmlformats.org/officeDocument/2006/customXml" ds:itemID="{D3E89B43-2B19-4B2D-BB9B-CBC236CBC41E}"/>
</file>

<file path=customXml/itemProps3.xml><?xml version="1.0" encoding="utf-8"?>
<ds:datastoreItem xmlns:ds="http://schemas.openxmlformats.org/officeDocument/2006/customXml" ds:itemID="{658B368E-5842-4DCA-B79F-90E976D64280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323</Words>
  <Application>Microsoft Office PowerPoint</Application>
  <PresentationFormat>On-screen Show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Verdana</vt:lpstr>
      <vt:lpstr>VCAA Powerpoint Template</vt:lpstr>
      <vt:lpstr>Music (2023-2027)</vt:lpstr>
      <vt:lpstr>PowerPoint Presentation</vt:lpstr>
      <vt:lpstr>Digital Musicians in VCE</vt:lpstr>
      <vt:lpstr>Pathway from the Victorian Curriculum</vt:lpstr>
      <vt:lpstr>Example of Integrated Outcomes</vt:lpstr>
      <vt:lpstr>Area of Study 1 - Performing</vt:lpstr>
      <vt:lpstr>Area of Study 2 - Creating </vt:lpstr>
      <vt:lpstr>Area of Study 3 - Analysing and responding </vt:lpstr>
      <vt:lpstr>Further Support and Guidance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(2023-2027) Unit1 and 2-Supporting Digital Musicians</dc:title>
  <dc:creator>VCAA</dc:creator>
  <cp:keywords>Music, Study, Design, Implementation, Presentation</cp:keywords>
  <cp:lastModifiedBy>Anthony Norman</cp:lastModifiedBy>
  <cp:revision>7</cp:revision>
  <dcterms:modified xsi:type="dcterms:W3CDTF">2022-06-13T21:19:55Z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0x0101008840106FE30D4F50BC61A726A7CA6E3800C6AB3851F4F88F40B98871D148B8EC2C</vt:lpwstr>
  </property>
</Properties>
</file>