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7"/>
  </p:notesMasterIdLst>
  <p:handoutMasterIdLst>
    <p:handoutMasterId r:id="rId68"/>
  </p:handoutMasterIdLst>
  <p:sldIdLst>
    <p:sldId id="257" r:id="rId5"/>
    <p:sldId id="259" r:id="rId6"/>
    <p:sldId id="260" r:id="rId7"/>
    <p:sldId id="344" r:id="rId8"/>
    <p:sldId id="294" r:id="rId9"/>
    <p:sldId id="295" r:id="rId10"/>
    <p:sldId id="296" r:id="rId11"/>
    <p:sldId id="297" r:id="rId12"/>
    <p:sldId id="345" r:id="rId13"/>
    <p:sldId id="264" r:id="rId14"/>
    <p:sldId id="262" r:id="rId15"/>
    <p:sldId id="300" r:id="rId16"/>
    <p:sldId id="617" r:id="rId17"/>
    <p:sldId id="618" r:id="rId18"/>
    <p:sldId id="614" r:id="rId19"/>
    <p:sldId id="624" r:id="rId20"/>
    <p:sldId id="268" r:id="rId21"/>
    <p:sldId id="301" r:id="rId22"/>
    <p:sldId id="306" r:id="rId23"/>
    <p:sldId id="265" r:id="rId24"/>
    <p:sldId id="308" r:id="rId25"/>
    <p:sldId id="275" r:id="rId26"/>
    <p:sldId id="311" r:id="rId27"/>
    <p:sldId id="266" r:id="rId28"/>
    <p:sldId id="309" r:id="rId29"/>
    <p:sldId id="623" r:id="rId30"/>
    <p:sldId id="267" r:id="rId31"/>
    <p:sldId id="310" r:id="rId32"/>
    <p:sldId id="612" r:id="rId33"/>
    <p:sldId id="621" r:id="rId34"/>
    <p:sldId id="622" r:id="rId35"/>
    <p:sldId id="620" r:id="rId36"/>
    <p:sldId id="272" r:id="rId37"/>
    <p:sldId id="303" r:id="rId38"/>
    <p:sldId id="304" r:id="rId39"/>
    <p:sldId id="305" r:id="rId40"/>
    <p:sldId id="322" r:id="rId41"/>
    <p:sldId id="320" r:id="rId42"/>
    <p:sldId id="323" r:id="rId43"/>
    <p:sldId id="341" r:id="rId44"/>
    <p:sldId id="340" r:id="rId45"/>
    <p:sldId id="342" r:id="rId46"/>
    <p:sldId id="326" r:id="rId47"/>
    <p:sldId id="338" r:id="rId48"/>
    <p:sldId id="339" r:id="rId49"/>
    <p:sldId id="613" r:id="rId50"/>
    <p:sldId id="330" r:id="rId51"/>
    <p:sldId id="627" r:id="rId52"/>
    <p:sldId id="626" r:id="rId53"/>
    <p:sldId id="289" r:id="rId54"/>
    <p:sldId id="332" r:id="rId55"/>
    <p:sldId id="333" r:id="rId56"/>
    <p:sldId id="276" r:id="rId57"/>
    <p:sldId id="277" r:id="rId58"/>
    <p:sldId id="336" r:id="rId59"/>
    <p:sldId id="334" r:id="rId60"/>
    <p:sldId id="335" r:id="rId61"/>
    <p:sldId id="299" r:id="rId62"/>
    <p:sldId id="281" r:id="rId63"/>
    <p:sldId id="282" r:id="rId64"/>
    <p:sldId id="377" r:id="rId65"/>
    <p:sldId id="625" r:id="rId66"/>
  </p:sldIdLst>
  <p:sldSz cx="9144000" cy="5143500" type="screen16x9"/>
  <p:notesSz cx="6797675" cy="9926638"/>
  <p:defaultTextStyle>
    <a:defPPr>
      <a:defRPr lang="en-AU"/>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99E3"/>
    <a:srgbClr val="0099CC"/>
    <a:srgbClr val="306278"/>
    <a:srgbClr val="468EAE"/>
    <a:srgbClr val="646566"/>
    <a:srgbClr val="C0C0C0"/>
    <a:srgbClr val="75AEC7"/>
    <a:srgbClr val="777879"/>
    <a:srgbClr val="303132"/>
    <a:srgbClr val="2A56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0945"/>
  </p:normalViewPr>
  <p:slideViewPr>
    <p:cSldViewPr>
      <p:cViewPr varScale="1">
        <p:scale>
          <a:sx n="85" d="100"/>
          <a:sy n="85" d="100"/>
        </p:scale>
        <p:origin x="656" y="48"/>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3" d="100"/>
          <a:sy n="43" d="100"/>
        </p:scale>
        <p:origin x="-1380"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handoutMaster" Target="handoutMasters/handoutMaster1.xml"/><Relationship Id="rId7" Type="http://schemas.openxmlformats.org/officeDocument/2006/relationships/slide" Target="slides/slide3.xml"/><Relationship Id="rId71"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s>
</file>

<file path=ppt/diagrams/_rels/data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image" Target="../media/image6.png"/></Relationships>
</file>

<file path=ppt/diagrams/_rels/data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image" Target="../media/image8.png"/></Relationships>
</file>

<file path=ppt/diagrams/_rels/drawing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image" Target="../media/image6.png"/></Relationships>
</file>

<file path=ppt/diagrams/_rels/drawing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image" Target="../media/image8.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C77A6B-25C6-46E0-8959-5E8220F9EF14}" type="doc">
      <dgm:prSet loTypeId="urn:microsoft.com/office/officeart/2005/8/layout/radial5" loCatId="relationship" qsTypeId="urn:microsoft.com/office/officeart/2005/8/quickstyle/simple3" qsCatId="simple" csTypeId="urn:microsoft.com/office/officeart/2005/8/colors/accent1_2" csCatId="accent1" phldr="1"/>
      <dgm:spPr/>
      <dgm:t>
        <a:bodyPr/>
        <a:lstStyle/>
        <a:p>
          <a:endParaRPr lang="en-AU"/>
        </a:p>
      </dgm:t>
    </dgm:pt>
    <dgm:pt modelId="{FCEAD786-A407-4CA7-9B50-45F6B66F5232}">
      <dgm:prSet custT="1">
        <dgm:style>
          <a:lnRef idx="2">
            <a:schemeClr val="accent1">
              <a:shade val="50000"/>
            </a:schemeClr>
          </a:lnRef>
          <a:fillRef idx="1">
            <a:schemeClr val="accent1"/>
          </a:fillRef>
          <a:effectRef idx="0">
            <a:schemeClr val="accent1"/>
          </a:effectRef>
          <a:fontRef idx="minor">
            <a:schemeClr val="lt1"/>
          </a:fontRef>
        </dgm:style>
      </dgm:prSet>
      <dgm:spPr/>
      <dgm:t>
        <a:bodyPr/>
        <a:lstStyle/>
        <a:p>
          <a:pPr rtl="0"/>
          <a:r>
            <a:rPr lang="en-AU" sz="1400" b="1" dirty="0">
              <a:solidFill>
                <a:schemeClr val="bg1"/>
              </a:solidFill>
            </a:rPr>
            <a:t>Do the instructions clearly indicate:</a:t>
          </a:r>
        </a:p>
      </dgm:t>
    </dgm:pt>
    <dgm:pt modelId="{794CD33A-4B3D-4A77-93A2-82BBE039EEAC}" type="parTrans" cxnId="{7FD3F1AE-B439-43E8-9734-BD35C0BBD1F0}">
      <dgm:prSet/>
      <dgm:spPr/>
      <dgm:t>
        <a:bodyPr/>
        <a:lstStyle/>
        <a:p>
          <a:endParaRPr lang="en-AU"/>
        </a:p>
      </dgm:t>
    </dgm:pt>
    <dgm:pt modelId="{A369C7A2-112A-481B-82BD-2D2AD6542CC6}" type="sibTrans" cxnId="{7FD3F1AE-B439-43E8-9734-BD35C0BBD1F0}">
      <dgm:prSet/>
      <dgm:spPr/>
      <dgm:t>
        <a:bodyPr/>
        <a:lstStyle/>
        <a:p>
          <a:endParaRPr lang="en-AU"/>
        </a:p>
      </dgm:t>
    </dgm:pt>
    <dgm:pt modelId="{585F86CA-4976-48F0-99EB-54B4879579BE}">
      <dgm:prSet custT="1">
        <dgm:style>
          <a:lnRef idx="2">
            <a:schemeClr val="accent1"/>
          </a:lnRef>
          <a:fillRef idx="1">
            <a:schemeClr val="lt1"/>
          </a:fillRef>
          <a:effectRef idx="0">
            <a:schemeClr val="accent1"/>
          </a:effectRef>
          <a:fontRef idx="minor">
            <a:schemeClr val="dk1"/>
          </a:fontRef>
        </dgm:style>
      </dgm:prSet>
      <dgm:spPr/>
      <dgm:t>
        <a:bodyPr/>
        <a:lstStyle/>
        <a:p>
          <a:pPr rtl="0"/>
          <a:r>
            <a:rPr lang="en-AU" sz="1400" b="1" dirty="0"/>
            <a:t>What students are expected to do /complete </a:t>
          </a:r>
        </a:p>
      </dgm:t>
    </dgm:pt>
    <dgm:pt modelId="{DDFFC17D-D3EE-4956-A5B2-8046A14FBB4D}" type="parTrans" cxnId="{1E2A6ECE-42E8-42E2-94B7-DD5ACE4C5037}">
      <dgm:prSet/>
      <dgm:spPr>
        <a:solidFill>
          <a:schemeClr val="accent2"/>
        </a:solidFill>
      </dgm:spPr>
      <dgm:t>
        <a:bodyPr/>
        <a:lstStyle/>
        <a:p>
          <a:endParaRPr lang="en-AU" dirty="0"/>
        </a:p>
      </dgm:t>
    </dgm:pt>
    <dgm:pt modelId="{5D946274-DADC-4BE9-AFA3-CE8E4D848AA7}" type="sibTrans" cxnId="{1E2A6ECE-42E8-42E2-94B7-DD5ACE4C5037}">
      <dgm:prSet/>
      <dgm:spPr/>
      <dgm:t>
        <a:bodyPr/>
        <a:lstStyle/>
        <a:p>
          <a:endParaRPr lang="en-AU"/>
        </a:p>
      </dgm:t>
    </dgm:pt>
    <dgm:pt modelId="{E6A3B2ED-BE38-4E10-9CC3-CF07922FD94F}">
      <dgm:prSet custT="1">
        <dgm:style>
          <a:lnRef idx="2">
            <a:schemeClr val="accent1"/>
          </a:lnRef>
          <a:fillRef idx="1">
            <a:schemeClr val="lt1"/>
          </a:fillRef>
          <a:effectRef idx="0">
            <a:schemeClr val="accent1"/>
          </a:effectRef>
          <a:fontRef idx="minor">
            <a:schemeClr val="dk1"/>
          </a:fontRef>
        </dgm:style>
      </dgm:prSet>
      <dgm:spPr/>
      <dgm:t>
        <a:bodyPr/>
        <a:lstStyle/>
        <a:p>
          <a:pPr rtl="0"/>
          <a:r>
            <a:rPr lang="en-AU" sz="1400" b="1" dirty="0"/>
            <a:t>Conditions of task (resources allowed etc.) </a:t>
          </a:r>
        </a:p>
      </dgm:t>
    </dgm:pt>
    <dgm:pt modelId="{28171632-16C9-408D-B66F-DE1F736C2C4C}" type="parTrans" cxnId="{C7594182-F83A-4883-9E24-86E0D7E9CD6F}">
      <dgm:prSet/>
      <dgm:spPr>
        <a:solidFill>
          <a:schemeClr val="accent2"/>
        </a:solidFill>
      </dgm:spPr>
      <dgm:t>
        <a:bodyPr/>
        <a:lstStyle/>
        <a:p>
          <a:endParaRPr lang="en-AU" dirty="0"/>
        </a:p>
      </dgm:t>
    </dgm:pt>
    <dgm:pt modelId="{FE4075B1-0761-42FA-B330-0BECC4470F99}" type="sibTrans" cxnId="{C7594182-F83A-4883-9E24-86E0D7E9CD6F}">
      <dgm:prSet/>
      <dgm:spPr/>
      <dgm:t>
        <a:bodyPr/>
        <a:lstStyle/>
        <a:p>
          <a:endParaRPr lang="en-AU"/>
        </a:p>
      </dgm:t>
    </dgm:pt>
    <dgm:pt modelId="{DB4D34F7-F9DF-4F20-980F-AA7A8756A236}">
      <dgm:prSet custT="1">
        <dgm:style>
          <a:lnRef idx="2">
            <a:schemeClr val="accent1"/>
          </a:lnRef>
          <a:fillRef idx="1">
            <a:schemeClr val="lt1"/>
          </a:fillRef>
          <a:effectRef idx="0">
            <a:schemeClr val="accent1"/>
          </a:effectRef>
          <a:fontRef idx="minor">
            <a:schemeClr val="dk1"/>
          </a:fontRef>
        </dgm:style>
      </dgm:prSet>
      <dgm:spPr/>
      <dgm:t>
        <a:bodyPr/>
        <a:lstStyle/>
        <a:p>
          <a:pPr rtl="0"/>
          <a:r>
            <a:rPr lang="en-AU" sz="1400" b="1" dirty="0"/>
            <a:t>Date, time and length of task</a:t>
          </a:r>
        </a:p>
      </dgm:t>
    </dgm:pt>
    <dgm:pt modelId="{BE915C6E-293B-48EF-B33C-373D94215FAA}" type="parTrans" cxnId="{5B84FB29-FF8F-48E3-9728-F74A965C3096}">
      <dgm:prSet/>
      <dgm:spPr>
        <a:solidFill>
          <a:schemeClr val="accent2"/>
        </a:solidFill>
      </dgm:spPr>
      <dgm:t>
        <a:bodyPr/>
        <a:lstStyle/>
        <a:p>
          <a:endParaRPr lang="en-AU" dirty="0"/>
        </a:p>
      </dgm:t>
    </dgm:pt>
    <dgm:pt modelId="{623F14BF-F255-4742-B403-75FE623AE8F6}" type="sibTrans" cxnId="{5B84FB29-FF8F-48E3-9728-F74A965C3096}">
      <dgm:prSet/>
      <dgm:spPr/>
      <dgm:t>
        <a:bodyPr/>
        <a:lstStyle/>
        <a:p>
          <a:endParaRPr lang="en-AU"/>
        </a:p>
      </dgm:t>
    </dgm:pt>
    <dgm:pt modelId="{119F612F-7DFC-4595-81A6-1CB18985E1CC}">
      <dgm:prSet custT="1">
        <dgm:style>
          <a:lnRef idx="2">
            <a:schemeClr val="accent1"/>
          </a:lnRef>
          <a:fillRef idx="1">
            <a:schemeClr val="lt1"/>
          </a:fillRef>
          <a:effectRef idx="0">
            <a:schemeClr val="accent1"/>
          </a:effectRef>
          <a:fontRef idx="minor">
            <a:schemeClr val="dk1"/>
          </a:fontRef>
        </dgm:style>
      </dgm:prSet>
      <dgm:spPr/>
      <dgm:t>
        <a:bodyPr/>
        <a:lstStyle/>
        <a:p>
          <a:pPr rtl="0"/>
          <a:r>
            <a:rPr lang="en-AU" sz="1400" b="1" dirty="0"/>
            <a:t>Key knowledge, skills, outcome being assessed</a:t>
          </a:r>
        </a:p>
      </dgm:t>
    </dgm:pt>
    <dgm:pt modelId="{5E3602B4-6662-405B-B873-ECCBAFE55C17}" type="parTrans" cxnId="{65923C59-22A8-4337-B2A6-4A630316E287}">
      <dgm:prSet/>
      <dgm:spPr>
        <a:solidFill>
          <a:schemeClr val="accent2"/>
        </a:solidFill>
      </dgm:spPr>
      <dgm:t>
        <a:bodyPr/>
        <a:lstStyle/>
        <a:p>
          <a:endParaRPr lang="en-AU" dirty="0"/>
        </a:p>
      </dgm:t>
    </dgm:pt>
    <dgm:pt modelId="{9B2FC849-1BC9-4352-968B-84CBB105DA0F}" type="sibTrans" cxnId="{65923C59-22A8-4337-B2A6-4A630316E287}">
      <dgm:prSet/>
      <dgm:spPr/>
      <dgm:t>
        <a:bodyPr/>
        <a:lstStyle/>
        <a:p>
          <a:endParaRPr lang="en-AU"/>
        </a:p>
      </dgm:t>
    </dgm:pt>
    <dgm:pt modelId="{B6E510AD-1A53-426D-949C-951236E5509D}">
      <dgm:prSet/>
      <dgm:spPr/>
      <dgm:t>
        <a:bodyPr/>
        <a:lstStyle/>
        <a:p>
          <a:endParaRPr lang="en-AU"/>
        </a:p>
      </dgm:t>
    </dgm:pt>
    <dgm:pt modelId="{92F8BAB9-56A0-4783-B08A-5F5CF051B41E}" type="parTrans" cxnId="{62553242-1D64-4F8E-97EE-005EEBBBBE24}">
      <dgm:prSet/>
      <dgm:spPr/>
      <dgm:t>
        <a:bodyPr/>
        <a:lstStyle/>
        <a:p>
          <a:endParaRPr lang="en-AU"/>
        </a:p>
      </dgm:t>
    </dgm:pt>
    <dgm:pt modelId="{869379DC-4EFB-4C2B-9C5F-BFC63A53E884}" type="sibTrans" cxnId="{62553242-1D64-4F8E-97EE-005EEBBBBE24}">
      <dgm:prSet/>
      <dgm:spPr/>
      <dgm:t>
        <a:bodyPr/>
        <a:lstStyle/>
        <a:p>
          <a:endParaRPr lang="en-AU"/>
        </a:p>
      </dgm:t>
    </dgm:pt>
    <dgm:pt modelId="{72792AA9-939E-4C8D-BE09-2D217E75F74A}">
      <dgm:prSet custT="1">
        <dgm:style>
          <a:lnRef idx="2">
            <a:schemeClr val="accent1"/>
          </a:lnRef>
          <a:fillRef idx="1">
            <a:schemeClr val="lt1"/>
          </a:fillRef>
          <a:effectRef idx="0">
            <a:schemeClr val="accent1"/>
          </a:effectRef>
          <a:fontRef idx="minor">
            <a:schemeClr val="dk1"/>
          </a:fontRef>
        </dgm:style>
      </dgm:prSet>
      <dgm:spPr/>
      <dgm:t>
        <a:bodyPr/>
        <a:lstStyle/>
        <a:p>
          <a:r>
            <a:rPr lang="en-AU" sz="1400" b="1" dirty="0"/>
            <a:t>Criteria students are to be assessed against</a:t>
          </a:r>
        </a:p>
      </dgm:t>
    </dgm:pt>
    <dgm:pt modelId="{FB566D4B-A236-48AE-9E53-1A426D33BF9E}" type="parTrans" cxnId="{0288431F-35C5-426B-96E0-1750D074B172}">
      <dgm:prSet/>
      <dgm:spPr>
        <a:solidFill>
          <a:schemeClr val="accent2"/>
        </a:solidFill>
      </dgm:spPr>
      <dgm:t>
        <a:bodyPr/>
        <a:lstStyle/>
        <a:p>
          <a:endParaRPr lang="en-AU" dirty="0"/>
        </a:p>
      </dgm:t>
    </dgm:pt>
    <dgm:pt modelId="{7AEEC7F5-2FE0-4D46-93F1-709F0EB3B4A6}" type="sibTrans" cxnId="{0288431F-35C5-426B-96E0-1750D074B172}">
      <dgm:prSet/>
      <dgm:spPr/>
      <dgm:t>
        <a:bodyPr/>
        <a:lstStyle/>
        <a:p>
          <a:endParaRPr lang="en-AU"/>
        </a:p>
      </dgm:t>
    </dgm:pt>
    <dgm:pt modelId="{4206FDDD-FACA-4546-9CAC-B7CEB8D727BA}" type="pres">
      <dgm:prSet presAssocID="{65C77A6B-25C6-46E0-8959-5E8220F9EF14}" presName="Name0" presStyleCnt="0">
        <dgm:presLayoutVars>
          <dgm:chMax val="1"/>
          <dgm:dir/>
          <dgm:animLvl val="ctr"/>
          <dgm:resizeHandles val="exact"/>
        </dgm:presLayoutVars>
      </dgm:prSet>
      <dgm:spPr/>
    </dgm:pt>
    <dgm:pt modelId="{BF6FF49C-ED0A-4E1A-B612-987F27C16493}" type="pres">
      <dgm:prSet presAssocID="{FCEAD786-A407-4CA7-9B50-45F6B66F5232}" presName="centerShape" presStyleLbl="node0" presStyleIdx="0" presStyleCnt="1" custScaleX="197995" custLinFactNeighborX="1490" custLinFactNeighborY="-656"/>
      <dgm:spPr/>
    </dgm:pt>
    <dgm:pt modelId="{E9168B20-3538-405D-8F59-0D37AAC7814E}" type="pres">
      <dgm:prSet presAssocID="{DDFFC17D-D3EE-4956-A5B2-8046A14FBB4D}" presName="parTrans" presStyleLbl="sibTrans2D1" presStyleIdx="0" presStyleCnt="5"/>
      <dgm:spPr/>
    </dgm:pt>
    <dgm:pt modelId="{2187ACCF-55DB-486D-8782-B40D2B01F640}" type="pres">
      <dgm:prSet presAssocID="{DDFFC17D-D3EE-4956-A5B2-8046A14FBB4D}" presName="connectorText" presStyleLbl="sibTrans2D1" presStyleIdx="0" presStyleCnt="5"/>
      <dgm:spPr/>
    </dgm:pt>
    <dgm:pt modelId="{1C75D642-11BA-4868-B0B1-9DFEF8E1CC6A}" type="pres">
      <dgm:prSet presAssocID="{585F86CA-4976-48F0-99EB-54B4879579BE}" presName="node" presStyleLbl="node1" presStyleIdx="0" presStyleCnt="5" custScaleX="269260" custRadScaleRad="100576" custRadScaleInc="-11261">
        <dgm:presLayoutVars>
          <dgm:bulletEnabled val="1"/>
        </dgm:presLayoutVars>
      </dgm:prSet>
      <dgm:spPr/>
    </dgm:pt>
    <dgm:pt modelId="{A67E2770-68E5-4DF1-9CF1-7EF66A5404E6}" type="pres">
      <dgm:prSet presAssocID="{28171632-16C9-408D-B66F-DE1F736C2C4C}" presName="parTrans" presStyleLbl="sibTrans2D1" presStyleIdx="1" presStyleCnt="5" custScaleX="140647"/>
      <dgm:spPr/>
    </dgm:pt>
    <dgm:pt modelId="{BDC3CDB2-2C94-487C-911E-4D762BBAA0F9}" type="pres">
      <dgm:prSet presAssocID="{28171632-16C9-408D-B66F-DE1F736C2C4C}" presName="connectorText" presStyleLbl="sibTrans2D1" presStyleIdx="1" presStyleCnt="5"/>
      <dgm:spPr/>
    </dgm:pt>
    <dgm:pt modelId="{833E215C-E356-4DE7-952F-101CC0DF54FB}" type="pres">
      <dgm:prSet presAssocID="{E6A3B2ED-BE38-4E10-9CC3-CF07922FD94F}" presName="node" presStyleLbl="node1" presStyleIdx="1" presStyleCnt="5" custScaleX="232649" custRadScaleRad="158492" custRadScaleInc="20430">
        <dgm:presLayoutVars>
          <dgm:bulletEnabled val="1"/>
        </dgm:presLayoutVars>
      </dgm:prSet>
      <dgm:spPr/>
    </dgm:pt>
    <dgm:pt modelId="{82C7F8B5-2CD8-4AC3-BDC7-B9FED3787B58}" type="pres">
      <dgm:prSet presAssocID="{BE915C6E-293B-48EF-B33C-373D94215FAA}" presName="parTrans" presStyleLbl="sibTrans2D1" presStyleIdx="2" presStyleCnt="5" custAng="1212038" custScaleX="109920" custScaleY="99893" custLinFactNeighborX="-40017" custLinFactNeighborY="38677"/>
      <dgm:spPr/>
    </dgm:pt>
    <dgm:pt modelId="{692FCD84-708B-44E9-9308-88ABF225DA27}" type="pres">
      <dgm:prSet presAssocID="{BE915C6E-293B-48EF-B33C-373D94215FAA}" presName="connectorText" presStyleLbl="sibTrans2D1" presStyleIdx="2" presStyleCnt="5"/>
      <dgm:spPr/>
    </dgm:pt>
    <dgm:pt modelId="{21A08E9A-174A-4361-BA42-4C408BAB147F}" type="pres">
      <dgm:prSet presAssocID="{DB4D34F7-F9DF-4F20-980F-AA7A8756A236}" presName="node" presStyleLbl="node1" presStyleIdx="2" presStyleCnt="5" custScaleX="247492" custRadScaleRad="144659" custRadScaleInc="-57759">
        <dgm:presLayoutVars>
          <dgm:bulletEnabled val="1"/>
        </dgm:presLayoutVars>
      </dgm:prSet>
      <dgm:spPr/>
    </dgm:pt>
    <dgm:pt modelId="{6EEF3919-56B5-432C-97EF-8A1A8A4622AB}" type="pres">
      <dgm:prSet presAssocID="{5E3602B4-6662-405B-B873-ECCBAFE55C17}" presName="parTrans" presStyleLbl="sibTrans2D1" presStyleIdx="3" presStyleCnt="5" custScaleX="129892" custLinFactNeighborX="-345" custLinFactNeighborY="21316"/>
      <dgm:spPr/>
    </dgm:pt>
    <dgm:pt modelId="{BF9ADC1E-2BDB-4543-BEE6-00D70A31AF79}" type="pres">
      <dgm:prSet presAssocID="{5E3602B4-6662-405B-B873-ECCBAFE55C17}" presName="connectorText" presStyleLbl="sibTrans2D1" presStyleIdx="3" presStyleCnt="5"/>
      <dgm:spPr/>
    </dgm:pt>
    <dgm:pt modelId="{A68F5134-60DB-422B-94D0-3FA96D44BB8A}" type="pres">
      <dgm:prSet presAssocID="{119F612F-7DFC-4595-81A6-1CB18985E1CC}" presName="node" presStyleLbl="node1" presStyleIdx="3" presStyleCnt="5" custScaleX="236905" custRadScaleRad="146988" custRadScaleInc="56547">
        <dgm:presLayoutVars>
          <dgm:bulletEnabled val="1"/>
        </dgm:presLayoutVars>
      </dgm:prSet>
      <dgm:spPr/>
    </dgm:pt>
    <dgm:pt modelId="{2E90FFDB-915E-49BA-91C0-1FBFD17D5774}" type="pres">
      <dgm:prSet presAssocID="{FB566D4B-A236-48AE-9E53-1A426D33BF9E}" presName="parTrans" presStyleLbl="sibTrans2D1" presStyleIdx="4" presStyleCnt="5" custLinFactNeighborX="22269" custLinFactNeighborY="-28720"/>
      <dgm:spPr/>
    </dgm:pt>
    <dgm:pt modelId="{3F3E79A7-15A8-4406-9B7D-23CAACC35F83}" type="pres">
      <dgm:prSet presAssocID="{FB566D4B-A236-48AE-9E53-1A426D33BF9E}" presName="connectorText" presStyleLbl="sibTrans2D1" presStyleIdx="4" presStyleCnt="5"/>
      <dgm:spPr/>
    </dgm:pt>
    <dgm:pt modelId="{53D158CB-3DB5-4D90-B230-D696FDD5A610}" type="pres">
      <dgm:prSet presAssocID="{72792AA9-939E-4C8D-BE09-2D217E75F74A}" presName="node" presStyleLbl="node1" presStyleIdx="4" presStyleCnt="5" custScaleX="235001" custRadScaleRad="167076" custRadScaleInc="-24226">
        <dgm:presLayoutVars>
          <dgm:bulletEnabled val="1"/>
        </dgm:presLayoutVars>
      </dgm:prSet>
      <dgm:spPr/>
    </dgm:pt>
  </dgm:ptLst>
  <dgm:cxnLst>
    <dgm:cxn modelId="{96562C0A-C97E-4489-A65B-BABD3DE5BFBA}" type="presOf" srcId="{FB566D4B-A236-48AE-9E53-1A426D33BF9E}" destId="{3F3E79A7-15A8-4406-9B7D-23CAACC35F83}" srcOrd="1" destOrd="0" presId="urn:microsoft.com/office/officeart/2005/8/layout/radial5"/>
    <dgm:cxn modelId="{0288431F-35C5-426B-96E0-1750D074B172}" srcId="{FCEAD786-A407-4CA7-9B50-45F6B66F5232}" destId="{72792AA9-939E-4C8D-BE09-2D217E75F74A}" srcOrd="4" destOrd="0" parTransId="{FB566D4B-A236-48AE-9E53-1A426D33BF9E}" sibTransId="{7AEEC7F5-2FE0-4D46-93F1-709F0EB3B4A6}"/>
    <dgm:cxn modelId="{8E2E7224-F7F4-42C1-BDEC-F21E9477ECCF}" type="presOf" srcId="{FB566D4B-A236-48AE-9E53-1A426D33BF9E}" destId="{2E90FFDB-915E-49BA-91C0-1FBFD17D5774}" srcOrd="0" destOrd="0" presId="urn:microsoft.com/office/officeart/2005/8/layout/radial5"/>
    <dgm:cxn modelId="{E8E62125-7727-4F1D-8A60-463A416008FB}" type="presOf" srcId="{BE915C6E-293B-48EF-B33C-373D94215FAA}" destId="{82C7F8B5-2CD8-4AC3-BDC7-B9FED3787B58}" srcOrd="0" destOrd="0" presId="urn:microsoft.com/office/officeart/2005/8/layout/radial5"/>
    <dgm:cxn modelId="{F8120B27-D443-4A9B-84D8-6703A379EF1C}" type="presOf" srcId="{E6A3B2ED-BE38-4E10-9CC3-CF07922FD94F}" destId="{833E215C-E356-4DE7-952F-101CC0DF54FB}" srcOrd="0" destOrd="0" presId="urn:microsoft.com/office/officeart/2005/8/layout/radial5"/>
    <dgm:cxn modelId="{5B84FB29-FF8F-48E3-9728-F74A965C3096}" srcId="{FCEAD786-A407-4CA7-9B50-45F6B66F5232}" destId="{DB4D34F7-F9DF-4F20-980F-AA7A8756A236}" srcOrd="2" destOrd="0" parTransId="{BE915C6E-293B-48EF-B33C-373D94215FAA}" sibTransId="{623F14BF-F255-4742-B403-75FE623AE8F6}"/>
    <dgm:cxn modelId="{5D4CC45D-0CB7-4FA8-AE84-EC9032A92AF1}" type="presOf" srcId="{FCEAD786-A407-4CA7-9B50-45F6B66F5232}" destId="{BF6FF49C-ED0A-4E1A-B612-987F27C16493}" srcOrd="0" destOrd="0" presId="urn:microsoft.com/office/officeart/2005/8/layout/radial5"/>
    <dgm:cxn modelId="{62553242-1D64-4F8E-97EE-005EEBBBBE24}" srcId="{65C77A6B-25C6-46E0-8959-5E8220F9EF14}" destId="{B6E510AD-1A53-426D-949C-951236E5509D}" srcOrd="1" destOrd="0" parTransId="{92F8BAB9-56A0-4783-B08A-5F5CF051B41E}" sibTransId="{869379DC-4EFB-4C2B-9C5F-BFC63A53E884}"/>
    <dgm:cxn modelId="{23534A44-0C41-4563-9DA9-7AFCF53326AB}" type="presOf" srcId="{119F612F-7DFC-4595-81A6-1CB18985E1CC}" destId="{A68F5134-60DB-422B-94D0-3FA96D44BB8A}" srcOrd="0" destOrd="0" presId="urn:microsoft.com/office/officeart/2005/8/layout/radial5"/>
    <dgm:cxn modelId="{E84B6775-2412-4A7F-8F47-21F249968BF3}" type="presOf" srcId="{5E3602B4-6662-405B-B873-ECCBAFE55C17}" destId="{6EEF3919-56B5-432C-97EF-8A1A8A4622AB}" srcOrd="0" destOrd="0" presId="urn:microsoft.com/office/officeart/2005/8/layout/radial5"/>
    <dgm:cxn modelId="{65923C59-22A8-4337-B2A6-4A630316E287}" srcId="{FCEAD786-A407-4CA7-9B50-45F6B66F5232}" destId="{119F612F-7DFC-4595-81A6-1CB18985E1CC}" srcOrd="3" destOrd="0" parTransId="{5E3602B4-6662-405B-B873-ECCBAFE55C17}" sibTransId="{9B2FC849-1BC9-4352-968B-84CBB105DA0F}"/>
    <dgm:cxn modelId="{C7594182-F83A-4883-9E24-86E0D7E9CD6F}" srcId="{FCEAD786-A407-4CA7-9B50-45F6B66F5232}" destId="{E6A3B2ED-BE38-4E10-9CC3-CF07922FD94F}" srcOrd="1" destOrd="0" parTransId="{28171632-16C9-408D-B66F-DE1F736C2C4C}" sibTransId="{FE4075B1-0761-42FA-B330-0BECC4470F99}"/>
    <dgm:cxn modelId="{86C79A8C-4510-4236-A5F0-754F4CCD55B0}" type="presOf" srcId="{28171632-16C9-408D-B66F-DE1F736C2C4C}" destId="{A67E2770-68E5-4DF1-9CF1-7EF66A5404E6}" srcOrd="0" destOrd="0" presId="urn:microsoft.com/office/officeart/2005/8/layout/radial5"/>
    <dgm:cxn modelId="{CDB8358D-D2CF-4CA0-83DA-7ED912DCF5AA}" type="presOf" srcId="{DDFFC17D-D3EE-4956-A5B2-8046A14FBB4D}" destId="{2187ACCF-55DB-486D-8782-B40D2B01F640}" srcOrd="1" destOrd="0" presId="urn:microsoft.com/office/officeart/2005/8/layout/radial5"/>
    <dgm:cxn modelId="{0F28FA9D-90D9-4AC2-85C6-CE19BECB0EC2}" type="presOf" srcId="{DDFFC17D-D3EE-4956-A5B2-8046A14FBB4D}" destId="{E9168B20-3538-405D-8F59-0D37AAC7814E}" srcOrd="0" destOrd="0" presId="urn:microsoft.com/office/officeart/2005/8/layout/radial5"/>
    <dgm:cxn modelId="{702054A3-E3A0-42AA-A588-787D12F6E637}" type="presOf" srcId="{DB4D34F7-F9DF-4F20-980F-AA7A8756A236}" destId="{21A08E9A-174A-4361-BA42-4C408BAB147F}" srcOrd="0" destOrd="0" presId="urn:microsoft.com/office/officeart/2005/8/layout/radial5"/>
    <dgm:cxn modelId="{7FD3F1AE-B439-43E8-9734-BD35C0BBD1F0}" srcId="{65C77A6B-25C6-46E0-8959-5E8220F9EF14}" destId="{FCEAD786-A407-4CA7-9B50-45F6B66F5232}" srcOrd="0" destOrd="0" parTransId="{794CD33A-4B3D-4A77-93A2-82BBE039EEAC}" sibTransId="{A369C7A2-112A-481B-82BD-2D2AD6542CC6}"/>
    <dgm:cxn modelId="{2DC621B3-F886-47F6-8E19-F2359DB32D82}" type="presOf" srcId="{28171632-16C9-408D-B66F-DE1F736C2C4C}" destId="{BDC3CDB2-2C94-487C-911E-4D762BBAA0F9}" srcOrd="1" destOrd="0" presId="urn:microsoft.com/office/officeart/2005/8/layout/radial5"/>
    <dgm:cxn modelId="{1E2A6ECE-42E8-42E2-94B7-DD5ACE4C5037}" srcId="{FCEAD786-A407-4CA7-9B50-45F6B66F5232}" destId="{585F86CA-4976-48F0-99EB-54B4879579BE}" srcOrd="0" destOrd="0" parTransId="{DDFFC17D-D3EE-4956-A5B2-8046A14FBB4D}" sibTransId="{5D946274-DADC-4BE9-AFA3-CE8E4D848AA7}"/>
    <dgm:cxn modelId="{A51E6ACF-2430-4F38-A331-DF821549CBE9}" type="presOf" srcId="{BE915C6E-293B-48EF-B33C-373D94215FAA}" destId="{692FCD84-708B-44E9-9308-88ABF225DA27}" srcOrd="1" destOrd="0" presId="urn:microsoft.com/office/officeart/2005/8/layout/radial5"/>
    <dgm:cxn modelId="{425E1FDE-56D7-4BBC-9945-F23B4D94BB82}" type="presOf" srcId="{72792AA9-939E-4C8D-BE09-2D217E75F74A}" destId="{53D158CB-3DB5-4D90-B230-D696FDD5A610}" srcOrd="0" destOrd="0" presId="urn:microsoft.com/office/officeart/2005/8/layout/radial5"/>
    <dgm:cxn modelId="{B8FCB8F1-E7F9-40D0-9F57-8D000D0833F8}" type="presOf" srcId="{5E3602B4-6662-405B-B873-ECCBAFE55C17}" destId="{BF9ADC1E-2BDB-4543-BEE6-00D70A31AF79}" srcOrd="1" destOrd="0" presId="urn:microsoft.com/office/officeart/2005/8/layout/radial5"/>
    <dgm:cxn modelId="{146D89FC-C620-4EF8-94BB-D8C5396E7725}" type="presOf" srcId="{585F86CA-4976-48F0-99EB-54B4879579BE}" destId="{1C75D642-11BA-4868-B0B1-9DFEF8E1CC6A}" srcOrd="0" destOrd="0" presId="urn:microsoft.com/office/officeart/2005/8/layout/radial5"/>
    <dgm:cxn modelId="{5DD828FD-3183-4253-A63F-8125D3EEE179}" type="presOf" srcId="{65C77A6B-25C6-46E0-8959-5E8220F9EF14}" destId="{4206FDDD-FACA-4546-9CAC-B7CEB8D727BA}" srcOrd="0" destOrd="0" presId="urn:microsoft.com/office/officeart/2005/8/layout/radial5"/>
    <dgm:cxn modelId="{E03F2928-D91A-4A0B-82A8-115051F2CE0C}" type="presParOf" srcId="{4206FDDD-FACA-4546-9CAC-B7CEB8D727BA}" destId="{BF6FF49C-ED0A-4E1A-B612-987F27C16493}" srcOrd="0" destOrd="0" presId="urn:microsoft.com/office/officeart/2005/8/layout/radial5"/>
    <dgm:cxn modelId="{84FE5F73-2ECA-42EB-A752-3C5AD1AB466B}" type="presParOf" srcId="{4206FDDD-FACA-4546-9CAC-B7CEB8D727BA}" destId="{E9168B20-3538-405D-8F59-0D37AAC7814E}" srcOrd="1" destOrd="0" presId="urn:microsoft.com/office/officeart/2005/8/layout/radial5"/>
    <dgm:cxn modelId="{840AD185-FFFD-4872-AC35-19424D0E0C12}" type="presParOf" srcId="{E9168B20-3538-405D-8F59-0D37AAC7814E}" destId="{2187ACCF-55DB-486D-8782-B40D2B01F640}" srcOrd="0" destOrd="0" presId="urn:microsoft.com/office/officeart/2005/8/layout/radial5"/>
    <dgm:cxn modelId="{F4D7F050-8827-4C81-A42C-187D4F6B20C6}" type="presParOf" srcId="{4206FDDD-FACA-4546-9CAC-B7CEB8D727BA}" destId="{1C75D642-11BA-4868-B0B1-9DFEF8E1CC6A}" srcOrd="2" destOrd="0" presId="urn:microsoft.com/office/officeart/2005/8/layout/radial5"/>
    <dgm:cxn modelId="{C81C286F-19A2-441F-95DE-9F2EAA6BE09B}" type="presParOf" srcId="{4206FDDD-FACA-4546-9CAC-B7CEB8D727BA}" destId="{A67E2770-68E5-4DF1-9CF1-7EF66A5404E6}" srcOrd="3" destOrd="0" presId="urn:microsoft.com/office/officeart/2005/8/layout/radial5"/>
    <dgm:cxn modelId="{1AAEDCE4-B944-474C-BEB8-A0A89550BC61}" type="presParOf" srcId="{A67E2770-68E5-4DF1-9CF1-7EF66A5404E6}" destId="{BDC3CDB2-2C94-487C-911E-4D762BBAA0F9}" srcOrd="0" destOrd="0" presId="urn:microsoft.com/office/officeart/2005/8/layout/radial5"/>
    <dgm:cxn modelId="{1F197A6A-2330-4635-BAEE-A8BBED80F2BE}" type="presParOf" srcId="{4206FDDD-FACA-4546-9CAC-B7CEB8D727BA}" destId="{833E215C-E356-4DE7-952F-101CC0DF54FB}" srcOrd="4" destOrd="0" presId="urn:microsoft.com/office/officeart/2005/8/layout/radial5"/>
    <dgm:cxn modelId="{65F3EE25-3171-44B3-B972-757F7D3436B4}" type="presParOf" srcId="{4206FDDD-FACA-4546-9CAC-B7CEB8D727BA}" destId="{82C7F8B5-2CD8-4AC3-BDC7-B9FED3787B58}" srcOrd="5" destOrd="0" presId="urn:microsoft.com/office/officeart/2005/8/layout/radial5"/>
    <dgm:cxn modelId="{00CB5964-1ED3-4168-8676-59CFD8E87506}" type="presParOf" srcId="{82C7F8B5-2CD8-4AC3-BDC7-B9FED3787B58}" destId="{692FCD84-708B-44E9-9308-88ABF225DA27}" srcOrd="0" destOrd="0" presId="urn:microsoft.com/office/officeart/2005/8/layout/radial5"/>
    <dgm:cxn modelId="{E26D34DB-B501-49C4-B606-F8BA0DED7CFF}" type="presParOf" srcId="{4206FDDD-FACA-4546-9CAC-B7CEB8D727BA}" destId="{21A08E9A-174A-4361-BA42-4C408BAB147F}" srcOrd="6" destOrd="0" presId="urn:microsoft.com/office/officeart/2005/8/layout/radial5"/>
    <dgm:cxn modelId="{39836DB2-F9E1-4CC1-BEB3-F474DA24302D}" type="presParOf" srcId="{4206FDDD-FACA-4546-9CAC-B7CEB8D727BA}" destId="{6EEF3919-56B5-432C-97EF-8A1A8A4622AB}" srcOrd="7" destOrd="0" presId="urn:microsoft.com/office/officeart/2005/8/layout/radial5"/>
    <dgm:cxn modelId="{2A59905F-AE9E-43E1-86AA-443498DC9838}" type="presParOf" srcId="{6EEF3919-56B5-432C-97EF-8A1A8A4622AB}" destId="{BF9ADC1E-2BDB-4543-BEE6-00D70A31AF79}" srcOrd="0" destOrd="0" presId="urn:microsoft.com/office/officeart/2005/8/layout/radial5"/>
    <dgm:cxn modelId="{EE9CF374-4762-4D61-A553-9D8F4DEA83C7}" type="presParOf" srcId="{4206FDDD-FACA-4546-9CAC-B7CEB8D727BA}" destId="{A68F5134-60DB-422B-94D0-3FA96D44BB8A}" srcOrd="8" destOrd="0" presId="urn:microsoft.com/office/officeart/2005/8/layout/radial5"/>
    <dgm:cxn modelId="{D351E386-8A53-4AA3-B8E0-AEC1F9F72358}" type="presParOf" srcId="{4206FDDD-FACA-4546-9CAC-B7CEB8D727BA}" destId="{2E90FFDB-915E-49BA-91C0-1FBFD17D5774}" srcOrd="9" destOrd="0" presId="urn:microsoft.com/office/officeart/2005/8/layout/radial5"/>
    <dgm:cxn modelId="{59828209-E62E-4097-ACF6-B533E1C6878F}" type="presParOf" srcId="{2E90FFDB-915E-49BA-91C0-1FBFD17D5774}" destId="{3F3E79A7-15A8-4406-9B7D-23CAACC35F83}" srcOrd="0" destOrd="0" presId="urn:microsoft.com/office/officeart/2005/8/layout/radial5"/>
    <dgm:cxn modelId="{8626F90C-0AFB-4533-B0C6-98AF1A381BAD}" type="presParOf" srcId="{4206FDDD-FACA-4546-9CAC-B7CEB8D727BA}" destId="{53D158CB-3DB5-4D90-B230-D696FDD5A610}" srcOrd="10"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4A91711-69CE-4B4B-A8EA-35D0B642FF02}" type="doc">
      <dgm:prSet loTypeId="urn:microsoft.com/office/officeart/2008/layout/BendingPictureBlocks" loCatId="picture" qsTypeId="urn:microsoft.com/office/officeart/2005/8/quickstyle/simple1" qsCatId="simple" csTypeId="urn:microsoft.com/office/officeart/2005/8/colors/accent1_2" csCatId="accent1" phldr="1"/>
      <dgm:spPr/>
      <dgm:t>
        <a:bodyPr/>
        <a:lstStyle/>
        <a:p>
          <a:endParaRPr lang="en-AU"/>
        </a:p>
      </dgm:t>
    </dgm:pt>
    <dgm:pt modelId="{CE00E1E5-1AC7-4CB5-AA81-A7E7A8775F87}">
      <dgm:prSet phldrT="[Text]" custT="1"/>
      <dgm:spPr/>
      <dgm:t>
        <a:bodyPr/>
        <a:lstStyle/>
        <a:p>
          <a:r>
            <a:rPr lang="en-AU" sz="1400" b="1" dirty="0"/>
            <a:t>VCE and VCAL </a:t>
          </a:r>
          <a:r>
            <a:rPr lang="en-AU" sz="1600" b="1" dirty="0"/>
            <a:t>Administrative</a:t>
          </a:r>
          <a:r>
            <a:rPr lang="en-AU" sz="1400" b="1" dirty="0"/>
            <a:t> Handbook 2020</a:t>
          </a:r>
        </a:p>
      </dgm:t>
    </dgm:pt>
    <dgm:pt modelId="{94F61018-04A9-4AE8-A572-0B163835C17D}" type="parTrans" cxnId="{492B7A6A-B0E2-4E1C-B1C5-50C677939797}">
      <dgm:prSet/>
      <dgm:spPr/>
      <dgm:t>
        <a:bodyPr/>
        <a:lstStyle/>
        <a:p>
          <a:endParaRPr lang="en-AU"/>
        </a:p>
      </dgm:t>
    </dgm:pt>
    <dgm:pt modelId="{3B0D1CED-66DF-4344-993B-FB54D842A491}" type="sibTrans" cxnId="{492B7A6A-B0E2-4E1C-B1C5-50C677939797}">
      <dgm:prSet/>
      <dgm:spPr/>
      <dgm:t>
        <a:bodyPr/>
        <a:lstStyle/>
        <a:p>
          <a:endParaRPr lang="en-AU"/>
        </a:p>
      </dgm:t>
    </dgm:pt>
    <dgm:pt modelId="{FCF87C70-056B-4B0C-98DF-D6D01B29FF15}">
      <dgm:prSet phldrT="[Text]" custT="1"/>
      <dgm:spPr/>
      <dgm:t>
        <a:bodyPr/>
        <a:lstStyle/>
        <a:p>
          <a:r>
            <a:rPr lang="en-AU" sz="1600" b="1" dirty="0"/>
            <a:t>Study designs</a:t>
          </a:r>
        </a:p>
      </dgm:t>
    </dgm:pt>
    <dgm:pt modelId="{2E577EF6-6B17-4693-99D2-7E2AFAFFB9D4}" type="parTrans" cxnId="{BCD84CA6-66B6-4782-AFAE-ECF281FE36ED}">
      <dgm:prSet/>
      <dgm:spPr/>
      <dgm:t>
        <a:bodyPr/>
        <a:lstStyle/>
        <a:p>
          <a:endParaRPr lang="en-AU"/>
        </a:p>
      </dgm:t>
    </dgm:pt>
    <dgm:pt modelId="{6A4924DD-7CC8-40BE-AD4B-CC75FDD4F800}" type="sibTrans" cxnId="{BCD84CA6-66B6-4782-AFAE-ECF281FE36ED}">
      <dgm:prSet/>
      <dgm:spPr/>
      <dgm:t>
        <a:bodyPr/>
        <a:lstStyle/>
        <a:p>
          <a:endParaRPr lang="en-AU"/>
        </a:p>
      </dgm:t>
    </dgm:pt>
    <dgm:pt modelId="{4571B718-3067-4C4B-9C6E-92F3A1ED2137}" type="pres">
      <dgm:prSet presAssocID="{D4A91711-69CE-4B4B-A8EA-35D0B642FF02}" presName="Name0" presStyleCnt="0">
        <dgm:presLayoutVars>
          <dgm:dir/>
          <dgm:resizeHandles/>
        </dgm:presLayoutVars>
      </dgm:prSet>
      <dgm:spPr/>
    </dgm:pt>
    <dgm:pt modelId="{BD5FF34D-8B9D-431B-9728-A9D0D0FE8D99}" type="pres">
      <dgm:prSet presAssocID="{CE00E1E5-1AC7-4CB5-AA81-A7E7A8775F87}" presName="composite" presStyleCnt="0"/>
      <dgm:spPr/>
    </dgm:pt>
    <dgm:pt modelId="{D8F3250F-9356-4434-83BD-F47372761BB6}" type="pres">
      <dgm:prSet presAssocID="{CE00E1E5-1AC7-4CB5-AA81-A7E7A8775F87}" presName="rect1" presStyleLbl="bgImgPlace1" presStyleIdx="0" presStyleCnt="2"/>
      <dgm:spPr>
        <a:blipFill dpi="0" rotWithShape="1">
          <a:blip xmlns:r="http://schemas.openxmlformats.org/officeDocument/2006/relationships" r:embed="rId1" cstate="print">
            <a:extLst>
              <a:ext uri="{28A0092B-C50C-407E-A947-70E740481C1C}">
                <a14:useLocalDpi xmlns:a14="http://schemas.microsoft.com/office/drawing/2010/main" val="0"/>
              </a:ext>
            </a:extLst>
          </a:blip>
          <a:srcRect/>
          <a:stretch>
            <a:fillRect l="20105" r="20105"/>
          </a:stretch>
        </a:blipFill>
      </dgm:spPr>
    </dgm:pt>
    <dgm:pt modelId="{B9E2039B-3796-454E-9A77-4F4E5A5B265B}" type="pres">
      <dgm:prSet presAssocID="{CE00E1E5-1AC7-4CB5-AA81-A7E7A8775F87}" presName="rect2" presStyleLbl="node1" presStyleIdx="0" presStyleCnt="2" custScaleX="165157" custScaleY="162918">
        <dgm:presLayoutVars>
          <dgm:bulletEnabled val="1"/>
        </dgm:presLayoutVars>
      </dgm:prSet>
      <dgm:spPr/>
    </dgm:pt>
    <dgm:pt modelId="{8E339A50-B256-4138-8ACD-33FD4D1E2973}" type="pres">
      <dgm:prSet presAssocID="{3B0D1CED-66DF-4344-993B-FB54D842A491}" presName="sibTrans" presStyleCnt="0"/>
      <dgm:spPr/>
    </dgm:pt>
    <dgm:pt modelId="{6134F7DA-8351-46F2-AAEE-1452A8B6328D}" type="pres">
      <dgm:prSet presAssocID="{FCF87C70-056B-4B0C-98DF-D6D01B29FF15}" presName="composite" presStyleCnt="0"/>
      <dgm:spPr/>
    </dgm:pt>
    <dgm:pt modelId="{82BEF0FA-482C-408C-A4E4-35EC87F27B69}" type="pres">
      <dgm:prSet presAssocID="{FCF87C70-056B-4B0C-98DF-D6D01B29FF15}" presName="rect1" presStyleLbl="bgImgPlace1" presStyleIdx="1" presStyleCnt="2"/>
      <dgm:spPr>
        <a:blipFill dpi="0" rotWithShape="1">
          <a:blip xmlns:r="http://schemas.openxmlformats.org/officeDocument/2006/relationships" r:embed="rId2" cstate="print">
            <a:extLst>
              <a:ext uri="{28A0092B-C50C-407E-A947-70E740481C1C}">
                <a14:useLocalDpi xmlns:a14="http://schemas.microsoft.com/office/drawing/2010/main" val="0"/>
              </a:ext>
            </a:extLst>
          </a:blip>
          <a:srcRect/>
          <a:stretch>
            <a:fillRect l="20337" r="20337"/>
          </a:stretch>
        </a:blipFill>
      </dgm:spPr>
    </dgm:pt>
    <dgm:pt modelId="{64E2C9B5-3C28-40FE-B6AD-1EC4FC732E7E}" type="pres">
      <dgm:prSet presAssocID="{FCF87C70-056B-4B0C-98DF-D6D01B29FF15}" presName="rect2" presStyleLbl="node1" presStyleIdx="1" presStyleCnt="2" custScaleX="146718" custScaleY="165119">
        <dgm:presLayoutVars>
          <dgm:bulletEnabled val="1"/>
        </dgm:presLayoutVars>
      </dgm:prSet>
      <dgm:spPr/>
    </dgm:pt>
  </dgm:ptLst>
  <dgm:cxnLst>
    <dgm:cxn modelId="{492B7A6A-B0E2-4E1C-B1C5-50C677939797}" srcId="{D4A91711-69CE-4B4B-A8EA-35D0B642FF02}" destId="{CE00E1E5-1AC7-4CB5-AA81-A7E7A8775F87}" srcOrd="0" destOrd="0" parTransId="{94F61018-04A9-4AE8-A572-0B163835C17D}" sibTransId="{3B0D1CED-66DF-4344-993B-FB54D842A491}"/>
    <dgm:cxn modelId="{AF2CA87B-AF9B-4D5E-B7B1-76829A2F33D4}" type="presOf" srcId="{CE00E1E5-1AC7-4CB5-AA81-A7E7A8775F87}" destId="{B9E2039B-3796-454E-9A77-4F4E5A5B265B}" srcOrd="0" destOrd="0" presId="urn:microsoft.com/office/officeart/2008/layout/BendingPictureBlocks"/>
    <dgm:cxn modelId="{13D7C29B-172C-44E5-A99E-ED5391EEB0F1}" type="presOf" srcId="{FCF87C70-056B-4B0C-98DF-D6D01B29FF15}" destId="{64E2C9B5-3C28-40FE-B6AD-1EC4FC732E7E}" srcOrd="0" destOrd="0" presId="urn:microsoft.com/office/officeart/2008/layout/BendingPictureBlocks"/>
    <dgm:cxn modelId="{AA25DF9D-ED20-4A47-8DD0-CCCE536074DD}" type="presOf" srcId="{D4A91711-69CE-4B4B-A8EA-35D0B642FF02}" destId="{4571B718-3067-4C4B-9C6E-92F3A1ED2137}" srcOrd="0" destOrd="0" presId="urn:microsoft.com/office/officeart/2008/layout/BendingPictureBlocks"/>
    <dgm:cxn modelId="{BCD84CA6-66B6-4782-AFAE-ECF281FE36ED}" srcId="{D4A91711-69CE-4B4B-A8EA-35D0B642FF02}" destId="{FCF87C70-056B-4B0C-98DF-D6D01B29FF15}" srcOrd="1" destOrd="0" parTransId="{2E577EF6-6B17-4693-99D2-7E2AFAFFB9D4}" sibTransId="{6A4924DD-7CC8-40BE-AD4B-CC75FDD4F800}"/>
    <dgm:cxn modelId="{4FB8D024-D5CE-483F-85E1-B4416272876D}" type="presParOf" srcId="{4571B718-3067-4C4B-9C6E-92F3A1ED2137}" destId="{BD5FF34D-8B9D-431B-9728-A9D0D0FE8D99}" srcOrd="0" destOrd="0" presId="urn:microsoft.com/office/officeart/2008/layout/BendingPictureBlocks"/>
    <dgm:cxn modelId="{EC01F1E1-D471-4AA3-8271-67717F30BC89}" type="presParOf" srcId="{BD5FF34D-8B9D-431B-9728-A9D0D0FE8D99}" destId="{D8F3250F-9356-4434-83BD-F47372761BB6}" srcOrd="0" destOrd="0" presId="urn:microsoft.com/office/officeart/2008/layout/BendingPictureBlocks"/>
    <dgm:cxn modelId="{C91072A1-72C6-4B51-8B6A-6B3BA0CED8B1}" type="presParOf" srcId="{BD5FF34D-8B9D-431B-9728-A9D0D0FE8D99}" destId="{B9E2039B-3796-454E-9A77-4F4E5A5B265B}" srcOrd="1" destOrd="0" presId="urn:microsoft.com/office/officeart/2008/layout/BendingPictureBlocks"/>
    <dgm:cxn modelId="{0325547D-E5FB-4F11-A8C4-3DA41A688501}" type="presParOf" srcId="{4571B718-3067-4C4B-9C6E-92F3A1ED2137}" destId="{8E339A50-B256-4138-8ACD-33FD4D1E2973}" srcOrd="1" destOrd="0" presId="urn:microsoft.com/office/officeart/2008/layout/BendingPictureBlocks"/>
    <dgm:cxn modelId="{267D99ED-F88A-4DC5-852F-FA193A52F4F2}" type="presParOf" srcId="{4571B718-3067-4C4B-9C6E-92F3A1ED2137}" destId="{6134F7DA-8351-46F2-AAEE-1452A8B6328D}" srcOrd="2" destOrd="0" presId="urn:microsoft.com/office/officeart/2008/layout/BendingPictureBlocks"/>
    <dgm:cxn modelId="{99B7BDBD-682F-46C9-918E-D912B2E6FCB7}" type="presParOf" srcId="{6134F7DA-8351-46F2-AAEE-1452A8B6328D}" destId="{82BEF0FA-482C-408C-A4E4-35EC87F27B69}" srcOrd="0" destOrd="0" presId="urn:microsoft.com/office/officeart/2008/layout/BendingPictureBlocks"/>
    <dgm:cxn modelId="{F1AF7468-20FB-4CC7-A2C4-38684F5F9133}" type="presParOf" srcId="{6134F7DA-8351-46F2-AAEE-1452A8B6328D}" destId="{64E2C9B5-3C28-40FE-B6AD-1EC4FC732E7E}" srcOrd="1" destOrd="0" presId="urn:microsoft.com/office/officeart/2008/layout/BendingPictureBlock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4A91711-69CE-4B4B-A8EA-35D0B642FF02}" type="doc">
      <dgm:prSet loTypeId="urn:microsoft.com/office/officeart/2008/layout/BendingPictureBlocks" loCatId="picture" qsTypeId="urn:microsoft.com/office/officeart/2005/8/quickstyle/simple1" qsCatId="simple" csTypeId="urn:microsoft.com/office/officeart/2005/8/colors/accent1_2" csCatId="accent1" phldr="1"/>
      <dgm:spPr/>
      <dgm:t>
        <a:bodyPr/>
        <a:lstStyle/>
        <a:p>
          <a:endParaRPr lang="en-AU"/>
        </a:p>
      </dgm:t>
    </dgm:pt>
    <dgm:pt modelId="{1D719E84-4C95-4682-8DC2-69AE46BC93EF}">
      <dgm:prSet phldrT="[Text]" custT="1"/>
      <dgm:spPr/>
      <dgm:t>
        <a:bodyPr/>
        <a:lstStyle/>
        <a:p>
          <a:r>
            <a:rPr lang="en-AU" sz="1400" b="1" dirty="0"/>
            <a:t>Advice for teachers</a:t>
          </a:r>
        </a:p>
      </dgm:t>
    </dgm:pt>
    <dgm:pt modelId="{D8F2AF41-1F12-4F66-8038-915CF985D329}" type="parTrans" cxnId="{DE43F26F-CA13-4AC5-9113-6F728C3815C2}">
      <dgm:prSet/>
      <dgm:spPr/>
      <dgm:t>
        <a:bodyPr/>
        <a:lstStyle/>
        <a:p>
          <a:endParaRPr lang="en-AU"/>
        </a:p>
      </dgm:t>
    </dgm:pt>
    <dgm:pt modelId="{B4CB9DB9-6024-423B-8223-272C0125E4DE}" type="sibTrans" cxnId="{DE43F26F-CA13-4AC5-9113-6F728C3815C2}">
      <dgm:prSet/>
      <dgm:spPr/>
      <dgm:t>
        <a:bodyPr/>
        <a:lstStyle/>
        <a:p>
          <a:endParaRPr lang="en-AU"/>
        </a:p>
      </dgm:t>
    </dgm:pt>
    <dgm:pt modelId="{EDE1F8C9-B5E9-4C94-86D7-0B7C2CE08963}">
      <dgm:prSet phldrT="[Text]" custT="1"/>
      <dgm:spPr/>
      <dgm:t>
        <a:bodyPr/>
        <a:lstStyle/>
        <a:p>
          <a:r>
            <a:rPr lang="en-AU" sz="1400" b="1" dirty="0"/>
            <a:t>VCAA VCE webpage</a:t>
          </a:r>
        </a:p>
      </dgm:t>
    </dgm:pt>
    <dgm:pt modelId="{7E1971B6-E8ED-41F5-8A49-A8EE230E0E2B}" type="parTrans" cxnId="{2BA57E02-342A-46AA-AE66-D527D94D7053}">
      <dgm:prSet/>
      <dgm:spPr/>
      <dgm:t>
        <a:bodyPr/>
        <a:lstStyle/>
        <a:p>
          <a:endParaRPr lang="en-AU"/>
        </a:p>
      </dgm:t>
    </dgm:pt>
    <dgm:pt modelId="{E1EBAFE0-42F2-40F9-8B1D-D1C194595C89}" type="sibTrans" cxnId="{2BA57E02-342A-46AA-AE66-D527D94D7053}">
      <dgm:prSet/>
      <dgm:spPr/>
      <dgm:t>
        <a:bodyPr/>
        <a:lstStyle/>
        <a:p>
          <a:endParaRPr lang="en-AU"/>
        </a:p>
      </dgm:t>
    </dgm:pt>
    <dgm:pt modelId="{4A351942-7F5F-49F0-B15B-2F53C317ADED}">
      <dgm:prSet phldrT="[Text]" custT="1"/>
      <dgm:spPr/>
      <dgm:t>
        <a:bodyPr/>
        <a:lstStyle/>
        <a:p>
          <a:r>
            <a:rPr lang="en-AU" sz="1400" b="1" dirty="0"/>
            <a:t>Support materials</a:t>
          </a:r>
        </a:p>
      </dgm:t>
    </dgm:pt>
    <dgm:pt modelId="{21A55BC7-0417-4EEC-AEAB-0832CCB14E25}" type="parTrans" cxnId="{A5850D88-CD2B-464A-8B43-F53182EF2CE8}">
      <dgm:prSet/>
      <dgm:spPr/>
      <dgm:t>
        <a:bodyPr/>
        <a:lstStyle/>
        <a:p>
          <a:endParaRPr lang="en-AU"/>
        </a:p>
      </dgm:t>
    </dgm:pt>
    <dgm:pt modelId="{39B05C29-0C41-4322-B1E4-2CD3C490CF9F}" type="sibTrans" cxnId="{A5850D88-CD2B-464A-8B43-F53182EF2CE8}">
      <dgm:prSet/>
      <dgm:spPr/>
      <dgm:t>
        <a:bodyPr/>
        <a:lstStyle/>
        <a:p>
          <a:endParaRPr lang="en-AU"/>
        </a:p>
      </dgm:t>
    </dgm:pt>
    <dgm:pt modelId="{3EBD16EB-EB1A-4206-B027-0DECB59EE38D}" type="pres">
      <dgm:prSet presAssocID="{D4A91711-69CE-4B4B-A8EA-35D0B642FF02}" presName="Name0" presStyleCnt="0">
        <dgm:presLayoutVars>
          <dgm:dir/>
          <dgm:resizeHandles/>
        </dgm:presLayoutVars>
      </dgm:prSet>
      <dgm:spPr/>
    </dgm:pt>
    <dgm:pt modelId="{0598A100-0C1C-41BE-BFE6-1A40DBEABD10}" type="pres">
      <dgm:prSet presAssocID="{EDE1F8C9-B5E9-4C94-86D7-0B7C2CE08963}" presName="composite" presStyleCnt="0"/>
      <dgm:spPr/>
    </dgm:pt>
    <dgm:pt modelId="{8DD35F0D-C4E3-484A-A7D5-744CDC781326}" type="pres">
      <dgm:prSet presAssocID="{EDE1F8C9-B5E9-4C94-86D7-0B7C2CE08963}" presName="rect1" presStyleLbl="bgImgPlace1" presStyleIdx="0" presStyleCnt="3"/>
      <dgm:spPr>
        <a:blipFill dpi="0" rotWithShape="1">
          <a:blip xmlns:r="http://schemas.openxmlformats.org/officeDocument/2006/relationships" r:embed="rId1" cstate="screen">
            <a:extLst>
              <a:ext uri="{28A0092B-C50C-407E-A947-70E740481C1C}">
                <a14:useLocalDpi xmlns:a14="http://schemas.microsoft.com/office/drawing/2010/main"/>
              </a:ext>
            </a:extLst>
          </a:blip>
          <a:srcRect/>
          <a:stretch>
            <a:fillRect l="9988" r="9988"/>
          </a:stretch>
        </a:blipFill>
      </dgm:spPr>
    </dgm:pt>
    <dgm:pt modelId="{26B37F40-4215-430C-AD78-E8EE0B042C82}" type="pres">
      <dgm:prSet presAssocID="{EDE1F8C9-B5E9-4C94-86D7-0B7C2CE08963}" presName="rect2" presStyleLbl="node1" presStyleIdx="0" presStyleCnt="3">
        <dgm:presLayoutVars>
          <dgm:bulletEnabled val="1"/>
        </dgm:presLayoutVars>
      </dgm:prSet>
      <dgm:spPr/>
    </dgm:pt>
    <dgm:pt modelId="{46404593-11A3-4651-BCE0-60ED0D9D2E03}" type="pres">
      <dgm:prSet presAssocID="{E1EBAFE0-42F2-40F9-8B1D-D1C194595C89}" presName="sibTrans" presStyleCnt="0"/>
      <dgm:spPr/>
    </dgm:pt>
    <dgm:pt modelId="{DF868A99-3F65-4A3D-AA79-192A601F5096}" type="pres">
      <dgm:prSet presAssocID="{1D719E84-4C95-4682-8DC2-69AE46BC93EF}" presName="composite" presStyleCnt="0"/>
      <dgm:spPr/>
    </dgm:pt>
    <dgm:pt modelId="{15D5D7DB-B5AA-4DEB-8191-65AABEAE6115}" type="pres">
      <dgm:prSet presAssocID="{1D719E84-4C95-4682-8DC2-69AE46BC93EF}" presName="rect1" presStyleLbl="bgImgPlace1" presStyleIdx="1" presStyleCnt="3"/>
      <dgm:spPr>
        <a:blipFill dpi="0" rotWithShape="1">
          <a:blip xmlns:r="http://schemas.openxmlformats.org/officeDocument/2006/relationships" r:embed="rId2" cstate="screen">
            <a:extLst>
              <a:ext uri="{28A0092B-C50C-407E-A947-70E740481C1C}">
                <a14:useLocalDpi xmlns:a14="http://schemas.microsoft.com/office/drawing/2010/main"/>
              </a:ext>
            </a:extLst>
          </a:blip>
          <a:srcRect/>
          <a:stretch>
            <a:fillRect l="19763" r="19763"/>
          </a:stretch>
        </a:blipFill>
      </dgm:spPr>
    </dgm:pt>
    <dgm:pt modelId="{39934AF2-7584-4DA3-9749-9729D225F40A}" type="pres">
      <dgm:prSet presAssocID="{1D719E84-4C95-4682-8DC2-69AE46BC93EF}" presName="rect2" presStyleLbl="node1" presStyleIdx="1" presStyleCnt="3">
        <dgm:presLayoutVars>
          <dgm:bulletEnabled val="1"/>
        </dgm:presLayoutVars>
      </dgm:prSet>
      <dgm:spPr/>
    </dgm:pt>
    <dgm:pt modelId="{A02DE7B7-7D2F-43D4-B6E2-AE69102A95CE}" type="pres">
      <dgm:prSet presAssocID="{B4CB9DB9-6024-423B-8223-272C0125E4DE}" presName="sibTrans" presStyleCnt="0"/>
      <dgm:spPr/>
    </dgm:pt>
    <dgm:pt modelId="{CBFF0DF7-5944-4CF3-954E-ADAC0C0E227E}" type="pres">
      <dgm:prSet presAssocID="{4A351942-7F5F-49F0-B15B-2F53C317ADED}" presName="composite" presStyleCnt="0"/>
      <dgm:spPr/>
    </dgm:pt>
    <dgm:pt modelId="{5142158E-3432-4358-9607-A8C552E4407C}" type="pres">
      <dgm:prSet presAssocID="{4A351942-7F5F-49F0-B15B-2F53C317ADED}" presName="rect1" presStyleLbl="bgImgPlace1" presStyleIdx="2" presStyleCnt="3"/>
      <dgm:spPr>
        <a:blipFill>
          <a:blip xmlns:r="http://schemas.openxmlformats.org/officeDocument/2006/relationships" r:embed="rId3" cstate="print">
            <a:extLst>
              <a:ext uri="{28A0092B-C50C-407E-A947-70E740481C1C}">
                <a14:useLocalDpi xmlns:a14="http://schemas.microsoft.com/office/drawing/2010/main" val="0"/>
              </a:ext>
            </a:extLst>
          </a:blip>
          <a:srcRect/>
          <a:stretch>
            <a:fillRect t="-1000" b="-1000"/>
          </a:stretch>
        </a:blipFill>
      </dgm:spPr>
    </dgm:pt>
    <dgm:pt modelId="{FEB78433-E7F6-4A31-8F4A-89400C32FA6A}" type="pres">
      <dgm:prSet presAssocID="{4A351942-7F5F-49F0-B15B-2F53C317ADED}" presName="rect2" presStyleLbl="node1" presStyleIdx="2" presStyleCnt="3" custScaleX="113754">
        <dgm:presLayoutVars>
          <dgm:bulletEnabled val="1"/>
        </dgm:presLayoutVars>
      </dgm:prSet>
      <dgm:spPr/>
    </dgm:pt>
  </dgm:ptLst>
  <dgm:cxnLst>
    <dgm:cxn modelId="{2BA57E02-342A-46AA-AE66-D527D94D7053}" srcId="{D4A91711-69CE-4B4B-A8EA-35D0B642FF02}" destId="{EDE1F8C9-B5E9-4C94-86D7-0B7C2CE08963}" srcOrd="0" destOrd="0" parTransId="{7E1971B6-E8ED-41F5-8A49-A8EE230E0E2B}" sibTransId="{E1EBAFE0-42F2-40F9-8B1D-D1C194595C89}"/>
    <dgm:cxn modelId="{7900D869-1DC6-41E3-A2DB-36157DCEE583}" type="presOf" srcId="{D4A91711-69CE-4B4B-A8EA-35D0B642FF02}" destId="{3EBD16EB-EB1A-4206-B027-0DECB59EE38D}" srcOrd="0" destOrd="0" presId="urn:microsoft.com/office/officeart/2008/layout/BendingPictureBlocks"/>
    <dgm:cxn modelId="{7454E34B-20C8-49B3-A71C-515B16F29638}" type="presOf" srcId="{1D719E84-4C95-4682-8DC2-69AE46BC93EF}" destId="{39934AF2-7584-4DA3-9749-9729D225F40A}" srcOrd="0" destOrd="0" presId="urn:microsoft.com/office/officeart/2008/layout/BendingPictureBlocks"/>
    <dgm:cxn modelId="{DE43F26F-CA13-4AC5-9113-6F728C3815C2}" srcId="{D4A91711-69CE-4B4B-A8EA-35D0B642FF02}" destId="{1D719E84-4C95-4682-8DC2-69AE46BC93EF}" srcOrd="1" destOrd="0" parTransId="{D8F2AF41-1F12-4F66-8038-915CF985D329}" sibTransId="{B4CB9DB9-6024-423B-8223-272C0125E4DE}"/>
    <dgm:cxn modelId="{A5850D88-CD2B-464A-8B43-F53182EF2CE8}" srcId="{D4A91711-69CE-4B4B-A8EA-35D0B642FF02}" destId="{4A351942-7F5F-49F0-B15B-2F53C317ADED}" srcOrd="2" destOrd="0" parTransId="{21A55BC7-0417-4EEC-AEAB-0832CCB14E25}" sibTransId="{39B05C29-0C41-4322-B1E4-2CD3C490CF9F}"/>
    <dgm:cxn modelId="{DD2368B3-6DB7-4042-AC5F-E32831F4B19C}" type="presOf" srcId="{EDE1F8C9-B5E9-4C94-86D7-0B7C2CE08963}" destId="{26B37F40-4215-430C-AD78-E8EE0B042C82}" srcOrd="0" destOrd="0" presId="urn:microsoft.com/office/officeart/2008/layout/BendingPictureBlocks"/>
    <dgm:cxn modelId="{EFAEABC5-32DA-42EC-ACF7-92917FEBF465}" type="presOf" srcId="{4A351942-7F5F-49F0-B15B-2F53C317ADED}" destId="{FEB78433-E7F6-4A31-8F4A-89400C32FA6A}" srcOrd="0" destOrd="0" presId="urn:microsoft.com/office/officeart/2008/layout/BendingPictureBlocks"/>
    <dgm:cxn modelId="{7FB99DF4-5EFF-401D-8DAE-853FC3EBA262}" type="presParOf" srcId="{3EBD16EB-EB1A-4206-B027-0DECB59EE38D}" destId="{0598A100-0C1C-41BE-BFE6-1A40DBEABD10}" srcOrd="0" destOrd="0" presId="urn:microsoft.com/office/officeart/2008/layout/BendingPictureBlocks"/>
    <dgm:cxn modelId="{ACF24F9B-AF43-4DE6-ABF3-369CF361FAB3}" type="presParOf" srcId="{0598A100-0C1C-41BE-BFE6-1A40DBEABD10}" destId="{8DD35F0D-C4E3-484A-A7D5-744CDC781326}" srcOrd="0" destOrd="0" presId="urn:microsoft.com/office/officeart/2008/layout/BendingPictureBlocks"/>
    <dgm:cxn modelId="{AFEA48E1-42A6-42A5-97AA-BA616716EF25}" type="presParOf" srcId="{0598A100-0C1C-41BE-BFE6-1A40DBEABD10}" destId="{26B37F40-4215-430C-AD78-E8EE0B042C82}" srcOrd="1" destOrd="0" presId="urn:microsoft.com/office/officeart/2008/layout/BendingPictureBlocks"/>
    <dgm:cxn modelId="{BF861937-518B-4CC2-BC6C-1299BB8D2EB8}" type="presParOf" srcId="{3EBD16EB-EB1A-4206-B027-0DECB59EE38D}" destId="{46404593-11A3-4651-BCE0-60ED0D9D2E03}" srcOrd="1" destOrd="0" presId="urn:microsoft.com/office/officeart/2008/layout/BendingPictureBlocks"/>
    <dgm:cxn modelId="{E63F22C8-8BE6-4C8F-B1A2-A1AF1CAF107C}" type="presParOf" srcId="{3EBD16EB-EB1A-4206-B027-0DECB59EE38D}" destId="{DF868A99-3F65-4A3D-AA79-192A601F5096}" srcOrd="2" destOrd="0" presId="urn:microsoft.com/office/officeart/2008/layout/BendingPictureBlocks"/>
    <dgm:cxn modelId="{35E40AD8-C170-40D3-9A06-E567F1FFB880}" type="presParOf" srcId="{DF868A99-3F65-4A3D-AA79-192A601F5096}" destId="{15D5D7DB-B5AA-4DEB-8191-65AABEAE6115}" srcOrd="0" destOrd="0" presId="urn:microsoft.com/office/officeart/2008/layout/BendingPictureBlocks"/>
    <dgm:cxn modelId="{C7FCF4D9-0B94-4EC0-8266-CF76996F41D7}" type="presParOf" srcId="{DF868A99-3F65-4A3D-AA79-192A601F5096}" destId="{39934AF2-7584-4DA3-9749-9729D225F40A}" srcOrd="1" destOrd="0" presId="urn:microsoft.com/office/officeart/2008/layout/BendingPictureBlocks"/>
    <dgm:cxn modelId="{3986509C-C08E-4814-AA67-E6E3976C418C}" type="presParOf" srcId="{3EBD16EB-EB1A-4206-B027-0DECB59EE38D}" destId="{A02DE7B7-7D2F-43D4-B6E2-AE69102A95CE}" srcOrd="3" destOrd="0" presId="urn:microsoft.com/office/officeart/2008/layout/BendingPictureBlocks"/>
    <dgm:cxn modelId="{F7536252-67E4-4184-AF96-DBC86DD70220}" type="presParOf" srcId="{3EBD16EB-EB1A-4206-B027-0DECB59EE38D}" destId="{CBFF0DF7-5944-4CF3-954E-ADAC0C0E227E}" srcOrd="4" destOrd="0" presId="urn:microsoft.com/office/officeart/2008/layout/BendingPictureBlocks"/>
    <dgm:cxn modelId="{3869CCB3-6CD0-4003-A9BD-49B75F01E9BF}" type="presParOf" srcId="{CBFF0DF7-5944-4CF3-954E-ADAC0C0E227E}" destId="{5142158E-3432-4358-9607-A8C552E4407C}" srcOrd="0" destOrd="0" presId="urn:microsoft.com/office/officeart/2008/layout/BendingPictureBlocks"/>
    <dgm:cxn modelId="{CA9A1E13-D556-4881-A035-55CFAC71B625}" type="presParOf" srcId="{CBFF0DF7-5944-4CF3-954E-ADAC0C0E227E}" destId="{FEB78433-E7F6-4A31-8F4A-89400C32FA6A}" srcOrd="1" destOrd="0" presId="urn:microsoft.com/office/officeart/2008/layout/BendingPictureBlock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6FF49C-ED0A-4E1A-B612-987F27C16493}">
      <dsp:nvSpPr>
        <dsp:cNvPr id="0" name=""/>
        <dsp:cNvSpPr/>
      </dsp:nvSpPr>
      <dsp:spPr>
        <a:xfrm>
          <a:off x="3063620" y="1211546"/>
          <a:ext cx="1733004" cy="875276"/>
        </a:xfrm>
        <a:prstGeom prst="ellipse">
          <a:avLst/>
        </a:prstGeom>
        <a:solidFill>
          <a:schemeClr val="accent1"/>
        </a:solidFill>
        <a:ln w="25400" cap="flat" cmpd="sng" algn="ctr">
          <a:solidFill>
            <a:schemeClr val="accent1">
              <a:shade val="50000"/>
            </a:schemeClr>
          </a:solidFill>
          <a:prstDash val="solid"/>
        </a:ln>
        <a:effectLst/>
        <a:scene3d>
          <a:camera prst="orthographicFront"/>
          <a:lightRig rig="flat" dir="t"/>
        </a:scene3d>
        <a:sp3d/>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rtl="0">
            <a:lnSpc>
              <a:spcPct val="90000"/>
            </a:lnSpc>
            <a:spcBef>
              <a:spcPct val="0"/>
            </a:spcBef>
            <a:spcAft>
              <a:spcPct val="35000"/>
            </a:spcAft>
            <a:buNone/>
          </a:pPr>
          <a:r>
            <a:rPr lang="en-AU" sz="1400" b="1" kern="1200" dirty="0">
              <a:solidFill>
                <a:schemeClr val="bg1"/>
              </a:solidFill>
            </a:rPr>
            <a:t>Do the instructions clearly indicate:</a:t>
          </a:r>
        </a:p>
      </dsp:txBody>
      <dsp:txXfrm>
        <a:off x="3317413" y="1339727"/>
        <a:ext cx="1225418" cy="618914"/>
      </dsp:txXfrm>
    </dsp:sp>
    <dsp:sp modelId="{E9168B20-3538-405D-8F59-0D37AAC7814E}">
      <dsp:nvSpPr>
        <dsp:cNvPr id="0" name=""/>
        <dsp:cNvSpPr/>
      </dsp:nvSpPr>
      <dsp:spPr>
        <a:xfrm rot="15850106">
          <a:off x="3778969" y="899805"/>
          <a:ext cx="179627" cy="297594"/>
        </a:xfrm>
        <a:prstGeom prst="rightArrow">
          <a:avLst>
            <a:gd name="adj1" fmla="val 60000"/>
            <a:gd name="adj2" fmla="val 50000"/>
          </a:avLst>
        </a:prstGeom>
        <a:solidFill>
          <a:schemeClr val="accent2"/>
        </a:soli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AU" sz="1300" kern="1200" dirty="0"/>
        </a:p>
      </dsp:txBody>
      <dsp:txXfrm rot="10800000">
        <a:off x="3808651" y="986129"/>
        <a:ext cx="125739" cy="178556"/>
      </dsp:txXfrm>
    </dsp:sp>
    <dsp:sp modelId="{1C75D642-11BA-4868-B0B1-9DFEF8E1CC6A}">
      <dsp:nvSpPr>
        <dsp:cNvPr id="0" name=""/>
        <dsp:cNvSpPr/>
      </dsp:nvSpPr>
      <dsp:spPr>
        <a:xfrm>
          <a:off x="2627998" y="0"/>
          <a:ext cx="2356770" cy="875276"/>
        </a:xfrm>
        <a:prstGeom prst="ellipse">
          <a:avLst/>
        </a:prstGeom>
        <a:solidFill>
          <a:schemeClr val="lt1"/>
        </a:solidFill>
        <a:ln w="25400" cap="flat" cmpd="sng" algn="ctr">
          <a:solidFill>
            <a:schemeClr val="accent1"/>
          </a:solidFill>
          <a:prstDash val="solid"/>
        </a:ln>
        <a:effectLst/>
        <a:scene3d>
          <a:camera prst="orthographicFront"/>
          <a:lightRig rig="flat" dir="t"/>
        </a:scene3d>
        <a:sp3d/>
      </dsp:spPr>
      <dsp:style>
        <a:lnRef idx="2">
          <a:schemeClr val="accent1"/>
        </a:lnRef>
        <a:fillRef idx="1">
          <a:schemeClr val="lt1"/>
        </a:fillRef>
        <a:effectRef idx="0">
          <a:schemeClr val="accent1"/>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rtl="0">
            <a:lnSpc>
              <a:spcPct val="90000"/>
            </a:lnSpc>
            <a:spcBef>
              <a:spcPct val="0"/>
            </a:spcBef>
            <a:spcAft>
              <a:spcPct val="35000"/>
            </a:spcAft>
            <a:buNone/>
          </a:pPr>
          <a:r>
            <a:rPr lang="en-AU" sz="1400" b="1" kern="1200" dirty="0"/>
            <a:t>What students are expected to do /complete </a:t>
          </a:r>
        </a:p>
      </dsp:txBody>
      <dsp:txXfrm>
        <a:off x="2973139" y="128181"/>
        <a:ext cx="1666488" cy="618914"/>
      </dsp:txXfrm>
    </dsp:sp>
    <dsp:sp modelId="{A67E2770-68E5-4DF1-9CF1-7EF66A5404E6}">
      <dsp:nvSpPr>
        <dsp:cNvPr id="0" name=""/>
        <dsp:cNvSpPr/>
      </dsp:nvSpPr>
      <dsp:spPr>
        <a:xfrm rot="20977643">
          <a:off x="4757740" y="1340425"/>
          <a:ext cx="92602" cy="297594"/>
        </a:xfrm>
        <a:prstGeom prst="rightArrow">
          <a:avLst>
            <a:gd name="adj1" fmla="val 60000"/>
            <a:gd name="adj2" fmla="val 50000"/>
          </a:avLst>
        </a:prstGeom>
        <a:solidFill>
          <a:schemeClr val="accent2"/>
        </a:soli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AU" sz="1300" kern="1200" dirty="0"/>
        </a:p>
      </dsp:txBody>
      <dsp:txXfrm>
        <a:off x="4757967" y="1402445"/>
        <a:ext cx="64821" cy="178556"/>
      </dsp:txXfrm>
    </dsp:sp>
    <dsp:sp modelId="{833E215C-E356-4DE7-952F-101CC0DF54FB}">
      <dsp:nvSpPr>
        <dsp:cNvPr id="0" name=""/>
        <dsp:cNvSpPr/>
      </dsp:nvSpPr>
      <dsp:spPr>
        <a:xfrm>
          <a:off x="4785573" y="868599"/>
          <a:ext cx="2036323" cy="875276"/>
        </a:xfrm>
        <a:prstGeom prst="ellipse">
          <a:avLst/>
        </a:prstGeom>
        <a:solidFill>
          <a:schemeClr val="lt1"/>
        </a:solidFill>
        <a:ln w="25400" cap="flat" cmpd="sng" algn="ctr">
          <a:solidFill>
            <a:schemeClr val="accent1"/>
          </a:solidFill>
          <a:prstDash val="solid"/>
        </a:ln>
        <a:effectLst/>
        <a:scene3d>
          <a:camera prst="orthographicFront"/>
          <a:lightRig rig="flat" dir="t"/>
        </a:scene3d>
        <a:sp3d/>
      </dsp:spPr>
      <dsp:style>
        <a:lnRef idx="2">
          <a:schemeClr val="accent1"/>
        </a:lnRef>
        <a:fillRef idx="1">
          <a:schemeClr val="lt1"/>
        </a:fillRef>
        <a:effectRef idx="0">
          <a:schemeClr val="accent1"/>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rtl="0">
            <a:lnSpc>
              <a:spcPct val="90000"/>
            </a:lnSpc>
            <a:spcBef>
              <a:spcPct val="0"/>
            </a:spcBef>
            <a:spcAft>
              <a:spcPct val="35000"/>
            </a:spcAft>
            <a:buNone/>
          </a:pPr>
          <a:r>
            <a:rPr lang="en-AU" sz="1400" b="1" kern="1200" dirty="0"/>
            <a:t>Conditions of task (resources allowed etc.) </a:t>
          </a:r>
        </a:p>
      </dsp:txBody>
      <dsp:txXfrm>
        <a:off x="5083786" y="996780"/>
        <a:ext cx="1439897" cy="618914"/>
      </dsp:txXfrm>
    </dsp:sp>
    <dsp:sp modelId="{82C7F8B5-2CD8-4AC3-BDC7-B9FED3787B58}">
      <dsp:nvSpPr>
        <dsp:cNvPr id="0" name=""/>
        <dsp:cNvSpPr/>
      </dsp:nvSpPr>
      <dsp:spPr>
        <a:xfrm rot="3270113">
          <a:off x="4398442" y="2093162"/>
          <a:ext cx="268105" cy="297275"/>
        </a:xfrm>
        <a:prstGeom prst="rightArrow">
          <a:avLst>
            <a:gd name="adj1" fmla="val 60000"/>
            <a:gd name="adj2" fmla="val 50000"/>
          </a:avLst>
        </a:prstGeom>
        <a:solidFill>
          <a:schemeClr val="accent2"/>
        </a:soli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AU" sz="1300" kern="1200" dirty="0"/>
        </a:p>
      </dsp:txBody>
      <dsp:txXfrm>
        <a:off x="4415305" y="2119876"/>
        <a:ext cx="187674" cy="178365"/>
      </dsp:txXfrm>
    </dsp:sp>
    <dsp:sp modelId="{21A08E9A-174A-4361-BA42-4C408BAB147F}">
      <dsp:nvSpPr>
        <dsp:cNvPr id="0" name=""/>
        <dsp:cNvSpPr/>
      </dsp:nvSpPr>
      <dsp:spPr>
        <a:xfrm>
          <a:off x="4294738" y="2199171"/>
          <a:ext cx="2166240" cy="875276"/>
        </a:xfrm>
        <a:prstGeom prst="ellipse">
          <a:avLst/>
        </a:prstGeom>
        <a:solidFill>
          <a:schemeClr val="lt1"/>
        </a:solidFill>
        <a:ln w="25400" cap="flat" cmpd="sng" algn="ctr">
          <a:solidFill>
            <a:schemeClr val="accent1"/>
          </a:solidFill>
          <a:prstDash val="solid"/>
        </a:ln>
        <a:effectLst/>
        <a:scene3d>
          <a:camera prst="orthographicFront"/>
          <a:lightRig rig="flat" dir="t"/>
        </a:scene3d>
        <a:sp3d/>
      </dsp:spPr>
      <dsp:style>
        <a:lnRef idx="2">
          <a:schemeClr val="accent1"/>
        </a:lnRef>
        <a:fillRef idx="1">
          <a:schemeClr val="lt1"/>
        </a:fillRef>
        <a:effectRef idx="0">
          <a:schemeClr val="accent1"/>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rtl="0">
            <a:lnSpc>
              <a:spcPct val="90000"/>
            </a:lnSpc>
            <a:spcBef>
              <a:spcPct val="0"/>
            </a:spcBef>
            <a:spcAft>
              <a:spcPct val="35000"/>
            </a:spcAft>
            <a:buNone/>
          </a:pPr>
          <a:r>
            <a:rPr lang="en-AU" sz="1400" b="1" kern="1200" dirty="0"/>
            <a:t>Date, time and length of task</a:t>
          </a:r>
        </a:p>
      </dsp:txBody>
      <dsp:txXfrm>
        <a:off x="4611977" y="2327352"/>
        <a:ext cx="1531762" cy="618914"/>
      </dsp:txXfrm>
    </dsp:sp>
    <dsp:sp modelId="{6EEF3919-56B5-432C-97EF-8A1A8A4622AB}">
      <dsp:nvSpPr>
        <dsp:cNvPr id="0" name=""/>
        <dsp:cNvSpPr/>
      </dsp:nvSpPr>
      <dsp:spPr>
        <a:xfrm rot="8802320">
          <a:off x="2998821" y="2053547"/>
          <a:ext cx="369270" cy="297594"/>
        </a:xfrm>
        <a:prstGeom prst="rightArrow">
          <a:avLst>
            <a:gd name="adj1" fmla="val 60000"/>
            <a:gd name="adj2" fmla="val 50000"/>
          </a:avLst>
        </a:prstGeom>
        <a:solidFill>
          <a:schemeClr val="accent2"/>
        </a:soli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AU" sz="1300" kern="1200" dirty="0"/>
        </a:p>
      </dsp:txBody>
      <dsp:txXfrm rot="10800000">
        <a:off x="3080772" y="2088562"/>
        <a:ext cx="279992" cy="178556"/>
      </dsp:txXfrm>
    </dsp:sp>
    <dsp:sp modelId="{A68F5134-60DB-422B-94D0-3FA96D44BB8A}">
      <dsp:nvSpPr>
        <dsp:cNvPr id="0" name=""/>
        <dsp:cNvSpPr/>
      </dsp:nvSpPr>
      <dsp:spPr>
        <a:xfrm>
          <a:off x="1356175" y="2221067"/>
          <a:ext cx="2073574" cy="875276"/>
        </a:xfrm>
        <a:prstGeom prst="ellipse">
          <a:avLst/>
        </a:prstGeom>
        <a:solidFill>
          <a:schemeClr val="lt1"/>
        </a:solidFill>
        <a:ln w="25400" cap="flat" cmpd="sng" algn="ctr">
          <a:solidFill>
            <a:schemeClr val="accent1"/>
          </a:solidFill>
          <a:prstDash val="solid"/>
        </a:ln>
        <a:effectLst/>
        <a:scene3d>
          <a:camera prst="orthographicFront"/>
          <a:lightRig rig="flat" dir="t"/>
        </a:scene3d>
        <a:sp3d/>
      </dsp:spPr>
      <dsp:style>
        <a:lnRef idx="2">
          <a:schemeClr val="accent1"/>
        </a:lnRef>
        <a:fillRef idx="1">
          <a:schemeClr val="lt1"/>
        </a:fillRef>
        <a:effectRef idx="0">
          <a:schemeClr val="accent1"/>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rtl="0">
            <a:lnSpc>
              <a:spcPct val="90000"/>
            </a:lnSpc>
            <a:spcBef>
              <a:spcPct val="0"/>
            </a:spcBef>
            <a:spcAft>
              <a:spcPct val="35000"/>
            </a:spcAft>
            <a:buNone/>
          </a:pPr>
          <a:r>
            <a:rPr lang="en-AU" sz="1400" b="1" kern="1200" dirty="0"/>
            <a:t>Key knowledge, skills, outcome being assessed</a:t>
          </a:r>
        </a:p>
      </dsp:txBody>
      <dsp:txXfrm>
        <a:off x="1659843" y="2349248"/>
        <a:ext cx="1466238" cy="618914"/>
      </dsp:txXfrm>
    </dsp:sp>
    <dsp:sp modelId="{2E90FFDB-915E-49BA-91C0-1FBFD17D5774}">
      <dsp:nvSpPr>
        <dsp:cNvPr id="0" name=""/>
        <dsp:cNvSpPr/>
      </dsp:nvSpPr>
      <dsp:spPr>
        <a:xfrm rot="11320778">
          <a:off x="2935214" y="1268965"/>
          <a:ext cx="139997" cy="297594"/>
        </a:xfrm>
        <a:prstGeom prst="rightArrow">
          <a:avLst>
            <a:gd name="adj1" fmla="val 60000"/>
            <a:gd name="adj2" fmla="val 50000"/>
          </a:avLst>
        </a:prstGeom>
        <a:solidFill>
          <a:schemeClr val="accent2"/>
        </a:soli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AU" sz="1300" kern="1200" dirty="0"/>
        </a:p>
      </dsp:txBody>
      <dsp:txXfrm rot="10800000">
        <a:off x="2976973" y="1331653"/>
        <a:ext cx="97998" cy="178556"/>
      </dsp:txXfrm>
    </dsp:sp>
    <dsp:sp modelId="{53D158CB-3DB5-4D90-B230-D696FDD5A610}">
      <dsp:nvSpPr>
        <dsp:cNvPr id="0" name=""/>
        <dsp:cNvSpPr/>
      </dsp:nvSpPr>
      <dsp:spPr>
        <a:xfrm>
          <a:off x="843059" y="897284"/>
          <a:ext cx="2056909" cy="875276"/>
        </a:xfrm>
        <a:prstGeom prst="ellipse">
          <a:avLst/>
        </a:prstGeom>
        <a:solidFill>
          <a:schemeClr val="lt1"/>
        </a:solidFill>
        <a:ln w="25400" cap="flat" cmpd="sng" algn="ctr">
          <a:solidFill>
            <a:schemeClr val="accent1"/>
          </a:solidFill>
          <a:prstDash val="solid"/>
        </a:ln>
        <a:effectLst/>
        <a:scene3d>
          <a:camera prst="orthographicFront"/>
          <a:lightRig rig="flat" dir="t"/>
        </a:scene3d>
        <a:sp3d/>
      </dsp:spPr>
      <dsp:style>
        <a:lnRef idx="2">
          <a:schemeClr val="accent1"/>
        </a:lnRef>
        <a:fillRef idx="1">
          <a:schemeClr val="lt1"/>
        </a:fillRef>
        <a:effectRef idx="0">
          <a:schemeClr val="accent1"/>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AU" sz="1400" b="1" kern="1200" dirty="0"/>
            <a:t>Criteria students are to be assessed against</a:t>
          </a:r>
        </a:p>
      </dsp:txBody>
      <dsp:txXfrm>
        <a:off x="1144286" y="1025465"/>
        <a:ext cx="1454455" cy="6189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F3250F-9356-4434-83BD-F47372761BB6}">
      <dsp:nvSpPr>
        <dsp:cNvPr id="0" name=""/>
        <dsp:cNvSpPr/>
      </dsp:nvSpPr>
      <dsp:spPr>
        <a:xfrm>
          <a:off x="1337972" y="963000"/>
          <a:ext cx="1891535" cy="1590916"/>
        </a:xfrm>
        <a:prstGeom prst="rect">
          <a:avLst/>
        </a:prstGeom>
        <a:blipFill dpi="0" rotWithShape="1">
          <a:blip xmlns:r="http://schemas.openxmlformats.org/officeDocument/2006/relationships" r:embed="rId1" cstate="print">
            <a:extLst>
              <a:ext uri="{28A0092B-C50C-407E-A947-70E740481C1C}">
                <a14:useLocalDpi xmlns:a14="http://schemas.microsoft.com/office/drawing/2010/main" val="0"/>
              </a:ext>
            </a:extLst>
          </a:blip>
          <a:srcRect/>
          <a:stretch>
            <a:fillRect l="20105" r="20105"/>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9E2039B-3796-454E-9A77-4F4E5A5B265B}">
      <dsp:nvSpPr>
        <dsp:cNvPr id="0" name=""/>
        <dsp:cNvSpPr/>
      </dsp:nvSpPr>
      <dsp:spPr>
        <a:xfrm>
          <a:off x="299331" y="1309292"/>
          <a:ext cx="1693097" cy="167014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AU" sz="1400" b="1" kern="1200" dirty="0"/>
            <a:t>VCE and VCAL </a:t>
          </a:r>
          <a:r>
            <a:rPr lang="en-AU" sz="1600" b="1" kern="1200" dirty="0"/>
            <a:t>Administrative</a:t>
          </a:r>
          <a:r>
            <a:rPr lang="en-AU" sz="1400" b="1" kern="1200" dirty="0"/>
            <a:t> Handbook 2020</a:t>
          </a:r>
        </a:p>
      </dsp:txBody>
      <dsp:txXfrm>
        <a:off x="299331" y="1309292"/>
        <a:ext cx="1693097" cy="1670144"/>
      </dsp:txXfrm>
    </dsp:sp>
    <dsp:sp modelId="{82BEF0FA-482C-408C-A4E4-35EC87F27B69}">
      <dsp:nvSpPr>
        <dsp:cNvPr id="0" name=""/>
        <dsp:cNvSpPr/>
      </dsp:nvSpPr>
      <dsp:spPr>
        <a:xfrm>
          <a:off x="4505877" y="957359"/>
          <a:ext cx="1891535" cy="1590916"/>
        </a:xfrm>
        <a:prstGeom prst="rect">
          <a:avLst/>
        </a:prstGeom>
        <a:blipFill dpi="0" rotWithShape="1">
          <a:blip xmlns:r="http://schemas.openxmlformats.org/officeDocument/2006/relationships" r:embed="rId2" cstate="print">
            <a:extLst>
              <a:ext uri="{28A0092B-C50C-407E-A947-70E740481C1C}">
                <a14:useLocalDpi xmlns:a14="http://schemas.microsoft.com/office/drawing/2010/main" val="0"/>
              </a:ext>
            </a:extLst>
          </a:blip>
          <a:srcRect/>
          <a:stretch>
            <a:fillRect l="20337" r="20337"/>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4E2C9B5-3C28-40FE-B6AD-1EC4FC732E7E}">
      <dsp:nvSpPr>
        <dsp:cNvPr id="0" name=""/>
        <dsp:cNvSpPr/>
      </dsp:nvSpPr>
      <dsp:spPr>
        <a:xfrm>
          <a:off x="3561749" y="1292370"/>
          <a:ext cx="1504071" cy="169270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AU" sz="1600" b="1" kern="1200" dirty="0"/>
            <a:t>Study designs</a:t>
          </a:r>
        </a:p>
      </dsp:txBody>
      <dsp:txXfrm>
        <a:off x="3561749" y="1292370"/>
        <a:ext cx="1504071" cy="169270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D35F0D-C4E3-484A-A7D5-744CDC781326}">
      <dsp:nvSpPr>
        <dsp:cNvPr id="0" name=""/>
        <dsp:cNvSpPr/>
      </dsp:nvSpPr>
      <dsp:spPr>
        <a:xfrm>
          <a:off x="1412593" y="168570"/>
          <a:ext cx="1605735" cy="1350538"/>
        </a:xfrm>
        <a:prstGeom prst="rect">
          <a:avLst/>
        </a:prstGeom>
        <a:blipFill dpi="0" rotWithShape="1">
          <a:blip xmlns:r="http://schemas.openxmlformats.org/officeDocument/2006/relationships" r:embed="rId1" cstate="screen">
            <a:extLst>
              <a:ext uri="{28A0092B-C50C-407E-A947-70E740481C1C}">
                <a14:useLocalDpi xmlns:a14="http://schemas.microsoft.com/office/drawing/2010/main"/>
              </a:ext>
            </a:extLst>
          </a:blip>
          <a:srcRect/>
          <a:stretch>
            <a:fillRect l="9988" r="9988"/>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6B37F40-4215-430C-AD78-E8EE0B042C82}">
      <dsp:nvSpPr>
        <dsp:cNvPr id="0" name=""/>
        <dsp:cNvSpPr/>
      </dsp:nvSpPr>
      <dsp:spPr>
        <a:xfrm>
          <a:off x="814399" y="736312"/>
          <a:ext cx="870251" cy="87025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AU" sz="1400" b="1" kern="1200" dirty="0"/>
            <a:t>VCAA VCE webpage</a:t>
          </a:r>
        </a:p>
      </dsp:txBody>
      <dsp:txXfrm>
        <a:off x="814399" y="736312"/>
        <a:ext cx="870251" cy="870251"/>
      </dsp:txXfrm>
    </dsp:sp>
    <dsp:sp modelId="{15D5D7DB-B5AA-4DEB-8191-65AABEAE6115}">
      <dsp:nvSpPr>
        <dsp:cNvPr id="0" name=""/>
        <dsp:cNvSpPr/>
      </dsp:nvSpPr>
      <dsp:spPr>
        <a:xfrm>
          <a:off x="3898566" y="168570"/>
          <a:ext cx="1605735" cy="1350538"/>
        </a:xfrm>
        <a:prstGeom prst="rect">
          <a:avLst/>
        </a:prstGeom>
        <a:blipFill dpi="0" rotWithShape="1">
          <a:blip xmlns:r="http://schemas.openxmlformats.org/officeDocument/2006/relationships" r:embed="rId2" cstate="screen">
            <a:extLst>
              <a:ext uri="{28A0092B-C50C-407E-A947-70E740481C1C}">
                <a14:useLocalDpi xmlns:a14="http://schemas.microsoft.com/office/drawing/2010/main"/>
              </a:ext>
            </a:extLst>
          </a:blip>
          <a:srcRect/>
          <a:stretch>
            <a:fillRect l="19763" r="19763"/>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9934AF2-7584-4DA3-9749-9729D225F40A}">
      <dsp:nvSpPr>
        <dsp:cNvPr id="0" name=""/>
        <dsp:cNvSpPr/>
      </dsp:nvSpPr>
      <dsp:spPr>
        <a:xfrm>
          <a:off x="3300372" y="736312"/>
          <a:ext cx="870251" cy="87025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AU" sz="1400" b="1" kern="1200" dirty="0"/>
            <a:t>Advice for teachers</a:t>
          </a:r>
        </a:p>
      </dsp:txBody>
      <dsp:txXfrm>
        <a:off x="3300372" y="736312"/>
        <a:ext cx="870251" cy="870251"/>
      </dsp:txXfrm>
    </dsp:sp>
    <dsp:sp modelId="{5142158E-3432-4358-9607-A8C552E4407C}">
      <dsp:nvSpPr>
        <dsp:cNvPr id="0" name=""/>
        <dsp:cNvSpPr/>
      </dsp:nvSpPr>
      <dsp:spPr>
        <a:xfrm>
          <a:off x="2685503" y="1849820"/>
          <a:ext cx="1605735" cy="1350538"/>
        </a:xfrm>
        <a:prstGeom prst="rect">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t="-1000" b="-1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EB78433-E7F6-4A31-8F4A-89400C32FA6A}">
      <dsp:nvSpPr>
        <dsp:cNvPr id="0" name=""/>
        <dsp:cNvSpPr/>
      </dsp:nvSpPr>
      <dsp:spPr>
        <a:xfrm>
          <a:off x="2027462" y="2417562"/>
          <a:ext cx="989945" cy="87025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AU" sz="1400" b="1" kern="1200" dirty="0"/>
            <a:t>Support materials</a:t>
          </a:r>
        </a:p>
      </dsp:txBody>
      <dsp:txXfrm>
        <a:off x="2027462" y="2417562"/>
        <a:ext cx="989945" cy="870251"/>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BendingPictureBlocks">
  <dgm:title val=""/>
  <dgm:desc val=""/>
  <dgm:catLst>
    <dgm:cat type="picture" pri="8000"/>
    <dgm:cat type="pictureconvert" pri="80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dir/>
      <dgm:resizeHandles/>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h" fact="1.61"/>
      <dgm:constr type="h" for="ch" forName="composite" refType="h"/>
      <dgm:constr type="sp" refType="w" refFor="ch" refForName="composite" op="equ" fact="0.1"/>
      <dgm:constr type="w" for="ch" forName="sibTrans" refType="w" refFor="ch" refForName="composite" op="equ" fact="0.1"/>
      <dgm:constr type="h" for="ch" forName="sibTrans" refType="w" refFor="ch" refForName="sibTrans" op="equ"/>
    </dgm:constrLst>
    <dgm:forEach name="nodesForEach" axis="ch" ptType="node">
      <dgm:layoutNode name="composite">
        <dgm:alg type="composite">
          <dgm:param type="ar" val="1.3908"/>
        </dgm:alg>
        <dgm:shape xmlns:r="http://schemas.openxmlformats.org/officeDocument/2006/relationships" r:blip="">
          <dgm:adjLst/>
        </dgm:shape>
        <dgm:choose name="Name4">
          <dgm:if name="Name5" func="var" arg="dir" op="equ" val="norm">
            <dgm:constrLst>
              <dgm:constr type="l" for="ch" forName="rect1" refType="w" fact="0.3"/>
              <dgm:constr type="t" for="ch" forName="rect1" refType="h" fact="0"/>
              <dgm:constr type="w" for="ch" forName="rect1" refType="h" fact="1.12"/>
              <dgm:constr type="h" for="ch" forName="rect1" refType="h" fact="0.942"/>
              <dgm:constr type="l" for="ch" forName="rect2" refType="w" fact="0"/>
              <dgm:constr type="t" for="ch" forName="rect2" refType="h" fact="0.396"/>
              <dgm:constr type="w" for="ch" forName="rect2" refType="h" fact="0.607"/>
              <dgm:constr type="h" for="ch" forName="rect2" refType="h" fact="0.607"/>
            </dgm:constrLst>
          </dgm:if>
          <dgm:else name="Name6">
            <dgm:constrLst>
              <dgm:constr type="l" for="ch" forName="rect1" refType="w" fact="0"/>
              <dgm:constr type="t" for="ch" forName="rect1" refType="h" fact="0"/>
              <dgm:constr type="w" for="ch" forName="rect1" refType="h" fact="1.12"/>
              <dgm:constr type="h" for="ch" forName="rect1" refType="h" fact="0.942"/>
              <dgm:constr type="l" for="ch" forName="rect2" refType="w" fact="0.63"/>
              <dgm:constr type="t" for="ch" forName="rect2" refType="h" fact="0.396"/>
              <dgm:constr type="w" for="ch" forName="rect2" refType="h" fact="0.607"/>
              <dgm:constr type="h" for="ch" forName="rect2" refType="h" fact="0.607"/>
            </dgm:constrLst>
          </dgm:else>
        </dgm:choose>
        <dgm:layoutNode name="rect1" styleLbl="bgImgPlace1">
          <dgm:alg type="sp"/>
          <dgm:shape xmlns:r="http://schemas.openxmlformats.org/officeDocument/2006/relationships" type="rect" r:blip="" blipPhldr="1">
            <dgm:adjLst/>
          </dgm:shape>
          <dgm:presOf/>
        </dgm:layoutNode>
        <dgm:layoutNode name="rect2" styleLbl="node1">
          <dgm:varLst>
            <dgm:bulletEnabled val="1"/>
          </dgm:varLst>
          <dgm:alg type="tx">
            <dgm:param type="txAnchorVertCh" val="mid"/>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BendingPictureBlocks">
  <dgm:title val=""/>
  <dgm:desc val=""/>
  <dgm:catLst>
    <dgm:cat type="picture" pri="8000"/>
    <dgm:cat type="pictureconvert" pri="80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dir/>
      <dgm:resizeHandles/>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h" fact="1.61"/>
      <dgm:constr type="h" for="ch" forName="composite" refType="h"/>
      <dgm:constr type="sp" refType="w" refFor="ch" refForName="composite" op="equ" fact="0.1"/>
      <dgm:constr type="w" for="ch" forName="sibTrans" refType="w" refFor="ch" refForName="composite" op="equ" fact="0.1"/>
      <dgm:constr type="h" for="ch" forName="sibTrans" refType="w" refFor="ch" refForName="sibTrans" op="equ"/>
    </dgm:constrLst>
    <dgm:forEach name="nodesForEach" axis="ch" ptType="node">
      <dgm:layoutNode name="composite">
        <dgm:alg type="composite">
          <dgm:param type="ar" val="1.3908"/>
        </dgm:alg>
        <dgm:shape xmlns:r="http://schemas.openxmlformats.org/officeDocument/2006/relationships" r:blip="">
          <dgm:adjLst/>
        </dgm:shape>
        <dgm:choose name="Name4">
          <dgm:if name="Name5" func="var" arg="dir" op="equ" val="norm">
            <dgm:constrLst>
              <dgm:constr type="l" for="ch" forName="rect1" refType="w" fact="0.3"/>
              <dgm:constr type="t" for="ch" forName="rect1" refType="h" fact="0"/>
              <dgm:constr type="w" for="ch" forName="rect1" refType="h" fact="1.12"/>
              <dgm:constr type="h" for="ch" forName="rect1" refType="h" fact="0.942"/>
              <dgm:constr type="l" for="ch" forName="rect2" refType="w" fact="0"/>
              <dgm:constr type="t" for="ch" forName="rect2" refType="h" fact="0.396"/>
              <dgm:constr type="w" for="ch" forName="rect2" refType="h" fact="0.607"/>
              <dgm:constr type="h" for="ch" forName="rect2" refType="h" fact="0.607"/>
            </dgm:constrLst>
          </dgm:if>
          <dgm:else name="Name6">
            <dgm:constrLst>
              <dgm:constr type="l" for="ch" forName="rect1" refType="w" fact="0"/>
              <dgm:constr type="t" for="ch" forName="rect1" refType="h" fact="0"/>
              <dgm:constr type="w" for="ch" forName="rect1" refType="h" fact="1.12"/>
              <dgm:constr type="h" for="ch" forName="rect1" refType="h" fact="0.942"/>
              <dgm:constr type="l" for="ch" forName="rect2" refType="w" fact="0.63"/>
              <dgm:constr type="t" for="ch" forName="rect2" refType="h" fact="0.396"/>
              <dgm:constr type="w" for="ch" forName="rect2" refType="h" fact="0.607"/>
              <dgm:constr type="h" for="ch" forName="rect2" refType="h" fact="0.607"/>
            </dgm:constrLst>
          </dgm:else>
        </dgm:choose>
        <dgm:layoutNode name="rect1" styleLbl="bgImgPlace1">
          <dgm:alg type="sp"/>
          <dgm:shape xmlns:r="http://schemas.openxmlformats.org/officeDocument/2006/relationships" type="rect" r:blip="" blipPhldr="1">
            <dgm:adjLst/>
          </dgm:shape>
          <dgm:presOf/>
        </dgm:layoutNode>
        <dgm:layoutNode name="rect2" styleLbl="node1">
          <dgm:varLst>
            <dgm:bulletEnabled val="1"/>
          </dgm:varLst>
          <dgm:alg type="tx">
            <dgm:param type="txAnchorVertCh" val="mid"/>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en-AU"/>
          </a:p>
        </p:txBody>
      </p:sp>
      <p:sp>
        <p:nvSpPr>
          <p:cNvPr id="7171" name="Rectangle 3"/>
          <p:cNvSpPr>
            <a:spLocks noGrp="1" noChangeArrowheads="1"/>
          </p:cNvSpPr>
          <p:nvPr>
            <p:ph type="dt" sz="quarter" idx="1"/>
          </p:nvPr>
        </p:nvSpPr>
        <p:spPr bwMode="auto">
          <a:xfrm>
            <a:off x="3852016"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en-AU"/>
          </a:p>
        </p:txBody>
      </p:sp>
      <p:sp>
        <p:nvSpPr>
          <p:cNvPr id="7172" name="Rectangle 4"/>
          <p:cNvSpPr>
            <a:spLocks noGrp="1" noChangeArrowheads="1"/>
          </p:cNvSpPr>
          <p:nvPr>
            <p:ph type="ftr" sz="quarter" idx="2"/>
          </p:nvPr>
        </p:nvSpPr>
        <p:spPr bwMode="auto">
          <a:xfrm>
            <a:off x="0"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en-AU"/>
          </a:p>
        </p:txBody>
      </p:sp>
      <p:sp>
        <p:nvSpPr>
          <p:cNvPr id="7173" name="Rectangle 5"/>
          <p:cNvSpPr>
            <a:spLocks noGrp="1" noChangeArrowheads="1"/>
          </p:cNvSpPr>
          <p:nvPr>
            <p:ph type="sldNum" sz="quarter" idx="3"/>
          </p:nvPr>
        </p:nvSpPr>
        <p:spPr bwMode="auto">
          <a:xfrm>
            <a:off x="3852016"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2A6D20FD-8F03-4CD0-8EBE-BDFFACD302B2}" type="slidenum">
              <a:rPr lang="en-AU"/>
              <a:pPr/>
              <a:t>‹#›</a:t>
            </a:fld>
            <a:endParaRPr lang="en-AU"/>
          </a:p>
        </p:txBody>
      </p:sp>
    </p:spTree>
    <p:extLst>
      <p:ext uri="{BB962C8B-B14F-4D97-AF65-F5344CB8AC3E}">
        <p14:creationId xmlns:p14="http://schemas.microsoft.com/office/powerpoint/2010/main" val="33552275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1026"/>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AU"/>
          </a:p>
        </p:txBody>
      </p:sp>
      <p:sp>
        <p:nvSpPr>
          <p:cNvPr id="9219" name="Rectangle 1027"/>
          <p:cNvSpPr>
            <a:spLocks noGrp="1" noChangeArrowheads="1"/>
          </p:cNvSpPr>
          <p:nvPr>
            <p:ph type="dt" idx="1"/>
          </p:nvPr>
        </p:nvSpPr>
        <p:spPr bwMode="auto">
          <a:xfrm>
            <a:off x="3852016"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AU"/>
          </a:p>
        </p:txBody>
      </p:sp>
      <p:sp>
        <p:nvSpPr>
          <p:cNvPr id="9220" name="Rectangle 1028"/>
          <p:cNvSpPr>
            <a:spLocks noGrp="1" noRot="1" noChangeAspect="1" noChangeArrowheads="1" noTextEdit="1"/>
          </p:cNvSpPr>
          <p:nvPr>
            <p:ph type="sldImg" idx="2"/>
          </p:nvPr>
        </p:nvSpPr>
        <p:spPr bwMode="auto">
          <a:xfrm>
            <a:off x="90488" y="744538"/>
            <a:ext cx="6616700"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1029"/>
          <p:cNvSpPr>
            <a:spLocks noGrp="1" noChangeArrowheads="1"/>
          </p:cNvSpPr>
          <p:nvPr>
            <p:ph type="body" sz="quarter" idx="3"/>
          </p:nvPr>
        </p:nvSpPr>
        <p:spPr bwMode="auto">
          <a:xfrm>
            <a:off x="906357" y="4715153"/>
            <a:ext cx="4984962"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9222" name="Rectangle 1030"/>
          <p:cNvSpPr>
            <a:spLocks noGrp="1" noChangeArrowheads="1"/>
          </p:cNvSpPr>
          <p:nvPr>
            <p:ph type="ftr" sz="quarter" idx="4"/>
          </p:nvPr>
        </p:nvSpPr>
        <p:spPr bwMode="auto">
          <a:xfrm>
            <a:off x="0"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AU"/>
          </a:p>
        </p:txBody>
      </p:sp>
      <p:sp>
        <p:nvSpPr>
          <p:cNvPr id="9223" name="Rectangle 1031"/>
          <p:cNvSpPr>
            <a:spLocks noGrp="1" noChangeArrowheads="1"/>
          </p:cNvSpPr>
          <p:nvPr>
            <p:ph type="sldNum" sz="quarter" idx="5"/>
          </p:nvPr>
        </p:nvSpPr>
        <p:spPr bwMode="auto">
          <a:xfrm>
            <a:off x="3852016"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086DB27-C44E-42FC-8577-04AF19E06BB2}" type="slidenum">
              <a:rPr lang="en-AU"/>
              <a:pPr/>
              <a:t>‹#›</a:t>
            </a:fld>
            <a:endParaRPr lang="en-AU"/>
          </a:p>
        </p:txBody>
      </p:sp>
    </p:spTree>
    <p:extLst>
      <p:ext uri="{BB962C8B-B14F-4D97-AF65-F5344CB8AC3E}">
        <p14:creationId xmlns:p14="http://schemas.microsoft.com/office/powerpoint/2010/main" val="1449700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Verdana" pitchFamily="34" charset="0"/>
        <a:ea typeface="+mn-ea"/>
        <a:cs typeface="+mn-cs"/>
      </a:defRPr>
    </a:lvl1pPr>
    <a:lvl2pPr marL="457200" algn="l" rtl="0" eaLnBrk="0" fontAlgn="base" hangingPunct="0">
      <a:spcBef>
        <a:spcPct val="30000"/>
      </a:spcBef>
      <a:spcAft>
        <a:spcPct val="0"/>
      </a:spcAft>
      <a:defRPr sz="1100" kern="1200">
        <a:solidFill>
          <a:schemeClr val="tx1"/>
        </a:solidFill>
        <a:latin typeface="Verdana" pitchFamily="34" charset="0"/>
        <a:ea typeface="+mn-ea"/>
        <a:cs typeface="+mn-cs"/>
      </a:defRPr>
    </a:lvl2pPr>
    <a:lvl3pPr marL="914400" algn="l" rtl="0" eaLnBrk="0" fontAlgn="base" hangingPunct="0">
      <a:spcBef>
        <a:spcPct val="30000"/>
      </a:spcBef>
      <a:spcAft>
        <a:spcPct val="0"/>
      </a:spcAft>
      <a:defRPr sz="1100" kern="1200">
        <a:solidFill>
          <a:schemeClr val="tx1"/>
        </a:solidFill>
        <a:latin typeface="Verdana" pitchFamily="34" charset="0"/>
        <a:ea typeface="+mn-ea"/>
        <a:cs typeface="+mn-cs"/>
      </a:defRPr>
    </a:lvl3pPr>
    <a:lvl4pPr marL="1371600" algn="l" rtl="0" eaLnBrk="0" fontAlgn="base" hangingPunct="0">
      <a:spcBef>
        <a:spcPct val="30000"/>
      </a:spcBef>
      <a:spcAft>
        <a:spcPct val="0"/>
      </a:spcAft>
      <a:defRPr sz="1100" kern="1200">
        <a:solidFill>
          <a:schemeClr val="tx1"/>
        </a:solidFill>
        <a:latin typeface="Verdana" pitchFamily="34" charset="0"/>
        <a:ea typeface="+mn-ea"/>
        <a:cs typeface="+mn-cs"/>
      </a:defRPr>
    </a:lvl4pPr>
    <a:lvl5pPr marL="1828800" algn="l" rtl="0" eaLnBrk="0" fontAlgn="base" hangingPunct="0">
      <a:spcBef>
        <a:spcPct val="30000"/>
      </a:spcBef>
      <a:spcAft>
        <a:spcPct val="0"/>
      </a:spcAft>
      <a:defRPr sz="1100" kern="1200">
        <a:solidFill>
          <a:schemeClr val="tx1"/>
        </a:solidFill>
        <a:latin typeface="Verdan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It is about Compliance</a:t>
            </a:r>
            <a:r>
              <a:rPr lang="en-AU" baseline="0" dirty="0"/>
              <a:t> NOT Quality assurance</a:t>
            </a:r>
            <a:endParaRPr lang="en-AU" dirty="0"/>
          </a:p>
        </p:txBody>
      </p:sp>
      <p:sp>
        <p:nvSpPr>
          <p:cNvPr id="4" name="Slide Number Placeholder 3"/>
          <p:cNvSpPr>
            <a:spLocks noGrp="1"/>
          </p:cNvSpPr>
          <p:nvPr>
            <p:ph type="sldNum" sz="quarter" idx="10"/>
          </p:nvPr>
        </p:nvSpPr>
        <p:spPr/>
        <p:txBody>
          <a:bodyPr/>
          <a:lstStyle/>
          <a:p>
            <a:fld id="{4086DB27-C44E-42FC-8577-04AF19E06BB2}" type="slidenum">
              <a:rPr lang="en-AU" smtClean="0"/>
              <a:pPr/>
              <a:t>6</a:t>
            </a:fld>
            <a:endParaRPr lang="en-AU" dirty="0"/>
          </a:p>
        </p:txBody>
      </p:sp>
    </p:spTree>
    <p:extLst>
      <p:ext uri="{BB962C8B-B14F-4D97-AF65-F5344CB8AC3E}">
        <p14:creationId xmlns:p14="http://schemas.microsoft.com/office/powerpoint/2010/main" val="1944069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VCE assessment will be valid</a:t>
            </a:r>
            <a:r>
              <a:rPr lang="en-AU" dirty="0"/>
              <a:t>. This means that it will enable judgments to be made about demonstration of the outcomes and levels of achievement on assessment tasks fairly, in a balanced way and without adverse effects on the curriculum or for the education system. The overarching concept of validity is elaborated as follows [VRQA Standards 2, 3]. </a:t>
            </a:r>
          </a:p>
          <a:p>
            <a:endParaRPr lang="en-AU" dirty="0"/>
          </a:p>
          <a:p>
            <a:r>
              <a:rPr lang="en-AU" b="1" dirty="0"/>
              <a:t>VCE assessment should be fair and reasonable</a:t>
            </a:r>
            <a:r>
              <a:rPr lang="en-AU" dirty="0"/>
              <a:t> Assessment should be acceptable to stakeholders – including students, schools, government and the community. The system for assessing the progress and achievement of students must be accessible, effective, equitable, reasonable and transparent. The curriculum content to be assessed must be explicitly described to teachers in each study design and related VCAA documents. Assessment instruments should not assess learning that is outside the scope of a study design. Each assessment instrument (for example, examination, assignment, test, project, practical, oral, performance, portfolio, presentation or observational schedule) should give students clear instructions. It should be administered under conditions (degree of supervision, access to resources, notice and duration) that are substantially the same for all students undertaking that assessment. Authentication and school moderation of assessment and the processes of external review and statistical moderation are to ensure that assessment results are fair and comparable across the student cohort for that study [VRQA Standard 2]. </a:t>
            </a:r>
          </a:p>
          <a:p>
            <a:endParaRPr lang="en-AU" dirty="0"/>
          </a:p>
          <a:p>
            <a:pPr marL="0" marR="0" indent="0" algn="l" defTabSz="914400" rtl="0" eaLnBrk="0" fontAlgn="base" latinLnBrk="0" hangingPunct="0">
              <a:lnSpc>
                <a:spcPct val="100000"/>
              </a:lnSpc>
              <a:spcBef>
                <a:spcPct val="30000"/>
              </a:spcBef>
              <a:spcAft>
                <a:spcPct val="0"/>
              </a:spcAft>
              <a:buClrTx/>
              <a:buSzTx/>
              <a:buFontTx/>
              <a:buNone/>
              <a:tabLst/>
              <a:defRPr/>
            </a:pPr>
            <a:r>
              <a:rPr lang="en-AU" b="1" dirty="0"/>
              <a:t>VCE assessment should be equitable </a:t>
            </a:r>
            <a:r>
              <a:rPr lang="en-AU" dirty="0"/>
              <a:t>Assessment instruments should neither privilege nor disadvantage certain groups of students or exclude others on the basis of gender, culture, linguistic background, physical disability, socioeconomic status and geographical location. Assessment instruments should be designed so that, under the same or similar conditions, they provide consistent information about student performance. This may be the case when, for example, alternatives are offered at the same time for assessment of an outcome (which could be based on a choice of context) or at a different time due to a student’s absence. </a:t>
            </a:r>
          </a:p>
          <a:p>
            <a:endParaRPr lang="en-AU" dirty="0"/>
          </a:p>
          <a:p>
            <a:endParaRPr lang="en-AU" dirty="0"/>
          </a:p>
          <a:p>
            <a:endParaRPr lang="en-AU" dirty="0"/>
          </a:p>
          <a:p>
            <a:endParaRPr lang="en-AU" dirty="0"/>
          </a:p>
        </p:txBody>
      </p:sp>
      <p:sp>
        <p:nvSpPr>
          <p:cNvPr id="4" name="Slide Number Placeholder 3"/>
          <p:cNvSpPr>
            <a:spLocks noGrp="1"/>
          </p:cNvSpPr>
          <p:nvPr>
            <p:ph type="sldNum" sz="quarter" idx="10"/>
          </p:nvPr>
        </p:nvSpPr>
        <p:spPr/>
        <p:txBody>
          <a:bodyPr/>
          <a:lstStyle/>
          <a:p>
            <a:fld id="{4086DB27-C44E-42FC-8577-04AF19E06BB2}" type="slidenum">
              <a:rPr lang="en-AU" smtClean="0"/>
              <a:pPr/>
              <a:t>20</a:t>
            </a:fld>
            <a:endParaRPr lang="en-AU" dirty="0"/>
          </a:p>
        </p:txBody>
      </p:sp>
    </p:spTree>
    <p:extLst>
      <p:ext uri="{BB962C8B-B14F-4D97-AF65-F5344CB8AC3E}">
        <p14:creationId xmlns:p14="http://schemas.microsoft.com/office/powerpoint/2010/main" val="25593667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AU" dirty="0"/>
              <a:t>Some students limited/restricted on ‘Who’ they could have as an end user. </a:t>
            </a:r>
          </a:p>
          <a:p>
            <a:endParaRPr lang="en-AU" dirty="0"/>
          </a:p>
        </p:txBody>
      </p:sp>
      <p:sp>
        <p:nvSpPr>
          <p:cNvPr id="4" name="Slide Number Placeholder 3"/>
          <p:cNvSpPr>
            <a:spLocks noGrp="1"/>
          </p:cNvSpPr>
          <p:nvPr>
            <p:ph type="sldNum" sz="quarter" idx="10"/>
          </p:nvPr>
        </p:nvSpPr>
        <p:spPr/>
        <p:txBody>
          <a:bodyPr/>
          <a:lstStyle/>
          <a:p>
            <a:fld id="{4086DB27-C44E-42FC-8577-04AF19E06BB2}" type="slidenum">
              <a:rPr lang="en-AU" smtClean="0"/>
              <a:pPr/>
              <a:t>21</a:t>
            </a:fld>
            <a:endParaRPr lang="en-AU" dirty="0"/>
          </a:p>
        </p:txBody>
      </p:sp>
    </p:spTree>
    <p:extLst>
      <p:ext uri="{BB962C8B-B14F-4D97-AF65-F5344CB8AC3E}">
        <p14:creationId xmlns:p14="http://schemas.microsoft.com/office/powerpoint/2010/main" val="1664038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A note on commercial tasks:</a:t>
            </a:r>
          </a:p>
          <a:p>
            <a:r>
              <a:rPr lang="en-AU" dirty="0"/>
              <a:t>Commercially</a:t>
            </a:r>
            <a:r>
              <a:rPr lang="en-AU" baseline="0" dirty="0"/>
              <a:t> produced tasks are not always written in a manner that allows the task to meet VCAA requirements. Just because you pay for something does not mean it is compliant.</a:t>
            </a:r>
            <a:endParaRPr lang="en-AU" dirty="0"/>
          </a:p>
        </p:txBody>
      </p:sp>
      <p:sp>
        <p:nvSpPr>
          <p:cNvPr id="4" name="Slide Number Placeholder 3"/>
          <p:cNvSpPr>
            <a:spLocks noGrp="1"/>
          </p:cNvSpPr>
          <p:nvPr>
            <p:ph type="sldNum" sz="quarter" idx="10"/>
          </p:nvPr>
        </p:nvSpPr>
        <p:spPr/>
        <p:txBody>
          <a:bodyPr/>
          <a:lstStyle/>
          <a:p>
            <a:fld id="{4086DB27-C44E-42FC-8577-04AF19E06BB2}" type="slidenum">
              <a:rPr lang="en-AU" smtClean="0"/>
              <a:pPr/>
              <a:t>22</a:t>
            </a:fld>
            <a:endParaRPr lang="en-AU" dirty="0"/>
          </a:p>
        </p:txBody>
      </p:sp>
    </p:spTree>
    <p:extLst>
      <p:ext uri="{BB962C8B-B14F-4D97-AF65-F5344CB8AC3E}">
        <p14:creationId xmlns:p14="http://schemas.microsoft.com/office/powerpoint/2010/main" val="9624909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VCE assessment will be valid</a:t>
            </a:r>
            <a:r>
              <a:rPr lang="en-AU" dirty="0"/>
              <a:t>. This means that it will enable judgments to be made about demonstration of the outcomes and levels of achievement on assessment tasks fairly, in a balanced way and without adverse effects on the curriculum or for the education system. The overarching concept of validity is elaborated as follows [VRQA Standards 2, 3]. </a:t>
            </a:r>
          </a:p>
          <a:p>
            <a:endParaRPr lang="en-AU" dirty="0"/>
          </a:p>
          <a:p>
            <a:r>
              <a:rPr lang="en-AU" b="1" dirty="0"/>
              <a:t>VCE assessment should be fair and reasonable</a:t>
            </a:r>
            <a:r>
              <a:rPr lang="en-AU" dirty="0"/>
              <a:t> Assessment should be acceptable to stakeholders – including students, schools, government and the community. The system for assessing the progress and achievement of students must be accessible, effective, equitable, reasonable and transparent. The curriculum content to be assessed must be explicitly described to teachers in each study design and related VCAA documents. Assessment instruments should not assess learning that is outside the scope of a study design. Each assessment instrument (for example, examination, assignment, test, project, practical, oral, performance, portfolio, presentation or observational schedule) should give students clear instructions. It should be administered under conditions (degree of supervision, access to resources, notice and duration) that are substantially the same for all students undertaking that assessment. Authentication and school moderation of assessment and the processes of external review and statistical moderation are to ensure that assessment results are fair and comparable across the student cohort for that study [VRQA Standard 2]. </a:t>
            </a:r>
          </a:p>
          <a:p>
            <a:endParaRPr lang="en-AU" dirty="0"/>
          </a:p>
          <a:p>
            <a:pPr marL="0" marR="0" indent="0" algn="l" defTabSz="914400" rtl="0" eaLnBrk="0" fontAlgn="base" latinLnBrk="0" hangingPunct="0">
              <a:lnSpc>
                <a:spcPct val="100000"/>
              </a:lnSpc>
              <a:spcBef>
                <a:spcPct val="30000"/>
              </a:spcBef>
              <a:spcAft>
                <a:spcPct val="0"/>
              </a:spcAft>
              <a:buClrTx/>
              <a:buSzTx/>
              <a:buFontTx/>
              <a:buNone/>
              <a:tabLst/>
              <a:defRPr/>
            </a:pPr>
            <a:r>
              <a:rPr lang="en-AU" b="1" dirty="0"/>
              <a:t>VCE assessment should be equitable </a:t>
            </a:r>
            <a:r>
              <a:rPr lang="en-AU" dirty="0"/>
              <a:t>Assessment instruments should neither privilege nor disadvantage certain groups of students or exclude others on the basis of gender, culture, linguistic background, physical disability, socioeconomic status and geographical location. Assessment instruments should be designed so that, under the same or similar conditions, they provide consistent information about student performance. This may be the case when, for example, alternatives are offered at the same time for assessment of an outcome (which could be based on a choice of context) or at a different time due to a student’s absence. </a:t>
            </a:r>
          </a:p>
          <a:p>
            <a:endParaRPr lang="en-AU" dirty="0"/>
          </a:p>
          <a:p>
            <a:endParaRPr lang="en-AU" dirty="0"/>
          </a:p>
          <a:p>
            <a:endParaRPr lang="en-AU" dirty="0"/>
          </a:p>
          <a:p>
            <a:endParaRPr lang="en-AU" dirty="0"/>
          </a:p>
        </p:txBody>
      </p:sp>
      <p:sp>
        <p:nvSpPr>
          <p:cNvPr id="4" name="Slide Number Placeholder 3"/>
          <p:cNvSpPr>
            <a:spLocks noGrp="1"/>
          </p:cNvSpPr>
          <p:nvPr>
            <p:ph type="sldNum" sz="quarter" idx="10"/>
          </p:nvPr>
        </p:nvSpPr>
        <p:spPr/>
        <p:txBody>
          <a:bodyPr/>
          <a:lstStyle/>
          <a:p>
            <a:fld id="{4086DB27-C44E-42FC-8577-04AF19E06BB2}" type="slidenum">
              <a:rPr lang="en-AU" smtClean="0"/>
              <a:pPr/>
              <a:t>24</a:t>
            </a:fld>
            <a:endParaRPr lang="en-AU" dirty="0"/>
          </a:p>
        </p:txBody>
      </p:sp>
    </p:spTree>
    <p:extLst>
      <p:ext uri="{BB962C8B-B14F-4D97-AF65-F5344CB8AC3E}">
        <p14:creationId xmlns:p14="http://schemas.microsoft.com/office/powerpoint/2010/main" val="40740162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The issues that were identified where assessment was deemed</a:t>
            </a:r>
            <a:r>
              <a:rPr lang="en-AU" baseline="0" dirty="0"/>
              <a:t> to be unbalanced included:</a:t>
            </a:r>
          </a:p>
          <a:p>
            <a:r>
              <a:rPr lang="en-AU" sz="1100" dirty="0"/>
              <a:t>No variation of tasks are offered to students</a:t>
            </a:r>
          </a:p>
          <a:p>
            <a:r>
              <a:rPr lang="en-AU" sz="1100" dirty="0"/>
              <a:t>Some SACs are structured the same with all SACs being short answer questions</a:t>
            </a:r>
            <a:r>
              <a:rPr lang="en-AU" sz="1100" baseline="0" dirty="0"/>
              <a:t> – however there has been improvement seen with a greater variety of tasks this year.</a:t>
            </a:r>
            <a:endParaRPr lang="en-AU" sz="1100" dirty="0"/>
          </a:p>
          <a:p>
            <a:r>
              <a:rPr lang="en-AU" sz="1100" dirty="0"/>
              <a:t>All SACs delivered under test/exam conditions.</a:t>
            </a:r>
          </a:p>
          <a:p>
            <a:r>
              <a:rPr lang="en-AU" sz="1100" dirty="0"/>
              <a:t>Not all rubrics/criteria covers all key skills and knowledge.</a:t>
            </a:r>
          </a:p>
          <a:p>
            <a:r>
              <a:rPr lang="en-AU" sz="1100" dirty="0"/>
              <a:t>Marking guide/criteria does not add up (or can be divided into) the set score</a:t>
            </a:r>
          </a:p>
          <a:p>
            <a:endParaRPr lang="en-AU" dirty="0"/>
          </a:p>
          <a:p>
            <a:endParaRPr lang="en-AU" dirty="0"/>
          </a:p>
        </p:txBody>
      </p:sp>
      <p:sp>
        <p:nvSpPr>
          <p:cNvPr id="4" name="Slide Number Placeholder 3"/>
          <p:cNvSpPr>
            <a:spLocks noGrp="1"/>
          </p:cNvSpPr>
          <p:nvPr>
            <p:ph type="sldNum" sz="quarter" idx="10"/>
          </p:nvPr>
        </p:nvSpPr>
        <p:spPr/>
        <p:txBody>
          <a:bodyPr/>
          <a:lstStyle/>
          <a:p>
            <a:fld id="{4086DB27-C44E-42FC-8577-04AF19E06BB2}" type="slidenum">
              <a:rPr lang="en-AU" smtClean="0"/>
              <a:pPr/>
              <a:t>25</a:t>
            </a:fld>
            <a:endParaRPr lang="en-AU" dirty="0"/>
          </a:p>
        </p:txBody>
      </p:sp>
    </p:spTree>
    <p:extLst>
      <p:ext uri="{BB962C8B-B14F-4D97-AF65-F5344CB8AC3E}">
        <p14:creationId xmlns:p14="http://schemas.microsoft.com/office/powerpoint/2010/main" val="34557193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VCE assessment will be valid</a:t>
            </a:r>
            <a:r>
              <a:rPr lang="en-AU" dirty="0"/>
              <a:t>. This means that it will enable judgments to be made about demonstration of the outcomes and levels of achievement on assessment tasks fairly, in a balanced way and without adverse effects on the curriculum or for the education system. The overarching concept of validity is elaborated as follows [VRQA Standards 2, 3]. </a:t>
            </a:r>
          </a:p>
          <a:p>
            <a:endParaRPr lang="en-AU" dirty="0"/>
          </a:p>
          <a:p>
            <a:r>
              <a:rPr lang="en-AU" b="1" dirty="0"/>
              <a:t>VCE assessment should be fair and reasonable</a:t>
            </a:r>
            <a:r>
              <a:rPr lang="en-AU" dirty="0"/>
              <a:t> Assessment should be acceptable to stakeholders – including students, schools, government and the community. The system for assessing the progress and achievement of students must be accessible, effective, equitable, reasonable and transparent. The curriculum content to be assessed must be explicitly described to teachers in each study design and related VCAA documents. Assessment instruments should not assess learning that is outside the scope of a study design. Each assessment instrument (for example, examination, assignment, test, project, practical, oral, performance, portfolio, presentation or observational schedule) should give students clear instructions. It should be administered under conditions (degree of supervision, access to resources, notice and duration) that are substantially the same for all students undertaking that assessment. Authentication and school moderation of assessment and the processes of external review and statistical moderation are to ensure that assessment results are fair and comparable across the student cohort for that study [VRQA Standard 2]. </a:t>
            </a:r>
          </a:p>
          <a:p>
            <a:endParaRPr lang="en-AU" dirty="0"/>
          </a:p>
          <a:p>
            <a:pPr marL="0" marR="0" indent="0" algn="l" defTabSz="914400" rtl="0" eaLnBrk="0" fontAlgn="base" latinLnBrk="0" hangingPunct="0">
              <a:lnSpc>
                <a:spcPct val="100000"/>
              </a:lnSpc>
              <a:spcBef>
                <a:spcPct val="30000"/>
              </a:spcBef>
              <a:spcAft>
                <a:spcPct val="0"/>
              </a:spcAft>
              <a:buClrTx/>
              <a:buSzTx/>
              <a:buFontTx/>
              <a:buNone/>
              <a:tabLst/>
              <a:defRPr/>
            </a:pPr>
            <a:r>
              <a:rPr lang="en-AU" b="1" dirty="0"/>
              <a:t>VCE assessment should be equitable </a:t>
            </a:r>
            <a:r>
              <a:rPr lang="en-AU" dirty="0"/>
              <a:t>Assessment instruments should neither privilege nor disadvantage certain groups of students or exclude others on the basis of gender, culture, linguistic background, physical disability, socioeconomic status and geographical location. Assessment instruments should be designed so that, under the same or similar conditions, they provide consistent information about student performance. This may be the case when, for example, alternatives are offered at the same time for assessment of an outcome (which could be based on a choice of context) or at a different time due to a student’s absence. </a:t>
            </a:r>
          </a:p>
          <a:p>
            <a:endParaRPr lang="en-AU" dirty="0"/>
          </a:p>
          <a:p>
            <a:endParaRPr lang="en-AU" dirty="0"/>
          </a:p>
          <a:p>
            <a:endParaRPr lang="en-AU" dirty="0"/>
          </a:p>
          <a:p>
            <a:endParaRPr lang="en-AU" dirty="0"/>
          </a:p>
        </p:txBody>
      </p:sp>
      <p:sp>
        <p:nvSpPr>
          <p:cNvPr id="4" name="Slide Number Placeholder 3"/>
          <p:cNvSpPr>
            <a:spLocks noGrp="1"/>
          </p:cNvSpPr>
          <p:nvPr>
            <p:ph type="sldNum" sz="quarter" idx="10"/>
          </p:nvPr>
        </p:nvSpPr>
        <p:spPr/>
        <p:txBody>
          <a:bodyPr/>
          <a:lstStyle/>
          <a:p>
            <a:fld id="{4086DB27-C44E-42FC-8577-04AF19E06BB2}" type="slidenum">
              <a:rPr lang="en-AU" smtClean="0"/>
              <a:pPr/>
              <a:t>27</a:t>
            </a:fld>
            <a:endParaRPr lang="en-AU" dirty="0"/>
          </a:p>
        </p:txBody>
      </p:sp>
    </p:spTree>
    <p:extLst>
      <p:ext uri="{BB962C8B-B14F-4D97-AF65-F5344CB8AC3E}">
        <p14:creationId xmlns:p14="http://schemas.microsoft.com/office/powerpoint/2010/main" val="22260457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Most assessment for PD&amp;T was found to be balanced</a:t>
            </a:r>
          </a:p>
          <a:p>
            <a:r>
              <a:rPr lang="en-AU" dirty="0"/>
              <a:t>Mostly only 1 task set for the SACs</a:t>
            </a:r>
          </a:p>
          <a:p>
            <a:r>
              <a:rPr lang="en-AU" dirty="0"/>
              <a:t>A couple of results showed schools to be setting too many tasks – not necessary for Outcome 1 and 2</a:t>
            </a:r>
          </a:p>
          <a:p>
            <a:r>
              <a:rPr lang="en-AU" dirty="0"/>
              <a:t>For Outcome 3 – sometimes not enough assessment/tasks for students to complete – teachers rushing through the folio tasks to move onto production.</a:t>
            </a:r>
          </a:p>
          <a:p>
            <a:endParaRPr lang="en-AU" dirty="0"/>
          </a:p>
        </p:txBody>
      </p:sp>
      <p:sp>
        <p:nvSpPr>
          <p:cNvPr id="4" name="Slide Number Placeholder 3"/>
          <p:cNvSpPr>
            <a:spLocks noGrp="1"/>
          </p:cNvSpPr>
          <p:nvPr>
            <p:ph type="sldNum" sz="quarter" idx="10"/>
          </p:nvPr>
        </p:nvSpPr>
        <p:spPr/>
        <p:txBody>
          <a:bodyPr/>
          <a:lstStyle/>
          <a:p>
            <a:fld id="{4086DB27-C44E-42FC-8577-04AF19E06BB2}" type="slidenum">
              <a:rPr lang="en-AU" smtClean="0"/>
              <a:pPr/>
              <a:t>28</a:t>
            </a:fld>
            <a:endParaRPr lang="en-AU" dirty="0"/>
          </a:p>
        </p:txBody>
      </p:sp>
    </p:spTree>
    <p:extLst>
      <p:ext uri="{BB962C8B-B14F-4D97-AF65-F5344CB8AC3E}">
        <p14:creationId xmlns:p14="http://schemas.microsoft.com/office/powerpoint/2010/main" val="21311951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Both of these resources are mandated and should be the first place you go to</a:t>
            </a:r>
            <a:r>
              <a:rPr lang="en-AU" baseline="0" dirty="0"/>
              <a:t> find answers</a:t>
            </a:r>
          </a:p>
          <a:p>
            <a:r>
              <a:rPr lang="en-AU" baseline="0" dirty="0">
                <a:solidFill>
                  <a:srgbClr val="FF0000"/>
                </a:solidFill>
              </a:rPr>
              <a:t>2020 Study Designs update</a:t>
            </a:r>
            <a:endParaRPr lang="en-AU" dirty="0">
              <a:solidFill>
                <a:srgbClr val="FF0000"/>
              </a:solidFill>
            </a:endParaRPr>
          </a:p>
        </p:txBody>
      </p:sp>
      <p:sp>
        <p:nvSpPr>
          <p:cNvPr id="4" name="Slide Number Placeholder 3"/>
          <p:cNvSpPr>
            <a:spLocks noGrp="1"/>
          </p:cNvSpPr>
          <p:nvPr>
            <p:ph type="sldNum" sz="quarter" idx="10"/>
          </p:nvPr>
        </p:nvSpPr>
        <p:spPr/>
        <p:txBody>
          <a:bodyPr/>
          <a:lstStyle/>
          <a:p>
            <a:fld id="{5E866DCC-47A1-4C75-A3E3-B7DA63A5A983}" type="slidenum">
              <a:rPr lang="en-AU" smtClean="0"/>
              <a:t>30</a:t>
            </a:fld>
            <a:endParaRPr lang="en-AU" dirty="0"/>
          </a:p>
        </p:txBody>
      </p:sp>
    </p:spTree>
    <p:extLst>
      <p:ext uri="{BB962C8B-B14F-4D97-AF65-F5344CB8AC3E}">
        <p14:creationId xmlns:p14="http://schemas.microsoft.com/office/powerpoint/2010/main" val="9133576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These resources provide</a:t>
            </a:r>
            <a:r>
              <a:rPr lang="en-AU" baseline="0" dirty="0"/>
              <a:t> advice for teachers.</a:t>
            </a:r>
          </a:p>
          <a:p>
            <a:endParaRPr lang="en-AU" baseline="0" dirty="0"/>
          </a:p>
        </p:txBody>
      </p:sp>
      <p:sp>
        <p:nvSpPr>
          <p:cNvPr id="4" name="Slide Number Placeholder 3"/>
          <p:cNvSpPr>
            <a:spLocks noGrp="1"/>
          </p:cNvSpPr>
          <p:nvPr>
            <p:ph type="sldNum" sz="quarter" idx="10"/>
          </p:nvPr>
        </p:nvSpPr>
        <p:spPr/>
        <p:txBody>
          <a:bodyPr/>
          <a:lstStyle/>
          <a:p>
            <a:fld id="{5E866DCC-47A1-4C75-A3E3-B7DA63A5A983}" type="slidenum">
              <a:rPr lang="en-AU" smtClean="0"/>
              <a:t>31</a:t>
            </a:fld>
            <a:endParaRPr lang="en-AU" dirty="0"/>
          </a:p>
        </p:txBody>
      </p:sp>
    </p:spTree>
    <p:extLst>
      <p:ext uri="{BB962C8B-B14F-4D97-AF65-F5344CB8AC3E}">
        <p14:creationId xmlns:p14="http://schemas.microsoft.com/office/powerpoint/2010/main" val="23201436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086DB27-C44E-42FC-8577-04AF19E06BB2}" type="slidenum">
              <a:rPr lang="en-AU" smtClean="0"/>
              <a:pPr/>
              <a:t>33</a:t>
            </a:fld>
            <a:endParaRPr lang="en-AU" dirty="0"/>
          </a:p>
        </p:txBody>
      </p:sp>
    </p:spTree>
    <p:extLst>
      <p:ext uri="{BB962C8B-B14F-4D97-AF65-F5344CB8AC3E}">
        <p14:creationId xmlns:p14="http://schemas.microsoft.com/office/powerpoint/2010/main" val="17664694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AU" dirty="0"/>
              <a:t>The audit does not make comment on:</a:t>
            </a:r>
          </a:p>
          <a:p>
            <a:pPr lvl="1"/>
            <a:r>
              <a:rPr lang="en-AU" dirty="0"/>
              <a:t>how studies are taught</a:t>
            </a:r>
          </a:p>
          <a:p>
            <a:pPr lvl="1"/>
            <a:r>
              <a:rPr lang="en-AU" dirty="0"/>
              <a:t>judgements on teacher performance or approach to teaching</a:t>
            </a:r>
          </a:p>
          <a:p>
            <a:pPr lvl="1"/>
            <a:r>
              <a:rPr lang="en-AU" dirty="0"/>
              <a:t>administrative management of the VCE</a:t>
            </a:r>
          </a:p>
          <a:p>
            <a:pPr lvl="1"/>
            <a:r>
              <a:rPr lang="en-AU" dirty="0"/>
              <a:t>sequence, scheduling, choice of materials and task selection (as long as it is in line with VCE Study Design)</a:t>
            </a:r>
          </a:p>
          <a:p>
            <a:pPr marL="457200" marR="0" lvl="1" indent="0" algn="l" defTabSz="914400" rtl="0" eaLnBrk="0" fontAlgn="base" latinLnBrk="0" hangingPunct="0">
              <a:lnSpc>
                <a:spcPct val="100000"/>
              </a:lnSpc>
              <a:spcBef>
                <a:spcPct val="30000"/>
              </a:spcBef>
              <a:spcAft>
                <a:spcPct val="0"/>
              </a:spcAft>
              <a:buClrTx/>
              <a:buSzTx/>
              <a:buFontTx/>
              <a:buNone/>
              <a:tabLst/>
              <a:defRPr/>
            </a:pPr>
            <a:endParaRPr lang="en-AU" dirty="0"/>
          </a:p>
          <a:p>
            <a:pPr marL="457200" marR="0" lvl="1" indent="0" algn="l" defTabSz="914400" rtl="0" eaLnBrk="0" fontAlgn="base" latinLnBrk="0" hangingPunct="0">
              <a:lnSpc>
                <a:spcPct val="100000"/>
              </a:lnSpc>
              <a:spcBef>
                <a:spcPct val="30000"/>
              </a:spcBef>
              <a:spcAft>
                <a:spcPct val="0"/>
              </a:spcAft>
              <a:buClrTx/>
              <a:buSzTx/>
              <a:buFontTx/>
              <a:buNone/>
              <a:tabLst/>
              <a:defRPr/>
            </a:pPr>
            <a:r>
              <a:rPr lang="en-AU" dirty="0"/>
              <a:t>These areas fall outside of what is to be audited and</a:t>
            </a:r>
            <a:r>
              <a:rPr lang="en-AU" baseline="0" dirty="0"/>
              <a:t> these are mostly school/teacher decisions.</a:t>
            </a:r>
            <a:endParaRPr lang="en-AU" dirty="0"/>
          </a:p>
          <a:p>
            <a:pPr lvl="1"/>
            <a:endParaRPr lang="en-AU" dirty="0"/>
          </a:p>
          <a:p>
            <a:pPr lvl="1"/>
            <a:endParaRPr lang="en-AU" dirty="0"/>
          </a:p>
          <a:p>
            <a:endParaRPr lang="en-AU" dirty="0"/>
          </a:p>
          <a:p>
            <a:r>
              <a:rPr lang="en-AU" dirty="0"/>
              <a:t>As mentioned in previous slide – it is about compliance not quality assurance</a:t>
            </a:r>
          </a:p>
        </p:txBody>
      </p:sp>
      <p:sp>
        <p:nvSpPr>
          <p:cNvPr id="4" name="Slide Number Placeholder 3"/>
          <p:cNvSpPr>
            <a:spLocks noGrp="1"/>
          </p:cNvSpPr>
          <p:nvPr>
            <p:ph type="sldNum" sz="quarter" idx="10"/>
          </p:nvPr>
        </p:nvSpPr>
        <p:spPr/>
        <p:txBody>
          <a:bodyPr/>
          <a:lstStyle/>
          <a:p>
            <a:fld id="{4086DB27-C44E-42FC-8577-04AF19E06BB2}" type="slidenum">
              <a:rPr lang="en-AU" smtClean="0"/>
              <a:pPr/>
              <a:t>7</a:t>
            </a:fld>
            <a:endParaRPr lang="en-AU" dirty="0"/>
          </a:p>
        </p:txBody>
      </p:sp>
    </p:spTree>
    <p:extLst>
      <p:ext uri="{BB962C8B-B14F-4D97-AF65-F5344CB8AC3E}">
        <p14:creationId xmlns:p14="http://schemas.microsoft.com/office/powerpoint/2010/main" val="32271430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4086DB27-C44E-42FC-8577-04AF19E06BB2}" type="slidenum">
              <a:rPr lang="en-AU" smtClean="0"/>
              <a:pPr/>
              <a:t>36</a:t>
            </a:fld>
            <a:endParaRPr lang="en-AU"/>
          </a:p>
        </p:txBody>
      </p:sp>
    </p:spTree>
    <p:extLst>
      <p:ext uri="{BB962C8B-B14F-4D97-AF65-F5344CB8AC3E}">
        <p14:creationId xmlns:p14="http://schemas.microsoft.com/office/powerpoint/2010/main" val="41412798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VCE assessment will be valid</a:t>
            </a:r>
            <a:r>
              <a:rPr lang="en-AU" dirty="0"/>
              <a:t>. This means that it will enable judgments to be made about demonstration of the outcomes and levels of achievement on assessment tasks fairly, in a balanced way and without adverse effects on the curriculum or for the education system. The overarching concept of validity is elaborated as follows [VRQA Standards 2, 3]. </a:t>
            </a:r>
          </a:p>
          <a:p>
            <a:endParaRPr lang="en-AU" dirty="0"/>
          </a:p>
          <a:p>
            <a:r>
              <a:rPr lang="en-AU" b="1" dirty="0"/>
              <a:t>VCE assessment should be fair and reasonable</a:t>
            </a:r>
            <a:r>
              <a:rPr lang="en-AU" dirty="0"/>
              <a:t> Assessment should be acceptable to stakeholders – including students, schools, government and the community. The system for assessing the progress and achievement of students must be accessible, effective, equitable, reasonable and transparent. The curriculum content to be assessed must be explicitly described to teachers in each study design and related VCAA documents. Assessment instruments should not assess learning that is outside the scope of a study design. Each assessment instrument (for example, examination, assignment, test, project, practical, oral, performance, portfolio, presentation or observational schedule) should give students clear instructions. It should be administered under conditions (degree of supervision, access to resources, notice and duration) that are substantially the same for all students undertaking that assessment. Authentication and school moderation of assessment and the processes of external review and statistical moderation are to ensure that assessment results are fair and comparable across the student cohort for that study [VRQA Standard 2]. </a:t>
            </a:r>
          </a:p>
          <a:p>
            <a:endParaRPr lang="en-AU" dirty="0"/>
          </a:p>
          <a:p>
            <a:pPr marL="0" marR="0" indent="0" algn="l" defTabSz="914400" rtl="0" eaLnBrk="0" fontAlgn="base" latinLnBrk="0" hangingPunct="0">
              <a:lnSpc>
                <a:spcPct val="100000"/>
              </a:lnSpc>
              <a:spcBef>
                <a:spcPct val="30000"/>
              </a:spcBef>
              <a:spcAft>
                <a:spcPct val="0"/>
              </a:spcAft>
              <a:buClrTx/>
              <a:buSzTx/>
              <a:buFontTx/>
              <a:buNone/>
              <a:tabLst/>
              <a:defRPr/>
            </a:pPr>
            <a:r>
              <a:rPr lang="en-AU" b="1" dirty="0"/>
              <a:t>VCE assessment should be equitable </a:t>
            </a:r>
            <a:r>
              <a:rPr lang="en-AU" dirty="0"/>
              <a:t>Assessment instruments should neither privilege nor disadvantage certain groups of students or exclude others on the basis of gender, culture, linguistic background, physical disability, socioeconomic status and geographical location. Assessment instruments should be designed so that, under the same or similar conditions, they provide consistent information about student performance. This may be the case when, for example, alternatives are offered at the same time for assessment of an outcome (which could be based on a choice of context) or at a different time due to a student’s absence. </a:t>
            </a:r>
          </a:p>
          <a:p>
            <a:endParaRPr lang="en-AU" dirty="0"/>
          </a:p>
          <a:p>
            <a:endParaRPr lang="en-AU" dirty="0"/>
          </a:p>
          <a:p>
            <a:endParaRPr lang="en-AU" dirty="0"/>
          </a:p>
          <a:p>
            <a:endParaRPr lang="en-AU" dirty="0"/>
          </a:p>
        </p:txBody>
      </p:sp>
      <p:sp>
        <p:nvSpPr>
          <p:cNvPr id="4" name="Slide Number Placeholder 3"/>
          <p:cNvSpPr>
            <a:spLocks noGrp="1"/>
          </p:cNvSpPr>
          <p:nvPr>
            <p:ph type="sldNum" sz="quarter" idx="10"/>
          </p:nvPr>
        </p:nvSpPr>
        <p:spPr/>
        <p:txBody>
          <a:bodyPr/>
          <a:lstStyle/>
          <a:p>
            <a:fld id="{4086DB27-C44E-42FC-8577-04AF19E06BB2}" type="slidenum">
              <a:rPr lang="en-AU" smtClean="0"/>
              <a:pPr/>
              <a:t>43</a:t>
            </a:fld>
            <a:endParaRPr lang="en-AU" dirty="0"/>
          </a:p>
        </p:txBody>
      </p:sp>
    </p:spTree>
    <p:extLst>
      <p:ext uri="{BB962C8B-B14F-4D97-AF65-F5344CB8AC3E}">
        <p14:creationId xmlns:p14="http://schemas.microsoft.com/office/powerpoint/2010/main" val="26155212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VCE assessment will be valid</a:t>
            </a:r>
            <a:r>
              <a:rPr lang="en-AU" dirty="0"/>
              <a:t>. This means that it will enable judgments to be made about demonstration of the outcomes and levels of achievement on assessment tasks fairly, in a balanced way and without adverse effects on the curriculum or for the education system. The overarching concept of validity is elaborated as follows [VRQA Standards 2, 3]. </a:t>
            </a:r>
          </a:p>
          <a:p>
            <a:endParaRPr lang="en-AU" dirty="0"/>
          </a:p>
          <a:p>
            <a:r>
              <a:rPr lang="en-AU" b="1" dirty="0"/>
              <a:t>VCE assessment should be fair and reasonable</a:t>
            </a:r>
            <a:r>
              <a:rPr lang="en-AU" dirty="0"/>
              <a:t> Assessment should be acceptable to stakeholders – including students, schools, government and the community. The system for assessing the progress and achievement of students must be accessible, effective, equitable, reasonable and transparent. The curriculum content to be assessed must be explicitly described to teachers in each study design and related VCAA documents. Assessment instruments should not assess learning that is outside the scope of a study design. Each assessment instrument (for example, examination, assignment, test, project, practical, oral, performance, portfolio, presentation or observational schedule) should give students clear instructions. It should be administered under conditions (degree of supervision, access to resources, notice and duration) that are substantially the same for all students undertaking that assessment. Authentication and school moderation of assessment and the processes of external review and statistical moderation are to ensure that assessment results are fair and comparable across the student cohort for that study [VRQA Standard 2]. </a:t>
            </a:r>
          </a:p>
          <a:p>
            <a:endParaRPr lang="en-AU" dirty="0"/>
          </a:p>
          <a:p>
            <a:pPr marL="0" marR="0" indent="0" algn="l" defTabSz="914400" rtl="0" eaLnBrk="0" fontAlgn="base" latinLnBrk="0" hangingPunct="0">
              <a:lnSpc>
                <a:spcPct val="100000"/>
              </a:lnSpc>
              <a:spcBef>
                <a:spcPct val="30000"/>
              </a:spcBef>
              <a:spcAft>
                <a:spcPct val="0"/>
              </a:spcAft>
              <a:buClrTx/>
              <a:buSzTx/>
              <a:buFontTx/>
              <a:buNone/>
              <a:tabLst/>
              <a:defRPr/>
            </a:pPr>
            <a:r>
              <a:rPr lang="en-AU" b="1" dirty="0"/>
              <a:t>VCE assessment should be equitable </a:t>
            </a:r>
            <a:r>
              <a:rPr lang="en-AU" dirty="0"/>
              <a:t>Assessment instruments should neither privilege nor disadvantage certain groups of students or exclude others on the basis of gender, culture, linguistic background, physical disability, socioeconomic status and geographical location. Assessment instruments should be designed so that, under the same or similar conditions, they provide consistent information about student performance. This may be the case when, for example, alternatives are offered at the same time for assessment of an outcome (which could be based on a choice of context) or at a different time due to a student’s absence. </a:t>
            </a:r>
          </a:p>
          <a:p>
            <a:endParaRPr lang="en-AU" dirty="0"/>
          </a:p>
          <a:p>
            <a:endParaRPr lang="en-AU" dirty="0"/>
          </a:p>
          <a:p>
            <a:endParaRPr lang="en-AU" dirty="0"/>
          </a:p>
          <a:p>
            <a:endParaRPr lang="en-AU" dirty="0"/>
          </a:p>
        </p:txBody>
      </p:sp>
      <p:sp>
        <p:nvSpPr>
          <p:cNvPr id="4" name="Slide Number Placeholder 3"/>
          <p:cNvSpPr>
            <a:spLocks noGrp="1"/>
          </p:cNvSpPr>
          <p:nvPr>
            <p:ph type="sldNum" sz="quarter" idx="10"/>
          </p:nvPr>
        </p:nvSpPr>
        <p:spPr/>
        <p:txBody>
          <a:bodyPr/>
          <a:lstStyle/>
          <a:p>
            <a:fld id="{4086DB27-C44E-42FC-8577-04AF19E06BB2}" type="slidenum">
              <a:rPr lang="en-AU" smtClean="0"/>
              <a:pPr/>
              <a:t>44</a:t>
            </a:fld>
            <a:endParaRPr lang="en-AU" dirty="0"/>
          </a:p>
        </p:txBody>
      </p:sp>
    </p:spTree>
    <p:extLst>
      <p:ext uri="{BB962C8B-B14F-4D97-AF65-F5344CB8AC3E}">
        <p14:creationId xmlns:p14="http://schemas.microsoft.com/office/powerpoint/2010/main" val="29153479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VCE assessment will be valid</a:t>
            </a:r>
            <a:r>
              <a:rPr lang="en-AU" dirty="0"/>
              <a:t>. This means that it will enable judgments to be made about demonstration of the outcomes and levels of achievement on assessment tasks fairly, in a balanced way and without adverse effects on the curriculum or for the education system. The overarching concept of validity is elaborated as follows [VRQA Standards 2, 3]. </a:t>
            </a:r>
          </a:p>
          <a:p>
            <a:endParaRPr lang="en-AU" dirty="0"/>
          </a:p>
          <a:p>
            <a:r>
              <a:rPr lang="en-AU" b="1" dirty="0"/>
              <a:t>VCE assessment should be fair and reasonable</a:t>
            </a:r>
            <a:r>
              <a:rPr lang="en-AU" dirty="0"/>
              <a:t> Assessment should be acceptable to stakeholders – including students, schools, government and the community. The system for assessing the progress and achievement of students must be accessible, effective, equitable, reasonable and transparent. The curriculum content to be assessed must be explicitly described to teachers in each study design and related VCAA documents. Assessment instruments should not assess learning that is outside the scope of a study design. Each assessment instrument (for example, examination, assignment, test, project, practical, oral, performance, portfolio, presentation or observational schedule) should give students clear instructions. It should be administered under conditions (degree of supervision, access to resources, notice and duration) that are substantially the same for all students undertaking that assessment. Authentication and school moderation of assessment and the processes of external review and statistical moderation are to ensure that assessment results are fair and comparable across the student cohort for that study [VRQA Standard 2]. </a:t>
            </a:r>
          </a:p>
          <a:p>
            <a:endParaRPr lang="en-AU" dirty="0"/>
          </a:p>
          <a:p>
            <a:pPr marL="0" marR="0" indent="0" algn="l" defTabSz="914400" rtl="0" eaLnBrk="0" fontAlgn="base" latinLnBrk="0" hangingPunct="0">
              <a:lnSpc>
                <a:spcPct val="100000"/>
              </a:lnSpc>
              <a:spcBef>
                <a:spcPct val="30000"/>
              </a:spcBef>
              <a:spcAft>
                <a:spcPct val="0"/>
              </a:spcAft>
              <a:buClrTx/>
              <a:buSzTx/>
              <a:buFontTx/>
              <a:buNone/>
              <a:tabLst/>
              <a:defRPr/>
            </a:pPr>
            <a:r>
              <a:rPr lang="en-AU" b="1" dirty="0"/>
              <a:t>VCE assessment should be equitable </a:t>
            </a:r>
            <a:r>
              <a:rPr lang="en-AU" dirty="0"/>
              <a:t>Assessment instruments should neither privilege nor disadvantage certain groups of students or exclude others on the basis of gender, culture, linguistic background, physical disability, socioeconomic status and geographical location. Assessment instruments should be designed so that, under the same or similar conditions, they provide consistent information about student performance. This may be the case when, for example, alternatives are offered at the same time for assessment of an outcome (which could be based on a choice of context) or at a different time due to a student’s absence. </a:t>
            </a:r>
          </a:p>
          <a:p>
            <a:endParaRPr lang="en-AU" dirty="0"/>
          </a:p>
          <a:p>
            <a:endParaRPr lang="en-AU" dirty="0"/>
          </a:p>
          <a:p>
            <a:endParaRPr lang="en-AU" dirty="0"/>
          </a:p>
          <a:p>
            <a:endParaRPr lang="en-AU" dirty="0"/>
          </a:p>
        </p:txBody>
      </p:sp>
      <p:sp>
        <p:nvSpPr>
          <p:cNvPr id="4" name="Slide Number Placeholder 3"/>
          <p:cNvSpPr>
            <a:spLocks noGrp="1"/>
          </p:cNvSpPr>
          <p:nvPr>
            <p:ph type="sldNum" sz="quarter" idx="10"/>
          </p:nvPr>
        </p:nvSpPr>
        <p:spPr/>
        <p:txBody>
          <a:bodyPr/>
          <a:lstStyle/>
          <a:p>
            <a:fld id="{4086DB27-C44E-42FC-8577-04AF19E06BB2}" type="slidenum">
              <a:rPr lang="en-AU" smtClean="0"/>
              <a:pPr/>
              <a:t>45</a:t>
            </a:fld>
            <a:endParaRPr lang="en-AU" dirty="0"/>
          </a:p>
        </p:txBody>
      </p:sp>
    </p:spTree>
    <p:extLst>
      <p:ext uri="{BB962C8B-B14F-4D97-AF65-F5344CB8AC3E}">
        <p14:creationId xmlns:p14="http://schemas.microsoft.com/office/powerpoint/2010/main" val="10730895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AU" dirty="0"/>
              <a:t>Why is it important to be able to authenticate student work? To ensure a level playing field for all students undertaking the VCE it is important to make sure that all student work is their own.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AU"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AU" dirty="0"/>
              <a:t>VCE and VCAL handbook – pages 76-77 and page 85</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AU" dirty="0"/>
              <a:t>At your tables, discuss each of the following scenarios to identify strategies that could be used to authenticate student work</a:t>
            </a:r>
          </a:p>
          <a:p>
            <a:endParaRPr lang="en-AU" dirty="0"/>
          </a:p>
        </p:txBody>
      </p:sp>
      <p:sp>
        <p:nvSpPr>
          <p:cNvPr id="4" name="Slide Number Placeholder 3"/>
          <p:cNvSpPr>
            <a:spLocks noGrp="1"/>
          </p:cNvSpPr>
          <p:nvPr>
            <p:ph type="sldNum" sz="quarter" idx="5"/>
          </p:nvPr>
        </p:nvSpPr>
        <p:spPr/>
        <p:txBody>
          <a:bodyPr/>
          <a:lstStyle/>
          <a:p>
            <a:fld id="{4086DB27-C44E-42FC-8577-04AF19E06BB2}" type="slidenum">
              <a:rPr lang="en-AU" smtClean="0"/>
              <a:pPr/>
              <a:t>50</a:t>
            </a:fld>
            <a:endParaRPr lang="en-AU"/>
          </a:p>
        </p:txBody>
      </p:sp>
    </p:spTree>
    <p:extLst>
      <p:ext uri="{BB962C8B-B14F-4D97-AF65-F5344CB8AC3E}">
        <p14:creationId xmlns:p14="http://schemas.microsoft.com/office/powerpoint/2010/main" val="6044328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086DB27-C44E-42FC-8577-04AF19E06BB2}" type="slidenum">
              <a:rPr lang="en-AU" smtClean="0"/>
              <a:pPr/>
              <a:t>54</a:t>
            </a:fld>
            <a:endParaRPr lang="en-AU" dirty="0"/>
          </a:p>
        </p:txBody>
      </p:sp>
    </p:spTree>
    <p:extLst>
      <p:ext uri="{BB962C8B-B14F-4D97-AF65-F5344CB8AC3E}">
        <p14:creationId xmlns:p14="http://schemas.microsoft.com/office/powerpoint/2010/main" val="22905575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ffectLst/>
              </a:rPr>
              <a:t>Teacher feedback about student learning is essential for students and integral to teaching, learning and assessment. Feedback can clarify for students:</a:t>
            </a:r>
            <a:r>
              <a:rPr lang="en-US" baseline="0" dirty="0">
                <a:effectLst/>
              </a:rPr>
              <a:t> </a:t>
            </a:r>
            <a:r>
              <a:rPr lang="en-US" dirty="0">
                <a:effectLst/>
              </a:rPr>
              <a:t>how their knowledge, understanding and skills are developing in relation to the syllabus outcomes and content being addressed how to improve their learning.</a:t>
            </a:r>
          </a:p>
          <a:p>
            <a:endParaRPr lang="en-US" b="1" dirty="0">
              <a:effectLst/>
            </a:endParaRPr>
          </a:p>
          <a:p>
            <a:r>
              <a:rPr lang="en-US" b="1" dirty="0">
                <a:effectLst/>
              </a:rPr>
              <a:t>Principles of effective feedback</a:t>
            </a:r>
          </a:p>
          <a:p>
            <a:r>
              <a:rPr lang="en-US" dirty="0">
                <a:effectLst/>
              </a:rPr>
              <a:t>Feedback enables students to recognise their strengths as well as areas for development, and to identify and plan with their teacher the next steps in their learning. Students should be provided with opportunities to improve their knowledge, understanding and skills through feedback that:</a:t>
            </a:r>
          </a:p>
          <a:p>
            <a:pPr marL="171450" indent="-171450">
              <a:buFont typeface="Arial" panose="020B0604020202020204" pitchFamily="34" charset="0"/>
              <a:buChar char="•"/>
            </a:pPr>
            <a:r>
              <a:rPr lang="en-US" dirty="0">
                <a:effectLst/>
              </a:rPr>
              <a:t>is timely, specific and related to the learning and assessment intention</a:t>
            </a:r>
          </a:p>
          <a:p>
            <a:pPr marL="171450" indent="-171450">
              <a:buFont typeface="Arial" panose="020B0604020202020204" pitchFamily="34" charset="0"/>
              <a:buChar char="•"/>
            </a:pPr>
            <a:r>
              <a:rPr lang="en-US" dirty="0">
                <a:effectLst/>
              </a:rPr>
              <a:t>is constructive and provides meaningful information to students about their learning in a variety of forms</a:t>
            </a:r>
          </a:p>
          <a:p>
            <a:pPr marL="171450" indent="-171450">
              <a:buFont typeface="Arial" panose="020B0604020202020204" pitchFamily="34" charset="0"/>
              <a:buChar char="•"/>
            </a:pPr>
            <a:r>
              <a:rPr lang="en-US" dirty="0">
                <a:effectLst/>
              </a:rPr>
              <a:t>focuses on the activity and corrects misunderstandings</a:t>
            </a:r>
          </a:p>
          <a:p>
            <a:pPr marL="171450" indent="-171450">
              <a:buFont typeface="Arial" panose="020B0604020202020204" pitchFamily="34" charset="0"/>
              <a:buChar char="•"/>
            </a:pPr>
            <a:r>
              <a:rPr lang="en-US" dirty="0">
                <a:effectLst/>
              </a:rPr>
              <a:t>identifies and reinforces students’ strengths</a:t>
            </a:r>
          </a:p>
          <a:p>
            <a:pPr marL="171450" indent="-171450">
              <a:buFont typeface="Arial" panose="020B0604020202020204" pitchFamily="34" charset="0"/>
              <a:buChar char="•"/>
            </a:pPr>
            <a:r>
              <a:rPr lang="en-US" dirty="0">
                <a:effectLst/>
              </a:rPr>
              <a:t>provides information about how they can improve</a:t>
            </a:r>
          </a:p>
          <a:p>
            <a:pPr marL="171450" indent="-171450">
              <a:buFont typeface="Arial" panose="020B0604020202020204" pitchFamily="34" charset="0"/>
              <a:buChar char="•"/>
            </a:pPr>
            <a:r>
              <a:rPr lang="en-US" dirty="0">
                <a:effectLst/>
              </a:rPr>
              <a:t>facilitates the development of and provides opportunities for self-assessment and reflection during the learning process</a:t>
            </a:r>
          </a:p>
          <a:p>
            <a:pPr marL="171450" indent="-171450">
              <a:buFont typeface="Arial" panose="020B0604020202020204" pitchFamily="34" charset="0"/>
              <a:buChar char="•"/>
            </a:pPr>
            <a:r>
              <a:rPr lang="en-US" dirty="0">
                <a:effectLst/>
              </a:rPr>
              <a:t>informs future teaching and learning opportunities.</a:t>
            </a:r>
          </a:p>
          <a:p>
            <a:pPr marL="171450" indent="-171450">
              <a:buFont typeface="Arial" panose="020B0604020202020204" pitchFamily="34" charset="0"/>
              <a:buChar char="•"/>
            </a:pPr>
            <a:endParaRPr lang="en-US" dirty="0">
              <a:effectLst/>
            </a:endParaRPr>
          </a:p>
          <a:p>
            <a:pPr marL="0" indent="0">
              <a:buFont typeface="Arial" panose="020B0604020202020204" pitchFamily="34" charset="0"/>
              <a:buNone/>
            </a:pPr>
            <a:r>
              <a:rPr lang="en-US" dirty="0">
                <a:effectLst/>
              </a:rPr>
              <a:t>Feedback can occur at any point in the teaching, learning and assessment cycle. </a:t>
            </a:r>
          </a:p>
          <a:p>
            <a:pPr marL="0" indent="0">
              <a:buFont typeface="Arial" panose="020B0604020202020204" pitchFamily="34" charset="0"/>
              <a:buNone/>
            </a:pPr>
            <a:endParaRPr lang="en-AU" dirty="0"/>
          </a:p>
          <a:p>
            <a:pPr marL="171450" indent="-171450">
              <a:buFont typeface="Arial" panose="020B0604020202020204" pitchFamily="34" charset="0"/>
              <a:buChar char="•"/>
            </a:pPr>
            <a:r>
              <a:rPr lang="en-US" dirty="0">
                <a:effectLst/>
              </a:rPr>
              <a:t>The nature of the assessment activity and the context of the learning influences the type of feedback provided to students. </a:t>
            </a:r>
          </a:p>
          <a:p>
            <a:pPr marL="0" indent="0">
              <a:buFont typeface="Arial" panose="020B0604020202020204" pitchFamily="34" charset="0"/>
              <a:buNone/>
            </a:pPr>
            <a:endParaRPr lang="en-US" dirty="0">
              <a:effectLst/>
            </a:endParaRPr>
          </a:p>
          <a:p>
            <a:pPr marL="0" indent="0">
              <a:buFont typeface="Arial" panose="020B0604020202020204" pitchFamily="34" charset="0"/>
              <a:buNone/>
            </a:pPr>
            <a:r>
              <a:rPr lang="en-US" dirty="0">
                <a:effectLst/>
              </a:rPr>
              <a:t>Feedback may take a variety of forms.</a:t>
            </a:r>
          </a:p>
          <a:p>
            <a:pPr marL="171450" indent="-171450">
              <a:buFont typeface="Arial" panose="020B0604020202020204" pitchFamily="34" charset="0"/>
              <a:buChar char="•"/>
            </a:pPr>
            <a:r>
              <a:rPr lang="en-US" dirty="0">
                <a:effectLst/>
              </a:rPr>
              <a:t>oral feedback from the teacher, student and their peers, such as collaborative activities and conferencing</a:t>
            </a:r>
          </a:p>
          <a:p>
            <a:pPr marL="171450" indent="-171450">
              <a:buFont typeface="Arial" panose="020B0604020202020204" pitchFamily="34" charset="0"/>
              <a:buChar char="•"/>
            </a:pPr>
            <a:r>
              <a:rPr lang="en-US" dirty="0">
                <a:effectLst/>
              </a:rPr>
              <a:t>written feedback from the teacher and/or peers, based on the criteria for assessing learning.</a:t>
            </a:r>
          </a:p>
          <a:p>
            <a:pPr marL="171450" indent="-171450">
              <a:buFont typeface="Arial" panose="020B0604020202020204" pitchFamily="34" charset="0"/>
              <a:buChar char="•"/>
            </a:pPr>
            <a:r>
              <a:rPr lang="en-US" dirty="0">
                <a:effectLst/>
              </a:rPr>
              <a:t>Teachers may consider the following forms of feedback to support teaching, learning and assessment:</a:t>
            </a:r>
          </a:p>
          <a:p>
            <a:pPr marL="171450" indent="-171450">
              <a:buFont typeface="Arial" panose="020B0604020202020204" pitchFamily="34" charset="0"/>
              <a:buChar char="•"/>
            </a:pPr>
            <a:r>
              <a:rPr lang="en-US" dirty="0">
                <a:effectLst/>
              </a:rPr>
              <a:t>whole-class discussions to clarify the task during the activity, including blogs, wikis and forums</a:t>
            </a:r>
          </a:p>
          <a:p>
            <a:pPr marL="171450" indent="-171450">
              <a:buFont typeface="Arial" panose="020B0604020202020204" pitchFamily="34" charset="0"/>
              <a:buChar char="•"/>
            </a:pPr>
            <a:r>
              <a:rPr lang="en-US" dirty="0">
                <a:effectLst/>
              </a:rPr>
              <a:t>whole-class or individual student comments about aspects of the activity where students performed well, and how to improve</a:t>
            </a:r>
          </a:p>
          <a:p>
            <a:pPr marL="171450" indent="-171450">
              <a:buFont typeface="Arial" panose="020B0604020202020204" pitchFamily="34" charset="0"/>
              <a:buChar char="•"/>
            </a:pPr>
            <a:r>
              <a:rPr lang="en-US" dirty="0">
                <a:effectLst/>
              </a:rPr>
              <a:t>peer and self-assessments and self-reflections</a:t>
            </a:r>
          </a:p>
          <a:p>
            <a:pPr marL="171450" indent="-171450">
              <a:buFont typeface="Arial" panose="020B0604020202020204" pitchFamily="34" charset="0"/>
              <a:buChar char="•"/>
            </a:pPr>
            <a:r>
              <a:rPr lang="en-US" dirty="0">
                <a:effectLst/>
              </a:rPr>
              <a:t>checklists, criteria sheets, comments or grades</a:t>
            </a:r>
          </a:p>
          <a:p>
            <a:pPr marL="171450" indent="-171450">
              <a:buFont typeface="Arial" panose="020B0604020202020204" pitchFamily="34" charset="0"/>
              <a:buChar char="•"/>
            </a:pPr>
            <a:r>
              <a:rPr lang="en-US" dirty="0">
                <a:effectLst/>
              </a:rPr>
              <a:t>ongoing oral or written comments, including questioning students’ understanding</a:t>
            </a:r>
          </a:p>
          <a:p>
            <a:pPr marL="171450" indent="-171450">
              <a:buFont typeface="Arial" panose="020B0604020202020204" pitchFamily="34" charset="0"/>
              <a:buChar char="•"/>
            </a:pPr>
            <a:r>
              <a:rPr lang="en-US" dirty="0">
                <a:effectLst/>
              </a:rPr>
              <a:t>cues, reinforcements or prompts to redirect learning</a:t>
            </a:r>
          </a:p>
          <a:p>
            <a:pPr marL="171450" indent="-171450">
              <a:buFont typeface="Arial" panose="020B0604020202020204" pitchFamily="34" charset="0"/>
              <a:buChar char="•"/>
            </a:pPr>
            <a:r>
              <a:rPr lang="en-US" dirty="0">
                <a:effectLst/>
              </a:rPr>
              <a:t>drafts and resubmissions</a:t>
            </a:r>
          </a:p>
          <a:p>
            <a:pPr marL="171450" indent="-171450">
              <a:buFont typeface="Arial" panose="020B0604020202020204" pitchFamily="34" charset="0"/>
              <a:buChar char="•"/>
            </a:pPr>
            <a:r>
              <a:rPr lang="en-US" dirty="0">
                <a:effectLst/>
              </a:rPr>
              <a:t>peer collaborations using online tools</a:t>
            </a:r>
          </a:p>
          <a:p>
            <a:pPr marL="171450" indent="-171450">
              <a:buFont typeface="Arial" panose="020B0604020202020204" pitchFamily="34" charset="0"/>
              <a:buChar char="•"/>
            </a:pPr>
            <a:r>
              <a:rPr lang="en-US" dirty="0">
                <a:effectLst/>
              </a:rPr>
              <a:t>written, audio or digital annotations</a:t>
            </a:r>
          </a:p>
          <a:p>
            <a:pPr marL="171450" indent="-171450">
              <a:buFont typeface="Arial" panose="020B0604020202020204" pitchFamily="34" charset="0"/>
              <a:buChar char="•"/>
            </a:pPr>
            <a:r>
              <a:rPr lang="en-US" dirty="0">
                <a:effectLst/>
              </a:rPr>
              <a:t>discussion of a range of student work samples and other examples beyond the classroom in relation to criteria.</a:t>
            </a:r>
          </a:p>
          <a:p>
            <a:endParaRPr lang="en-AU" dirty="0"/>
          </a:p>
        </p:txBody>
      </p:sp>
      <p:sp>
        <p:nvSpPr>
          <p:cNvPr id="4" name="Slide Number Placeholder 3"/>
          <p:cNvSpPr>
            <a:spLocks noGrp="1"/>
          </p:cNvSpPr>
          <p:nvPr>
            <p:ph type="sldNum" sz="quarter" idx="10"/>
          </p:nvPr>
        </p:nvSpPr>
        <p:spPr/>
        <p:txBody>
          <a:bodyPr/>
          <a:lstStyle/>
          <a:p>
            <a:fld id="{5E866DCC-47A1-4C75-A3E3-B7DA63A5A983}" type="slidenum">
              <a:rPr lang="en-AU" smtClean="0">
                <a:solidFill>
                  <a:prstClr val="black"/>
                </a:solidFill>
              </a:rPr>
              <a:pPr/>
              <a:t>58</a:t>
            </a:fld>
            <a:endParaRPr lang="en-AU" dirty="0">
              <a:solidFill>
                <a:prstClr val="black"/>
              </a:solidFill>
            </a:endParaRPr>
          </a:p>
        </p:txBody>
      </p:sp>
    </p:spTree>
    <p:extLst>
      <p:ext uri="{BB962C8B-B14F-4D97-AF65-F5344CB8AC3E}">
        <p14:creationId xmlns:p14="http://schemas.microsoft.com/office/powerpoint/2010/main" val="85554553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100" b="1" kern="1200" dirty="0">
                <a:solidFill>
                  <a:schemeClr val="tx1"/>
                </a:solidFill>
                <a:effectLst/>
                <a:latin typeface="Verdana" pitchFamily="34" charset="0"/>
                <a:ea typeface="+mn-ea"/>
                <a:cs typeface="+mn-cs"/>
              </a:rPr>
              <a:t>All</a:t>
            </a:r>
            <a:r>
              <a:rPr lang="en-US" sz="1100" b="1" kern="1200" baseline="0" dirty="0">
                <a:solidFill>
                  <a:schemeClr val="tx1"/>
                </a:solidFill>
                <a:effectLst/>
                <a:latin typeface="Verdana" pitchFamily="34" charset="0"/>
                <a:ea typeface="+mn-ea"/>
                <a:cs typeface="+mn-cs"/>
              </a:rPr>
              <a:t> students have the opportunity to redeem an ‘N’. The VCE handbook states the following:</a:t>
            </a:r>
            <a:endParaRPr lang="en-US" sz="1100" b="1" kern="1200" dirty="0">
              <a:solidFill>
                <a:schemeClr val="tx1"/>
              </a:solidFill>
              <a:effectLst/>
              <a:latin typeface="Verdana" pitchFamily="34" charset="0"/>
              <a:ea typeface="+mn-ea"/>
              <a:cs typeface="+mn-cs"/>
            </a:endParaRPr>
          </a:p>
          <a:p>
            <a:pPr lvl="1"/>
            <a:r>
              <a:rPr lang="en-US" sz="1100" b="1" kern="1200" dirty="0">
                <a:solidFill>
                  <a:schemeClr val="tx1"/>
                </a:solidFill>
                <a:effectLst/>
                <a:latin typeface="Verdana" pitchFamily="34" charset="0"/>
                <a:ea typeface="+mn-ea"/>
                <a:cs typeface="+mn-cs"/>
              </a:rPr>
              <a:t>Redeeming outcomes: submitting further evidence for satisfactory completion</a:t>
            </a:r>
            <a:endParaRPr lang="en-AU" sz="1100" b="1" kern="1200" dirty="0">
              <a:solidFill>
                <a:schemeClr val="tx1"/>
              </a:solidFill>
              <a:effectLst/>
              <a:latin typeface="Verdana" pitchFamily="34" charset="0"/>
              <a:ea typeface="+mn-ea"/>
              <a:cs typeface="+mn-cs"/>
            </a:endParaRPr>
          </a:p>
          <a:p>
            <a:r>
              <a:rPr lang="en-US" sz="1100" kern="1200" dirty="0">
                <a:solidFill>
                  <a:schemeClr val="tx1"/>
                </a:solidFill>
                <a:effectLst/>
                <a:latin typeface="Verdana" pitchFamily="34" charset="0"/>
                <a:ea typeface="+mn-ea"/>
                <a:cs typeface="+mn-cs"/>
              </a:rPr>
              <a:t>If, in the judgment of the teacher, work submitted by a student does not meet the required standard for satisfactory completion, the teacher may consider other work relating to outcomes undertaken and submitted by the student for the unit. This work may include class work, homework, additional tasks or discussions with the student that demonstrate their understanding of the outcome. The school may decide to delay the decision about satisfactory completion to allow a student to complete or submit further work.</a:t>
            </a:r>
            <a:endParaRPr lang="en-AU" sz="1100" kern="1200" dirty="0">
              <a:solidFill>
                <a:schemeClr val="tx1"/>
              </a:solidFill>
              <a:effectLst/>
              <a:latin typeface="Verdana" pitchFamily="34" charset="0"/>
              <a:ea typeface="+mn-ea"/>
              <a:cs typeface="+mn-cs"/>
            </a:endParaRPr>
          </a:p>
          <a:p>
            <a:r>
              <a:rPr lang="en-US" sz="1100" kern="1200" dirty="0">
                <a:solidFill>
                  <a:schemeClr val="tx1"/>
                </a:solidFill>
                <a:effectLst/>
                <a:latin typeface="Verdana" pitchFamily="34" charset="0"/>
                <a:ea typeface="+mn-ea"/>
                <a:cs typeface="+mn-cs"/>
              </a:rPr>
              <a:t>A student may only submit further evidence, or resubmit a School-based Assessment for reconsideration, to redeem an S for the outcome. Students may not resubmit to improve a School-based Assessment score.</a:t>
            </a:r>
            <a:endParaRPr lang="en-AU" sz="1100" kern="1200" dirty="0">
              <a:solidFill>
                <a:schemeClr val="tx1"/>
              </a:solidFill>
              <a:effectLst/>
              <a:latin typeface="Verdana" pitchFamily="34" charset="0"/>
              <a:ea typeface="+mn-ea"/>
              <a:cs typeface="+mn-cs"/>
            </a:endParaRPr>
          </a:p>
          <a:p>
            <a:endParaRPr lang="en-AU" dirty="0"/>
          </a:p>
          <a:p>
            <a:endParaRPr lang="en-AU" dirty="0"/>
          </a:p>
        </p:txBody>
      </p:sp>
      <p:sp>
        <p:nvSpPr>
          <p:cNvPr id="4" name="Slide Number Placeholder 3"/>
          <p:cNvSpPr>
            <a:spLocks noGrp="1"/>
          </p:cNvSpPr>
          <p:nvPr>
            <p:ph type="sldNum" sz="quarter" idx="10"/>
          </p:nvPr>
        </p:nvSpPr>
        <p:spPr/>
        <p:txBody>
          <a:bodyPr/>
          <a:lstStyle/>
          <a:p>
            <a:fld id="{4086DB27-C44E-42FC-8577-04AF19E06BB2}" type="slidenum">
              <a:rPr lang="en-AU" smtClean="0"/>
              <a:pPr/>
              <a:t>59</a:t>
            </a:fld>
            <a:endParaRPr lang="en-AU" dirty="0"/>
          </a:p>
        </p:txBody>
      </p:sp>
    </p:spTree>
    <p:extLst>
      <p:ext uri="{BB962C8B-B14F-4D97-AF65-F5344CB8AC3E}">
        <p14:creationId xmlns:p14="http://schemas.microsoft.com/office/powerpoint/2010/main" val="7311377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100" b="1" kern="1200" dirty="0">
                <a:solidFill>
                  <a:schemeClr val="tx1"/>
                </a:solidFill>
                <a:effectLst/>
                <a:latin typeface="Verdana" pitchFamily="34" charset="0"/>
                <a:ea typeface="+mn-ea"/>
                <a:cs typeface="+mn-cs"/>
              </a:rPr>
              <a:t>All</a:t>
            </a:r>
            <a:r>
              <a:rPr lang="en-US" sz="1100" b="1" kern="1200" baseline="0" dirty="0">
                <a:solidFill>
                  <a:schemeClr val="tx1"/>
                </a:solidFill>
                <a:effectLst/>
                <a:latin typeface="Verdana" pitchFamily="34" charset="0"/>
                <a:ea typeface="+mn-ea"/>
                <a:cs typeface="+mn-cs"/>
              </a:rPr>
              <a:t> students have the opportunity to redeem an ‘N’. The VCE handbook states the following:</a:t>
            </a:r>
            <a:endParaRPr lang="en-US" sz="1100" b="1" kern="1200" dirty="0">
              <a:solidFill>
                <a:schemeClr val="tx1"/>
              </a:solidFill>
              <a:effectLst/>
              <a:latin typeface="Verdana" pitchFamily="34" charset="0"/>
              <a:ea typeface="+mn-ea"/>
              <a:cs typeface="+mn-cs"/>
            </a:endParaRPr>
          </a:p>
          <a:p>
            <a:pPr lvl="1"/>
            <a:r>
              <a:rPr lang="en-US" sz="1100" b="1" kern="1200" dirty="0">
                <a:solidFill>
                  <a:schemeClr val="tx1"/>
                </a:solidFill>
                <a:effectLst/>
                <a:latin typeface="Verdana" pitchFamily="34" charset="0"/>
                <a:ea typeface="+mn-ea"/>
                <a:cs typeface="+mn-cs"/>
              </a:rPr>
              <a:t>Redeeming outcomes: submitting further evidence for satisfactory completion</a:t>
            </a:r>
            <a:endParaRPr lang="en-AU" sz="1100" b="1" kern="1200" dirty="0">
              <a:solidFill>
                <a:schemeClr val="tx1"/>
              </a:solidFill>
              <a:effectLst/>
              <a:latin typeface="Verdana" pitchFamily="34" charset="0"/>
              <a:ea typeface="+mn-ea"/>
              <a:cs typeface="+mn-cs"/>
            </a:endParaRPr>
          </a:p>
          <a:p>
            <a:r>
              <a:rPr lang="en-US" sz="1100" kern="1200" dirty="0">
                <a:solidFill>
                  <a:schemeClr val="tx1"/>
                </a:solidFill>
                <a:effectLst/>
                <a:latin typeface="Verdana" pitchFamily="34" charset="0"/>
                <a:ea typeface="+mn-ea"/>
                <a:cs typeface="+mn-cs"/>
              </a:rPr>
              <a:t>If, in the judgment of the teacher, work submitted by a student does not meet the required standard for satisfactory completion, the teacher may consider other work relating to outcomes undertaken and submitted by the student for the unit. This work may include class work, homework, additional tasks or discussions with the student that demonstrate their understanding of the outcome. The school may decide to delay the decision about satisfactory completion to allow a student to complete or submit further work.</a:t>
            </a:r>
            <a:endParaRPr lang="en-AU" sz="1100" kern="1200" dirty="0">
              <a:solidFill>
                <a:schemeClr val="tx1"/>
              </a:solidFill>
              <a:effectLst/>
              <a:latin typeface="Verdana" pitchFamily="34" charset="0"/>
              <a:ea typeface="+mn-ea"/>
              <a:cs typeface="+mn-cs"/>
            </a:endParaRPr>
          </a:p>
          <a:p>
            <a:r>
              <a:rPr lang="en-US" sz="1100" kern="1200" dirty="0">
                <a:solidFill>
                  <a:schemeClr val="tx1"/>
                </a:solidFill>
                <a:effectLst/>
                <a:latin typeface="Verdana" pitchFamily="34" charset="0"/>
                <a:ea typeface="+mn-ea"/>
                <a:cs typeface="+mn-cs"/>
              </a:rPr>
              <a:t>A student may only submit further evidence, or resubmit a School-based Assessment for reconsideration, to redeem an S for the outcome. Students may not resubmit to improve a School-based Assessment score.</a:t>
            </a:r>
            <a:endParaRPr lang="en-AU" sz="1100" kern="1200" dirty="0">
              <a:solidFill>
                <a:schemeClr val="tx1"/>
              </a:solidFill>
              <a:effectLst/>
              <a:latin typeface="Verdana" pitchFamily="34" charset="0"/>
              <a:ea typeface="+mn-ea"/>
              <a:cs typeface="+mn-cs"/>
            </a:endParaRPr>
          </a:p>
          <a:p>
            <a:endParaRPr lang="en-AU" dirty="0"/>
          </a:p>
          <a:p>
            <a:endParaRPr lang="en-AU" dirty="0"/>
          </a:p>
        </p:txBody>
      </p:sp>
      <p:sp>
        <p:nvSpPr>
          <p:cNvPr id="4" name="Slide Number Placeholder 3"/>
          <p:cNvSpPr>
            <a:spLocks noGrp="1"/>
          </p:cNvSpPr>
          <p:nvPr>
            <p:ph type="sldNum" sz="quarter" idx="10"/>
          </p:nvPr>
        </p:nvSpPr>
        <p:spPr/>
        <p:txBody>
          <a:bodyPr/>
          <a:lstStyle/>
          <a:p>
            <a:fld id="{4086DB27-C44E-42FC-8577-04AF19E06BB2}" type="slidenum">
              <a:rPr lang="en-AU" smtClean="0"/>
              <a:pPr/>
              <a:t>60</a:t>
            </a:fld>
            <a:endParaRPr lang="en-AU" dirty="0"/>
          </a:p>
        </p:txBody>
      </p:sp>
    </p:spTree>
    <p:extLst>
      <p:ext uri="{BB962C8B-B14F-4D97-AF65-F5344CB8AC3E}">
        <p14:creationId xmlns:p14="http://schemas.microsoft.com/office/powerpoint/2010/main" val="18821190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Performance Descriptors written generally for a specific outcome.</a:t>
            </a:r>
          </a:p>
          <a:p>
            <a:r>
              <a:rPr lang="en-US" dirty="0"/>
              <a:t> </a:t>
            </a:r>
          </a:p>
          <a:p>
            <a:r>
              <a:rPr lang="en-US" dirty="0"/>
              <a:t>Can therefore be applied to different individual tasks assessing a particular outcome. </a:t>
            </a:r>
          </a:p>
          <a:p>
            <a:endParaRPr lang="en-US" dirty="0"/>
          </a:p>
          <a:p>
            <a:r>
              <a:rPr lang="en-US" dirty="0"/>
              <a:t>VCAA performance descriptors are NOT mandated.</a:t>
            </a:r>
          </a:p>
          <a:p>
            <a:endParaRPr lang="en-US" dirty="0"/>
          </a:p>
          <a:p>
            <a:r>
              <a:rPr lang="en-US" dirty="0"/>
              <a:t>Teachers should be accessing and using their statistical moderation reports to inform their teaching and learning program and the development of assessment tasks.</a:t>
            </a:r>
          </a:p>
          <a:p>
            <a:endParaRPr lang="en-AU" dirty="0"/>
          </a:p>
        </p:txBody>
      </p:sp>
      <p:sp>
        <p:nvSpPr>
          <p:cNvPr id="4" name="Slide Number Placeholder 3"/>
          <p:cNvSpPr>
            <a:spLocks noGrp="1"/>
          </p:cNvSpPr>
          <p:nvPr>
            <p:ph type="sldNum" sz="quarter" idx="10"/>
          </p:nvPr>
        </p:nvSpPr>
        <p:spPr/>
        <p:txBody>
          <a:bodyPr/>
          <a:lstStyle/>
          <a:p>
            <a:fld id="{4086DB27-C44E-42FC-8577-04AF19E06BB2}" type="slidenum">
              <a:rPr lang="en-AU" smtClean="0"/>
              <a:pPr/>
              <a:t>61</a:t>
            </a:fld>
            <a:endParaRPr lang="en-AU" dirty="0"/>
          </a:p>
        </p:txBody>
      </p:sp>
    </p:spTree>
    <p:extLst>
      <p:ext uri="{BB962C8B-B14F-4D97-AF65-F5344CB8AC3E}">
        <p14:creationId xmlns:p14="http://schemas.microsoft.com/office/powerpoint/2010/main" val="27392040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In making</a:t>
            </a:r>
            <a:r>
              <a:rPr lang="en-AU" baseline="0" dirty="0"/>
              <a:t> a judgement about if assessment is valid, we ask:</a:t>
            </a:r>
          </a:p>
          <a:p>
            <a:pPr lvl="0"/>
            <a:r>
              <a:rPr lang="en-GB" sz="1100" dirty="0"/>
              <a:t>Is the assessment task fair and reasonable?</a:t>
            </a:r>
            <a:endParaRPr lang="en-AU" sz="1100" dirty="0"/>
          </a:p>
          <a:p>
            <a:pPr lvl="0"/>
            <a:r>
              <a:rPr lang="en-GB" sz="1100" dirty="0"/>
              <a:t>Is the assessment task type in line with the VCE study design? </a:t>
            </a:r>
            <a:endParaRPr lang="en-AU" sz="1100" dirty="0"/>
          </a:p>
          <a:p>
            <a:pPr lvl="0"/>
            <a:r>
              <a:rPr lang="en-GB" sz="1100" dirty="0"/>
              <a:t>Are clear instructions provided to students?</a:t>
            </a:r>
            <a:endParaRPr lang="en-AU" sz="1100" dirty="0"/>
          </a:p>
          <a:p>
            <a:pPr lvl="0"/>
            <a:r>
              <a:rPr lang="en-GB" sz="1100" dirty="0"/>
              <a:t>Is the task run under fair conditions?</a:t>
            </a:r>
            <a:endParaRPr lang="en-AU" sz="1100" dirty="0"/>
          </a:p>
          <a:p>
            <a:pPr lvl="0"/>
            <a:r>
              <a:rPr lang="en-GB" sz="1100" dirty="0"/>
              <a:t>Are the conditions substantially the same for all students?</a:t>
            </a:r>
            <a:endParaRPr lang="en-AU" sz="1100" dirty="0"/>
          </a:p>
          <a:p>
            <a:endParaRPr lang="en-AU" dirty="0"/>
          </a:p>
        </p:txBody>
      </p:sp>
      <p:sp>
        <p:nvSpPr>
          <p:cNvPr id="4" name="Slide Number Placeholder 3"/>
          <p:cNvSpPr>
            <a:spLocks noGrp="1"/>
          </p:cNvSpPr>
          <p:nvPr>
            <p:ph type="sldNum" sz="quarter" idx="10"/>
          </p:nvPr>
        </p:nvSpPr>
        <p:spPr/>
        <p:txBody>
          <a:bodyPr/>
          <a:lstStyle/>
          <a:p>
            <a:fld id="{4086DB27-C44E-42FC-8577-04AF19E06BB2}" type="slidenum">
              <a:rPr lang="en-AU" smtClean="0"/>
              <a:pPr/>
              <a:t>8</a:t>
            </a:fld>
            <a:endParaRPr lang="en-AU" dirty="0"/>
          </a:p>
        </p:txBody>
      </p:sp>
    </p:spTree>
    <p:extLst>
      <p:ext uri="{BB962C8B-B14F-4D97-AF65-F5344CB8AC3E}">
        <p14:creationId xmlns:p14="http://schemas.microsoft.com/office/powerpoint/2010/main" val="16141583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School are encouraged to</a:t>
            </a:r>
            <a:r>
              <a:rPr lang="en-AU" baseline="0" dirty="0"/>
              <a:t> develop their own school based assessment task that meet the needs to the cohort of students and the context in which they are learning.</a:t>
            </a:r>
          </a:p>
          <a:p>
            <a:r>
              <a:rPr lang="en-AU" baseline="0" dirty="0"/>
              <a:t>However, when developing tasks it is important that the tasks meet the requirements of the study design and the VCAA assessment  principles </a:t>
            </a:r>
            <a:endParaRPr lang="en-AU" dirty="0"/>
          </a:p>
        </p:txBody>
      </p:sp>
      <p:sp>
        <p:nvSpPr>
          <p:cNvPr id="4" name="Slide Number Placeholder 3"/>
          <p:cNvSpPr>
            <a:spLocks noGrp="1"/>
          </p:cNvSpPr>
          <p:nvPr>
            <p:ph type="sldNum" sz="quarter" idx="10"/>
          </p:nvPr>
        </p:nvSpPr>
        <p:spPr/>
        <p:txBody>
          <a:bodyPr/>
          <a:lstStyle/>
          <a:p>
            <a:fld id="{4086DB27-C44E-42FC-8577-04AF19E06BB2}" type="slidenum">
              <a:rPr lang="en-AU" smtClean="0"/>
              <a:pPr/>
              <a:t>10</a:t>
            </a:fld>
            <a:endParaRPr lang="en-AU" dirty="0"/>
          </a:p>
        </p:txBody>
      </p:sp>
    </p:spTree>
    <p:extLst>
      <p:ext uri="{BB962C8B-B14F-4D97-AF65-F5344CB8AC3E}">
        <p14:creationId xmlns:p14="http://schemas.microsoft.com/office/powerpoint/2010/main" val="14144305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VCAA specifies the assessment procedures for students undertaking scored assessment in Units 3 and 4.</a:t>
            </a:r>
          </a:p>
          <a:p>
            <a:r>
              <a:rPr lang="en-US" dirty="0"/>
              <a:t>Designated assessment tasks are provided in the details for each unit in the VCE study designs.</a:t>
            </a:r>
          </a:p>
          <a:p>
            <a:endParaRPr lang="en-US"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sz="1100" dirty="0"/>
              <a:t>Teachers must develop courses that provide appropriate opportunities for students to demonstrate satisfactory achievement of outcomes.</a:t>
            </a:r>
          </a:p>
          <a:p>
            <a:endParaRPr lang="en-AU" dirty="0"/>
          </a:p>
          <a:p>
            <a:r>
              <a:rPr lang="en-US" sz="1100" dirty="0"/>
              <a:t>Satisfactory completion</a:t>
            </a:r>
          </a:p>
          <a:p>
            <a:r>
              <a:rPr lang="en-US" sz="1100" dirty="0"/>
              <a:t>The award of satisfactory completion for a unit is based on the teacher’s decision that the student has demonstrated achievement of the set of outcomes specified for the unit. </a:t>
            </a:r>
          </a:p>
          <a:p>
            <a:endParaRPr lang="en-US" sz="1100" dirty="0"/>
          </a:p>
          <a:p>
            <a:r>
              <a:rPr lang="en-US" sz="1100" b="0" i="0" u="none" strike="noStrike" kern="1200" baseline="0" dirty="0">
                <a:solidFill>
                  <a:schemeClr val="tx1"/>
                </a:solidFill>
                <a:latin typeface="Verdana" pitchFamily="34" charset="0"/>
                <a:ea typeface="+mn-ea"/>
                <a:cs typeface="+mn-cs"/>
              </a:rPr>
              <a:t>The assessment of levels of achievement is separate from the decision to award an S for satisfactory completion of a unit. VCE unit results (S or N) contribute to satisfactory completion of the certificate and not to study score calculation.</a:t>
            </a:r>
          </a:p>
          <a:p>
            <a:r>
              <a:rPr lang="en-US" sz="1100" b="0" i="0" u="none" strike="noStrike" kern="1200" baseline="0" dirty="0">
                <a:solidFill>
                  <a:schemeClr val="tx1"/>
                </a:solidFill>
                <a:latin typeface="Verdana" pitchFamily="34" charset="0"/>
                <a:ea typeface="+mn-ea"/>
                <a:cs typeface="+mn-cs"/>
              </a:rPr>
              <a:t>Final </a:t>
            </a:r>
            <a:r>
              <a:rPr lang="en-US" sz="1100" b="1" i="0" u="none" strike="noStrike" kern="1200" baseline="0" dirty="0">
                <a:solidFill>
                  <a:schemeClr val="tx1"/>
                </a:solidFill>
                <a:latin typeface="Verdana" pitchFamily="34" charset="0"/>
                <a:ea typeface="+mn-ea"/>
                <a:cs typeface="+mn-cs"/>
              </a:rPr>
              <a:t>School-based Assessment scores </a:t>
            </a:r>
            <a:r>
              <a:rPr lang="en-US" sz="1100" b="0" i="0" u="none" strike="noStrike" kern="1200" baseline="0" dirty="0">
                <a:solidFill>
                  <a:schemeClr val="tx1"/>
                </a:solidFill>
                <a:latin typeface="Verdana" pitchFamily="34" charset="0"/>
                <a:ea typeface="+mn-ea"/>
                <a:cs typeface="+mn-cs"/>
              </a:rPr>
              <a:t>contribute to the calculation of a study score. Where the assessment item developed combines the demonstration of outcomes (S or N) and levels of achievement (scored assessment), best practice would support students who did not meet the outcome through the completion of the assessment item being afforded additional opportunities to demonstrate the outcome. For example, a teacher may consider work previously submitted, provided it meets the requirements. Students may not resubmit work to improve a School-based Assessment score.</a:t>
            </a:r>
            <a:endParaRPr lang="en-US" dirty="0"/>
          </a:p>
          <a:p>
            <a:endParaRPr lang="en-US" sz="1100" dirty="0"/>
          </a:p>
          <a:p>
            <a:endParaRPr lang="en-AU" dirty="0"/>
          </a:p>
        </p:txBody>
      </p:sp>
      <p:sp>
        <p:nvSpPr>
          <p:cNvPr id="4" name="Slide Number Placeholder 3"/>
          <p:cNvSpPr>
            <a:spLocks noGrp="1"/>
          </p:cNvSpPr>
          <p:nvPr>
            <p:ph type="sldNum" sz="quarter" idx="10"/>
          </p:nvPr>
        </p:nvSpPr>
        <p:spPr/>
        <p:txBody>
          <a:bodyPr/>
          <a:lstStyle/>
          <a:p>
            <a:fld id="{4086DB27-C44E-42FC-8577-04AF19E06BB2}" type="slidenum">
              <a:rPr lang="en-AU" smtClean="0"/>
              <a:pPr/>
              <a:t>11</a:t>
            </a:fld>
            <a:endParaRPr lang="en-AU" dirty="0"/>
          </a:p>
        </p:txBody>
      </p:sp>
    </p:spTree>
    <p:extLst>
      <p:ext uri="{BB962C8B-B14F-4D97-AF65-F5344CB8AC3E}">
        <p14:creationId xmlns:p14="http://schemas.microsoft.com/office/powerpoint/2010/main" val="31425805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086DB27-C44E-42FC-8577-04AF19E06BB2}" type="slidenum">
              <a:rPr lang="en-AU" smtClean="0"/>
              <a:pPr/>
              <a:t>12</a:t>
            </a:fld>
            <a:endParaRPr lang="en-AU" dirty="0"/>
          </a:p>
        </p:txBody>
      </p:sp>
    </p:spTree>
    <p:extLst>
      <p:ext uri="{BB962C8B-B14F-4D97-AF65-F5344CB8AC3E}">
        <p14:creationId xmlns:p14="http://schemas.microsoft.com/office/powerpoint/2010/main" val="33112492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VCE assessment will be valid</a:t>
            </a:r>
            <a:r>
              <a:rPr lang="en-AU" dirty="0"/>
              <a:t>. This means that it will enable judgments to be made about demonstration of the outcomes and levels of achievement on assessment tasks fairly, in a balanced way and without adverse effects on the curriculum or for the education system. The overarching concept of validity is elaborated as follows [VRQA Standards 2, 3]. </a:t>
            </a:r>
          </a:p>
          <a:p>
            <a:endParaRPr lang="en-AU" dirty="0"/>
          </a:p>
          <a:p>
            <a:r>
              <a:rPr lang="en-AU" b="1" dirty="0"/>
              <a:t>VCE assessment should be fair and reasonable</a:t>
            </a:r>
            <a:r>
              <a:rPr lang="en-AU" dirty="0"/>
              <a:t> Assessment should be acceptable to stakeholders – including students, schools, government and the community. The system for assessing the progress and achievement of students must be accessible, effective, equitable, reasonable and transparent. The curriculum content to be assessed must be explicitly described to teachers in each study design and related VCAA documents. Assessment instruments should not assess learning that is outside the scope of a study design. Each assessment instrument (for example, examination, assignment, test, project, practical, oral, performance, portfolio, presentation or observational schedule) should give students clear instructions. It should be administered under conditions (degree of supervision, access to resources, notice and duration) that are substantially the same for all students undertaking that assessment. Authentication and school moderation of assessment and the processes of external review and statistical moderation are to ensure that assessment results are fair and comparable across the student cohort for that study [VRQA Standard 2]. </a:t>
            </a:r>
          </a:p>
          <a:p>
            <a:endParaRPr lang="en-AU" dirty="0"/>
          </a:p>
          <a:p>
            <a:pPr marL="0" marR="0" indent="0" algn="l" defTabSz="914400" rtl="0" eaLnBrk="0" fontAlgn="base" latinLnBrk="0" hangingPunct="0">
              <a:lnSpc>
                <a:spcPct val="100000"/>
              </a:lnSpc>
              <a:spcBef>
                <a:spcPct val="30000"/>
              </a:spcBef>
              <a:spcAft>
                <a:spcPct val="0"/>
              </a:spcAft>
              <a:buClrTx/>
              <a:buSzTx/>
              <a:buFontTx/>
              <a:buNone/>
              <a:tabLst/>
              <a:defRPr/>
            </a:pPr>
            <a:r>
              <a:rPr lang="en-AU" b="1" dirty="0"/>
              <a:t>VCE assessment should be equitable </a:t>
            </a:r>
            <a:r>
              <a:rPr lang="en-AU" dirty="0"/>
              <a:t>Assessment instruments should neither privilege nor disadvantage certain groups of students or exclude others on the basis of gender, culture, linguistic background, physical disability, socioeconomic status and geographical location. Assessment instruments should be designed so that, under the same or similar conditions, they provide consistent information about student performance. This may be the case when, for example, alternatives are offered at the same time for assessment of an outcome (which could be based on a choice of context) or at a different time due to a student’s absence. </a:t>
            </a:r>
          </a:p>
          <a:p>
            <a:endParaRPr lang="en-AU" dirty="0"/>
          </a:p>
          <a:p>
            <a:endParaRPr lang="en-AU" dirty="0"/>
          </a:p>
          <a:p>
            <a:endParaRPr lang="en-AU" dirty="0"/>
          </a:p>
          <a:p>
            <a:endParaRPr lang="en-AU" dirty="0"/>
          </a:p>
        </p:txBody>
      </p:sp>
      <p:sp>
        <p:nvSpPr>
          <p:cNvPr id="4" name="Slide Number Placeholder 3"/>
          <p:cNvSpPr>
            <a:spLocks noGrp="1"/>
          </p:cNvSpPr>
          <p:nvPr>
            <p:ph type="sldNum" sz="quarter" idx="10"/>
          </p:nvPr>
        </p:nvSpPr>
        <p:spPr/>
        <p:txBody>
          <a:bodyPr/>
          <a:lstStyle/>
          <a:p>
            <a:fld id="{4086DB27-C44E-42FC-8577-04AF19E06BB2}" type="slidenum">
              <a:rPr lang="en-AU" smtClean="0"/>
              <a:pPr/>
              <a:t>17</a:t>
            </a:fld>
            <a:endParaRPr lang="en-AU" dirty="0"/>
          </a:p>
        </p:txBody>
      </p:sp>
    </p:spTree>
    <p:extLst>
      <p:ext uri="{BB962C8B-B14F-4D97-AF65-F5344CB8AC3E}">
        <p14:creationId xmlns:p14="http://schemas.microsoft.com/office/powerpoint/2010/main" val="41952315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AU" dirty="0"/>
              <a:t>QA checklist: Quality assurance</a:t>
            </a:r>
          </a:p>
          <a:p>
            <a:pPr>
              <a:spcBef>
                <a:spcPct val="0"/>
              </a:spcBef>
            </a:pPr>
            <a:r>
              <a:rPr lang="en-AU" dirty="0"/>
              <a:t>These are the things that should feature on a SAC coversheet</a:t>
            </a:r>
          </a:p>
        </p:txBody>
      </p:sp>
      <p:sp>
        <p:nvSpPr>
          <p:cNvPr id="60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6C708370-B050-429F-B000-0DC146D8C470}" type="slidenum">
              <a:rPr lang="en-AU"/>
              <a:pPr eaLnBrk="1" hangingPunct="1"/>
              <a:t>18</a:t>
            </a:fld>
            <a:endParaRPr lang="en-AU" dirty="0"/>
          </a:p>
        </p:txBody>
      </p:sp>
    </p:spTree>
    <p:extLst>
      <p:ext uri="{BB962C8B-B14F-4D97-AF65-F5344CB8AC3E}">
        <p14:creationId xmlns:p14="http://schemas.microsoft.com/office/powerpoint/2010/main" val="1436775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When going through the audit responses, most</a:t>
            </a:r>
            <a:r>
              <a:rPr lang="en-AU" baseline="0" dirty="0"/>
              <a:t> of the issues with assessment where found to be NOT VALID. Assessment that was Not valid was more prevalent in the SACs (Outcome 1 and 2) than the SAT (Outcome 3).</a:t>
            </a:r>
          </a:p>
          <a:p>
            <a:r>
              <a:rPr lang="en-AU" baseline="0" dirty="0"/>
              <a:t>The general reasons for assessment not being valid included:</a:t>
            </a:r>
          </a:p>
          <a:p>
            <a:pPr lvl="1"/>
            <a:r>
              <a:rPr lang="en-AU" dirty="0"/>
              <a:t>Referencing old Study Design</a:t>
            </a:r>
          </a:p>
          <a:p>
            <a:pPr lvl="1"/>
            <a:r>
              <a:rPr lang="en-AU" dirty="0"/>
              <a:t>Language from old Study Design</a:t>
            </a:r>
          </a:p>
          <a:p>
            <a:pPr lvl="1"/>
            <a:r>
              <a:rPr lang="en-AU" dirty="0"/>
              <a:t>Not all key knowledge and skills being addressed</a:t>
            </a:r>
          </a:p>
          <a:p>
            <a:pPr lvl="1"/>
            <a:r>
              <a:rPr lang="en-AU" dirty="0"/>
              <a:t>Use of unmodified tasks from previous years</a:t>
            </a:r>
          </a:p>
          <a:p>
            <a:pPr lvl="1"/>
            <a:r>
              <a:rPr lang="en-AU" dirty="0"/>
              <a:t>Use of commercially produced tasks with no modifications</a:t>
            </a:r>
          </a:p>
          <a:p>
            <a:pPr lvl="1"/>
            <a:r>
              <a:rPr lang="en-AU" dirty="0"/>
              <a:t>Timeline is outside of Study Design</a:t>
            </a:r>
          </a:p>
          <a:p>
            <a:pPr lvl="1"/>
            <a:r>
              <a:rPr lang="en-AU" dirty="0"/>
              <a:t>SAC marks do not add up</a:t>
            </a:r>
            <a:r>
              <a:rPr lang="en-AU" baseline="0" dirty="0"/>
              <a:t> to or can be divided into the VCAA specified mark</a:t>
            </a:r>
            <a:endParaRPr lang="en-AU" dirty="0"/>
          </a:p>
          <a:p>
            <a:endParaRPr lang="en-AU" dirty="0"/>
          </a:p>
          <a:p>
            <a:endParaRPr lang="en-AU" dirty="0"/>
          </a:p>
        </p:txBody>
      </p:sp>
      <p:sp>
        <p:nvSpPr>
          <p:cNvPr id="4" name="Slide Number Placeholder 3"/>
          <p:cNvSpPr>
            <a:spLocks noGrp="1"/>
          </p:cNvSpPr>
          <p:nvPr>
            <p:ph type="sldNum" sz="quarter" idx="10"/>
          </p:nvPr>
        </p:nvSpPr>
        <p:spPr/>
        <p:txBody>
          <a:bodyPr/>
          <a:lstStyle/>
          <a:p>
            <a:fld id="{4086DB27-C44E-42FC-8577-04AF19E06BB2}" type="slidenum">
              <a:rPr lang="en-AU" smtClean="0"/>
              <a:pPr/>
              <a:t>19</a:t>
            </a:fld>
            <a:endParaRPr lang="en-AU" dirty="0"/>
          </a:p>
        </p:txBody>
      </p:sp>
    </p:spTree>
    <p:extLst>
      <p:ext uri="{BB962C8B-B14F-4D97-AF65-F5344CB8AC3E}">
        <p14:creationId xmlns:p14="http://schemas.microsoft.com/office/powerpoint/2010/main" val="40125488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95536" y="627534"/>
            <a:ext cx="5400600" cy="1246535"/>
          </a:xfrm>
        </p:spPr>
        <p:txBody>
          <a:bodyPr/>
          <a:lstStyle>
            <a:lvl1pPr algn="l">
              <a:defRPr sz="3600">
                <a:solidFill>
                  <a:schemeClr val="bg1"/>
                </a:solidFill>
              </a:defRPr>
            </a:lvl1pPr>
          </a:lstStyle>
          <a:p>
            <a:r>
              <a:rPr lang="en-US" dirty="0"/>
              <a:t>Click to edit Master title style</a:t>
            </a:r>
            <a:endParaRPr lang="en-AU" dirty="0"/>
          </a:p>
        </p:txBody>
      </p:sp>
      <p:sp>
        <p:nvSpPr>
          <p:cNvPr id="3" name="Subtitle 2"/>
          <p:cNvSpPr>
            <a:spLocks noGrp="1"/>
          </p:cNvSpPr>
          <p:nvPr>
            <p:ph type="subTitle" idx="1"/>
          </p:nvPr>
        </p:nvSpPr>
        <p:spPr>
          <a:xfrm>
            <a:off x="395536" y="1995686"/>
            <a:ext cx="4752528" cy="1008112"/>
          </a:xfrm>
        </p:spPr>
        <p:txBody>
          <a:bodyPr/>
          <a:lstStyle>
            <a:lvl1pPr marL="0" indent="0" algn="l">
              <a:buNone/>
              <a:defRPr sz="2400" b="0">
                <a:solidFill>
                  <a:schemeClr val="bg1"/>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AU" dirty="0"/>
          </a:p>
        </p:txBody>
      </p:sp>
    </p:spTree>
    <p:extLst>
      <p:ext uri="{BB962C8B-B14F-4D97-AF65-F5344CB8AC3E}">
        <p14:creationId xmlns:p14="http://schemas.microsoft.com/office/powerpoint/2010/main" val="332456893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AU"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65548012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4000500"/>
          </a:xfrm>
        </p:spPr>
        <p:txBody>
          <a:bodyPr vert="eaVert"/>
          <a:lstStyle/>
          <a:p>
            <a:r>
              <a:rPr lang="en-US" dirty="0"/>
              <a:t>Click to edit Master title style</a:t>
            </a:r>
            <a:endParaRPr lang="en-AU" dirty="0"/>
          </a:p>
        </p:txBody>
      </p:sp>
      <p:sp>
        <p:nvSpPr>
          <p:cNvPr id="3" name="Vertical Text Placeholder 2"/>
          <p:cNvSpPr>
            <a:spLocks noGrp="1"/>
          </p:cNvSpPr>
          <p:nvPr>
            <p:ph type="body" orient="vert" idx="1"/>
          </p:nvPr>
        </p:nvSpPr>
        <p:spPr>
          <a:xfrm>
            <a:off x="685800" y="457200"/>
            <a:ext cx="5676900" cy="4000500"/>
          </a:xfrm>
        </p:spPr>
        <p:txBody>
          <a:bodyPr vert="eaVe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66198384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512" y="411510"/>
            <a:ext cx="8712968" cy="857250"/>
          </a:xfrm>
        </p:spPr>
        <p:txBody>
          <a:bodyPr/>
          <a:lstStyle>
            <a:lvl1pPr algn="l">
              <a:defRPr sz="3600"/>
            </a:lvl1pPr>
          </a:lstStyle>
          <a:p>
            <a:r>
              <a:rPr lang="en-US" dirty="0"/>
              <a:t>Click to edit Master title style</a:t>
            </a:r>
            <a:endParaRPr lang="en-AU" dirty="0"/>
          </a:p>
        </p:txBody>
      </p:sp>
      <p:sp>
        <p:nvSpPr>
          <p:cNvPr id="3" name="Content Placeholder 2"/>
          <p:cNvSpPr>
            <a:spLocks noGrp="1"/>
          </p:cNvSpPr>
          <p:nvPr>
            <p:ph idx="1"/>
          </p:nvPr>
        </p:nvSpPr>
        <p:spPr>
          <a:xfrm>
            <a:off x="179512" y="1485900"/>
            <a:ext cx="8712968" cy="2971800"/>
          </a:xfrm>
        </p:spPr>
        <p:txBody>
          <a:bodyPr/>
          <a:lstStyle>
            <a:lvl1pPr>
              <a:defRPr sz="2400"/>
            </a:lvl1pPr>
            <a:lvl2pPr>
              <a:defRPr sz="2000"/>
            </a:lvl2pPr>
            <a:lvl3pPr>
              <a:defRPr sz="1800"/>
            </a:lvl3pPr>
            <a:lvl4pPr>
              <a:defRPr sz="1600"/>
            </a:lvl4pPr>
            <a:lvl5pPr>
              <a:defRPr sz="16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4042285378"/>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1520" y="3305176"/>
            <a:ext cx="8712968" cy="1021556"/>
          </a:xfrm>
        </p:spPr>
        <p:txBody>
          <a:bodyPr anchor="t"/>
          <a:lstStyle>
            <a:lvl1pPr algn="l">
              <a:defRPr sz="3600" b="1" cap="all"/>
            </a:lvl1pPr>
          </a:lstStyle>
          <a:p>
            <a:r>
              <a:rPr lang="en-US" dirty="0"/>
              <a:t>Click to edit Master title style</a:t>
            </a:r>
            <a:endParaRPr lang="en-AU" dirty="0"/>
          </a:p>
        </p:txBody>
      </p:sp>
      <p:sp>
        <p:nvSpPr>
          <p:cNvPr id="3" name="Text Placeholder 2"/>
          <p:cNvSpPr>
            <a:spLocks noGrp="1"/>
          </p:cNvSpPr>
          <p:nvPr>
            <p:ph type="body" idx="1"/>
          </p:nvPr>
        </p:nvSpPr>
        <p:spPr>
          <a:xfrm>
            <a:off x="251520" y="2180035"/>
            <a:ext cx="8712968" cy="1125140"/>
          </a:xfrm>
        </p:spPr>
        <p:txBody>
          <a:bodyPr anchor="b"/>
          <a:lstStyle>
            <a:lvl1pPr marL="0" indent="0">
              <a:buNone/>
              <a:defRPr sz="16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Edit Master text styles</a:t>
            </a:r>
          </a:p>
        </p:txBody>
      </p:sp>
    </p:spTree>
    <p:extLst>
      <p:ext uri="{BB962C8B-B14F-4D97-AF65-F5344CB8AC3E}">
        <p14:creationId xmlns:p14="http://schemas.microsoft.com/office/powerpoint/2010/main" val="363265925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51520" y="457200"/>
            <a:ext cx="8640960" cy="857250"/>
          </a:xfrm>
        </p:spPr>
        <p:txBody>
          <a:bodyPr/>
          <a:lstStyle>
            <a:lvl1pPr algn="l">
              <a:defRPr sz="3600"/>
            </a:lvl1pPr>
          </a:lstStyle>
          <a:p>
            <a:r>
              <a:rPr lang="en-US" dirty="0"/>
              <a:t>Click to edit Master title style</a:t>
            </a:r>
            <a:endParaRPr lang="en-AU" dirty="0"/>
          </a:p>
        </p:txBody>
      </p:sp>
      <p:sp>
        <p:nvSpPr>
          <p:cNvPr id="3" name="Content Placeholder 2"/>
          <p:cNvSpPr>
            <a:spLocks noGrp="1"/>
          </p:cNvSpPr>
          <p:nvPr>
            <p:ph sz="half" idx="1"/>
          </p:nvPr>
        </p:nvSpPr>
        <p:spPr>
          <a:xfrm>
            <a:off x="251520" y="1485900"/>
            <a:ext cx="4320480" cy="297180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p:nvPr>
        </p:nvSpPr>
        <p:spPr>
          <a:xfrm>
            <a:off x="4788024" y="1485900"/>
            <a:ext cx="4104456" cy="297180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320508365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79512" y="411510"/>
            <a:ext cx="8784976" cy="651719"/>
          </a:xfrm>
        </p:spPr>
        <p:txBody>
          <a:bodyPr/>
          <a:lstStyle>
            <a:lvl1pPr algn="l">
              <a:defRPr sz="3600"/>
            </a:lvl1pPr>
          </a:lstStyle>
          <a:p>
            <a:r>
              <a:rPr lang="en-US" dirty="0"/>
              <a:t>Click to edit Master title style</a:t>
            </a:r>
            <a:endParaRPr lang="en-AU" dirty="0"/>
          </a:p>
        </p:txBody>
      </p:sp>
      <p:sp>
        <p:nvSpPr>
          <p:cNvPr id="3" name="Text Placeholder 2"/>
          <p:cNvSpPr>
            <a:spLocks noGrp="1"/>
          </p:cNvSpPr>
          <p:nvPr>
            <p:ph type="body" idx="1"/>
          </p:nvPr>
        </p:nvSpPr>
        <p:spPr>
          <a:xfrm>
            <a:off x="179512" y="1151335"/>
            <a:ext cx="4320480"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179512" y="1631156"/>
            <a:ext cx="4320480" cy="281280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9" name="Text Placeholder 2">
            <a:extLst>
              <a:ext uri="{FF2B5EF4-FFF2-40B4-BE49-F238E27FC236}">
                <a16:creationId xmlns:a16="http://schemas.microsoft.com/office/drawing/2014/main" id="{53030868-EB89-BB45-9333-4265F84D3D9E}"/>
              </a:ext>
            </a:extLst>
          </p:cNvPr>
          <p:cNvSpPr>
            <a:spLocks noGrp="1"/>
          </p:cNvSpPr>
          <p:nvPr>
            <p:ph type="body" idx="10"/>
          </p:nvPr>
        </p:nvSpPr>
        <p:spPr>
          <a:xfrm>
            <a:off x="4644008" y="1174205"/>
            <a:ext cx="4320480"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0" name="Content Placeholder 3">
            <a:extLst>
              <a:ext uri="{FF2B5EF4-FFF2-40B4-BE49-F238E27FC236}">
                <a16:creationId xmlns:a16="http://schemas.microsoft.com/office/drawing/2014/main" id="{936ACB6C-847D-DD42-BAFD-A7F5B7D2AB2D}"/>
              </a:ext>
            </a:extLst>
          </p:cNvPr>
          <p:cNvSpPr>
            <a:spLocks noGrp="1"/>
          </p:cNvSpPr>
          <p:nvPr>
            <p:ph sz="half" idx="11"/>
          </p:nvPr>
        </p:nvSpPr>
        <p:spPr>
          <a:xfrm>
            <a:off x="4644008" y="1654026"/>
            <a:ext cx="4320480" cy="278993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4105841530"/>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79512" y="457200"/>
            <a:ext cx="8784976" cy="857250"/>
          </a:xfrm>
        </p:spPr>
        <p:txBody>
          <a:bodyPr/>
          <a:lstStyle>
            <a:lvl1pPr algn="l">
              <a:defRPr sz="3600"/>
            </a:lvl1pPr>
          </a:lstStyle>
          <a:p>
            <a:r>
              <a:rPr lang="en-US" dirty="0"/>
              <a:t>Click to edit Master title style</a:t>
            </a:r>
            <a:endParaRPr lang="en-AU" dirty="0"/>
          </a:p>
        </p:txBody>
      </p:sp>
    </p:spTree>
    <p:extLst>
      <p:ext uri="{BB962C8B-B14F-4D97-AF65-F5344CB8AC3E}">
        <p14:creationId xmlns:p14="http://schemas.microsoft.com/office/powerpoint/2010/main" val="3132944186"/>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270918"/>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411510"/>
            <a:ext cx="3008313" cy="664815"/>
          </a:xfrm>
        </p:spPr>
        <p:txBody>
          <a:bodyPr anchor="b"/>
          <a:lstStyle>
            <a:lvl1pPr algn="l">
              <a:defRPr sz="2000" b="1"/>
            </a:lvl1pPr>
          </a:lstStyle>
          <a:p>
            <a:r>
              <a:rPr lang="en-US" dirty="0"/>
              <a:t>Click to edit Master title style</a:t>
            </a:r>
            <a:endParaRPr lang="en-AU" dirty="0"/>
          </a:p>
        </p:txBody>
      </p:sp>
      <p:sp>
        <p:nvSpPr>
          <p:cNvPr id="3" name="Content Placeholder 2"/>
          <p:cNvSpPr>
            <a:spLocks noGrp="1"/>
          </p:cNvSpPr>
          <p:nvPr>
            <p:ph idx="1"/>
          </p:nvPr>
        </p:nvSpPr>
        <p:spPr>
          <a:xfrm>
            <a:off x="3575050" y="411511"/>
            <a:ext cx="5111750" cy="4183112"/>
          </a:xfrm>
        </p:spPr>
        <p:txBody>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45616461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dirty="0"/>
              <a:t>Click to edit Master title style</a:t>
            </a:r>
            <a:endParaRPr lang="en-AU" dirty="0"/>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en-AU" dirty="0"/>
          </a:p>
        </p:txBody>
      </p:sp>
      <p:sp>
        <p:nvSpPr>
          <p:cNvPr id="4" name="Text Placeholder 3"/>
          <p:cNvSpPr>
            <a:spLocks noGrp="1"/>
          </p:cNvSpPr>
          <p:nvPr>
            <p:ph type="body" sz="half" idx="2"/>
          </p:nvPr>
        </p:nvSpPr>
        <p:spPr>
          <a:xfrm>
            <a:off x="1792288" y="4025503"/>
            <a:ext cx="5486400" cy="4904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Tree>
    <p:extLst>
      <p:ext uri="{BB962C8B-B14F-4D97-AF65-F5344CB8AC3E}">
        <p14:creationId xmlns:p14="http://schemas.microsoft.com/office/powerpoint/2010/main" val="276868148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79512" y="457200"/>
            <a:ext cx="8784976"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endParaRPr lang="en-AU" dirty="0"/>
          </a:p>
        </p:txBody>
      </p:sp>
      <p:sp>
        <p:nvSpPr>
          <p:cNvPr id="1027" name="Rectangle 3"/>
          <p:cNvSpPr>
            <a:spLocks noGrp="1" noChangeArrowheads="1"/>
          </p:cNvSpPr>
          <p:nvPr>
            <p:ph type="body" idx="1"/>
          </p:nvPr>
        </p:nvSpPr>
        <p:spPr bwMode="auto">
          <a:xfrm>
            <a:off x="179512" y="1485900"/>
            <a:ext cx="8784976"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AU" dirty="0"/>
              <a:t> Click to edit Master text styles</a:t>
            </a:r>
          </a:p>
          <a:p>
            <a:pPr lvl="1"/>
            <a:r>
              <a:rPr lang="en-AU" dirty="0"/>
              <a:t>Second level</a:t>
            </a:r>
          </a:p>
          <a:p>
            <a:pPr lvl="2"/>
            <a:r>
              <a:rPr lang="en-AU" dirty="0"/>
              <a:t>Third level</a:t>
            </a:r>
          </a:p>
          <a:p>
            <a:pPr lvl="3"/>
            <a:r>
              <a:rPr lang="en-AU" dirty="0"/>
              <a:t>Fourth level</a:t>
            </a:r>
          </a:p>
          <a:p>
            <a:pPr lvl="4"/>
            <a:r>
              <a:rPr lang="en-AU" dirty="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rtl="0" eaLnBrk="1" fontAlgn="base" hangingPunct="1">
        <a:spcBef>
          <a:spcPct val="0"/>
        </a:spcBef>
        <a:spcAft>
          <a:spcPct val="0"/>
        </a:spcAft>
        <a:defRPr sz="3600" b="1">
          <a:solidFill>
            <a:srgbClr val="0099E3"/>
          </a:solidFill>
          <a:latin typeface="+mj-lt"/>
          <a:ea typeface="+mj-ea"/>
          <a:cs typeface="+mj-cs"/>
        </a:defRPr>
      </a:lvl1pPr>
      <a:lvl2pPr algn="ctr" rtl="0" eaLnBrk="1" fontAlgn="base" hangingPunct="1">
        <a:spcBef>
          <a:spcPct val="0"/>
        </a:spcBef>
        <a:spcAft>
          <a:spcPct val="0"/>
        </a:spcAft>
        <a:defRPr sz="4400" b="1">
          <a:solidFill>
            <a:srgbClr val="2A5686"/>
          </a:solidFill>
          <a:latin typeface="Verdana" pitchFamily="34" charset="0"/>
        </a:defRPr>
      </a:lvl2pPr>
      <a:lvl3pPr algn="ctr" rtl="0" eaLnBrk="1" fontAlgn="base" hangingPunct="1">
        <a:spcBef>
          <a:spcPct val="0"/>
        </a:spcBef>
        <a:spcAft>
          <a:spcPct val="0"/>
        </a:spcAft>
        <a:defRPr sz="4400" b="1">
          <a:solidFill>
            <a:srgbClr val="2A5686"/>
          </a:solidFill>
          <a:latin typeface="Verdana" pitchFamily="34" charset="0"/>
        </a:defRPr>
      </a:lvl3pPr>
      <a:lvl4pPr algn="ctr" rtl="0" eaLnBrk="1" fontAlgn="base" hangingPunct="1">
        <a:spcBef>
          <a:spcPct val="0"/>
        </a:spcBef>
        <a:spcAft>
          <a:spcPct val="0"/>
        </a:spcAft>
        <a:defRPr sz="4400" b="1">
          <a:solidFill>
            <a:srgbClr val="2A5686"/>
          </a:solidFill>
          <a:latin typeface="Verdana" pitchFamily="34" charset="0"/>
        </a:defRPr>
      </a:lvl4pPr>
      <a:lvl5pPr algn="ctr" rtl="0" eaLnBrk="1" fontAlgn="base" hangingPunct="1">
        <a:spcBef>
          <a:spcPct val="0"/>
        </a:spcBef>
        <a:spcAft>
          <a:spcPct val="0"/>
        </a:spcAft>
        <a:defRPr sz="4400" b="1">
          <a:solidFill>
            <a:srgbClr val="2A5686"/>
          </a:solidFill>
          <a:latin typeface="Verdana" pitchFamily="34" charset="0"/>
        </a:defRPr>
      </a:lvl5pPr>
      <a:lvl6pPr marL="457200" algn="ctr" rtl="0" eaLnBrk="1" fontAlgn="base" hangingPunct="1">
        <a:spcBef>
          <a:spcPct val="0"/>
        </a:spcBef>
        <a:spcAft>
          <a:spcPct val="0"/>
        </a:spcAft>
        <a:defRPr sz="4400" b="1">
          <a:solidFill>
            <a:srgbClr val="2A5686"/>
          </a:solidFill>
          <a:latin typeface="Verdana" pitchFamily="34" charset="0"/>
        </a:defRPr>
      </a:lvl6pPr>
      <a:lvl7pPr marL="914400" algn="ctr" rtl="0" eaLnBrk="1" fontAlgn="base" hangingPunct="1">
        <a:spcBef>
          <a:spcPct val="0"/>
        </a:spcBef>
        <a:spcAft>
          <a:spcPct val="0"/>
        </a:spcAft>
        <a:defRPr sz="4400" b="1">
          <a:solidFill>
            <a:srgbClr val="2A5686"/>
          </a:solidFill>
          <a:latin typeface="Verdana" pitchFamily="34" charset="0"/>
        </a:defRPr>
      </a:lvl7pPr>
      <a:lvl8pPr marL="1371600" algn="ctr" rtl="0" eaLnBrk="1" fontAlgn="base" hangingPunct="1">
        <a:spcBef>
          <a:spcPct val="0"/>
        </a:spcBef>
        <a:spcAft>
          <a:spcPct val="0"/>
        </a:spcAft>
        <a:defRPr sz="4400" b="1">
          <a:solidFill>
            <a:srgbClr val="2A5686"/>
          </a:solidFill>
          <a:latin typeface="Verdana" pitchFamily="34" charset="0"/>
        </a:defRPr>
      </a:lvl8pPr>
      <a:lvl9pPr marL="1828800" algn="ctr" rtl="0" eaLnBrk="1" fontAlgn="base" hangingPunct="1">
        <a:spcBef>
          <a:spcPct val="0"/>
        </a:spcBef>
        <a:spcAft>
          <a:spcPct val="0"/>
        </a:spcAft>
        <a:defRPr sz="4400" b="1">
          <a:solidFill>
            <a:srgbClr val="2A5686"/>
          </a:solidFill>
          <a:latin typeface="Verdana" pitchFamily="34" charset="0"/>
        </a:defRPr>
      </a:lvl9pPr>
    </p:titleStyle>
    <p:bodyStyle>
      <a:lvl1pPr marL="266700" indent="-266700" algn="l" rtl="0" eaLnBrk="1" fontAlgn="base" hangingPunct="1">
        <a:spcBef>
          <a:spcPct val="20000"/>
        </a:spcBef>
        <a:spcAft>
          <a:spcPct val="0"/>
        </a:spcAft>
        <a:buFont typeface="Arial" pitchFamily="34" charset="0"/>
        <a:buChar char="•"/>
        <a:defRPr sz="2400" b="1">
          <a:solidFill>
            <a:srgbClr val="303132"/>
          </a:solidFill>
          <a:latin typeface="+mn-lt"/>
          <a:ea typeface="+mn-ea"/>
          <a:cs typeface="+mn-cs"/>
        </a:defRPr>
      </a:lvl1pPr>
      <a:lvl2pPr marL="742950" indent="-285750" algn="l" rtl="0" eaLnBrk="1" fontAlgn="base" hangingPunct="1">
        <a:spcBef>
          <a:spcPct val="20000"/>
        </a:spcBef>
        <a:spcAft>
          <a:spcPct val="0"/>
        </a:spcAft>
        <a:buFont typeface="Arial" pitchFamily="34" charset="0"/>
        <a:buChar char="‒"/>
        <a:defRPr sz="2000">
          <a:solidFill>
            <a:srgbClr val="303132"/>
          </a:solidFill>
          <a:latin typeface="+mn-lt"/>
        </a:defRPr>
      </a:lvl2pPr>
      <a:lvl3pPr marL="1143000" indent="-228600" algn="l" rtl="0" eaLnBrk="1" fontAlgn="base" hangingPunct="1">
        <a:spcBef>
          <a:spcPct val="20000"/>
        </a:spcBef>
        <a:spcAft>
          <a:spcPct val="0"/>
        </a:spcAft>
        <a:buChar char="–"/>
        <a:defRPr sz="1800">
          <a:solidFill>
            <a:srgbClr val="303132"/>
          </a:solidFill>
          <a:latin typeface="+mn-lt"/>
        </a:defRPr>
      </a:lvl3pPr>
      <a:lvl4pPr marL="1600200" indent="-228600" algn="l" rtl="0" eaLnBrk="1" fontAlgn="base" hangingPunct="1">
        <a:spcBef>
          <a:spcPct val="20000"/>
        </a:spcBef>
        <a:spcAft>
          <a:spcPct val="0"/>
        </a:spcAft>
        <a:buChar char="–"/>
        <a:defRPr sz="1600">
          <a:solidFill>
            <a:srgbClr val="303132"/>
          </a:solidFill>
          <a:latin typeface="+mn-lt"/>
        </a:defRPr>
      </a:lvl4pPr>
      <a:lvl5pPr marL="2057400" indent="-228600" algn="l" rtl="0" eaLnBrk="1" fontAlgn="base" hangingPunct="1">
        <a:spcBef>
          <a:spcPct val="20000"/>
        </a:spcBef>
        <a:spcAft>
          <a:spcPct val="0"/>
        </a:spcAft>
        <a:buChar char="–"/>
        <a:defRPr sz="1600">
          <a:solidFill>
            <a:srgbClr val="303132"/>
          </a:solidFill>
          <a:latin typeface="+mn-lt"/>
        </a:defRPr>
      </a:lvl5pPr>
      <a:lvl6pPr marL="2514600" indent="-228600" algn="l" rtl="0" eaLnBrk="1" fontAlgn="base" hangingPunct="1">
        <a:spcBef>
          <a:spcPct val="20000"/>
        </a:spcBef>
        <a:spcAft>
          <a:spcPct val="0"/>
        </a:spcAft>
        <a:buChar char="–"/>
        <a:defRPr sz="2000">
          <a:solidFill>
            <a:srgbClr val="303132"/>
          </a:solidFill>
          <a:latin typeface="+mn-lt"/>
        </a:defRPr>
      </a:lvl6pPr>
      <a:lvl7pPr marL="2971800" indent="-228600" algn="l" rtl="0" eaLnBrk="1" fontAlgn="base" hangingPunct="1">
        <a:spcBef>
          <a:spcPct val="20000"/>
        </a:spcBef>
        <a:spcAft>
          <a:spcPct val="0"/>
        </a:spcAft>
        <a:buChar char="–"/>
        <a:defRPr sz="2000">
          <a:solidFill>
            <a:srgbClr val="303132"/>
          </a:solidFill>
          <a:latin typeface="+mn-lt"/>
        </a:defRPr>
      </a:lvl7pPr>
      <a:lvl8pPr marL="3429000" indent="-228600" algn="l" rtl="0" eaLnBrk="1" fontAlgn="base" hangingPunct="1">
        <a:spcBef>
          <a:spcPct val="20000"/>
        </a:spcBef>
        <a:spcAft>
          <a:spcPct val="0"/>
        </a:spcAft>
        <a:buChar char="–"/>
        <a:defRPr sz="2000">
          <a:solidFill>
            <a:srgbClr val="303132"/>
          </a:solidFill>
          <a:latin typeface="+mn-lt"/>
        </a:defRPr>
      </a:lvl8pPr>
      <a:lvl9pPr marL="3886200" indent="-228600" algn="l" rtl="0" eaLnBrk="1" fontAlgn="base" hangingPunct="1">
        <a:spcBef>
          <a:spcPct val="20000"/>
        </a:spcBef>
        <a:spcAft>
          <a:spcPct val="0"/>
        </a:spcAft>
        <a:buChar char="–"/>
        <a:defRPr sz="2000">
          <a:solidFill>
            <a:srgbClr val="30313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vcaa.vic.edu.au/administration/vce-vcal-handbook/Pages/index.asp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vcaa.vic.edu.au/Documents/vce/VCE%20assessment%20principle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vcaa.vic.edu.au/Documents/vce/VCE_assessment_principle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vcaa.vic.edu.au/administration/vce-vcal-handbook/Pages/index.asp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vcaa.vic.edu.au/administration/vce-vcal-handbook/Pages/index.aspx" TargetMode="Externa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vcaa.vic.edu.au/administration/vce-vcal-handbook/Pages/index.asp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vcaa.vic.edu.au/administration/vce-vcal-handbook/Pages/index.asp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vcaa.vic.edu.au/administration/vce-vcal-handbook/Pages/index.asp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vcaa.vic.edu.au/administration/vce-vcal-handbook/Pages/index.asp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vcaa.vic.edu.au/administration/vce-vcal-handbook/Pages/index.asp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vcaa.vic.edu.au/administration/vce-vcal-handbook/Pages/index.asp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9.xml"/><Relationship Id="rId1" Type="http://schemas.openxmlformats.org/officeDocument/2006/relationships/slideLayout" Target="../slideLayouts/slideLayout4.xml"/><Relationship Id="rId5" Type="http://schemas.openxmlformats.org/officeDocument/2006/relationships/hyperlink" Target="https://vcaa.vic.edu.au/administration/vce-vcal-handbook/Pages/index.aspx" TargetMode="External"/><Relationship Id="rId4" Type="http://schemas.openxmlformats.org/officeDocument/2006/relationships/image" Target="../media/image12.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vcaa.vic.edu.au/administration/vce-vcal-handbook/Pages/index.aspx"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vcaa.vic.edu.au/administration/vce-vcal-handbook/Pages/index.aspx"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vcaa.vic.edu.au/administration/vce-vcal-handbook/Pages/index.asp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s://vcaa.vic.edu.au/administration/vce-vcal-handbook/Pages/index.aspx" TargetMode="External"/><Relationship Id="rId2" Type="http://schemas.openxmlformats.org/officeDocument/2006/relationships/hyperlink" Target="https://www.vcaa.vic.edu.au/assessment/results/Pages/StudyScoreVideos.aspx" TargetMode="External"/><Relationship Id="rId1" Type="http://schemas.openxmlformats.org/officeDocument/2006/relationships/slideLayout" Target="../slideLayouts/slideLayout2.xml"/><Relationship Id="rId4" Type="http://schemas.openxmlformats.org/officeDocument/2006/relationships/hyperlink" Target="https://www.vcaa.vic.edu.au/assessment/vce-assessment/how-vce-assess/how-pages/Pages/StatisticalModeration.aspx" TargetMode="Externa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www.aitsl.edu.au/docs/default-source/research-evidence/spotlight/spotlight-feedback.pdf?sfvrsn=cb2eec3c_12"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vcaa.vic.edu.au/administration/vce-vcal-handbook/Pages/index.aspx"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vcaa.vic.edu.au/administration/vce-vcal-handbook/Pages/index.aspx"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hyperlink" Target="https://vcaa.vic.edu.au/administration/vce-vcal-handbook/Pages/index.aspx"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www.vcaa.vic.edu.au/curriculum/vce/Pages/VCEPoliciesandGuidelines.aspx"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mailto:wilson.erin.c@edumail.vic.gov.au"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vcaa.vic.edu.au/administration/vce-vcal-handbook/Pages/index.asp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95536" y="555526"/>
            <a:ext cx="6192688" cy="2088232"/>
          </a:xfrm>
        </p:spPr>
        <p:txBody>
          <a:bodyPr/>
          <a:lstStyle/>
          <a:p>
            <a:r>
              <a:rPr lang="en-AU" dirty="0"/>
              <a:t>Planning School-assessed Coursework</a:t>
            </a:r>
            <a:br>
              <a:rPr lang="en-AU" dirty="0"/>
            </a:br>
            <a:br>
              <a:rPr lang="en-AU" dirty="0"/>
            </a:br>
            <a:r>
              <a:rPr lang="en-AU" dirty="0"/>
              <a:t>Unit 3 Psychology 2020</a:t>
            </a:r>
          </a:p>
        </p:txBody>
      </p:sp>
      <p:sp>
        <p:nvSpPr>
          <p:cNvPr id="5" name="Subtitle 4"/>
          <p:cNvSpPr>
            <a:spLocks noGrp="1"/>
          </p:cNvSpPr>
          <p:nvPr>
            <p:ph type="subTitle" idx="1"/>
          </p:nvPr>
        </p:nvSpPr>
        <p:spPr>
          <a:xfrm>
            <a:off x="395536" y="3291830"/>
            <a:ext cx="4824536" cy="792088"/>
          </a:xfrm>
        </p:spPr>
        <p:txBody>
          <a:bodyPr/>
          <a:lstStyle/>
          <a:p>
            <a:r>
              <a:rPr lang="en-AU" dirty="0"/>
              <a:t>Erin Wilson</a:t>
            </a:r>
          </a:p>
        </p:txBody>
      </p:sp>
    </p:spTree>
    <p:extLst>
      <p:ext uri="{BB962C8B-B14F-4D97-AF65-F5344CB8AC3E}">
        <p14:creationId xmlns:p14="http://schemas.microsoft.com/office/powerpoint/2010/main" val="1513930656"/>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7494"/>
            <a:ext cx="8496944" cy="857250"/>
          </a:xfrm>
        </p:spPr>
        <p:txBody>
          <a:bodyPr/>
          <a:lstStyle/>
          <a:p>
            <a:r>
              <a:rPr lang="en-AU" dirty="0"/>
              <a:t>Multiple purposes of VCE assessment</a:t>
            </a:r>
          </a:p>
        </p:txBody>
      </p:sp>
      <p:sp>
        <p:nvSpPr>
          <p:cNvPr id="3" name="Content Placeholder 2"/>
          <p:cNvSpPr>
            <a:spLocks noGrp="1"/>
          </p:cNvSpPr>
          <p:nvPr>
            <p:ph idx="1"/>
          </p:nvPr>
        </p:nvSpPr>
        <p:spPr>
          <a:xfrm>
            <a:off x="323528" y="1230096"/>
            <a:ext cx="8568952" cy="3069845"/>
          </a:xfrm>
        </p:spPr>
        <p:txBody>
          <a:bodyPr/>
          <a:lstStyle/>
          <a:p>
            <a:pPr marL="0" indent="0">
              <a:buNone/>
            </a:pPr>
            <a:r>
              <a:rPr lang="en-US" dirty="0"/>
              <a:t>Assessment is an integral part of teaching and learning at the senior secondary level that:</a:t>
            </a:r>
          </a:p>
          <a:p>
            <a:r>
              <a:rPr lang="en-US" b="0" dirty="0"/>
              <a:t>Measures student achievement</a:t>
            </a:r>
          </a:p>
          <a:p>
            <a:r>
              <a:rPr lang="en-US" b="0" dirty="0"/>
              <a:t>Articulates and maintains standards</a:t>
            </a:r>
          </a:p>
          <a:p>
            <a:r>
              <a:rPr lang="en-US" b="0" dirty="0"/>
              <a:t>Identifies opportunities for further learning</a:t>
            </a:r>
          </a:p>
          <a:p>
            <a:r>
              <a:rPr lang="en-US" b="0" dirty="0"/>
              <a:t>Provides the basis of the award of a senior secondary post-compulsory certificate.</a:t>
            </a:r>
          </a:p>
        </p:txBody>
      </p:sp>
    </p:spTree>
    <p:extLst>
      <p:ext uri="{BB962C8B-B14F-4D97-AF65-F5344CB8AC3E}">
        <p14:creationId xmlns:p14="http://schemas.microsoft.com/office/powerpoint/2010/main" val="8447329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95536" y="411510"/>
            <a:ext cx="8424936" cy="857250"/>
          </a:xfrm>
        </p:spPr>
        <p:txBody>
          <a:bodyPr/>
          <a:lstStyle/>
          <a:p>
            <a:r>
              <a:rPr lang="en-AU" dirty="0">
                <a:solidFill>
                  <a:srgbClr val="0099E3"/>
                </a:solidFill>
                <a:latin typeface="Arial" charset="0"/>
                <a:ea typeface="Arial" charset="0"/>
                <a:cs typeface="Arial" charset="0"/>
              </a:rPr>
              <a:t>School-based Assessment</a:t>
            </a:r>
            <a:endParaRPr lang="en-AU" dirty="0"/>
          </a:p>
        </p:txBody>
      </p:sp>
      <p:sp>
        <p:nvSpPr>
          <p:cNvPr id="8" name="Content Placeholder 7"/>
          <p:cNvSpPr>
            <a:spLocks noGrp="1"/>
          </p:cNvSpPr>
          <p:nvPr>
            <p:ph idx="1"/>
          </p:nvPr>
        </p:nvSpPr>
        <p:spPr>
          <a:xfrm>
            <a:off x="467544" y="1314450"/>
            <a:ext cx="8352928" cy="2907373"/>
          </a:xfrm>
        </p:spPr>
        <p:txBody>
          <a:bodyPr/>
          <a:lstStyle/>
          <a:p>
            <a:pPr marL="0" indent="0">
              <a:buNone/>
            </a:pPr>
            <a:r>
              <a:rPr lang="en-AU" sz="2000" dirty="0">
                <a:ea typeface="Calibri" pitchFamily="34" charset="0"/>
              </a:rPr>
              <a:t>Purpose:</a:t>
            </a:r>
          </a:p>
          <a:p>
            <a:pPr lvl="1"/>
            <a:r>
              <a:rPr lang="en-US" b="1" dirty="0"/>
              <a:t>to determine a student’s </a:t>
            </a:r>
            <a:r>
              <a:rPr lang="en-US" b="1" dirty="0">
                <a:solidFill>
                  <a:srgbClr val="993366"/>
                </a:solidFill>
              </a:rPr>
              <a:t>level of achievement </a:t>
            </a:r>
          </a:p>
          <a:p>
            <a:pPr lvl="1"/>
            <a:r>
              <a:rPr lang="en-US" b="1" dirty="0"/>
              <a:t>MAY provide </a:t>
            </a:r>
            <a:r>
              <a:rPr lang="en-US" b="1" dirty="0">
                <a:solidFill>
                  <a:srgbClr val="993366"/>
                </a:solidFill>
              </a:rPr>
              <a:t>evidence</a:t>
            </a:r>
            <a:r>
              <a:rPr lang="en-US" b="1" dirty="0"/>
              <a:t> that contributes to the determination of achievement of outcomes and completion of a unit. </a:t>
            </a:r>
          </a:p>
          <a:p>
            <a:pPr marL="42863" indent="0">
              <a:spcBef>
                <a:spcPts val="900"/>
              </a:spcBef>
              <a:buNone/>
            </a:pPr>
            <a:r>
              <a:rPr lang="en-US" sz="2000" dirty="0"/>
              <a:t>HOWEVER the decision about </a:t>
            </a:r>
            <a:r>
              <a:rPr lang="en-US" sz="2000" dirty="0">
                <a:solidFill>
                  <a:srgbClr val="993366"/>
                </a:solidFill>
              </a:rPr>
              <a:t>completion</a:t>
            </a:r>
            <a:r>
              <a:rPr lang="en-US" sz="2000" dirty="0"/>
              <a:t> of an outcome is </a:t>
            </a:r>
            <a:r>
              <a:rPr lang="en-US" sz="2000" dirty="0">
                <a:solidFill>
                  <a:srgbClr val="993366"/>
                </a:solidFill>
              </a:rPr>
              <a:t>distinct</a:t>
            </a:r>
            <a:r>
              <a:rPr lang="en-US" sz="2000" dirty="0"/>
              <a:t> from the assessment of </a:t>
            </a:r>
            <a:r>
              <a:rPr lang="en-US" sz="2000" dirty="0">
                <a:solidFill>
                  <a:srgbClr val="993366"/>
                </a:solidFill>
              </a:rPr>
              <a:t>levels of achievement.</a:t>
            </a:r>
            <a:endParaRPr lang="en-AU" sz="2000" dirty="0">
              <a:solidFill>
                <a:srgbClr val="993366"/>
              </a:solidFill>
            </a:endParaRPr>
          </a:p>
        </p:txBody>
      </p:sp>
      <p:sp>
        <p:nvSpPr>
          <p:cNvPr id="2" name="TextBox 1">
            <a:hlinkClick r:id="rId3"/>
          </p:cNvPr>
          <p:cNvSpPr txBox="1"/>
          <p:nvPr/>
        </p:nvSpPr>
        <p:spPr>
          <a:xfrm>
            <a:off x="467544" y="3723878"/>
            <a:ext cx="8352928" cy="553998"/>
          </a:xfrm>
          <a:prstGeom prst="rect">
            <a:avLst/>
          </a:prstGeom>
          <a:solidFill>
            <a:schemeClr val="accent6">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AU" sz="1500" b="1" dirty="0"/>
              <a:t>For general guidelines and advice, refer to </a:t>
            </a:r>
            <a:r>
              <a:rPr lang="en-AU" sz="1500" b="1" i="1" dirty="0">
                <a:solidFill>
                  <a:srgbClr val="993366"/>
                </a:solidFill>
              </a:rPr>
              <a:t>p. 72</a:t>
            </a:r>
            <a:r>
              <a:rPr lang="en-AU" sz="1500" b="1" dirty="0">
                <a:solidFill>
                  <a:srgbClr val="993366"/>
                </a:solidFill>
              </a:rPr>
              <a:t> </a:t>
            </a:r>
            <a:r>
              <a:rPr lang="en-AU" sz="1500" b="1" dirty="0"/>
              <a:t>of the </a:t>
            </a:r>
          </a:p>
          <a:p>
            <a:pPr algn="ctr"/>
            <a:r>
              <a:rPr lang="en-AU" sz="1500" b="1" i="1" dirty="0">
                <a:solidFill>
                  <a:srgbClr val="0099E3"/>
                </a:solidFill>
              </a:rPr>
              <a:t>VCE and VCAL Administrative Handbook 2020 </a:t>
            </a:r>
          </a:p>
        </p:txBody>
      </p:sp>
    </p:spTree>
    <p:extLst>
      <p:ext uri="{BB962C8B-B14F-4D97-AF65-F5344CB8AC3E}">
        <p14:creationId xmlns:p14="http://schemas.microsoft.com/office/powerpoint/2010/main" val="19645407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95486"/>
            <a:ext cx="8496944" cy="648073"/>
          </a:xfrm>
        </p:spPr>
        <p:txBody>
          <a:bodyPr/>
          <a:lstStyle/>
          <a:p>
            <a:r>
              <a:rPr lang="en-AU" sz="2800" dirty="0"/>
              <a:t>Developing School-based Assessment</a:t>
            </a:r>
          </a:p>
        </p:txBody>
      </p:sp>
      <p:sp>
        <p:nvSpPr>
          <p:cNvPr id="3" name="Content Placeholder 2"/>
          <p:cNvSpPr>
            <a:spLocks noGrp="1"/>
          </p:cNvSpPr>
          <p:nvPr>
            <p:ph idx="1"/>
          </p:nvPr>
        </p:nvSpPr>
        <p:spPr>
          <a:xfrm>
            <a:off x="264299" y="843559"/>
            <a:ext cx="8712968" cy="3672407"/>
          </a:xfrm>
        </p:spPr>
        <p:txBody>
          <a:bodyPr/>
          <a:lstStyle/>
          <a:p>
            <a:pPr marL="0" indent="0">
              <a:buNone/>
            </a:pPr>
            <a:r>
              <a:rPr lang="en-AU" sz="2000" dirty="0"/>
              <a:t>Schools and teachers of the study should </a:t>
            </a:r>
            <a:r>
              <a:rPr lang="en-AU" sz="2000" dirty="0">
                <a:solidFill>
                  <a:srgbClr val="993366"/>
                </a:solidFill>
              </a:rPr>
              <a:t>develop their own School-assessed Coursework (SAC) tasks </a:t>
            </a:r>
            <a:r>
              <a:rPr lang="en-AU" sz="2000" dirty="0"/>
              <a:t>based on the </a:t>
            </a:r>
            <a:r>
              <a:rPr lang="en-AU" sz="2000" dirty="0">
                <a:hlinkClick r:id="rId3"/>
              </a:rPr>
              <a:t>VCE Assessment Principles</a:t>
            </a:r>
            <a:r>
              <a:rPr lang="en-AU" sz="2000" dirty="0"/>
              <a:t>. For Unit 3, specified tasks are set out in the VCE Psychology Study Design on </a:t>
            </a:r>
            <a:r>
              <a:rPr lang="en-AU" sz="2000" i="1" dirty="0">
                <a:solidFill>
                  <a:srgbClr val="993366"/>
                </a:solidFill>
              </a:rPr>
              <a:t>p 27</a:t>
            </a:r>
            <a:r>
              <a:rPr lang="en-AU" sz="2000" dirty="0"/>
              <a:t>.</a:t>
            </a:r>
          </a:p>
          <a:p>
            <a:pPr marL="0" indent="0">
              <a:spcBef>
                <a:spcPts val="900"/>
              </a:spcBef>
              <a:buNone/>
            </a:pPr>
            <a:r>
              <a:rPr lang="en-AU" sz="2000" dirty="0"/>
              <a:t>School-based assessment in VCE Psychology will:</a:t>
            </a:r>
          </a:p>
          <a:p>
            <a:pPr>
              <a:spcBef>
                <a:spcPts val="900"/>
              </a:spcBef>
            </a:pPr>
            <a:r>
              <a:rPr lang="en-AU" sz="2000" dirty="0"/>
              <a:t>Allow for authentication of student work</a:t>
            </a:r>
          </a:p>
          <a:p>
            <a:pPr>
              <a:spcBef>
                <a:spcPts val="900"/>
              </a:spcBef>
            </a:pPr>
            <a:r>
              <a:rPr lang="en-AU" sz="2000" dirty="0"/>
              <a:t>Be mainly completed in class within the nominated timeframe</a:t>
            </a:r>
          </a:p>
          <a:p>
            <a:pPr>
              <a:spcBef>
                <a:spcPts val="900"/>
              </a:spcBef>
            </a:pPr>
            <a:r>
              <a:rPr lang="en-AU" sz="2000" dirty="0"/>
              <a:t>Elicit a spread of student results</a:t>
            </a:r>
          </a:p>
          <a:p>
            <a:pPr>
              <a:spcBef>
                <a:spcPts val="900"/>
              </a:spcBef>
            </a:pPr>
            <a:r>
              <a:rPr lang="en-AU" sz="2000" dirty="0"/>
              <a:t>Allow consistent judgment for all students of Psychology within the school</a:t>
            </a:r>
          </a:p>
          <a:p>
            <a:pPr marL="0" indent="0">
              <a:buNone/>
            </a:pPr>
            <a:endParaRPr lang="en-AU" sz="1800" dirty="0"/>
          </a:p>
          <a:p>
            <a:pPr marL="0" indent="0">
              <a:buNone/>
            </a:pPr>
            <a:endParaRPr lang="en-AU" b="1" dirty="0"/>
          </a:p>
        </p:txBody>
      </p:sp>
    </p:spTree>
    <p:extLst>
      <p:ext uri="{BB962C8B-B14F-4D97-AF65-F5344CB8AC3E}">
        <p14:creationId xmlns:p14="http://schemas.microsoft.com/office/powerpoint/2010/main" val="2303324012"/>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95486"/>
            <a:ext cx="8712968" cy="857250"/>
          </a:xfrm>
        </p:spPr>
        <p:txBody>
          <a:bodyPr/>
          <a:lstStyle/>
          <a:p>
            <a:r>
              <a:rPr lang="en-AU" dirty="0"/>
              <a:t>Levels of Achievement – Units 3 and 4</a:t>
            </a:r>
          </a:p>
        </p:txBody>
      </p:sp>
      <p:sp>
        <p:nvSpPr>
          <p:cNvPr id="4" name="AutoShape 2" descr="Image result for 100m race image"/>
          <p:cNvSpPr>
            <a:spLocks noChangeAspect="1" noChangeArrowheads="1"/>
          </p:cNvSpPr>
          <p:nvPr/>
        </p:nvSpPr>
        <p:spPr bwMode="auto">
          <a:xfrm>
            <a:off x="305526" y="1167594"/>
            <a:ext cx="1743075" cy="11430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AU" sz="1800"/>
          </a:p>
        </p:txBody>
      </p:sp>
      <p:pic>
        <p:nvPicPr>
          <p:cNvPr id="6" name="Picture 5"/>
          <p:cNvPicPr>
            <a:picLocks noChangeAspect="1"/>
          </p:cNvPicPr>
          <p:nvPr/>
        </p:nvPicPr>
        <p:blipFill>
          <a:blip r:embed="rId2"/>
          <a:stretch>
            <a:fillRect/>
          </a:stretch>
        </p:blipFill>
        <p:spPr>
          <a:xfrm>
            <a:off x="5868144" y="1131590"/>
            <a:ext cx="1709914" cy="1823368"/>
          </a:xfrm>
          <a:prstGeom prst="rect">
            <a:avLst/>
          </a:prstGeom>
        </p:spPr>
      </p:pic>
      <p:sp>
        <p:nvSpPr>
          <p:cNvPr id="7" name="TextBox 6"/>
          <p:cNvSpPr txBox="1"/>
          <p:nvPr/>
        </p:nvSpPr>
        <p:spPr>
          <a:xfrm>
            <a:off x="179512" y="3435846"/>
            <a:ext cx="8640960" cy="1077218"/>
          </a:xfrm>
          <a:prstGeom prst="rect">
            <a:avLst/>
          </a:prstGeom>
          <a:noFill/>
        </p:spPr>
        <p:txBody>
          <a:bodyPr wrap="square" rtlCol="0">
            <a:spAutoFit/>
          </a:bodyPr>
          <a:lstStyle/>
          <a:p>
            <a:pPr algn="ctr"/>
            <a:r>
              <a:rPr lang="en-AU" sz="1600" dirty="0">
                <a:latin typeface="+mn-lt"/>
              </a:rPr>
              <a:t>School-based assessment should provide students with the opportunity to demonstrate the highest levels of performance, as well as rank and discriminate the student cohort within a particular school. </a:t>
            </a:r>
          </a:p>
          <a:p>
            <a:pPr algn="ctr"/>
            <a:r>
              <a:rPr lang="en-AU" sz="1600" b="1" dirty="0">
                <a:latin typeface="+mn-lt"/>
              </a:rPr>
              <a:t>It involves normative assessment, </a:t>
            </a:r>
            <a:r>
              <a:rPr lang="en-AU" sz="1600" b="1" i="1" u="sng" dirty="0">
                <a:latin typeface="+mn-lt"/>
              </a:rPr>
              <a:t>not</a:t>
            </a:r>
            <a:r>
              <a:rPr lang="en-AU" sz="1600" b="1" dirty="0">
                <a:latin typeface="+mn-lt"/>
              </a:rPr>
              <a:t> criterion-referenced assessment.</a:t>
            </a:r>
          </a:p>
        </p:txBody>
      </p:sp>
      <p:pic>
        <p:nvPicPr>
          <p:cNvPr id="15" name="Picture 10" descr="http://img.gawkerassets.com/img/17vacioc036z1jpg/ku-xlarge.jp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763688" y="1149592"/>
            <a:ext cx="3813302" cy="2144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383831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57504"/>
            <a:ext cx="6426714" cy="702078"/>
          </a:xfrm>
        </p:spPr>
        <p:txBody>
          <a:bodyPr/>
          <a:lstStyle/>
          <a:p>
            <a:r>
              <a:rPr lang="en-AU" sz="2700" dirty="0"/>
              <a:t>Formative vs summative assessment</a:t>
            </a:r>
          </a:p>
        </p:txBody>
      </p:sp>
      <p:sp>
        <p:nvSpPr>
          <p:cNvPr id="3" name="Content Placeholder 2"/>
          <p:cNvSpPr>
            <a:spLocks noGrp="1"/>
          </p:cNvSpPr>
          <p:nvPr>
            <p:ph idx="1"/>
          </p:nvPr>
        </p:nvSpPr>
        <p:spPr>
          <a:xfrm>
            <a:off x="323528" y="1275606"/>
            <a:ext cx="8496944" cy="2808312"/>
          </a:xfrm>
          <a:solidFill>
            <a:schemeClr val="accent1">
              <a:lumMod val="20000"/>
              <a:lumOff val="80000"/>
            </a:schemeClr>
          </a:solidFill>
          <a:ln w="12700">
            <a:solidFill>
              <a:schemeClr val="tx1"/>
            </a:solidFill>
          </a:ln>
        </p:spPr>
        <p:txBody>
          <a:bodyPr/>
          <a:lstStyle/>
          <a:p>
            <a:pPr>
              <a:spcAft>
                <a:spcPts val="450"/>
              </a:spcAft>
            </a:pPr>
            <a:r>
              <a:rPr lang="en-AU" sz="1600" dirty="0"/>
              <a:t>How will you know where your students are ‘at’ on a learning continuum?</a:t>
            </a:r>
          </a:p>
          <a:p>
            <a:pPr>
              <a:spcAft>
                <a:spcPts val="450"/>
              </a:spcAft>
            </a:pPr>
            <a:r>
              <a:rPr lang="en-AU" sz="1600" dirty="0"/>
              <a:t>How will you identify student strengths/weaknesses in content/skills?</a:t>
            </a:r>
          </a:p>
          <a:p>
            <a:pPr>
              <a:spcAft>
                <a:spcPts val="450"/>
              </a:spcAft>
            </a:pPr>
            <a:r>
              <a:rPr lang="en-AU" sz="1600" dirty="0"/>
              <a:t>How will you determine what do your students </a:t>
            </a:r>
            <a:r>
              <a:rPr lang="en-AU" sz="1600" u="sng" dirty="0"/>
              <a:t>know</a:t>
            </a:r>
            <a:r>
              <a:rPr lang="en-AU" sz="1600" dirty="0"/>
              <a:t> and what can they can </a:t>
            </a:r>
            <a:r>
              <a:rPr lang="en-AU" sz="1600" u="sng" dirty="0"/>
              <a:t>do</a:t>
            </a:r>
            <a:r>
              <a:rPr lang="en-AU" sz="1600" dirty="0"/>
              <a:t>?</a:t>
            </a:r>
          </a:p>
          <a:p>
            <a:pPr>
              <a:spcAft>
                <a:spcPts val="450"/>
              </a:spcAft>
            </a:pPr>
            <a:r>
              <a:rPr lang="en-AU" sz="1600" dirty="0"/>
              <a:t>How will you determine what your students </a:t>
            </a:r>
            <a:r>
              <a:rPr lang="en-AU" sz="1600" u="sng" dirty="0"/>
              <a:t>don’t </a:t>
            </a:r>
            <a:r>
              <a:rPr lang="en-AU" sz="1600" dirty="0"/>
              <a:t>know and what they </a:t>
            </a:r>
            <a:r>
              <a:rPr lang="en-AU" sz="1600" u="sng" dirty="0"/>
              <a:t>can’t</a:t>
            </a:r>
            <a:r>
              <a:rPr lang="en-AU" sz="1600" dirty="0"/>
              <a:t> they do?</a:t>
            </a:r>
          </a:p>
          <a:p>
            <a:pPr>
              <a:spcAft>
                <a:spcPts val="450"/>
              </a:spcAft>
            </a:pPr>
            <a:r>
              <a:rPr lang="en-AU" sz="1600" dirty="0"/>
              <a:t>How will you teach and assess to address any issues? </a:t>
            </a:r>
          </a:p>
          <a:p>
            <a:pPr>
              <a:spcAft>
                <a:spcPts val="450"/>
              </a:spcAft>
            </a:pPr>
            <a:r>
              <a:rPr lang="en-AU" sz="1600" dirty="0"/>
              <a:t>How can feedback be provided to students about their progress in VCE studies? </a:t>
            </a:r>
          </a:p>
          <a:p>
            <a:pPr>
              <a:spcAft>
                <a:spcPts val="450"/>
              </a:spcAft>
            </a:pPr>
            <a:r>
              <a:rPr lang="en-AU" sz="1600" dirty="0"/>
              <a:t>How can SAC tasks be formative as well as summative assessments?</a:t>
            </a:r>
          </a:p>
        </p:txBody>
      </p:sp>
    </p:spTree>
    <p:extLst>
      <p:ext uri="{BB962C8B-B14F-4D97-AF65-F5344CB8AC3E}">
        <p14:creationId xmlns:p14="http://schemas.microsoft.com/office/powerpoint/2010/main" val="367914226"/>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FA534-05BB-48E4-B0FF-42EA7721F86F}"/>
              </a:ext>
            </a:extLst>
          </p:cNvPr>
          <p:cNvSpPr>
            <a:spLocks noGrp="1"/>
          </p:cNvSpPr>
          <p:nvPr>
            <p:ph type="title"/>
          </p:nvPr>
        </p:nvSpPr>
        <p:spPr>
          <a:xfrm>
            <a:off x="179512" y="411510"/>
            <a:ext cx="8712968" cy="648072"/>
          </a:xfrm>
        </p:spPr>
        <p:txBody>
          <a:bodyPr/>
          <a:lstStyle/>
          <a:p>
            <a:r>
              <a:rPr lang="en-AU" dirty="0"/>
              <a:t>Four VCE assessment principles</a:t>
            </a:r>
          </a:p>
        </p:txBody>
      </p:sp>
      <p:sp>
        <p:nvSpPr>
          <p:cNvPr id="3" name="Content Placeholder 2">
            <a:extLst>
              <a:ext uri="{FF2B5EF4-FFF2-40B4-BE49-F238E27FC236}">
                <a16:creationId xmlns:a16="http://schemas.microsoft.com/office/drawing/2014/main" id="{DAD3A086-6532-4DE9-8DC1-4158E00A240F}"/>
              </a:ext>
            </a:extLst>
          </p:cNvPr>
          <p:cNvSpPr>
            <a:spLocks noGrp="1"/>
          </p:cNvSpPr>
          <p:nvPr>
            <p:ph idx="1"/>
          </p:nvPr>
        </p:nvSpPr>
        <p:spPr>
          <a:xfrm>
            <a:off x="215516" y="1203598"/>
            <a:ext cx="8712968" cy="2309986"/>
          </a:xfrm>
        </p:spPr>
        <p:txBody>
          <a:bodyPr/>
          <a:lstStyle/>
          <a:p>
            <a:pPr marL="0" indent="0">
              <a:buNone/>
            </a:pPr>
            <a:r>
              <a:rPr lang="en-AU" dirty="0"/>
              <a:t>VCE Assessment must be:</a:t>
            </a:r>
          </a:p>
          <a:p>
            <a:r>
              <a:rPr lang="en-AU" dirty="0"/>
              <a:t>valid and reasonable</a:t>
            </a:r>
          </a:p>
          <a:p>
            <a:r>
              <a:rPr lang="en-AU" dirty="0"/>
              <a:t>equitable</a:t>
            </a:r>
          </a:p>
          <a:p>
            <a:r>
              <a:rPr lang="en-AU" dirty="0"/>
              <a:t>balanced</a:t>
            </a:r>
          </a:p>
          <a:p>
            <a:r>
              <a:rPr lang="en-AU" dirty="0"/>
              <a:t>efficient.</a:t>
            </a:r>
          </a:p>
        </p:txBody>
      </p:sp>
      <p:sp>
        <p:nvSpPr>
          <p:cNvPr id="4" name="TextBox 3">
            <a:extLst>
              <a:ext uri="{FF2B5EF4-FFF2-40B4-BE49-F238E27FC236}">
                <a16:creationId xmlns:a16="http://schemas.microsoft.com/office/drawing/2014/main" id="{CA3E7EC4-02F0-4D4D-8CD3-E8E2D2A8F512}"/>
              </a:ext>
            </a:extLst>
          </p:cNvPr>
          <p:cNvSpPr txBox="1"/>
          <p:nvPr/>
        </p:nvSpPr>
        <p:spPr>
          <a:xfrm>
            <a:off x="395536" y="3652732"/>
            <a:ext cx="8280920" cy="307777"/>
          </a:xfrm>
          <a:prstGeom prst="rect">
            <a:avLst/>
          </a:prstGeom>
          <a:solidFill>
            <a:schemeClr val="tx1">
              <a:lumMod val="10000"/>
              <a:lumOff val="90000"/>
            </a:schemeClr>
          </a:solidFill>
        </p:spPr>
        <p:txBody>
          <a:bodyPr wrap="square" rtlCol="0">
            <a:spAutoFit/>
          </a:bodyPr>
          <a:lstStyle/>
          <a:p>
            <a:pPr algn="ctr"/>
            <a:r>
              <a:rPr lang="en-AU" sz="1400" dirty="0">
                <a:hlinkClick r:id="rId2"/>
              </a:rPr>
              <a:t>https://www.vcaa.vic.edu.au/Documents/vce/VCE_assessment_principles.docx</a:t>
            </a:r>
            <a:r>
              <a:rPr lang="en-AU" sz="1400" dirty="0"/>
              <a:t>  </a:t>
            </a:r>
            <a:endParaRPr lang="en-AU" sz="1400" b="1" i="1" dirty="0">
              <a:solidFill>
                <a:srgbClr val="0070C0"/>
              </a:solidFill>
            </a:endParaRPr>
          </a:p>
        </p:txBody>
      </p:sp>
    </p:spTree>
    <p:extLst>
      <p:ext uri="{BB962C8B-B14F-4D97-AF65-F5344CB8AC3E}">
        <p14:creationId xmlns:p14="http://schemas.microsoft.com/office/powerpoint/2010/main" val="378797154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6551C-67FF-4221-8D6A-910FF07908D1}"/>
              </a:ext>
            </a:extLst>
          </p:cNvPr>
          <p:cNvSpPr>
            <a:spLocks noGrp="1"/>
          </p:cNvSpPr>
          <p:nvPr>
            <p:ph type="title"/>
          </p:nvPr>
        </p:nvSpPr>
        <p:spPr>
          <a:xfrm>
            <a:off x="467544" y="51470"/>
            <a:ext cx="8280920" cy="1008111"/>
          </a:xfrm>
        </p:spPr>
        <p:txBody>
          <a:bodyPr/>
          <a:lstStyle/>
          <a:p>
            <a:pPr>
              <a:spcBef>
                <a:spcPts val="1200"/>
              </a:spcBef>
              <a:spcAft>
                <a:spcPts val="1800"/>
              </a:spcAft>
            </a:pPr>
            <a:r>
              <a:rPr lang="en-US" sz="3200" dirty="0"/>
              <a:t>2019 Major Audit Issues</a:t>
            </a:r>
            <a:endParaRPr lang="en-AU" sz="3200" dirty="0"/>
          </a:p>
        </p:txBody>
      </p:sp>
      <p:sp>
        <p:nvSpPr>
          <p:cNvPr id="3" name="Content Placeholder 2">
            <a:extLst>
              <a:ext uri="{FF2B5EF4-FFF2-40B4-BE49-F238E27FC236}">
                <a16:creationId xmlns:a16="http://schemas.microsoft.com/office/drawing/2014/main" id="{D62F613E-37A2-4E8E-B11C-A9D2007E659F}"/>
              </a:ext>
            </a:extLst>
          </p:cNvPr>
          <p:cNvSpPr>
            <a:spLocks noGrp="1"/>
          </p:cNvSpPr>
          <p:nvPr>
            <p:ph idx="1"/>
          </p:nvPr>
        </p:nvSpPr>
        <p:spPr>
          <a:xfrm>
            <a:off x="395536" y="987574"/>
            <a:ext cx="8568952" cy="3240360"/>
          </a:xfrm>
        </p:spPr>
        <p:txBody>
          <a:bodyPr/>
          <a:lstStyle/>
          <a:p>
            <a:r>
              <a:rPr lang="en-US" sz="2000" b="0" dirty="0"/>
              <a:t>Tasks available in the public domain, including commercially produced tasks, VCAA examination questions, Excursion materials </a:t>
            </a:r>
            <a:r>
              <a:rPr lang="en-US" sz="2000" b="0" dirty="0" err="1"/>
              <a:t>etc</a:t>
            </a:r>
            <a:r>
              <a:rPr lang="en-US" sz="2000" b="0" dirty="0"/>
              <a:t> not suitably modified to be unique to the school and cohort </a:t>
            </a:r>
            <a:r>
              <a:rPr lang="en-US" sz="2000" dirty="0"/>
              <a:t>(compromises ‘equity’)</a:t>
            </a:r>
          </a:p>
          <a:p>
            <a:r>
              <a:rPr lang="en-US" sz="2000" b="0" dirty="0"/>
              <a:t>Selection of similar type tasks, especially ‘test’, and ‘structured set of questions’ </a:t>
            </a:r>
            <a:r>
              <a:rPr lang="en-US" sz="2000" dirty="0"/>
              <a:t>(compromises ‘balance’)</a:t>
            </a:r>
          </a:p>
          <a:p>
            <a:r>
              <a:rPr lang="en-US" sz="2000" b="0" dirty="0"/>
              <a:t>Tasks that exceed recommended time guidelines </a:t>
            </a:r>
            <a:r>
              <a:rPr lang="en-US" sz="2000" dirty="0"/>
              <a:t>(compromises ‘efficiency’)</a:t>
            </a:r>
          </a:p>
          <a:p>
            <a:r>
              <a:rPr lang="en-US" sz="2000" b="0" dirty="0"/>
              <a:t>Tasks that have ‘add-ons’ or do not fit the task description </a:t>
            </a:r>
            <a:r>
              <a:rPr lang="en-US" sz="2000" dirty="0"/>
              <a:t>(compromises ‘valid and reasonable’)</a:t>
            </a:r>
          </a:p>
        </p:txBody>
      </p:sp>
    </p:spTree>
    <p:extLst>
      <p:ext uri="{BB962C8B-B14F-4D97-AF65-F5344CB8AC3E}">
        <p14:creationId xmlns:p14="http://schemas.microsoft.com/office/powerpoint/2010/main" val="96690136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411510"/>
            <a:ext cx="8712968" cy="857250"/>
          </a:xfrm>
        </p:spPr>
        <p:txBody>
          <a:bodyPr/>
          <a:lstStyle/>
          <a:p>
            <a:r>
              <a:rPr lang="en-AU" b="1" dirty="0">
                <a:solidFill>
                  <a:schemeClr val="accent2"/>
                </a:solidFill>
                <a:latin typeface="Arial" panose="020B0604020202020204" pitchFamily="34" charset="0"/>
                <a:cs typeface="Arial" panose="020B0604020202020204" pitchFamily="34" charset="0"/>
              </a:rPr>
              <a:t>VCE assessment principles</a:t>
            </a:r>
          </a:p>
        </p:txBody>
      </p:sp>
      <p:sp>
        <p:nvSpPr>
          <p:cNvPr id="3" name="Content Placeholder 2"/>
          <p:cNvSpPr>
            <a:spLocks noGrp="1"/>
          </p:cNvSpPr>
          <p:nvPr>
            <p:ph idx="1"/>
          </p:nvPr>
        </p:nvSpPr>
        <p:spPr>
          <a:xfrm>
            <a:off x="323528" y="1923678"/>
            <a:ext cx="7326814" cy="2646294"/>
          </a:xfrm>
        </p:spPr>
        <p:txBody>
          <a:bodyPr/>
          <a:lstStyle/>
          <a:p>
            <a:pPr marL="0" indent="0">
              <a:buNone/>
            </a:pPr>
            <a:r>
              <a:rPr lang="en-AU" sz="1650" dirty="0"/>
              <a:t>ASK, is the task:</a:t>
            </a:r>
          </a:p>
          <a:p>
            <a:pPr lvl="2"/>
            <a:r>
              <a:rPr lang="en-AU" sz="1650" dirty="0"/>
              <a:t>fair and reasonable?</a:t>
            </a:r>
          </a:p>
          <a:p>
            <a:pPr lvl="2"/>
            <a:r>
              <a:rPr lang="en-AU" sz="1650" dirty="0"/>
              <a:t>specified in the study design as one of the designated task types?</a:t>
            </a:r>
          </a:p>
          <a:p>
            <a:pPr lvl="2"/>
            <a:r>
              <a:rPr lang="en-AU" sz="1650" dirty="0"/>
              <a:t>conducted under fair conditions?</a:t>
            </a:r>
          </a:p>
          <a:p>
            <a:pPr lvl="2"/>
            <a:r>
              <a:rPr lang="en-AU" sz="1650" dirty="0"/>
              <a:t>conducted under substantially the same conditions for all students in the cohort?</a:t>
            </a:r>
          </a:p>
          <a:p>
            <a:pPr lvl="2"/>
            <a:r>
              <a:rPr lang="en-AU" sz="1650" dirty="0"/>
              <a:t>are there clear instructions included?</a:t>
            </a:r>
          </a:p>
          <a:p>
            <a:pPr marL="0" indent="0">
              <a:buNone/>
            </a:pPr>
            <a:endParaRPr lang="en-AU" sz="1800" dirty="0"/>
          </a:p>
          <a:p>
            <a:endParaRPr lang="en-AU" sz="1500" dirty="0">
              <a:latin typeface="Arial" panose="020B0604020202020204" pitchFamily="34" charset="0"/>
              <a:cs typeface="Arial" panose="020B0604020202020204" pitchFamily="34" charset="0"/>
            </a:endParaRPr>
          </a:p>
        </p:txBody>
      </p:sp>
      <p:sp>
        <p:nvSpPr>
          <p:cNvPr id="5" name="TextBox 4">
            <a:hlinkClick r:id="rId3"/>
          </p:cNvPr>
          <p:cNvSpPr txBox="1"/>
          <p:nvPr/>
        </p:nvSpPr>
        <p:spPr>
          <a:xfrm>
            <a:off x="323528" y="1383618"/>
            <a:ext cx="8424936" cy="369332"/>
          </a:xfrm>
          <a:prstGeom prst="rect">
            <a:avLst/>
          </a:prstGeom>
          <a:solidFill>
            <a:schemeClr val="accent6">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AU" sz="1800" b="1" dirty="0"/>
              <a:t>When designing assessment tasks that are </a:t>
            </a:r>
            <a:r>
              <a:rPr lang="en-AU" sz="1800" b="1" i="1" dirty="0">
                <a:solidFill>
                  <a:srgbClr val="993366"/>
                </a:solidFill>
              </a:rPr>
              <a:t>valid and reasonable</a:t>
            </a:r>
          </a:p>
        </p:txBody>
      </p:sp>
    </p:spTree>
    <p:extLst>
      <p:ext uri="{BB962C8B-B14F-4D97-AF65-F5344CB8AC3E}">
        <p14:creationId xmlns:p14="http://schemas.microsoft.com/office/powerpoint/2010/main" val="380114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nvPr>
        </p:nvGraphicFramePr>
        <p:xfrm>
          <a:off x="683568" y="1203598"/>
          <a:ext cx="7776864" cy="30963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hlinkClick r:id="rId8"/>
          </p:cNvPr>
          <p:cNvSpPr txBox="1"/>
          <p:nvPr/>
        </p:nvSpPr>
        <p:spPr>
          <a:xfrm>
            <a:off x="323528" y="339502"/>
            <a:ext cx="8568952" cy="646331"/>
          </a:xfrm>
          <a:prstGeom prst="rect">
            <a:avLst/>
          </a:prstGeom>
          <a:solidFill>
            <a:schemeClr val="accent6">
              <a:lumMod val="20000"/>
              <a:lumOff val="80000"/>
            </a:schemeClr>
          </a:solidFill>
          <a:ln>
            <a:solidFill>
              <a:schemeClr val="accent6">
                <a:lumMod val="20000"/>
                <a:lumOff val="80000"/>
              </a:schemeClr>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AU" sz="1800" b="1" dirty="0">
                <a:solidFill>
                  <a:schemeClr val="tx1"/>
                </a:solidFill>
              </a:rPr>
              <a:t>Students should be informed of the </a:t>
            </a:r>
            <a:r>
              <a:rPr lang="en-AU" sz="1800" b="1" i="1" dirty="0">
                <a:solidFill>
                  <a:srgbClr val="993366"/>
                </a:solidFill>
              </a:rPr>
              <a:t>conditions of the task </a:t>
            </a:r>
            <a:r>
              <a:rPr lang="en-AU" sz="1800" b="1" dirty="0">
                <a:solidFill>
                  <a:schemeClr val="tx1"/>
                </a:solidFill>
              </a:rPr>
              <a:t>and </a:t>
            </a:r>
            <a:r>
              <a:rPr lang="en-AU" sz="1800" b="1" i="1" dirty="0">
                <a:solidFill>
                  <a:srgbClr val="993366"/>
                </a:solidFill>
              </a:rPr>
              <a:t>criteria for assessment </a:t>
            </a:r>
          </a:p>
        </p:txBody>
      </p:sp>
    </p:spTree>
    <p:extLst>
      <p:ext uri="{BB962C8B-B14F-4D97-AF65-F5344CB8AC3E}">
        <p14:creationId xmlns:p14="http://schemas.microsoft.com/office/powerpoint/2010/main" val="2751283900"/>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02332"/>
            <a:ext cx="8496944" cy="641226"/>
          </a:xfrm>
        </p:spPr>
        <p:txBody>
          <a:bodyPr/>
          <a:lstStyle/>
          <a:p>
            <a:r>
              <a:rPr lang="en-AU" sz="3200" dirty="0"/>
              <a:t>2019 Unit 3 audit – ‘valid and reasonable’</a:t>
            </a:r>
          </a:p>
        </p:txBody>
      </p:sp>
      <p:sp>
        <p:nvSpPr>
          <p:cNvPr id="12" name="TextBox 11"/>
          <p:cNvSpPr txBox="1"/>
          <p:nvPr/>
        </p:nvSpPr>
        <p:spPr>
          <a:xfrm>
            <a:off x="264728" y="1016605"/>
            <a:ext cx="8627752" cy="3139321"/>
          </a:xfrm>
          <a:prstGeom prst="rect">
            <a:avLst/>
          </a:prstGeom>
          <a:noFill/>
        </p:spPr>
        <p:txBody>
          <a:bodyPr wrap="square" rtlCol="0">
            <a:spAutoFit/>
          </a:bodyPr>
          <a:lstStyle/>
          <a:p>
            <a:r>
              <a:rPr lang="en-AU" sz="1600" b="1" dirty="0"/>
              <a:t>The majority of school’s assessment tasks were valid and reasonable. The major issues found were:</a:t>
            </a:r>
          </a:p>
          <a:p>
            <a:pPr>
              <a:spcAft>
                <a:spcPts val="0"/>
              </a:spcAft>
            </a:pPr>
            <a:endParaRPr lang="en-AU" sz="1800" b="1" dirty="0"/>
          </a:p>
          <a:p>
            <a:pPr marL="171450" indent="-171450">
              <a:spcAft>
                <a:spcPts val="1200"/>
              </a:spcAft>
              <a:buFont typeface="Arial" panose="020B0604020202020204" pitchFamily="34" charset="0"/>
              <a:buChar char="•"/>
            </a:pPr>
            <a:r>
              <a:rPr lang="en-AU" sz="1600" dirty="0"/>
              <a:t>Requirements of task did not match task chosen, e.g. data analysis task selected however the task primarily involved a set of structured questions that did not related to the data presented</a:t>
            </a:r>
          </a:p>
          <a:p>
            <a:pPr marL="171450" indent="-171450">
              <a:spcAft>
                <a:spcPts val="1200"/>
              </a:spcAft>
              <a:buFont typeface="Arial" panose="020B0604020202020204" pitchFamily="34" charset="0"/>
              <a:buChar char="•"/>
            </a:pPr>
            <a:r>
              <a:rPr lang="en-AU" sz="1600" dirty="0"/>
              <a:t>Time allocated for assessment tasks outside scope of study design (Study design states approximately 50 minutes per task)</a:t>
            </a:r>
          </a:p>
          <a:p>
            <a:pPr marL="171450" indent="-171450">
              <a:spcAft>
                <a:spcPts val="1200"/>
              </a:spcAft>
              <a:buFont typeface="Arial" panose="020B0604020202020204" pitchFamily="34" charset="0"/>
              <a:buChar char="•"/>
            </a:pPr>
            <a:r>
              <a:rPr lang="en-AU" sz="1600" dirty="0"/>
              <a:t>Inclusion of multiple-choice questions in tasks such as the ‘data analysis’ or ‘media analysis’ tasks – inclusion of multiple-choice questions is </a:t>
            </a:r>
            <a:r>
              <a:rPr lang="en-AU" sz="1600" b="1" i="1" dirty="0"/>
              <a:t>only</a:t>
            </a:r>
            <a:r>
              <a:rPr lang="en-AU" sz="1600" dirty="0"/>
              <a:t> appropriate for a ‘test’ task.</a:t>
            </a:r>
          </a:p>
        </p:txBody>
      </p:sp>
    </p:spTree>
    <p:extLst>
      <p:ext uri="{BB962C8B-B14F-4D97-AF65-F5344CB8AC3E}">
        <p14:creationId xmlns:p14="http://schemas.microsoft.com/office/powerpoint/2010/main" val="2028991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p:cNvSpPr>
            <a:spLocks noGrp="1"/>
          </p:cNvSpPr>
          <p:nvPr>
            <p:ph idx="1"/>
          </p:nvPr>
        </p:nvSpPr>
        <p:spPr>
          <a:xfrm>
            <a:off x="755576" y="843558"/>
            <a:ext cx="7848872" cy="2971800"/>
          </a:xfrm>
        </p:spPr>
        <p:txBody>
          <a:bodyPr/>
          <a:lstStyle/>
          <a:p>
            <a:pPr marL="0" indent="0" algn="ctr">
              <a:buNone/>
            </a:pPr>
            <a:r>
              <a:rPr lang="en-AU" dirty="0">
                <a:latin typeface="Arial"/>
              </a:rPr>
              <a:t>The copyright in this PowerPoint presentation is owned by the Victorian Curriculum and Assessment Authority or in the case of some materials, by third parties. No part may be reproduced by any process except in accordance with the provisions of the </a:t>
            </a:r>
            <a:r>
              <a:rPr lang="en-AU" i="1" dirty="0">
                <a:latin typeface="Arial"/>
              </a:rPr>
              <a:t>Copyright Act 1968 </a:t>
            </a:r>
            <a:r>
              <a:rPr lang="en-AU" dirty="0">
                <a:latin typeface="Arial"/>
              </a:rPr>
              <a:t>or with permission from the Copyright Officer at the Victorian Curriculum and Assessment Authority. </a:t>
            </a:r>
          </a:p>
          <a:p>
            <a:endParaRPr lang="en-AU" dirty="0"/>
          </a:p>
        </p:txBody>
      </p:sp>
    </p:spTree>
    <p:extLst>
      <p:ext uri="{BB962C8B-B14F-4D97-AF65-F5344CB8AC3E}">
        <p14:creationId xmlns:p14="http://schemas.microsoft.com/office/powerpoint/2010/main" val="31708595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90364"/>
            <a:ext cx="8712968" cy="857250"/>
          </a:xfrm>
        </p:spPr>
        <p:txBody>
          <a:bodyPr/>
          <a:lstStyle/>
          <a:p>
            <a:r>
              <a:rPr lang="en-AU" b="1" dirty="0">
                <a:solidFill>
                  <a:schemeClr val="accent2"/>
                </a:solidFill>
                <a:latin typeface="Arial" panose="020B0604020202020204" pitchFamily="34" charset="0"/>
                <a:cs typeface="Arial" panose="020B0604020202020204" pitchFamily="34" charset="0"/>
              </a:rPr>
              <a:t>VCE assessment principles</a:t>
            </a:r>
          </a:p>
        </p:txBody>
      </p:sp>
      <p:sp>
        <p:nvSpPr>
          <p:cNvPr id="3" name="Content Placeholder 2"/>
          <p:cNvSpPr>
            <a:spLocks noGrp="1"/>
          </p:cNvSpPr>
          <p:nvPr>
            <p:ph idx="1"/>
          </p:nvPr>
        </p:nvSpPr>
        <p:spPr>
          <a:xfrm>
            <a:off x="323528" y="2139702"/>
            <a:ext cx="7002778" cy="2268252"/>
          </a:xfrm>
        </p:spPr>
        <p:txBody>
          <a:bodyPr/>
          <a:lstStyle/>
          <a:p>
            <a:pPr marL="0" indent="0">
              <a:buNone/>
            </a:pPr>
            <a:r>
              <a:rPr lang="en-AU" sz="1650" dirty="0"/>
              <a:t>ASK, is the task:</a:t>
            </a:r>
          </a:p>
          <a:p>
            <a:pPr lvl="1"/>
            <a:r>
              <a:rPr lang="en-AU" sz="1650" dirty="0">
                <a:cs typeface="Calibri" pitchFamily="34" charset="0"/>
              </a:rPr>
              <a:t>accessible to all students?</a:t>
            </a:r>
          </a:p>
          <a:p>
            <a:pPr lvl="1"/>
            <a:r>
              <a:rPr lang="en-AU" sz="1650" dirty="0">
                <a:cs typeface="Calibri" pitchFamily="34" charset="0"/>
              </a:rPr>
              <a:t>privileging a certain type of student?</a:t>
            </a:r>
          </a:p>
          <a:p>
            <a:pPr lvl="1"/>
            <a:r>
              <a:rPr lang="en-AU" sz="1650" dirty="0">
                <a:cs typeface="Calibri" pitchFamily="34" charset="0"/>
              </a:rPr>
              <a:t>comparable in scope and demand if a choice of task is offered within?</a:t>
            </a:r>
            <a:endParaRPr lang="en-AU" sz="1650" dirty="0"/>
          </a:p>
          <a:p>
            <a:pPr marL="0" indent="0">
              <a:spcBef>
                <a:spcPts val="900"/>
              </a:spcBef>
              <a:buNone/>
            </a:pPr>
            <a:r>
              <a:rPr lang="en-AU" sz="1650" dirty="0"/>
              <a:t>PLUS is the task unique to the school and cohort of students?</a:t>
            </a:r>
          </a:p>
          <a:p>
            <a:pPr marL="0" indent="0">
              <a:buNone/>
            </a:pPr>
            <a:endParaRPr lang="en-AU" sz="1800" dirty="0"/>
          </a:p>
          <a:p>
            <a:endParaRPr lang="en-AU" sz="1500" dirty="0">
              <a:latin typeface="Arial" panose="020B0604020202020204" pitchFamily="34" charset="0"/>
              <a:cs typeface="Arial" panose="020B0604020202020204" pitchFamily="34" charset="0"/>
            </a:endParaRPr>
          </a:p>
        </p:txBody>
      </p:sp>
      <p:sp>
        <p:nvSpPr>
          <p:cNvPr id="5" name="TextBox 4">
            <a:hlinkClick r:id="rId3"/>
          </p:cNvPr>
          <p:cNvSpPr txBox="1"/>
          <p:nvPr/>
        </p:nvSpPr>
        <p:spPr>
          <a:xfrm>
            <a:off x="323528" y="1469417"/>
            <a:ext cx="8568952" cy="369332"/>
          </a:xfrm>
          <a:prstGeom prst="rect">
            <a:avLst/>
          </a:prstGeom>
          <a:solidFill>
            <a:schemeClr val="accent6">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AU" sz="1800" b="1" dirty="0"/>
              <a:t>When designing assessment tasks that are </a:t>
            </a:r>
            <a:r>
              <a:rPr lang="en-AU" sz="1800" b="1" i="1" dirty="0">
                <a:solidFill>
                  <a:srgbClr val="993366"/>
                </a:solidFill>
              </a:rPr>
              <a:t>equitable</a:t>
            </a:r>
          </a:p>
        </p:txBody>
      </p:sp>
    </p:spTree>
    <p:extLst>
      <p:ext uri="{BB962C8B-B14F-4D97-AF65-F5344CB8AC3E}">
        <p14:creationId xmlns:p14="http://schemas.microsoft.com/office/powerpoint/2010/main" val="41621495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131590"/>
            <a:ext cx="8640960" cy="2736304"/>
          </a:xfrm>
        </p:spPr>
        <p:txBody>
          <a:bodyPr/>
          <a:lstStyle/>
          <a:p>
            <a:pPr marL="342900" lvl="1" indent="0">
              <a:buNone/>
            </a:pPr>
            <a:r>
              <a:rPr lang="en-AU" sz="1600" b="1" dirty="0"/>
              <a:t>Most issues identified during the audit concerned tasks that were not equitable:</a:t>
            </a:r>
          </a:p>
          <a:p>
            <a:pPr marL="628650" lvl="1"/>
            <a:r>
              <a:rPr lang="en-AU" sz="1600" dirty="0"/>
              <a:t>Use of SAC tasks from previous years without suitable modifications</a:t>
            </a:r>
          </a:p>
          <a:p>
            <a:pPr marL="628650" lvl="1"/>
            <a:r>
              <a:rPr lang="en-AU" sz="1600" dirty="0"/>
              <a:t>Use of tasks available in the public domain (including those available on teacher network websites) without suitable modifications</a:t>
            </a:r>
          </a:p>
          <a:p>
            <a:pPr marL="628650" lvl="1"/>
            <a:r>
              <a:rPr lang="en-AU" sz="1600" dirty="0"/>
              <a:t>Use of past VCAA examination questions without suitable modifications</a:t>
            </a:r>
          </a:p>
          <a:p>
            <a:pPr marL="628650" lvl="1"/>
            <a:r>
              <a:rPr lang="en-AU" sz="1600" dirty="0"/>
              <a:t>Schools modifying some items but not all or modifying items but requiring same answer – this advantages students who may have seen items prior to SAC task</a:t>
            </a:r>
          </a:p>
          <a:p>
            <a:pPr marL="628650" lvl="1"/>
            <a:r>
              <a:rPr lang="en-AU" sz="1600" dirty="0"/>
              <a:t>Schools beginning formal school-based assessment tasks at the end of the previous year</a:t>
            </a:r>
          </a:p>
        </p:txBody>
      </p:sp>
      <p:sp>
        <p:nvSpPr>
          <p:cNvPr id="10" name="Content Placeholder 2"/>
          <p:cNvSpPr txBox="1">
            <a:spLocks/>
          </p:cNvSpPr>
          <p:nvPr/>
        </p:nvSpPr>
        <p:spPr bwMode="auto">
          <a:xfrm>
            <a:off x="179512" y="3994532"/>
            <a:ext cx="8856984" cy="665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lvl="1" indent="0">
              <a:buNone/>
            </a:pPr>
            <a:endParaRPr lang="en-AU" sz="1800" dirty="0"/>
          </a:p>
          <a:p>
            <a:pPr marL="0" indent="0">
              <a:buNone/>
            </a:pPr>
            <a:endParaRPr lang="en-AU" sz="2400" dirty="0"/>
          </a:p>
        </p:txBody>
      </p:sp>
      <p:sp>
        <p:nvSpPr>
          <p:cNvPr id="11" name="Title 1"/>
          <p:cNvSpPr>
            <a:spLocks noGrp="1"/>
          </p:cNvSpPr>
          <p:nvPr>
            <p:ph type="title"/>
          </p:nvPr>
        </p:nvSpPr>
        <p:spPr>
          <a:xfrm>
            <a:off x="467544" y="130324"/>
            <a:ext cx="8424936" cy="857250"/>
          </a:xfrm>
        </p:spPr>
        <p:txBody>
          <a:bodyPr/>
          <a:lstStyle/>
          <a:p>
            <a:r>
              <a:rPr lang="en-AU" sz="3200" dirty="0"/>
              <a:t>2019 Unit 3 audit – ‘equitable’</a:t>
            </a:r>
          </a:p>
        </p:txBody>
      </p:sp>
      <p:sp>
        <p:nvSpPr>
          <p:cNvPr id="12" name="TextBox 11">
            <a:hlinkClick r:id="rId3"/>
          </p:cNvPr>
          <p:cNvSpPr txBox="1"/>
          <p:nvPr/>
        </p:nvSpPr>
        <p:spPr>
          <a:xfrm>
            <a:off x="251520" y="3939902"/>
            <a:ext cx="8568952" cy="553998"/>
          </a:xfrm>
          <a:prstGeom prst="rect">
            <a:avLst/>
          </a:prstGeom>
          <a:solidFill>
            <a:schemeClr val="accent6">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342900" lvl="1" indent="0" algn="ctr">
              <a:buNone/>
            </a:pPr>
            <a:r>
              <a:rPr lang="en-AU" sz="1500" b="1" dirty="0"/>
              <a:t>Schools </a:t>
            </a:r>
            <a:r>
              <a:rPr lang="en-AU" sz="1500" b="1" dirty="0">
                <a:solidFill>
                  <a:srgbClr val="993366"/>
                </a:solidFill>
              </a:rPr>
              <a:t>MUST</a:t>
            </a:r>
            <a:r>
              <a:rPr lang="en-AU" sz="1500" b="1" dirty="0"/>
              <a:t> ensure that their SAC tasks are </a:t>
            </a:r>
            <a:r>
              <a:rPr lang="en-AU" sz="1500" b="1" i="1" dirty="0">
                <a:solidFill>
                  <a:srgbClr val="993366"/>
                </a:solidFill>
              </a:rPr>
              <a:t>unique</a:t>
            </a:r>
            <a:r>
              <a:rPr lang="en-AU" sz="1500" b="1" dirty="0"/>
              <a:t> to the school and student cohort completing the task.</a:t>
            </a:r>
          </a:p>
        </p:txBody>
      </p:sp>
    </p:spTree>
    <p:extLst>
      <p:ext uri="{BB962C8B-B14F-4D97-AF65-F5344CB8AC3E}">
        <p14:creationId xmlns:p14="http://schemas.microsoft.com/office/powerpoint/2010/main" val="1354609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46348"/>
            <a:ext cx="8352928" cy="857250"/>
          </a:xfrm>
        </p:spPr>
        <p:txBody>
          <a:bodyPr/>
          <a:lstStyle/>
          <a:p>
            <a:r>
              <a:rPr lang="en-AU" sz="3000" dirty="0">
                <a:latin typeface="Arial" charset="0"/>
                <a:ea typeface="Arial" charset="0"/>
                <a:cs typeface="Arial" charset="0"/>
              </a:rPr>
              <a:t>Publically available materials</a:t>
            </a:r>
            <a:br>
              <a:rPr lang="en-AU" sz="3000" dirty="0">
                <a:latin typeface="Arial" charset="0"/>
                <a:ea typeface="Arial" charset="0"/>
                <a:cs typeface="Arial" charset="0"/>
              </a:rPr>
            </a:br>
            <a:r>
              <a:rPr lang="en-AU" sz="1400" dirty="0">
                <a:latin typeface="Arial" charset="0"/>
                <a:ea typeface="Arial" charset="0"/>
                <a:cs typeface="Arial" charset="0"/>
              </a:rPr>
              <a:t>* For example - Commercially produced tasks, teacher network materials, textbook materials, past VCAA examination questions, SAC tasks from previous years</a:t>
            </a:r>
            <a:endParaRPr lang="en-AU" sz="3000" dirty="0">
              <a:latin typeface="Arial" charset="0"/>
              <a:ea typeface="Arial" charset="0"/>
              <a:cs typeface="Arial" charset="0"/>
            </a:endParaRPr>
          </a:p>
        </p:txBody>
      </p:sp>
      <p:sp>
        <p:nvSpPr>
          <p:cNvPr id="3" name="Content Placeholder 2"/>
          <p:cNvSpPr>
            <a:spLocks noGrp="1"/>
          </p:cNvSpPr>
          <p:nvPr>
            <p:ph idx="1"/>
          </p:nvPr>
        </p:nvSpPr>
        <p:spPr>
          <a:xfrm>
            <a:off x="467544" y="2220296"/>
            <a:ext cx="8280920" cy="2109551"/>
          </a:xfrm>
        </p:spPr>
        <p:txBody>
          <a:bodyPr/>
          <a:lstStyle/>
          <a:p>
            <a:pPr marL="0" indent="0">
              <a:buNone/>
            </a:pPr>
            <a:r>
              <a:rPr lang="en-AU" sz="1650" i="1" dirty="0">
                <a:solidFill>
                  <a:srgbClr val="993366"/>
                </a:solidFill>
              </a:rPr>
              <a:t>If</a:t>
            </a:r>
            <a:r>
              <a:rPr lang="en-AU" sz="1650" dirty="0"/>
              <a:t> publically available materials are used in the development of  tasks </a:t>
            </a:r>
            <a:r>
              <a:rPr lang="en-AU" sz="1650" i="1" dirty="0">
                <a:solidFill>
                  <a:srgbClr val="993366"/>
                </a:solidFill>
              </a:rPr>
              <a:t>ENSURE</a:t>
            </a:r>
            <a:r>
              <a:rPr lang="en-AU" sz="1650" dirty="0"/>
              <a:t>:</a:t>
            </a:r>
          </a:p>
          <a:p>
            <a:pPr lvl="1">
              <a:spcBef>
                <a:spcPts val="900"/>
              </a:spcBef>
            </a:pPr>
            <a:r>
              <a:rPr lang="en-AU" sz="1500" dirty="0"/>
              <a:t>Items are </a:t>
            </a:r>
            <a:r>
              <a:rPr lang="en-AU" sz="1500" b="1" i="1" dirty="0">
                <a:solidFill>
                  <a:srgbClr val="993366"/>
                </a:solidFill>
              </a:rPr>
              <a:t>compliant </a:t>
            </a:r>
            <a:r>
              <a:rPr lang="en-AU" sz="1500" dirty="0"/>
              <a:t>with the requirements of the current study design</a:t>
            </a:r>
          </a:p>
          <a:p>
            <a:pPr lvl="1"/>
            <a:r>
              <a:rPr lang="en-AU" sz="1500" dirty="0"/>
              <a:t>Each item is </a:t>
            </a:r>
            <a:r>
              <a:rPr lang="en-AU" sz="1500" b="1" i="1" dirty="0">
                <a:solidFill>
                  <a:srgbClr val="993366"/>
                </a:solidFill>
              </a:rPr>
              <a:t>significantly modified </a:t>
            </a:r>
            <a:r>
              <a:rPr lang="en-AU" sz="1500" dirty="0"/>
              <a:t>so that a student who may have seen the publically available materials prior to the SAC is not advantaged over a student who hasn’t seen the commercially produced item and answer.</a:t>
            </a:r>
          </a:p>
        </p:txBody>
      </p:sp>
      <p:sp>
        <p:nvSpPr>
          <p:cNvPr id="4" name="TextBox 3">
            <a:hlinkClick r:id="rId3"/>
          </p:cNvPr>
          <p:cNvSpPr txBox="1"/>
          <p:nvPr/>
        </p:nvSpPr>
        <p:spPr>
          <a:xfrm>
            <a:off x="467544" y="1419622"/>
            <a:ext cx="8280920" cy="646331"/>
          </a:xfrm>
          <a:prstGeom prst="rect">
            <a:avLst/>
          </a:prstGeom>
          <a:solidFill>
            <a:schemeClr val="accent6">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AU" sz="1800" b="1" dirty="0">
                <a:cs typeface="Calibri" pitchFamily="34" charset="0"/>
              </a:rPr>
              <a:t>School-assessed Coursework tasks </a:t>
            </a:r>
            <a:r>
              <a:rPr lang="en-AU" sz="1800" b="1" i="1" dirty="0">
                <a:solidFill>
                  <a:srgbClr val="993366"/>
                </a:solidFill>
                <a:cs typeface="Calibri" pitchFamily="34" charset="0"/>
              </a:rPr>
              <a:t>MUST</a:t>
            </a:r>
            <a:r>
              <a:rPr lang="en-AU" sz="1800" b="1" dirty="0">
                <a:cs typeface="Calibri" pitchFamily="34" charset="0"/>
              </a:rPr>
              <a:t> be </a:t>
            </a:r>
            <a:r>
              <a:rPr lang="en-AU" sz="1800" b="1" i="1" dirty="0">
                <a:solidFill>
                  <a:srgbClr val="993366"/>
                </a:solidFill>
                <a:cs typeface="Calibri" pitchFamily="34" charset="0"/>
              </a:rPr>
              <a:t>UNIQUE to each school and student cohort.</a:t>
            </a:r>
            <a:r>
              <a:rPr lang="en-AU" sz="1800" b="1" dirty="0"/>
              <a:t> </a:t>
            </a:r>
            <a:endParaRPr lang="en-AU" sz="1800" b="1" i="1" dirty="0">
              <a:solidFill>
                <a:srgbClr val="993366"/>
              </a:solidFill>
            </a:endParaRPr>
          </a:p>
        </p:txBody>
      </p:sp>
      <p:sp>
        <p:nvSpPr>
          <p:cNvPr id="5" name="TextBox 4">
            <a:hlinkClick r:id="rId3"/>
          </p:cNvPr>
          <p:cNvSpPr txBox="1"/>
          <p:nvPr/>
        </p:nvSpPr>
        <p:spPr>
          <a:xfrm>
            <a:off x="395536" y="3820710"/>
            <a:ext cx="8352928" cy="623248"/>
          </a:xfrm>
          <a:prstGeom prst="rect">
            <a:avLst/>
          </a:prstGeom>
          <a:solidFill>
            <a:schemeClr val="accent6">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0" lvl="1" algn="ctr">
              <a:spcBef>
                <a:spcPts val="900"/>
              </a:spcBef>
            </a:pPr>
            <a:r>
              <a:rPr lang="en-AU" sz="1650" b="1" dirty="0"/>
              <a:t>This safeguards that individual student work can be </a:t>
            </a:r>
            <a:r>
              <a:rPr lang="en-AU" sz="1650" b="1" i="1" dirty="0">
                <a:solidFill>
                  <a:srgbClr val="993366"/>
                </a:solidFill>
              </a:rPr>
              <a:t>authenticated</a:t>
            </a:r>
            <a:r>
              <a:rPr lang="en-AU" sz="1650" b="1" dirty="0"/>
              <a:t> and that assessment is equitable for all students</a:t>
            </a:r>
            <a:r>
              <a:rPr lang="en-AU" sz="1800" b="1" dirty="0"/>
              <a:t> </a:t>
            </a:r>
            <a:endParaRPr lang="en-AU" sz="1800" b="1" i="1" dirty="0">
              <a:solidFill>
                <a:srgbClr val="993366"/>
              </a:solidFill>
            </a:endParaRPr>
          </a:p>
        </p:txBody>
      </p:sp>
    </p:spTree>
    <p:extLst>
      <p:ext uri="{BB962C8B-B14F-4D97-AF65-F5344CB8AC3E}">
        <p14:creationId xmlns:p14="http://schemas.microsoft.com/office/powerpoint/2010/main" val="3186790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CF760-3ED4-40B9-934A-6C70FD5834AA}"/>
              </a:ext>
            </a:extLst>
          </p:cNvPr>
          <p:cNvSpPr>
            <a:spLocks noGrp="1"/>
          </p:cNvSpPr>
          <p:nvPr>
            <p:ph type="title"/>
          </p:nvPr>
        </p:nvSpPr>
        <p:spPr>
          <a:xfrm>
            <a:off x="323528" y="457200"/>
            <a:ext cx="8568952" cy="962422"/>
          </a:xfrm>
        </p:spPr>
        <p:txBody>
          <a:bodyPr/>
          <a:lstStyle/>
          <a:p>
            <a:pPr algn="ctr"/>
            <a:r>
              <a:rPr lang="en-AU" sz="2700" dirty="0"/>
              <a:t>What is ‘sufficient modification’ of publically available SAC tasks?</a:t>
            </a:r>
          </a:p>
        </p:txBody>
      </p:sp>
      <p:sp>
        <p:nvSpPr>
          <p:cNvPr id="3" name="Content Placeholder 2">
            <a:extLst>
              <a:ext uri="{FF2B5EF4-FFF2-40B4-BE49-F238E27FC236}">
                <a16:creationId xmlns:a16="http://schemas.microsoft.com/office/drawing/2014/main" id="{F58E9410-1E8F-4D2D-8305-D7D5D5A85FE9}"/>
              </a:ext>
            </a:extLst>
          </p:cNvPr>
          <p:cNvSpPr>
            <a:spLocks noGrp="1"/>
          </p:cNvSpPr>
          <p:nvPr>
            <p:ph idx="1"/>
          </p:nvPr>
        </p:nvSpPr>
        <p:spPr>
          <a:xfrm>
            <a:off x="395536" y="1761660"/>
            <a:ext cx="8208912" cy="2696040"/>
          </a:xfrm>
        </p:spPr>
        <p:txBody>
          <a:bodyPr/>
          <a:lstStyle/>
          <a:p>
            <a:pPr marL="0" indent="0" algn="ctr">
              <a:buNone/>
            </a:pPr>
            <a:r>
              <a:rPr lang="en-AU" sz="2800" dirty="0"/>
              <a:t>Teachers should modify tasks sufficiently so that students who have seen the original materials on which the class SAC task is based will not be advantaged by having seen these materials</a:t>
            </a:r>
          </a:p>
        </p:txBody>
      </p:sp>
    </p:spTree>
    <p:extLst>
      <p:ext uri="{BB962C8B-B14F-4D97-AF65-F5344CB8AC3E}">
        <p14:creationId xmlns:p14="http://schemas.microsoft.com/office/powerpoint/2010/main" val="169171900"/>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11510"/>
            <a:ext cx="7091114" cy="857250"/>
          </a:xfrm>
        </p:spPr>
        <p:txBody>
          <a:bodyPr/>
          <a:lstStyle/>
          <a:p>
            <a:r>
              <a:rPr lang="en-AU" b="1" dirty="0">
                <a:solidFill>
                  <a:schemeClr val="accent2"/>
                </a:solidFill>
                <a:latin typeface="Arial" panose="020B0604020202020204" pitchFamily="34" charset="0"/>
                <a:cs typeface="Arial" panose="020B0604020202020204" pitchFamily="34" charset="0"/>
              </a:rPr>
              <a:t>VCE assessment principles</a:t>
            </a:r>
          </a:p>
        </p:txBody>
      </p:sp>
      <p:sp>
        <p:nvSpPr>
          <p:cNvPr id="3" name="Content Placeholder 2"/>
          <p:cNvSpPr>
            <a:spLocks noGrp="1"/>
          </p:cNvSpPr>
          <p:nvPr>
            <p:ph idx="1"/>
          </p:nvPr>
        </p:nvSpPr>
        <p:spPr>
          <a:xfrm>
            <a:off x="395536" y="1815666"/>
            <a:ext cx="8568952" cy="2268252"/>
          </a:xfrm>
        </p:spPr>
        <p:txBody>
          <a:bodyPr/>
          <a:lstStyle/>
          <a:p>
            <a:pPr marL="0" indent="0">
              <a:buNone/>
            </a:pPr>
            <a:r>
              <a:rPr lang="en-AU" sz="1650" dirty="0"/>
              <a:t>ASK:</a:t>
            </a:r>
          </a:p>
          <a:p>
            <a:pPr lvl="1"/>
            <a:r>
              <a:rPr lang="en-AU" sz="1650" dirty="0"/>
              <a:t>Are a variety of task types used?</a:t>
            </a:r>
          </a:p>
          <a:p>
            <a:pPr lvl="1"/>
            <a:r>
              <a:rPr lang="en-AU" sz="1650" dirty="0"/>
              <a:t>Are a variety of conditions used?</a:t>
            </a:r>
          </a:p>
          <a:p>
            <a:pPr lvl="1"/>
            <a:r>
              <a:rPr lang="en-AU" sz="1650" dirty="0"/>
              <a:t>Are suitable criteria, descriptors, rubrics or marking schemes used?</a:t>
            </a:r>
          </a:p>
          <a:p>
            <a:pPr lvl="1"/>
            <a:r>
              <a:rPr lang="en-AU" sz="1650" dirty="0"/>
              <a:t>How broadly are the key knowledge, key skills and outcomes being covered / assessed?</a:t>
            </a:r>
          </a:p>
          <a:p>
            <a:pPr marL="0" lvl="1" indent="0">
              <a:buNone/>
            </a:pPr>
            <a:r>
              <a:rPr lang="en-AU" sz="1650" b="1" dirty="0"/>
              <a:t>PLUS Do the tasks allow students to demonstrate different levels of achievement?</a:t>
            </a:r>
          </a:p>
          <a:p>
            <a:pPr marL="0" indent="0">
              <a:buNone/>
            </a:pPr>
            <a:endParaRPr lang="en-AU" sz="1800" dirty="0"/>
          </a:p>
          <a:p>
            <a:endParaRPr lang="en-AU" sz="1500" dirty="0">
              <a:latin typeface="Arial" panose="020B0604020202020204" pitchFamily="34" charset="0"/>
              <a:cs typeface="Arial" panose="020B0604020202020204" pitchFamily="34" charset="0"/>
            </a:endParaRPr>
          </a:p>
        </p:txBody>
      </p:sp>
      <p:sp>
        <p:nvSpPr>
          <p:cNvPr id="5" name="TextBox 4">
            <a:hlinkClick r:id="rId3"/>
          </p:cNvPr>
          <p:cNvSpPr txBox="1"/>
          <p:nvPr/>
        </p:nvSpPr>
        <p:spPr>
          <a:xfrm>
            <a:off x="395536" y="1329612"/>
            <a:ext cx="8352928" cy="369332"/>
          </a:xfrm>
          <a:prstGeom prst="rect">
            <a:avLst/>
          </a:prstGeom>
          <a:solidFill>
            <a:schemeClr val="accent6">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AU" sz="1800" b="1" dirty="0"/>
              <a:t>When designing assessment tasks that are </a:t>
            </a:r>
            <a:r>
              <a:rPr lang="en-AU" sz="1800" b="1" i="1" dirty="0">
                <a:solidFill>
                  <a:srgbClr val="993366"/>
                </a:solidFill>
              </a:rPr>
              <a:t>balanced</a:t>
            </a:r>
          </a:p>
        </p:txBody>
      </p:sp>
    </p:spTree>
    <p:extLst>
      <p:ext uri="{BB962C8B-B14F-4D97-AF65-F5344CB8AC3E}">
        <p14:creationId xmlns:p14="http://schemas.microsoft.com/office/powerpoint/2010/main" val="19680281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31256" y="1203598"/>
            <a:ext cx="8280920" cy="2423740"/>
          </a:xfrm>
          <a:prstGeom prst="rect">
            <a:avLst/>
          </a:prstGeom>
          <a:noFill/>
        </p:spPr>
        <p:txBody>
          <a:bodyPr wrap="square" rtlCol="0">
            <a:spAutoFit/>
          </a:bodyPr>
          <a:lstStyle/>
          <a:p>
            <a:r>
              <a:rPr lang="en-AU" sz="1350" dirty="0"/>
              <a:t>The purpose of School-based Assessment is </a:t>
            </a:r>
            <a:r>
              <a:rPr lang="en-US" sz="1350" dirty="0"/>
              <a:t>to </a:t>
            </a:r>
            <a:r>
              <a:rPr lang="en-US" sz="1350" b="1" dirty="0"/>
              <a:t>provide a range of opportunities</a:t>
            </a:r>
            <a:r>
              <a:rPr lang="en-US" sz="1350" dirty="0"/>
              <a:t> for a student to </a:t>
            </a:r>
            <a:r>
              <a:rPr lang="en-US" sz="1350" b="1" dirty="0"/>
              <a:t>demonstrate in different contexts and modes </a:t>
            </a:r>
            <a:r>
              <a:rPr lang="en-US" sz="1350" dirty="0"/>
              <a:t>the knowledge, skills, understanding and capacities set out in the curriculum. </a:t>
            </a:r>
          </a:p>
          <a:p>
            <a:endParaRPr lang="en-US" sz="1350" dirty="0"/>
          </a:p>
          <a:p>
            <a:r>
              <a:rPr lang="en-AU" sz="1400" b="1" dirty="0"/>
              <a:t>The major issues found were:</a:t>
            </a:r>
          </a:p>
          <a:p>
            <a:pPr marL="285750" indent="-285750">
              <a:buFont typeface="Arial" panose="020B0604020202020204" pitchFamily="34" charset="0"/>
              <a:buChar char="•"/>
            </a:pPr>
            <a:r>
              <a:rPr lang="en-AU" sz="1400" dirty="0"/>
              <a:t>SAC tasks structured all the same way where all could be considered to be examination mimic tasks. In particular, this compromises the assessment of the key science skills across a range of contexts and conditions.</a:t>
            </a:r>
          </a:p>
          <a:p>
            <a:pPr marL="285750" indent="-285750">
              <a:buFont typeface="Arial" panose="020B0604020202020204" pitchFamily="34" charset="0"/>
              <a:buChar char="•"/>
            </a:pPr>
            <a:r>
              <a:rPr lang="en-AU" sz="1400" dirty="0"/>
              <a:t>If rounding-up/down is required it may affect the ranking of particular students in the cohort. </a:t>
            </a:r>
            <a:endParaRPr lang="en-AU" sz="1400" b="1" dirty="0"/>
          </a:p>
          <a:p>
            <a:endParaRPr lang="en-US" sz="1350" dirty="0"/>
          </a:p>
        </p:txBody>
      </p:sp>
      <p:sp>
        <p:nvSpPr>
          <p:cNvPr id="8" name="Title 1"/>
          <p:cNvSpPr>
            <a:spLocks noGrp="1"/>
          </p:cNvSpPr>
          <p:nvPr>
            <p:ph type="title"/>
          </p:nvPr>
        </p:nvSpPr>
        <p:spPr>
          <a:xfrm>
            <a:off x="395536" y="339502"/>
            <a:ext cx="8712968" cy="857250"/>
          </a:xfrm>
        </p:spPr>
        <p:txBody>
          <a:bodyPr/>
          <a:lstStyle/>
          <a:p>
            <a:r>
              <a:rPr lang="en-AU" sz="3200" dirty="0"/>
              <a:t>2019 Unit 3 audit – ‘balance’</a:t>
            </a:r>
          </a:p>
        </p:txBody>
      </p:sp>
      <p:sp>
        <p:nvSpPr>
          <p:cNvPr id="9" name="TextBox 8">
            <a:hlinkClick r:id="rId3"/>
          </p:cNvPr>
          <p:cNvSpPr txBox="1"/>
          <p:nvPr/>
        </p:nvSpPr>
        <p:spPr>
          <a:xfrm>
            <a:off x="395536" y="3653611"/>
            <a:ext cx="8352928" cy="646331"/>
          </a:xfrm>
          <a:prstGeom prst="rect">
            <a:avLst/>
          </a:prstGeom>
          <a:solidFill>
            <a:schemeClr val="accent6">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800" b="1" dirty="0"/>
              <a:t>The purpose of School-assessed Coursework is </a:t>
            </a:r>
            <a:r>
              <a:rPr lang="en-US" sz="1800" b="1" i="1" dirty="0">
                <a:solidFill>
                  <a:srgbClr val="993366"/>
                </a:solidFill>
              </a:rPr>
              <a:t>not to mimic or be modelled on </a:t>
            </a:r>
            <a:r>
              <a:rPr lang="en-US" sz="1800" b="1" dirty="0"/>
              <a:t>the external examination.</a:t>
            </a:r>
            <a:r>
              <a:rPr lang="en-AU" sz="1800" b="1" dirty="0"/>
              <a:t> </a:t>
            </a:r>
          </a:p>
        </p:txBody>
      </p:sp>
    </p:spTree>
    <p:extLst>
      <p:ext uri="{BB962C8B-B14F-4D97-AF65-F5344CB8AC3E}">
        <p14:creationId xmlns:p14="http://schemas.microsoft.com/office/powerpoint/2010/main" val="36862025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D4E25-7F95-4D14-8DFC-7C7FE824A5B0}"/>
              </a:ext>
            </a:extLst>
          </p:cNvPr>
          <p:cNvSpPr>
            <a:spLocks noGrp="1"/>
          </p:cNvSpPr>
          <p:nvPr>
            <p:ph type="title"/>
          </p:nvPr>
        </p:nvSpPr>
        <p:spPr>
          <a:xfrm>
            <a:off x="323528" y="289334"/>
            <a:ext cx="8352928" cy="440364"/>
          </a:xfrm>
        </p:spPr>
        <p:txBody>
          <a:bodyPr/>
          <a:lstStyle/>
          <a:p>
            <a:r>
              <a:rPr lang="en-AU" sz="2700" dirty="0"/>
              <a:t>Task balance across Unit 3</a:t>
            </a:r>
          </a:p>
        </p:txBody>
      </p:sp>
      <p:graphicFrame>
        <p:nvGraphicFramePr>
          <p:cNvPr id="4" name="Content Placeholder 3">
            <a:extLst>
              <a:ext uri="{FF2B5EF4-FFF2-40B4-BE49-F238E27FC236}">
                <a16:creationId xmlns:a16="http://schemas.microsoft.com/office/drawing/2014/main" id="{EB2A705F-B1E8-4E00-A1CA-8AF0CA9DBB5E}"/>
              </a:ext>
            </a:extLst>
          </p:cNvPr>
          <p:cNvGraphicFramePr>
            <a:graphicFrameLocks noGrp="1"/>
          </p:cNvGraphicFramePr>
          <p:nvPr>
            <p:ph idx="1"/>
            <p:extLst>
              <p:ext uri="{D42A27DB-BD31-4B8C-83A1-F6EECF244321}">
                <p14:modId xmlns:p14="http://schemas.microsoft.com/office/powerpoint/2010/main" val="2606199988"/>
              </p:ext>
            </p:extLst>
          </p:nvPr>
        </p:nvGraphicFramePr>
        <p:xfrm>
          <a:off x="467544" y="973475"/>
          <a:ext cx="8280920" cy="3258428"/>
        </p:xfrm>
        <a:graphic>
          <a:graphicData uri="http://schemas.openxmlformats.org/drawingml/2006/table">
            <a:tbl>
              <a:tblPr firstRow="1" bandRow="1">
                <a:tableStyleId>{5C22544A-7EE6-4342-B048-85BDC9FD1C3A}</a:tableStyleId>
              </a:tblPr>
              <a:tblGrid>
                <a:gridCol w="1515299">
                  <a:extLst>
                    <a:ext uri="{9D8B030D-6E8A-4147-A177-3AD203B41FA5}">
                      <a16:colId xmlns:a16="http://schemas.microsoft.com/office/drawing/2014/main" val="1362529484"/>
                    </a:ext>
                  </a:extLst>
                </a:gridCol>
                <a:gridCol w="3453253">
                  <a:extLst>
                    <a:ext uri="{9D8B030D-6E8A-4147-A177-3AD203B41FA5}">
                      <a16:colId xmlns:a16="http://schemas.microsoft.com/office/drawing/2014/main" val="4110433193"/>
                    </a:ext>
                  </a:extLst>
                </a:gridCol>
                <a:gridCol w="3312368">
                  <a:extLst>
                    <a:ext uri="{9D8B030D-6E8A-4147-A177-3AD203B41FA5}">
                      <a16:colId xmlns:a16="http://schemas.microsoft.com/office/drawing/2014/main" val="2758991749"/>
                    </a:ext>
                  </a:extLst>
                </a:gridCol>
              </a:tblGrid>
              <a:tr h="292634">
                <a:tc>
                  <a:txBody>
                    <a:bodyPr/>
                    <a:lstStyle/>
                    <a:p>
                      <a:r>
                        <a:rPr lang="en-AU" sz="1200" dirty="0"/>
                        <a:t>Science skill</a:t>
                      </a:r>
                    </a:p>
                  </a:txBody>
                  <a:tcPr marL="68580" marR="68580" marT="34290" marB="34290"/>
                </a:tc>
                <a:tc>
                  <a:txBody>
                    <a:bodyPr/>
                    <a:lstStyle/>
                    <a:p>
                      <a:r>
                        <a:rPr lang="en-AU" sz="1200" dirty="0"/>
                        <a:t>Outcome 1 task/s</a:t>
                      </a:r>
                    </a:p>
                  </a:txBody>
                  <a:tcPr marL="68580" marR="68580" marT="34290" marB="34290"/>
                </a:tc>
                <a:tc>
                  <a:txBody>
                    <a:bodyPr/>
                    <a:lstStyle/>
                    <a:p>
                      <a:r>
                        <a:rPr lang="en-AU" sz="1200" dirty="0"/>
                        <a:t>Outcome 2 task/s</a:t>
                      </a:r>
                    </a:p>
                  </a:txBody>
                  <a:tcPr marL="68580" marR="68580" marT="34290" marB="34290"/>
                </a:tc>
                <a:extLst>
                  <a:ext uri="{0D108BD9-81ED-4DB2-BD59-A6C34878D82A}">
                    <a16:rowId xmlns:a16="http://schemas.microsoft.com/office/drawing/2014/main" val="3838363667"/>
                  </a:ext>
                </a:extLst>
              </a:tr>
              <a:tr h="884993">
                <a:tc>
                  <a:txBody>
                    <a:bodyPr/>
                    <a:lstStyle/>
                    <a:p>
                      <a:r>
                        <a:rPr lang="en-AU" sz="1200" dirty="0"/>
                        <a:t>Laboratory/ practical skills</a:t>
                      </a:r>
                    </a:p>
                  </a:txBody>
                  <a:tcPr marL="68580" marR="68580" marT="34290" marB="34290"/>
                </a:tc>
                <a:tc>
                  <a:txBody>
                    <a:bodyPr/>
                    <a:lstStyle/>
                    <a:p>
                      <a:pPr marL="285750" indent="-285750">
                        <a:buFont typeface="Arial" panose="020B0604020202020204" pitchFamily="34" charset="0"/>
                        <a:buChar char="•"/>
                      </a:pPr>
                      <a:r>
                        <a:rPr lang="en-US" sz="1200" dirty="0"/>
                        <a:t>Annotations of activities or investigations from a logbook</a:t>
                      </a:r>
                      <a:r>
                        <a:rPr lang="en-US" sz="1200" baseline="0" dirty="0"/>
                        <a:t> of practical activities</a:t>
                      </a:r>
                    </a:p>
                    <a:p>
                      <a:pPr marL="285750" indent="-285750">
                        <a:buFont typeface="Arial" panose="020B0604020202020204" pitchFamily="34" charset="0"/>
                        <a:buChar char="•"/>
                      </a:pPr>
                      <a:r>
                        <a:rPr lang="en-US" sz="1200" baseline="0" dirty="0"/>
                        <a:t>A report of a student investigation</a:t>
                      </a:r>
                      <a:endParaRPr lang="en-US" sz="1200" dirty="0"/>
                    </a:p>
                  </a:txBody>
                  <a:tcPr marL="68580" marR="68580" marT="34290" marB="34290"/>
                </a:tc>
                <a:tc>
                  <a:txBody>
                    <a:bodyPr/>
                    <a:lstStyle/>
                    <a:p>
                      <a:pPr marL="285750" indent="-285750">
                        <a:buFont typeface="Arial" panose="020B0604020202020204" pitchFamily="34" charset="0"/>
                        <a:buChar char="•"/>
                      </a:pPr>
                      <a:r>
                        <a:rPr lang="en-US" sz="1200" dirty="0"/>
                        <a:t>Annotations of activities or investigations from a logbook</a:t>
                      </a:r>
                      <a:r>
                        <a:rPr lang="en-US" sz="1200" baseline="0" dirty="0"/>
                        <a:t> of practical activities</a:t>
                      </a:r>
                    </a:p>
                    <a:p>
                      <a:pPr marL="285750" indent="-285750">
                        <a:buFont typeface="Arial" panose="020B0604020202020204" pitchFamily="34" charset="0"/>
                        <a:buChar char="•"/>
                      </a:pPr>
                      <a:r>
                        <a:rPr lang="en-US" sz="1200" baseline="0" dirty="0"/>
                        <a:t>A report of a student investigation</a:t>
                      </a:r>
                      <a:endParaRPr lang="en-US" sz="1200" dirty="0"/>
                    </a:p>
                  </a:txBody>
                  <a:tcPr marL="68580" marR="68580" marT="34290" marB="34290"/>
                </a:tc>
                <a:extLst>
                  <a:ext uri="{0D108BD9-81ED-4DB2-BD59-A6C34878D82A}">
                    <a16:rowId xmlns:a16="http://schemas.microsoft.com/office/drawing/2014/main" val="1746933962"/>
                  </a:ext>
                </a:extLst>
              </a:tr>
              <a:tr h="1097821">
                <a:tc>
                  <a:txBody>
                    <a:bodyPr/>
                    <a:lstStyle/>
                    <a:p>
                      <a:r>
                        <a:rPr lang="en-AU" sz="1200" dirty="0"/>
                        <a:t>Data/ conceptual analysis and evaluation</a:t>
                      </a:r>
                    </a:p>
                  </a:txBody>
                  <a:tcPr marL="68580" marR="68580" marT="34290" marB="34290"/>
                </a:tc>
                <a:tc>
                  <a:txBody>
                    <a:bodyPr/>
                    <a:lstStyle/>
                    <a:p>
                      <a:pPr marL="285750" indent="-285750">
                        <a:buFont typeface="Arial" panose="020B0604020202020204" pitchFamily="34" charset="0"/>
                        <a:buChar char="•"/>
                      </a:pPr>
                      <a:r>
                        <a:rPr lang="en-US" sz="1200" baseline="0" dirty="0"/>
                        <a:t>An evaluation of research</a:t>
                      </a:r>
                    </a:p>
                    <a:p>
                      <a:pPr marL="285750" indent="-285750">
                        <a:buFont typeface="Arial" panose="020B0604020202020204" pitchFamily="34" charset="0"/>
                        <a:buChar char="•"/>
                      </a:pPr>
                      <a:r>
                        <a:rPr lang="en-US" sz="1200" baseline="0" dirty="0"/>
                        <a:t>Analysis of data including </a:t>
                      </a:r>
                      <a:r>
                        <a:rPr lang="en-US" sz="1200" baseline="0" dirty="0" err="1"/>
                        <a:t>generalisations</a:t>
                      </a:r>
                      <a:r>
                        <a:rPr lang="en-US" sz="1200" baseline="0" dirty="0"/>
                        <a:t> and conclusions</a:t>
                      </a:r>
                    </a:p>
                    <a:p>
                      <a:pPr marL="285750" indent="-285750">
                        <a:buFont typeface="Arial" panose="020B0604020202020204" pitchFamily="34" charset="0"/>
                        <a:buChar char="•"/>
                      </a:pPr>
                      <a:r>
                        <a:rPr lang="en-US" sz="1200" baseline="0" dirty="0"/>
                        <a:t>Response to a set of structured questions</a:t>
                      </a:r>
                    </a:p>
                    <a:p>
                      <a:pPr marL="285750" indent="-285750">
                        <a:buFont typeface="Arial" panose="020B0604020202020204" pitchFamily="34" charset="0"/>
                        <a:buChar char="•"/>
                      </a:pPr>
                      <a:r>
                        <a:rPr lang="en-US" sz="1200" baseline="0" dirty="0"/>
                        <a:t>A test</a:t>
                      </a:r>
                      <a:endParaRPr lang="en-US" sz="1200" dirty="0"/>
                    </a:p>
                  </a:txBody>
                  <a:tcPr marL="68580" marR="68580" marT="34290" marB="34290"/>
                </a:tc>
                <a:tc>
                  <a:txBody>
                    <a:bodyPr/>
                    <a:lstStyle/>
                    <a:p>
                      <a:pPr marL="285750" indent="-285750">
                        <a:buFont typeface="Arial" panose="020B0604020202020204" pitchFamily="34" charset="0"/>
                        <a:buChar char="•"/>
                      </a:pPr>
                      <a:r>
                        <a:rPr lang="en-US" sz="1200" baseline="0" dirty="0"/>
                        <a:t>An evaluation of research</a:t>
                      </a:r>
                    </a:p>
                    <a:p>
                      <a:pPr marL="285750" indent="-285750">
                        <a:buFont typeface="Arial" panose="020B0604020202020204" pitchFamily="34" charset="0"/>
                        <a:buChar char="•"/>
                      </a:pPr>
                      <a:r>
                        <a:rPr lang="en-US" sz="1200" baseline="0" dirty="0"/>
                        <a:t>Analysis of data including </a:t>
                      </a:r>
                      <a:r>
                        <a:rPr lang="en-US" sz="1200" baseline="0" dirty="0" err="1"/>
                        <a:t>generalisations</a:t>
                      </a:r>
                      <a:r>
                        <a:rPr lang="en-US" sz="1200" baseline="0" dirty="0"/>
                        <a:t> and conclusions</a:t>
                      </a:r>
                    </a:p>
                    <a:p>
                      <a:pPr marL="285750" indent="-285750">
                        <a:buFont typeface="Arial" panose="020B0604020202020204" pitchFamily="34" charset="0"/>
                        <a:buChar char="•"/>
                      </a:pPr>
                      <a:r>
                        <a:rPr lang="en-US" sz="1200" baseline="0" dirty="0"/>
                        <a:t>Response to a set of structured questions</a:t>
                      </a:r>
                    </a:p>
                    <a:p>
                      <a:pPr marL="285750" indent="-285750">
                        <a:buFont typeface="Arial" panose="020B0604020202020204" pitchFamily="34" charset="0"/>
                        <a:buChar char="•"/>
                      </a:pPr>
                      <a:r>
                        <a:rPr lang="en-US" sz="1200" baseline="0" dirty="0"/>
                        <a:t>A test</a:t>
                      </a:r>
                      <a:endParaRPr lang="en-US" sz="1200" dirty="0"/>
                    </a:p>
                  </a:txBody>
                  <a:tcPr marL="68580" marR="68580" marT="34290" marB="34290"/>
                </a:tc>
                <a:extLst>
                  <a:ext uri="{0D108BD9-81ED-4DB2-BD59-A6C34878D82A}">
                    <a16:rowId xmlns:a16="http://schemas.microsoft.com/office/drawing/2014/main" val="3390822187"/>
                  </a:ext>
                </a:extLst>
              </a:tr>
              <a:tr h="925614">
                <a:tc>
                  <a:txBody>
                    <a:bodyPr/>
                    <a:lstStyle/>
                    <a:p>
                      <a:r>
                        <a:rPr lang="en-AU" sz="1200" dirty="0"/>
                        <a:t>Critical thinking/ meta-cognition</a:t>
                      </a:r>
                    </a:p>
                  </a:txBody>
                  <a:tcPr marL="68580" marR="68580" marT="34290" marB="34290"/>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dirty="0"/>
                        <a:t>A visual presentation</a:t>
                      </a:r>
                    </a:p>
                    <a:p>
                      <a:pPr marL="285750" indent="-285750">
                        <a:buFont typeface="Arial" panose="020B0604020202020204" pitchFamily="34" charset="0"/>
                        <a:buChar char="•"/>
                      </a:pPr>
                      <a:r>
                        <a:rPr lang="en-US" sz="1200" dirty="0"/>
                        <a:t>Media analysis/response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A reflective learning journal/blog related to selected activities or in response to an issue</a:t>
                      </a:r>
                      <a:endParaRPr lang="en-AU" sz="1200" dirty="0"/>
                    </a:p>
                  </a:txBody>
                  <a:tcPr marL="68580" marR="68580" marT="34290" marB="34290"/>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dirty="0"/>
                        <a:t>A flow chart</a:t>
                      </a:r>
                    </a:p>
                    <a:p>
                      <a:pPr marL="285750" indent="-285750">
                        <a:buFont typeface="Arial" panose="020B0604020202020204" pitchFamily="34" charset="0"/>
                        <a:buChar char="•"/>
                      </a:pPr>
                      <a:r>
                        <a:rPr lang="en-US" sz="1200" dirty="0"/>
                        <a:t>Media analysis/response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A reflective learning journal/blog related to selected activities or in response to an issue</a:t>
                      </a:r>
                      <a:endParaRPr lang="en-AU" sz="1200" dirty="0"/>
                    </a:p>
                  </a:txBody>
                  <a:tcPr marL="68580" marR="68580" marT="34290" marB="34290"/>
                </a:tc>
                <a:extLst>
                  <a:ext uri="{0D108BD9-81ED-4DB2-BD59-A6C34878D82A}">
                    <a16:rowId xmlns:a16="http://schemas.microsoft.com/office/drawing/2014/main" val="2920262241"/>
                  </a:ext>
                </a:extLst>
              </a:tr>
            </a:tbl>
          </a:graphicData>
        </a:graphic>
      </p:graphicFrame>
      <p:sp>
        <p:nvSpPr>
          <p:cNvPr id="3" name="Thought Bubble: Cloud 2">
            <a:extLst>
              <a:ext uri="{FF2B5EF4-FFF2-40B4-BE49-F238E27FC236}">
                <a16:creationId xmlns:a16="http://schemas.microsoft.com/office/drawing/2014/main" id="{91163B76-35A2-4912-A987-502CFC65C7C2}"/>
              </a:ext>
            </a:extLst>
          </p:cNvPr>
          <p:cNvSpPr/>
          <p:nvPr/>
        </p:nvSpPr>
        <p:spPr>
          <a:xfrm>
            <a:off x="6444208" y="123478"/>
            <a:ext cx="2582520" cy="936104"/>
          </a:xfrm>
          <a:prstGeom prst="cloudCallout">
            <a:avLst/>
          </a:prstGeom>
          <a:solidFill>
            <a:srgbClr val="FFCC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800"/>
          </a:p>
        </p:txBody>
      </p:sp>
      <p:sp>
        <p:nvSpPr>
          <p:cNvPr id="5" name="TextBox 4">
            <a:extLst>
              <a:ext uri="{FF2B5EF4-FFF2-40B4-BE49-F238E27FC236}">
                <a16:creationId xmlns:a16="http://schemas.microsoft.com/office/drawing/2014/main" id="{F3FE777F-7981-4D8E-B845-5FFF0F6C4D3B}"/>
              </a:ext>
            </a:extLst>
          </p:cNvPr>
          <p:cNvSpPr txBox="1"/>
          <p:nvPr/>
        </p:nvSpPr>
        <p:spPr>
          <a:xfrm>
            <a:off x="6732240" y="289560"/>
            <a:ext cx="1944216" cy="707886"/>
          </a:xfrm>
          <a:prstGeom prst="rect">
            <a:avLst/>
          </a:prstGeom>
          <a:noFill/>
        </p:spPr>
        <p:txBody>
          <a:bodyPr wrap="square" rtlCol="0">
            <a:spAutoFit/>
          </a:bodyPr>
          <a:lstStyle/>
          <a:p>
            <a:pPr algn="ctr"/>
            <a:r>
              <a:rPr lang="en-AU" sz="1000" b="1" dirty="0"/>
              <a:t>Different science skills should be assessed across, and within, Outcomes</a:t>
            </a:r>
          </a:p>
        </p:txBody>
      </p:sp>
    </p:spTree>
    <p:extLst>
      <p:ext uri="{BB962C8B-B14F-4D97-AF65-F5344CB8AC3E}">
        <p14:creationId xmlns:p14="http://schemas.microsoft.com/office/powerpoint/2010/main" val="1554738601"/>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11510"/>
            <a:ext cx="7091114" cy="857250"/>
          </a:xfrm>
        </p:spPr>
        <p:txBody>
          <a:bodyPr/>
          <a:lstStyle/>
          <a:p>
            <a:r>
              <a:rPr lang="en-AU" b="1" dirty="0">
                <a:solidFill>
                  <a:schemeClr val="accent2"/>
                </a:solidFill>
                <a:latin typeface="Arial" panose="020B0604020202020204" pitchFamily="34" charset="0"/>
                <a:cs typeface="Arial" panose="020B0604020202020204" pitchFamily="34" charset="0"/>
              </a:rPr>
              <a:t>VCE assessment principles</a:t>
            </a:r>
          </a:p>
        </p:txBody>
      </p:sp>
      <p:sp>
        <p:nvSpPr>
          <p:cNvPr id="3" name="Content Placeholder 2"/>
          <p:cNvSpPr>
            <a:spLocks noGrp="1"/>
          </p:cNvSpPr>
          <p:nvPr>
            <p:ph idx="1"/>
          </p:nvPr>
        </p:nvSpPr>
        <p:spPr>
          <a:xfrm>
            <a:off x="395536" y="1815666"/>
            <a:ext cx="7254806" cy="2268252"/>
          </a:xfrm>
        </p:spPr>
        <p:txBody>
          <a:bodyPr/>
          <a:lstStyle/>
          <a:p>
            <a:pPr marL="0" indent="0">
              <a:buNone/>
            </a:pPr>
            <a:r>
              <a:rPr lang="en-AU" sz="1650" dirty="0"/>
              <a:t>ASK:</a:t>
            </a:r>
          </a:p>
          <a:p>
            <a:pPr lvl="1"/>
            <a:r>
              <a:rPr lang="en-AU" sz="1650" dirty="0"/>
              <a:t>Have minimum number of assessments been set?</a:t>
            </a:r>
          </a:p>
          <a:p>
            <a:pPr lvl="1"/>
            <a:r>
              <a:rPr lang="en-AU" sz="1650" dirty="0"/>
              <a:t>Is the task part of the regular teaching and learning program?</a:t>
            </a:r>
          </a:p>
          <a:p>
            <a:pPr lvl="1"/>
            <a:r>
              <a:rPr lang="en-AU" sz="1650" dirty="0"/>
              <a:t>Completed mainly in class and within a limited timeframe?</a:t>
            </a:r>
          </a:p>
          <a:p>
            <a:pPr lvl="1"/>
            <a:r>
              <a:rPr lang="en-AU" sz="1650" dirty="0"/>
              <a:t>Are students being under assessed or over assessed on the outcome?</a:t>
            </a:r>
          </a:p>
          <a:p>
            <a:pPr marL="0" indent="0">
              <a:spcBef>
                <a:spcPts val="900"/>
              </a:spcBef>
              <a:buNone/>
            </a:pPr>
            <a:r>
              <a:rPr lang="en-AU" sz="1650" dirty="0"/>
              <a:t>PLUS will the assessment generate undue workload or stress on students?</a:t>
            </a:r>
          </a:p>
          <a:p>
            <a:pPr marL="0" indent="0">
              <a:spcBef>
                <a:spcPts val="900"/>
              </a:spcBef>
              <a:buNone/>
            </a:pPr>
            <a:endParaRPr lang="en-AU" sz="1800" dirty="0"/>
          </a:p>
          <a:p>
            <a:pPr marL="0" indent="0">
              <a:buNone/>
            </a:pPr>
            <a:endParaRPr lang="en-AU" sz="1800" dirty="0"/>
          </a:p>
          <a:p>
            <a:endParaRPr lang="en-AU" sz="1500" dirty="0">
              <a:latin typeface="Arial" panose="020B0604020202020204" pitchFamily="34" charset="0"/>
              <a:cs typeface="Arial" panose="020B0604020202020204" pitchFamily="34" charset="0"/>
            </a:endParaRPr>
          </a:p>
        </p:txBody>
      </p:sp>
      <p:sp>
        <p:nvSpPr>
          <p:cNvPr id="6" name="TextBox 5">
            <a:hlinkClick r:id="rId3"/>
          </p:cNvPr>
          <p:cNvSpPr txBox="1"/>
          <p:nvPr/>
        </p:nvSpPr>
        <p:spPr>
          <a:xfrm>
            <a:off x="395536" y="1307399"/>
            <a:ext cx="8280920" cy="369332"/>
          </a:xfrm>
          <a:prstGeom prst="rect">
            <a:avLst/>
          </a:prstGeom>
          <a:solidFill>
            <a:schemeClr val="accent6">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AU" sz="1800" b="1" dirty="0"/>
              <a:t>When designing assessment tasks that are </a:t>
            </a:r>
            <a:r>
              <a:rPr lang="en-AU" sz="1800" b="1" i="1" dirty="0">
                <a:solidFill>
                  <a:srgbClr val="993366"/>
                </a:solidFill>
              </a:rPr>
              <a:t>efficient</a:t>
            </a:r>
          </a:p>
        </p:txBody>
      </p:sp>
    </p:spTree>
    <p:extLst>
      <p:ext uri="{BB962C8B-B14F-4D97-AF65-F5344CB8AC3E}">
        <p14:creationId xmlns:p14="http://schemas.microsoft.com/office/powerpoint/2010/main" val="27510878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419622"/>
            <a:ext cx="8712968" cy="3168352"/>
          </a:xfrm>
        </p:spPr>
        <p:txBody>
          <a:bodyPr/>
          <a:lstStyle/>
          <a:p>
            <a:r>
              <a:rPr lang="en-AU" sz="2000" dirty="0"/>
              <a:t>In general, assessment for most schools audited for Unit 3 Psychology was found to be efficient</a:t>
            </a:r>
          </a:p>
          <a:p>
            <a:pPr>
              <a:spcBef>
                <a:spcPts val="1350"/>
              </a:spcBef>
            </a:pPr>
            <a:r>
              <a:rPr lang="en-AU" sz="2000" dirty="0"/>
              <a:t>Most schools are setting only one task for each Outcome and following the time/word limits set out in the study design</a:t>
            </a:r>
          </a:p>
          <a:p>
            <a:pPr>
              <a:spcBef>
                <a:spcPts val="1350"/>
              </a:spcBef>
            </a:pPr>
            <a:r>
              <a:rPr lang="en-AU" sz="2000" dirty="0"/>
              <a:t>Setting multiple, or lengthy, tasks for each Outcome adds undue workload and stress to students.</a:t>
            </a:r>
          </a:p>
          <a:p>
            <a:pPr marL="0" indent="0">
              <a:spcBef>
                <a:spcPts val="1350"/>
              </a:spcBef>
              <a:buNone/>
            </a:pPr>
            <a:endParaRPr lang="en-AU" sz="1800" dirty="0"/>
          </a:p>
        </p:txBody>
      </p:sp>
      <p:sp>
        <p:nvSpPr>
          <p:cNvPr id="6" name="Title 1"/>
          <p:cNvSpPr>
            <a:spLocks noGrp="1"/>
          </p:cNvSpPr>
          <p:nvPr>
            <p:ph type="title"/>
          </p:nvPr>
        </p:nvSpPr>
        <p:spPr>
          <a:xfrm>
            <a:off x="395536" y="339502"/>
            <a:ext cx="8712968" cy="857250"/>
          </a:xfrm>
        </p:spPr>
        <p:txBody>
          <a:bodyPr/>
          <a:lstStyle/>
          <a:p>
            <a:r>
              <a:rPr lang="en-AU" sz="3200" dirty="0"/>
              <a:t>2019 Unit 3 audit – ‘efficient’</a:t>
            </a:r>
          </a:p>
        </p:txBody>
      </p:sp>
    </p:spTree>
    <p:extLst>
      <p:ext uri="{BB962C8B-B14F-4D97-AF65-F5344CB8AC3E}">
        <p14:creationId xmlns:p14="http://schemas.microsoft.com/office/powerpoint/2010/main" val="39259888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87974"/>
          </a:xfrm>
          <a:solidFill>
            <a:schemeClr val="tx1">
              <a:lumMod val="10000"/>
              <a:lumOff val="90000"/>
            </a:schemeClr>
          </a:solidFill>
        </p:spPr>
        <p:txBody>
          <a:bodyPr/>
          <a:lstStyle/>
          <a:p>
            <a:pPr algn="ctr"/>
            <a:r>
              <a:rPr lang="en-AU" sz="5400" dirty="0">
                <a:solidFill>
                  <a:schemeClr val="tx1"/>
                </a:solidFill>
              </a:rPr>
              <a:t>Developing compliant, engaging and rigorous assessment tasks</a:t>
            </a:r>
          </a:p>
        </p:txBody>
      </p:sp>
    </p:spTree>
    <p:extLst>
      <p:ext uri="{BB962C8B-B14F-4D97-AF65-F5344CB8AC3E}">
        <p14:creationId xmlns:p14="http://schemas.microsoft.com/office/powerpoint/2010/main" val="278144452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Session aims</a:t>
            </a:r>
          </a:p>
        </p:txBody>
      </p:sp>
      <p:sp>
        <p:nvSpPr>
          <p:cNvPr id="3" name="Content Placeholder 2"/>
          <p:cNvSpPr>
            <a:spLocks noGrp="1"/>
          </p:cNvSpPr>
          <p:nvPr>
            <p:ph idx="1"/>
          </p:nvPr>
        </p:nvSpPr>
        <p:spPr>
          <a:xfrm>
            <a:off x="323528" y="1455626"/>
            <a:ext cx="8280920" cy="2196244"/>
          </a:xfrm>
        </p:spPr>
        <p:txBody>
          <a:bodyPr/>
          <a:lstStyle/>
          <a:p>
            <a:pPr>
              <a:spcAft>
                <a:spcPts val="1200"/>
              </a:spcAft>
            </a:pPr>
            <a:r>
              <a:rPr lang="en-AU" sz="2100" dirty="0"/>
              <a:t>Build an understanding of Unit 3 audit process for the </a:t>
            </a:r>
            <a:r>
              <a:rPr lang="en-AU" sz="2100" i="1" dirty="0">
                <a:solidFill>
                  <a:schemeClr val="accent6"/>
                </a:solidFill>
              </a:rPr>
              <a:t>VCE Psychology Study Design 2017-2022.</a:t>
            </a:r>
            <a:endParaRPr lang="en-AU" sz="2100" dirty="0"/>
          </a:p>
          <a:p>
            <a:pPr>
              <a:spcAft>
                <a:spcPts val="1200"/>
              </a:spcAft>
            </a:pPr>
            <a:r>
              <a:rPr lang="en-AU" sz="2100" dirty="0"/>
              <a:t>Build skills and knowledge to enable increased teacher capacity to develop Unit 3 School-assessed Coursework (SAC) tasks that are compliant, engaging, rigorous and accessible.</a:t>
            </a:r>
          </a:p>
          <a:p>
            <a:pPr marL="0" indent="0">
              <a:buNone/>
            </a:pPr>
            <a:endParaRPr lang="en-AU" sz="1800" dirty="0"/>
          </a:p>
          <a:p>
            <a:endParaRPr lang="en-AU" b="1" dirty="0"/>
          </a:p>
        </p:txBody>
      </p:sp>
    </p:spTree>
    <p:extLst>
      <p:ext uri="{BB962C8B-B14F-4D97-AF65-F5344CB8AC3E}">
        <p14:creationId xmlns:p14="http://schemas.microsoft.com/office/powerpoint/2010/main" val="3448207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VCE resources</a:t>
            </a:r>
          </a:p>
        </p:txBody>
      </p:sp>
      <p:graphicFrame>
        <p:nvGraphicFramePr>
          <p:cNvPr id="4" name="Content Placeholder 3"/>
          <p:cNvGraphicFramePr>
            <a:graphicFrameLocks noGrp="1"/>
          </p:cNvGraphicFramePr>
          <p:nvPr>
            <p:ph idx="1"/>
            <p:extLst/>
          </p:nvPr>
        </p:nvGraphicFramePr>
        <p:xfrm>
          <a:off x="1547664" y="627534"/>
          <a:ext cx="6696744" cy="39424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09344841"/>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nvPr>
        </p:nvGraphicFramePr>
        <p:xfrm>
          <a:off x="1493658" y="987574"/>
          <a:ext cx="6318702" cy="34563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le 1"/>
          <p:cNvSpPr>
            <a:spLocks noGrp="1"/>
          </p:cNvSpPr>
          <p:nvPr>
            <p:ph type="title"/>
          </p:nvPr>
        </p:nvSpPr>
        <p:spPr>
          <a:xfrm>
            <a:off x="179512" y="195486"/>
            <a:ext cx="8712968" cy="857250"/>
          </a:xfrm>
        </p:spPr>
        <p:txBody>
          <a:bodyPr/>
          <a:lstStyle/>
          <a:p>
            <a:r>
              <a:rPr lang="en-AU" dirty="0"/>
              <a:t>VCE resources</a:t>
            </a:r>
          </a:p>
        </p:txBody>
      </p:sp>
    </p:spTree>
    <p:extLst>
      <p:ext uri="{BB962C8B-B14F-4D97-AF65-F5344CB8AC3E}">
        <p14:creationId xmlns:p14="http://schemas.microsoft.com/office/powerpoint/2010/main" val="19588328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58782-271E-4D35-87D4-28201F1E152D}"/>
              </a:ext>
            </a:extLst>
          </p:cNvPr>
          <p:cNvSpPr>
            <a:spLocks noGrp="1"/>
          </p:cNvSpPr>
          <p:nvPr>
            <p:ph type="title"/>
          </p:nvPr>
        </p:nvSpPr>
        <p:spPr>
          <a:xfrm>
            <a:off x="179512" y="195486"/>
            <a:ext cx="8712968" cy="792088"/>
          </a:xfrm>
        </p:spPr>
        <p:txBody>
          <a:bodyPr/>
          <a:lstStyle/>
          <a:p>
            <a:r>
              <a:rPr lang="en-AU" dirty="0"/>
              <a:t>Assessment of an Outcome</a:t>
            </a:r>
          </a:p>
        </p:txBody>
      </p:sp>
      <p:sp>
        <p:nvSpPr>
          <p:cNvPr id="3" name="Content Placeholder 2">
            <a:extLst>
              <a:ext uri="{FF2B5EF4-FFF2-40B4-BE49-F238E27FC236}">
                <a16:creationId xmlns:a16="http://schemas.microsoft.com/office/drawing/2014/main" id="{D4AE5E8D-A0EB-4DC0-968F-89116E2C1F51}"/>
              </a:ext>
            </a:extLst>
          </p:cNvPr>
          <p:cNvSpPr>
            <a:spLocks noGrp="1"/>
          </p:cNvSpPr>
          <p:nvPr>
            <p:ph idx="1"/>
          </p:nvPr>
        </p:nvSpPr>
        <p:spPr>
          <a:xfrm>
            <a:off x="229004" y="987574"/>
            <a:ext cx="8712968" cy="1952812"/>
          </a:xfrm>
        </p:spPr>
        <p:txBody>
          <a:bodyPr/>
          <a:lstStyle/>
          <a:p>
            <a:pPr marL="0" indent="0" algn="ctr">
              <a:buNone/>
            </a:pPr>
            <a:r>
              <a:rPr lang="en-AU" sz="2800" dirty="0"/>
              <a:t>VCE Psychology Unit 3 Outcome 1</a:t>
            </a:r>
          </a:p>
          <a:p>
            <a:pPr marL="0" indent="0" algn="ctr">
              <a:buNone/>
            </a:pPr>
            <a:endParaRPr lang="en-AU" sz="1000" dirty="0">
              <a:solidFill>
                <a:schemeClr val="tx1">
                  <a:lumMod val="75000"/>
                  <a:lumOff val="25000"/>
                </a:schemeClr>
              </a:solidFill>
            </a:endParaRPr>
          </a:p>
          <a:p>
            <a:pPr marL="0" indent="0" algn="ctr">
              <a:buNone/>
            </a:pPr>
            <a:r>
              <a:rPr lang="en-AU" sz="2000" dirty="0">
                <a:solidFill>
                  <a:schemeClr val="tx1">
                    <a:lumMod val="75000"/>
                    <a:lumOff val="25000"/>
                  </a:schemeClr>
                </a:solidFill>
              </a:rPr>
              <a:t>Explain how the structure and function of the human nervous system allows a person to interact with the external world</a:t>
            </a:r>
            <a:r>
              <a:rPr lang="en-AU" sz="2000" dirty="0"/>
              <a:t> and </a:t>
            </a:r>
            <a:r>
              <a:rPr lang="en-AU" sz="2000" dirty="0">
                <a:solidFill>
                  <a:srgbClr val="7030A0"/>
                </a:solidFill>
              </a:rPr>
              <a:t>analyse the different ways in which stress can affect nervous system functioning</a:t>
            </a:r>
          </a:p>
        </p:txBody>
      </p:sp>
      <p:sp>
        <p:nvSpPr>
          <p:cNvPr id="4" name="TextBox 3">
            <a:extLst>
              <a:ext uri="{FF2B5EF4-FFF2-40B4-BE49-F238E27FC236}">
                <a16:creationId xmlns:a16="http://schemas.microsoft.com/office/drawing/2014/main" id="{F31FAD45-4DA3-4D39-A2B5-CEBD07B23919}"/>
              </a:ext>
            </a:extLst>
          </p:cNvPr>
          <p:cNvSpPr txBox="1"/>
          <p:nvPr/>
        </p:nvSpPr>
        <p:spPr>
          <a:xfrm>
            <a:off x="323528" y="3211228"/>
            <a:ext cx="8568952" cy="1138773"/>
          </a:xfrm>
          <a:prstGeom prst="rect">
            <a:avLst/>
          </a:prstGeom>
          <a:solidFill>
            <a:schemeClr val="tx1">
              <a:lumMod val="10000"/>
              <a:lumOff val="90000"/>
            </a:schemeClr>
          </a:solidFill>
        </p:spPr>
        <p:txBody>
          <a:bodyPr wrap="square" rtlCol="0">
            <a:spAutoFit/>
          </a:bodyPr>
          <a:lstStyle/>
          <a:p>
            <a:r>
              <a:rPr lang="en-AU" sz="2000" b="1" dirty="0"/>
              <a:t>Notes</a:t>
            </a:r>
            <a:r>
              <a:rPr lang="en-AU" sz="2000" dirty="0"/>
              <a:t>: </a:t>
            </a:r>
          </a:p>
          <a:p>
            <a:pPr marL="342900" indent="-342900">
              <a:buFont typeface="Arial" panose="020B0604020202020204" pitchFamily="34" charset="0"/>
              <a:buChar char="•"/>
            </a:pPr>
            <a:r>
              <a:rPr lang="en-AU" sz="1600" dirty="0"/>
              <a:t>Not all of an Outcome is required to be assessed in a SAC task</a:t>
            </a:r>
          </a:p>
          <a:p>
            <a:pPr marL="342900" indent="-342900">
              <a:buFont typeface="Arial" panose="020B0604020202020204" pitchFamily="34" charset="0"/>
              <a:buChar char="•"/>
            </a:pPr>
            <a:r>
              <a:rPr lang="en-AU" sz="1600" dirty="0"/>
              <a:t>If multiple SAC tasks are selected to assess an Outcome, different elements of the Outcome should be covered and different task types should be used</a:t>
            </a:r>
          </a:p>
        </p:txBody>
      </p:sp>
    </p:spTree>
    <p:extLst>
      <p:ext uri="{BB962C8B-B14F-4D97-AF65-F5344CB8AC3E}">
        <p14:creationId xmlns:p14="http://schemas.microsoft.com/office/powerpoint/2010/main" val="702726775"/>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sz="half" idx="1"/>
          </p:nvPr>
        </p:nvSpPr>
        <p:spPr>
          <a:xfrm>
            <a:off x="395536" y="1275606"/>
            <a:ext cx="4770530" cy="3319017"/>
          </a:xfrm>
        </p:spPr>
        <p:txBody>
          <a:bodyPr/>
          <a:lstStyle/>
          <a:p>
            <a:r>
              <a:rPr lang="en-AU" b="1" i="1" dirty="0">
                <a:solidFill>
                  <a:srgbClr val="993366"/>
                </a:solidFill>
              </a:rPr>
              <a:t>multiple entry points </a:t>
            </a:r>
            <a:r>
              <a:rPr lang="en-AU" dirty="0"/>
              <a:t>to allow accessibility for all students</a:t>
            </a:r>
          </a:p>
          <a:p>
            <a:r>
              <a:rPr lang="en-AU" b="1" i="1" dirty="0">
                <a:solidFill>
                  <a:srgbClr val="993366"/>
                </a:solidFill>
              </a:rPr>
              <a:t>differentiated item difficulty </a:t>
            </a:r>
            <a:r>
              <a:rPr lang="en-AU" dirty="0"/>
              <a:t>to extend the top end and engage the low end</a:t>
            </a:r>
          </a:p>
          <a:p>
            <a:r>
              <a:rPr lang="en-AU" b="1" i="1" dirty="0">
                <a:solidFill>
                  <a:srgbClr val="993366"/>
                </a:solidFill>
              </a:rPr>
              <a:t>“25-50-25 rule of thumb” </a:t>
            </a:r>
            <a:r>
              <a:rPr lang="en-AU" dirty="0"/>
              <a:t>for overall item cognitive difficulty </a:t>
            </a:r>
          </a:p>
          <a:p>
            <a:endParaRPr lang="en-AU" dirty="0"/>
          </a:p>
          <a:p>
            <a:endParaRPr lang="en-AU" dirty="0"/>
          </a:p>
        </p:txBody>
      </p:sp>
      <p:pic>
        <p:nvPicPr>
          <p:cNvPr id="2050" name="Picture 2"/>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4999434" y="897537"/>
            <a:ext cx="3533006" cy="34070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descr="C:\Users\09740833\AppData\Local\Microsoft\Windows\Temporary Internet Files\Content.IE5\JXVRD04G\Facebook-logo-thumbs-up[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4505" y="2355726"/>
            <a:ext cx="595767" cy="494827"/>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hlinkClick r:id="rId5"/>
          </p:cNvPr>
          <p:cNvSpPr txBox="1"/>
          <p:nvPr/>
        </p:nvSpPr>
        <p:spPr>
          <a:xfrm>
            <a:off x="395536" y="411510"/>
            <a:ext cx="8280920" cy="646331"/>
          </a:xfrm>
          <a:prstGeom prst="rect">
            <a:avLst/>
          </a:prstGeom>
          <a:solidFill>
            <a:schemeClr val="accent6">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AU" sz="1800" b="1" dirty="0"/>
              <a:t>Assessment tasks that elicit a </a:t>
            </a:r>
            <a:r>
              <a:rPr lang="en-AU" sz="1800" b="1" i="1" dirty="0">
                <a:solidFill>
                  <a:srgbClr val="993366"/>
                </a:solidFill>
              </a:rPr>
              <a:t>spread of results </a:t>
            </a:r>
            <a:r>
              <a:rPr lang="en-AU" sz="1800" b="1" dirty="0"/>
              <a:t>and that allow the </a:t>
            </a:r>
            <a:r>
              <a:rPr lang="en-AU" sz="1800" b="1" i="1" dirty="0">
                <a:solidFill>
                  <a:srgbClr val="993366"/>
                </a:solidFill>
              </a:rPr>
              <a:t>achievement of the highest levels </a:t>
            </a:r>
            <a:r>
              <a:rPr lang="en-AU" sz="1800" b="1" dirty="0"/>
              <a:t>of performance use:  </a:t>
            </a:r>
            <a:endParaRPr lang="en-AU" sz="1800" b="1" i="1" dirty="0">
              <a:solidFill>
                <a:srgbClr val="993366"/>
              </a:solidFill>
            </a:endParaRPr>
          </a:p>
        </p:txBody>
      </p:sp>
      <p:sp>
        <p:nvSpPr>
          <p:cNvPr id="4" name="TextBox 3"/>
          <p:cNvSpPr txBox="1"/>
          <p:nvPr/>
        </p:nvSpPr>
        <p:spPr>
          <a:xfrm>
            <a:off x="5071442" y="4011910"/>
            <a:ext cx="3821038" cy="461665"/>
          </a:xfrm>
          <a:prstGeom prst="rect">
            <a:avLst/>
          </a:prstGeom>
          <a:noFill/>
        </p:spPr>
        <p:txBody>
          <a:bodyPr wrap="square" rtlCol="0">
            <a:spAutoFit/>
          </a:bodyPr>
          <a:lstStyle/>
          <a:p>
            <a:r>
              <a:rPr lang="en-AU" sz="1200" b="1" dirty="0"/>
              <a:t>* Difficulty is relative for each individual cohort of students</a:t>
            </a:r>
          </a:p>
        </p:txBody>
      </p:sp>
    </p:spTree>
    <p:extLst>
      <p:ext uri="{BB962C8B-B14F-4D97-AF65-F5344CB8AC3E}">
        <p14:creationId xmlns:p14="http://schemas.microsoft.com/office/powerpoint/2010/main" val="2240776661"/>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02332"/>
            <a:ext cx="8712968" cy="569218"/>
          </a:xfrm>
        </p:spPr>
        <p:txBody>
          <a:bodyPr/>
          <a:lstStyle/>
          <a:p>
            <a:r>
              <a:rPr lang="en-AU" sz="2800" dirty="0"/>
              <a:t>Differentiated item difficulty: Bloom’s taxonomy</a:t>
            </a:r>
          </a:p>
        </p:txBody>
      </p:sp>
      <p:graphicFrame>
        <p:nvGraphicFramePr>
          <p:cNvPr id="6" name="Content Placeholder 5">
            <a:extLst>
              <a:ext uri="{FF2B5EF4-FFF2-40B4-BE49-F238E27FC236}">
                <a16:creationId xmlns:a16="http://schemas.microsoft.com/office/drawing/2014/main" id="{639AB025-0FA2-4D4F-B4CE-811DC0602BC0}"/>
              </a:ext>
            </a:extLst>
          </p:cNvPr>
          <p:cNvGraphicFramePr>
            <a:graphicFrameLocks noGrp="1"/>
          </p:cNvGraphicFramePr>
          <p:nvPr>
            <p:ph idx="1"/>
            <p:extLst>
              <p:ext uri="{D42A27DB-BD31-4B8C-83A1-F6EECF244321}">
                <p14:modId xmlns:p14="http://schemas.microsoft.com/office/powerpoint/2010/main" val="2642365484"/>
              </p:ext>
            </p:extLst>
          </p:nvPr>
        </p:nvGraphicFramePr>
        <p:xfrm>
          <a:off x="539552" y="843558"/>
          <a:ext cx="8496944" cy="3596640"/>
        </p:xfrm>
        <a:graphic>
          <a:graphicData uri="http://schemas.openxmlformats.org/drawingml/2006/table">
            <a:tbl>
              <a:tblPr firstRow="1" bandRow="1">
                <a:tableStyleId>{5C22544A-7EE6-4342-B048-85BDC9FD1C3A}</a:tableStyleId>
              </a:tblPr>
              <a:tblGrid>
                <a:gridCol w="1182184">
                  <a:extLst>
                    <a:ext uri="{9D8B030D-6E8A-4147-A177-3AD203B41FA5}">
                      <a16:colId xmlns:a16="http://schemas.microsoft.com/office/drawing/2014/main" val="3510678624"/>
                    </a:ext>
                  </a:extLst>
                </a:gridCol>
                <a:gridCol w="1842152">
                  <a:extLst>
                    <a:ext uri="{9D8B030D-6E8A-4147-A177-3AD203B41FA5}">
                      <a16:colId xmlns:a16="http://schemas.microsoft.com/office/drawing/2014/main" val="1171226755"/>
                    </a:ext>
                  </a:extLst>
                </a:gridCol>
                <a:gridCol w="5472608">
                  <a:extLst>
                    <a:ext uri="{9D8B030D-6E8A-4147-A177-3AD203B41FA5}">
                      <a16:colId xmlns:a16="http://schemas.microsoft.com/office/drawing/2014/main" val="3266437682"/>
                    </a:ext>
                  </a:extLst>
                </a:gridCol>
              </a:tblGrid>
              <a:tr h="354557">
                <a:tc>
                  <a:txBody>
                    <a:bodyPr/>
                    <a:lstStyle/>
                    <a:p>
                      <a:r>
                        <a:rPr lang="en-AU" sz="1600" dirty="0"/>
                        <a:t>Cognitive demand</a:t>
                      </a:r>
                    </a:p>
                  </a:txBody>
                  <a:tcPr/>
                </a:tc>
                <a:tc>
                  <a:txBody>
                    <a:bodyPr/>
                    <a:lstStyle/>
                    <a:p>
                      <a:r>
                        <a:rPr lang="en-AU" sz="1600" dirty="0"/>
                        <a:t>Blooms Taxonomy</a:t>
                      </a:r>
                    </a:p>
                  </a:txBody>
                  <a:tcPr/>
                </a:tc>
                <a:tc>
                  <a:txBody>
                    <a:bodyPr/>
                    <a:lstStyle/>
                    <a:p>
                      <a:r>
                        <a:rPr lang="en-AU" sz="1600" dirty="0"/>
                        <a:t>Verbs</a:t>
                      </a:r>
                    </a:p>
                  </a:txBody>
                  <a:tcPr/>
                </a:tc>
                <a:extLst>
                  <a:ext uri="{0D108BD9-81ED-4DB2-BD59-A6C34878D82A}">
                    <a16:rowId xmlns:a16="http://schemas.microsoft.com/office/drawing/2014/main" val="3770828096"/>
                  </a:ext>
                </a:extLst>
              </a:tr>
              <a:tr h="502289">
                <a:tc row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8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b="1" dirty="0"/>
                        <a:t>Create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t>Design, create,</a:t>
                      </a:r>
                      <a:r>
                        <a:rPr lang="en-AU" sz="1800" baseline="0" dirty="0"/>
                        <a:t> hypothesise, formulate, construct, develop</a:t>
                      </a:r>
                      <a:endParaRPr lang="en-AU" sz="1800" dirty="0"/>
                    </a:p>
                  </a:txBody>
                  <a:tcPr/>
                </a:tc>
                <a:extLst>
                  <a:ext uri="{0D108BD9-81ED-4DB2-BD59-A6C34878D82A}">
                    <a16:rowId xmlns:a16="http://schemas.microsoft.com/office/drawing/2014/main" val="336321460"/>
                  </a:ext>
                </a:extLst>
              </a:tr>
              <a:tr h="295464">
                <a:tc vMerge="1">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sz="18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800" b="1" dirty="0"/>
                        <a:t>Evaluate</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800" kern="1200" dirty="0">
                          <a:solidFill>
                            <a:schemeClr val="dk1"/>
                          </a:solidFill>
                          <a:effectLst/>
                          <a:latin typeface="+mn-lt"/>
                          <a:ea typeface="+mn-ea"/>
                          <a:cs typeface="+mn-cs"/>
                        </a:rPr>
                        <a:t>Evaluate, appraise, justify,</a:t>
                      </a:r>
                      <a:r>
                        <a:rPr lang="en-AU" sz="1800" kern="1200" baseline="0" dirty="0">
                          <a:solidFill>
                            <a:schemeClr val="dk1"/>
                          </a:solidFill>
                          <a:effectLst/>
                          <a:latin typeface="+mn-lt"/>
                          <a:ea typeface="+mn-ea"/>
                          <a:cs typeface="+mn-cs"/>
                        </a:rPr>
                        <a:t> support, critique</a:t>
                      </a:r>
                      <a:endParaRPr lang="en-AU" sz="1800" kern="1200" dirty="0">
                        <a:solidFill>
                          <a:schemeClr val="dk1"/>
                        </a:solidFill>
                        <a:effectLst/>
                        <a:latin typeface="+mn-lt"/>
                        <a:ea typeface="+mn-ea"/>
                        <a:cs typeface="+mn-cs"/>
                      </a:endParaRPr>
                    </a:p>
                  </a:txBody>
                  <a:tcPr/>
                </a:tc>
                <a:extLst>
                  <a:ext uri="{0D108BD9-81ED-4DB2-BD59-A6C34878D82A}">
                    <a16:rowId xmlns:a16="http://schemas.microsoft.com/office/drawing/2014/main" val="3359036003"/>
                  </a:ext>
                </a:extLst>
              </a:tr>
              <a:tr h="295464">
                <a:tc vMerge="1">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sz="18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800" b="1" dirty="0"/>
                        <a:t>Analyse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800" kern="1200" dirty="0">
                          <a:solidFill>
                            <a:schemeClr val="dk1"/>
                          </a:solidFill>
                          <a:effectLst/>
                          <a:latin typeface="+mn-lt"/>
                          <a:ea typeface="+mn-ea"/>
                          <a:cs typeface="+mn-cs"/>
                        </a:rPr>
                        <a:t>Analyse, compare, classify, contrast, infer</a:t>
                      </a:r>
                    </a:p>
                  </a:txBody>
                  <a:tcPr/>
                </a:tc>
                <a:extLst>
                  <a:ext uri="{0D108BD9-81ED-4DB2-BD59-A6C34878D82A}">
                    <a16:rowId xmlns:a16="http://schemas.microsoft.com/office/drawing/2014/main" val="4113660286"/>
                  </a:ext>
                </a:extLst>
              </a:tr>
              <a:tr h="295464">
                <a:tc vMerge="1">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sz="18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800" b="1" dirty="0"/>
                        <a:t>Apply</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800" kern="1200" dirty="0">
                          <a:solidFill>
                            <a:schemeClr val="dk1"/>
                          </a:solidFill>
                          <a:effectLst/>
                          <a:latin typeface="+mn-lt"/>
                          <a:ea typeface="+mn-ea"/>
                          <a:cs typeface="+mn-cs"/>
                        </a:rPr>
                        <a:t>Apply,</a:t>
                      </a:r>
                      <a:r>
                        <a:rPr lang="en-AU" sz="1800" kern="1200" baseline="0" dirty="0">
                          <a:solidFill>
                            <a:schemeClr val="dk1"/>
                          </a:solidFill>
                          <a:effectLst/>
                          <a:latin typeface="+mn-lt"/>
                          <a:ea typeface="+mn-ea"/>
                          <a:cs typeface="+mn-cs"/>
                        </a:rPr>
                        <a:t> illustrate, calculate, construct, calculate</a:t>
                      </a:r>
                      <a:endParaRPr lang="en-AU" sz="1800" kern="1200" dirty="0">
                        <a:solidFill>
                          <a:schemeClr val="dk1"/>
                        </a:solidFill>
                        <a:effectLst/>
                        <a:latin typeface="+mn-lt"/>
                        <a:ea typeface="+mn-ea"/>
                        <a:cs typeface="+mn-cs"/>
                      </a:endParaRPr>
                    </a:p>
                  </a:txBody>
                  <a:tcPr/>
                </a:tc>
                <a:extLst>
                  <a:ext uri="{0D108BD9-81ED-4DB2-BD59-A6C34878D82A}">
                    <a16:rowId xmlns:a16="http://schemas.microsoft.com/office/drawing/2014/main" val="1642196178"/>
                  </a:ext>
                </a:extLst>
              </a:tr>
              <a:tr h="502289">
                <a:tc vMerge="1">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sz="18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800" b="1" dirty="0"/>
                        <a:t>Understand</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800" b="0" i="0" kern="1200" dirty="0">
                          <a:solidFill>
                            <a:schemeClr val="dk1"/>
                          </a:solidFill>
                          <a:effectLst/>
                          <a:latin typeface="+mn-lt"/>
                          <a:ea typeface="+mn-ea"/>
                          <a:cs typeface="+mn-cs"/>
                        </a:rPr>
                        <a:t>Explain, describe, classify, compare, discuss, predict</a:t>
                      </a:r>
                    </a:p>
                  </a:txBody>
                  <a:tcPr/>
                </a:tc>
                <a:extLst>
                  <a:ext uri="{0D108BD9-81ED-4DB2-BD59-A6C34878D82A}">
                    <a16:rowId xmlns:a16="http://schemas.microsoft.com/office/drawing/2014/main" val="1671328433"/>
                  </a:ext>
                </a:extLst>
              </a:tr>
              <a:tr h="502289">
                <a:tc vMerge="1">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sz="18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800" b="1" dirty="0"/>
                        <a:t>Remember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800" kern="1200" dirty="0">
                          <a:solidFill>
                            <a:schemeClr val="dk1"/>
                          </a:solidFill>
                          <a:effectLst/>
                          <a:latin typeface="+mn-lt"/>
                          <a:ea typeface="+mn-ea"/>
                          <a:cs typeface="+mn-cs"/>
                        </a:rPr>
                        <a:t>Identify,</a:t>
                      </a:r>
                      <a:r>
                        <a:rPr lang="en-AU" sz="1800" kern="1200" baseline="0" dirty="0">
                          <a:solidFill>
                            <a:schemeClr val="dk1"/>
                          </a:solidFill>
                          <a:effectLst/>
                          <a:latin typeface="+mn-lt"/>
                          <a:ea typeface="+mn-ea"/>
                          <a:cs typeface="+mn-cs"/>
                        </a:rPr>
                        <a:t> define, label, describe, name, list, state, select, recognise</a:t>
                      </a:r>
                      <a:endParaRPr lang="en-AU" sz="1800" kern="1200" dirty="0">
                        <a:solidFill>
                          <a:schemeClr val="dk1"/>
                        </a:solidFill>
                        <a:effectLst/>
                        <a:latin typeface="+mn-lt"/>
                        <a:ea typeface="+mn-ea"/>
                        <a:cs typeface="+mn-cs"/>
                      </a:endParaRPr>
                    </a:p>
                  </a:txBody>
                  <a:tcPr/>
                </a:tc>
                <a:extLst>
                  <a:ext uri="{0D108BD9-81ED-4DB2-BD59-A6C34878D82A}">
                    <a16:rowId xmlns:a16="http://schemas.microsoft.com/office/drawing/2014/main" val="2362237518"/>
                  </a:ext>
                </a:extLst>
              </a:tr>
            </a:tbl>
          </a:graphicData>
        </a:graphic>
      </p:graphicFrame>
      <p:sp>
        <p:nvSpPr>
          <p:cNvPr id="3" name="Arrow: Up 2">
            <a:extLst>
              <a:ext uri="{FF2B5EF4-FFF2-40B4-BE49-F238E27FC236}">
                <a16:creationId xmlns:a16="http://schemas.microsoft.com/office/drawing/2014/main" id="{BC1DB374-A045-47F6-B6A9-2A6EB93CF41D}"/>
              </a:ext>
            </a:extLst>
          </p:cNvPr>
          <p:cNvSpPr/>
          <p:nvPr/>
        </p:nvSpPr>
        <p:spPr bwMode="auto">
          <a:xfrm>
            <a:off x="899592" y="1616123"/>
            <a:ext cx="432048" cy="2664296"/>
          </a:xfrm>
          <a:prstGeom prst="up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spTree>
    <p:extLst>
      <p:ext uri="{BB962C8B-B14F-4D97-AF65-F5344CB8AC3E}">
        <p14:creationId xmlns:p14="http://schemas.microsoft.com/office/powerpoint/2010/main" val="9567895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Rectangle 157">
            <a:extLst>
              <a:ext uri="{FF2B5EF4-FFF2-40B4-BE49-F238E27FC236}">
                <a16:creationId xmlns:a16="http://schemas.microsoft.com/office/drawing/2014/main" id="{DE5D0DFC-1821-4441-93EF-7A9433E17774}"/>
              </a:ext>
            </a:extLst>
          </p:cNvPr>
          <p:cNvSpPr/>
          <p:nvPr/>
        </p:nvSpPr>
        <p:spPr bwMode="auto">
          <a:xfrm>
            <a:off x="1897149" y="2134174"/>
            <a:ext cx="1512000" cy="1440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sp>
        <p:nvSpPr>
          <p:cNvPr id="157" name="Rectangle 156">
            <a:extLst>
              <a:ext uri="{FF2B5EF4-FFF2-40B4-BE49-F238E27FC236}">
                <a16:creationId xmlns:a16="http://schemas.microsoft.com/office/drawing/2014/main" id="{5FD933D7-72A5-415C-835F-59A070FEF6D9}"/>
              </a:ext>
            </a:extLst>
          </p:cNvPr>
          <p:cNvSpPr/>
          <p:nvPr/>
        </p:nvSpPr>
        <p:spPr bwMode="auto">
          <a:xfrm>
            <a:off x="3365918" y="1596276"/>
            <a:ext cx="1836000" cy="1980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sp>
        <p:nvSpPr>
          <p:cNvPr id="156" name="Rectangle 155">
            <a:extLst>
              <a:ext uri="{FF2B5EF4-FFF2-40B4-BE49-F238E27FC236}">
                <a16:creationId xmlns:a16="http://schemas.microsoft.com/office/drawing/2014/main" id="{68E9FD93-5E70-487A-B9F2-023BB3700D72}"/>
              </a:ext>
            </a:extLst>
          </p:cNvPr>
          <p:cNvSpPr/>
          <p:nvPr/>
        </p:nvSpPr>
        <p:spPr bwMode="auto">
          <a:xfrm>
            <a:off x="5170794" y="1056276"/>
            <a:ext cx="1836000" cy="2520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sp>
        <p:nvSpPr>
          <p:cNvPr id="155" name="Rectangle 154">
            <a:extLst>
              <a:ext uri="{FF2B5EF4-FFF2-40B4-BE49-F238E27FC236}">
                <a16:creationId xmlns:a16="http://schemas.microsoft.com/office/drawing/2014/main" id="{A7F32684-61C5-44B7-876B-15C12EF60184}"/>
              </a:ext>
            </a:extLst>
          </p:cNvPr>
          <p:cNvSpPr/>
          <p:nvPr/>
        </p:nvSpPr>
        <p:spPr bwMode="auto">
          <a:xfrm>
            <a:off x="6937374" y="516276"/>
            <a:ext cx="1836000" cy="3060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grpSp>
        <p:nvGrpSpPr>
          <p:cNvPr id="59" name="Group 58">
            <a:extLst>
              <a:ext uri="{FF2B5EF4-FFF2-40B4-BE49-F238E27FC236}">
                <a16:creationId xmlns:a16="http://schemas.microsoft.com/office/drawing/2014/main" id="{211ECFF0-083B-4A4F-8819-24573E76F1FE}"/>
              </a:ext>
            </a:extLst>
          </p:cNvPr>
          <p:cNvGrpSpPr/>
          <p:nvPr/>
        </p:nvGrpSpPr>
        <p:grpSpPr>
          <a:xfrm>
            <a:off x="5492940" y="1257379"/>
            <a:ext cx="1166592" cy="1168870"/>
            <a:chOff x="4795401" y="915566"/>
            <a:chExt cx="1166592" cy="1168870"/>
          </a:xfrm>
        </p:grpSpPr>
        <p:grpSp>
          <p:nvGrpSpPr>
            <p:cNvPr id="57" name="Group 56">
              <a:extLst>
                <a:ext uri="{FF2B5EF4-FFF2-40B4-BE49-F238E27FC236}">
                  <a16:creationId xmlns:a16="http://schemas.microsoft.com/office/drawing/2014/main" id="{5FB04B0D-7A20-42B9-AF14-01D4F9D5D3E6}"/>
                </a:ext>
              </a:extLst>
            </p:cNvPr>
            <p:cNvGrpSpPr/>
            <p:nvPr/>
          </p:nvGrpSpPr>
          <p:grpSpPr>
            <a:xfrm>
              <a:off x="4902751" y="915566"/>
              <a:ext cx="951892" cy="1168870"/>
              <a:chOff x="4912805" y="915566"/>
              <a:chExt cx="951892" cy="1168870"/>
            </a:xfrm>
          </p:grpSpPr>
          <p:sp>
            <p:nvSpPr>
              <p:cNvPr id="30" name="Flowchart: Delay 29">
                <a:extLst>
                  <a:ext uri="{FF2B5EF4-FFF2-40B4-BE49-F238E27FC236}">
                    <a16:creationId xmlns:a16="http://schemas.microsoft.com/office/drawing/2014/main" id="{547A3E1A-CD88-4AE9-A545-A554ACE3510E}"/>
                  </a:ext>
                </a:extLst>
              </p:cNvPr>
              <p:cNvSpPr/>
              <p:nvPr/>
            </p:nvSpPr>
            <p:spPr bwMode="auto">
              <a:xfrm rot="16200000">
                <a:off x="4932041" y="913098"/>
                <a:ext cx="609600" cy="614536"/>
              </a:xfrm>
              <a:prstGeom prst="flowChartDelay">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sp>
            <p:nvSpPr>
              <p:cNvPr id="34" name="Flowchart: Delay 33">
                <a:extLst>
                  <a:ext uri="{FF2B5EF4-FFF2-40B4-BE49-F238E27FC236}">
                    <a16:creationId xmlns:a16="http://schemas.microsoft.com/office/drawing/2014/main" id="{F4847E52-1883-45CD-8400-FD88AC087006}"/>
                  </a:ext>
                </a:extLst>
              </p:cNvPr>
              <p:cNvSpPr/>
              <p:nvPr/>
            </p:nvSpPr>
            <p:spPr bwMode="auto">
              <a:xfrm rot="16200000">
                <a:off x="5235861" y="913098"/>
                <a:ext cx="609600" cy="614536"/>
              </a:xfrm>
              <a:prstGeom prst="flowChartDelay">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sp>
            <p:nvSpPr>
              <p:cNvPr id="42" name="Rectangle 41">
                <a:extLst>
                  <a:ext uri="{FF2B5EF4-FFF2-40B4-BE49-F238E27FC236}">
                    <a16:creationId xmlns:a16="http://schemas.microsoft.com/office/drawing/2014/main" id="{68568015-4660-479A-B721-F23F1A258AEB}"/>
                  </a:ext>
                </a:extLst>
              </p:cNvPr>
              <p:cNvSpPr/>
              <p:nvPr/>
            </p:nvSpPr>
            <p:spPr bwMode="auto">
              <a:xfrm>
                <a:off x="5220037" y="915566"/>
                <a:ext cx="324000" cy="720032"/>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grpSp>
            <p:nvGrpSpPr>
              <p:cNvPr id="53" name="Group 52">
                <a:extLst>
                  <a:ext uri="{FF2B5EF4-FFF2-40B4-BE49-F238E27FC236}">
                    <a16:creationId xmlns:a16="http://schemas.microsoft.com/office/drawing/2014/main" id="{1D75B60B-CE1F-44E7-851C-432B6CA434AB}"/>
                  </a:ext>
                </a:extLst>
              </p:cNvPr>
              <p:cNvGrpSpPr/>
              <p:nvPr/>
            </p:nvGrpSpPr>
            <p:grpSpPr>
              <a:xfrm rot="10800000">
                <a:off x="4912805" y="1292397"/>
                <a:ext cx="951892" cy="792039"/>
                <a:chOff x="2725496" y="444784"/>
                <a:chExt cx="951892" cy="792039"/>
              </a:xfrm>
            </p:grpSpPr>
            <p:sp>
              <p:nvSpPr>
                <p:cNvPr id="48" name="Flowchart: Delay 47">
                  <a:extLst>
                    <a:ext uri="{FF2B5EF4-FFF2-40B4-BE49-F238E27FC236}">
                      <a16:creationId xmlns:a16="http://schemas.microsoft.com/office/drawing/2014/main" id="{90136569-5D6E-42EE-86F9-CD4290C34FD4}"/>
                    </a:ext>
                  </a:extLst>
                </p:cNvPr>
                <p:cNvSpPr/>
                <p:nvPr/>
              </p:nvSpPr>
              <p:spPr bwMode="auto">
                <a:xfrm rot="16200000">
                  <a:off x="2761500" y="442316"/>
                  <a:ext cx="609600" cy="614536"/>
                </a:xfrm>
                <a:prstGeom prst="flowChartDelay">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sp>
              <p:nvSpPr>
                <p:cNvPr id="49" name="Rectangle 48">
                  <a:extLst>
                    <a:ext uri="{FF2B5EF4-FFF2-40B4-BE49-F238E27FC236}">
                      <a16:creationId xmlns:a16="http://schemas.microsoft.com/office/drawing/2014/main" id="{871C1382-9D19-48EF-A18B-7C14574AB629}"/>
                    </a:ext>
                  </a:extLst>
                </p:cNvPr>
                <p:cNvSpPr/>
                <p:nvPr/>
              </p:nvSpPr>
              <p:spPr bwMode="auto">
                <a:xfrm>
                  <a:off x="2725496" y="804823"/>
                  <a:ext cx="648000" cy="4320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sp>
              <p:nvSpPr>
                <p:cNvPr id="50" name="Flowchart: Delay 49">
                  <a:extLst>
                    <a:ext uri="{FF2B5EF4-FFF2-40B4-BE49-F238E27FC236}">
                      <a16:creationId xmlns:a16="http://schemas.microsoft.com/office/drawing/2014/main" id="{64A41492-3580-47F8-A3BD-448336A5F73C}"/>
                    </a:ext>
                  </a:extLst>
                </p:cNvPr>
                <p:cNvSpPr/>
                <p:nvPr/>
              </p:nvSpPr>
              <p:spPr bwMode="auto">
                <a:xfrm rot="16200000">
                  <a:off x="3065320" y="442316"/>
                  <a:ext cx="609600" cy="614536"/>
                </a:xfrm>
                <a:prstGeom prst="flowChartDelay">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sp>
              <p:nvSpPr>
                <p:cNvPr id="51" name="Rectangle 50">
                  <a:extLst>
                    <a:ext uri="{FF2B5EF4-FFF2-40B4-BE49-F238E27FC236}">
                      <a16:creationId xmlns:a16="http://schemas.microsoft.com/office/drawing/2014/main" id="{9DEA96A8-7B94-4362-A387-E2E66F552F49}"/>
                    </a:ext>
                  </a:extLst>
                </p:cNvPr>
                <p:cNvSpPr/>
                <p:nvPr/>
              </p:nvSpPr>
              <p:spPr bwMode="auto">
                <a:xfrm>
                  <a:off x="3029316" y="804823"/>
                  <a:ext cx="648000" cy="4320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sp>
              <p:nvSpPr>
                <p:cNvPr id="52" name="Rectangle 51">
                  <a:extLst>
                    <a:ext uri="{FF2B5EF4-FFF2-40B4-BE49-F238E27FC236}">
                      <a16:creationId xmlns:a16="http://schemas.microsoft.com/office/drawing/2014/main" id="{A7912D81-73DB-4DB5-94D0-66D6BD39B23E}"/>
                    </a:ext>
                  </a:extLst>
                </p:cNvPr>
                <p:cNvSpPr/>
                <p:nvPr/>
              </p:nvSpPr>
              <p:spPr bwMode="auto">
                <a:xfrm>
                  <a:off x="3049496" y="444784"/>
                  <a:ext cx="324000" cy="758814"/>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grpSp>
        </p:grpSp>
        <p:grpSp>
          <p:nvGrpSpPr>
            <p:cNvPr id="58" name="Group 57">
              <a:extLst>
                <a:ext uri="{FF2B5EF4-FFF2-40B4-BE49-F238E27FC236}">
                  <a16:creationId xmlns:a16="http://schemas.microsoft.com/office/drawing/2014/main" id="{D09252A3-7F6C-454F-BFAF-A3C4CE5F8E98}"/>
                </a:ext>
              </a:extLst>
            </p:cNvPr>
            <p:cNvGrpSpPr/>
            <p:nvPr/>
          </p:nvGrpSpPr>
          <p:grpSpPr>
            <a:xfrm>
              <a:off x="4795401" y="1211969"/>
              <a:ext cx="1166592" cy="576064"/>
              <a:chOff x="2903976" y="954043"/>
              <a:chExt cx="1166592" cy="576064"/>
            </a:xfrm>
          </p:grpSpPr>
          <p:sp>
            <p:nvSpPr>
              <p:cNvPr id="32" name="Rectangle 31">
                <a:extLst>
                  <a:ext uri="{FF2B5EF4-FFF2-40B4-BE49-F238E27FC236}">
                    <a16:creationId xmlns:a16="http://schemas.microsoft.com/office/drawing/2014/main" id="{F57BA6E2-F75C-4F6E-8D1E-40DC43516109}"/>
                  </a:ext>
                </a:extLst>
              </p:cNvPr>
              <p:cNvSpPr/>
              <p:nvPr/>
            </p:nvSpPr>
            <p:spPr bwMode="auto">
              <a:xfrm>
                <a:off x="3009066" y="1026075"/>
                <a:ext cx="648000" cy="4320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sp>
            <p:nvSpPr>
              <p:cNvPr id="36" name="Rectangle 35">
                <a:extLst>
                  <a:ext uri="{FF2B5EF4-FFF2-40B4-BE49-F238E27FC236}">
                    <a16:creationId xmlns:a16="http://schemas.microsoft.com/office/drawing/2014/main" id="{30A79453-548C-494B-90EF-35A777187FB1}"/>
                  </a:ext>
                </a:extLst>
              </p:cNvPr>
              <p:cNvSpPr/>
              <p:nvPr/>
            </p:nvSpPr>
            <p:spPr bwMode="auto">
              <a:xfrm>
                <a:off x="3312886" y="1026075"/>
                <a:ext cx="648000" cy="4320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sp>
            <p:nvSpPr>
              <p:cNvPr id="54" name="Rectangle 53">
                <a:extLst>
                  <a:ext uri="{FF2B5EF4-FFF2-40B4-BE49-F238E27FC236}">
                    <a16:creationId xmlns:a16="http://schemas.microsoft.com/office/drawing/2014/main" id="{C0BA4AEB-CD0C-4C36-8AB2-D525C4695081}"/>
                  </a:ext>
                </a:extLst>
              </p:cNvPr>
              <p:cNvSpPr/>
              <p:nvPr/>
            </p:nvSpPr>
            <p:spPr bwMode="auto">
              <a:xfrm>
                <a:off x="3296046" y="1016446"/>
                <a:ext cx="411396" cy="451259"/>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sp>
            <p:nvSpPr>
              <p:cNvPr id="27" name="Rectangle: Rounded Corners 26">
                <a:extLst>
                  <a:ext uri="{FF2B5EF4-FFF2-40B4-BE49-F238E27FC236}">
                    <a16:creationId xmlns:a16="http://schemas.microsoft.com/office/drawing/2014/main" id="{568B8B38-DE7C-4789-AF52-9E4E0ABFE460}"/>
                  </a:ext>
                </a:extLst>
              </p:cNvPr>
              <p:cNvSpPr/>
              <p:nvPr/>
            </p:nvSpPr>
            <p:spPr bwMode="auto">
              <a:xfrm>
                <a:off x="3218376" y="954043"/>
                <a:ext cx="216024" cy="576064"/>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sp>
            <p:nvSpPr>
              <p:cNvPr id="28" name="Rectangle: Rounded Corners 27">
                <a:extLst>
                  <a:ext uri="{FF2B5EF4-FFF2-40B4-BE49-F238E27FC236}">
                    <a16:creationId xmlns:a16="http://schemas.microsoft.com/office/drawing/2014/main" id="{73CD46AD-BF9D-4C74-9E76-F03EC1C80DFB}"/>
                  </a:ext>
                </a:extLst>
              </p:cNvPr>
              <p:cNvSpPr/>
              <p:nvPr/>
            </p:nvSpPr>
            <p:spPr bwMode="auto">
              <a:xfrm>
                <a:off x="3532624" y="954043"/>
                <a:ext cx="216024" cy="576064"/>
              </a:xfrm>
              <a:prstGeom prst="round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sp>
            <p:nvSpPr>
              <p:cNvPr id="29" name="Rectangle: Rounded Corners 28">
                <a:extLst>
                  <a:ext uri="{FF2B5EF4-FFF2-40B4-BE49-F238E27FC236}">
                    <a16:creationId xmlns:a16="http://schemas.microsoft.com/office/drawing/2014/main" id="{6ACD4130-4276-4023-B9C1-5A34D53E8E9F}"/>
                  </a:ext>
                </a:extLst>
              </p:cNvPr>
              <p:cNvSpPr/>
              <p:nvPr/>
            </p:nvSpPr>
            <p:spPr bwMode="auto">
              <a:xfrm>
                <a:off x="3854544" y="954043"/>
                <a:ext cx="216024" cy="576064"/>
              </a:xfrm>
              <a:prstGeom prst="roundRect">
                <a:avLst/>
              </a:prstGeom>
              <a:solidFill>
                <a:schemeClr val="accent6">
                  <a:lumMod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sp>
            <p:nvSpPr>
              <p:cNvPr id="55" name="Rectangle: Rounded Corners 54">
                <a:extLst>
                  <a:ext uri="{FF2B5EF4-FFF2-40B4-BE49-F238E27FC236}">
                    <a16:creationId xmlns:a16="http://schemas.microsoft.com/office/drawing/2014/main" id="{D6E1F774-0433-4D91-9228-DCA81F52AF88}"/>
                  </a:ext>
                </a:extLst>
              </p:cNvPr>
              <p:cNvSpPr/>
              <p:nvPr/>
            </p:nvSpPr>
            <p:spPr bwMode="auto">
              <a:xfrm>
                <a:off x="2903976" y="954043"/>
                <a:ext cx="216024" cy="576064"/>
              </a:xfrm>
              <a:prstGeom prst="round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grpSp>
      </p:grpSp>
      <p:grpSp>
        <p:nvGrpSpPr>
          <p:cNvPr id="145" name="Group 144">
            <a:extLst>
              <a:ext uri="{FF2B5EF4-FFF2-40B4-BE49-F238E27FC236}">
                <a16:creationId xmlns:a16="http://schemas.microsoft.com/office/drawing/2014/main" id="{36262987-257C-4268-9B09-2A84047BCC36}"/>
              </a:ext>
            </a:extLst>
          </p:cNvPr>
          <p:cNvGrpSpPr/>
          <p:nvPr/>
        </p:nvGrpSpPr>
        <p:grpSpPr>
          <a:xfrm>
            <a:off x="3664267" y="2066210"/>
            <a:ext cx="1061502" cy="576064"/>
            <a:chOff x="2987824" y="3397373"/>
            <a:chExt cx="1061502" cy="576064"/>
          </a:xfrm>
        </p:grpSpPr>
        <p:sp>
          <p:nvSpPr>
            <p:cNvPr id="63" name="Rectangle 62">
              <a:extLst>
                <a:ext uri="{FF2B5EF4-FFF2-40B4-BE49-F238E27FC236}">
                  <a16:creationId xmlns:a16="http://schemas.microsoft.com/office/drawing/2014/main" id="{06FC9808-B35D-442C-8B6F-8C6020140D18}"/>
                </a:ext>
              </a:extLst>
            </p:cNvPr>
            <p:cNvSpPr/>
            <p:nvPr/>
          </p:nvSpPr>
          <p:spPr bwMode="auto">
            <a:xfrm>
              <a:off x="2987824" y="3469405"/>
              <a:ext cx="648000" cy="4320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sp>
          <p:nvSpPr>
            <p:cNvPr id="64" name="Rectangle 63">
              <a:extLst>
                <a:ext uri="{FF2B5EF4-FFF2-40B4-BE49-F238E27FC236}">
                  <a16:creationId xmlns:a16="http://schemas.microsoft.com/office/drawing/2014/main" id="{70EB4CF3-8D47-4DA1-92EA-D5FFF7F262F5}"/>
                </a:ext>
              </a:extLst>
            </p:cNvPr>
            <p:cNvSpPr/>
            <p:nvPr/>
          </p:nvSpPr>
          <p:spPr bwMode="auto">
            <a:xfrm>
              <a:off x="3291644" y="3469405"/>
              <a:ext cx="648000" cy="4320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sp>
          <p:nvSpPr>
            <p:cNvPr id="65" name="Rectangle 64">
              <a:extLst>
                <a:ext uri="{FF2B5EF4-FFF2-40B4-BE49-F238E27FC236}">
                  <a16:creationId xmlns:a16="http://schemas.microsoft.com/office/drawing/2014/main" id="{3438AF11-6FFA-4BB9-BF4D-6A81A77115A7}"/>
                </a:ext>
              </a:extLst>
            </p:cNvPr>
            <p:cNvSpPr/>
            <p:nvPr/>
          </p:nvSpPr>
          <p:spPr bwMode="auto">
            <a:xfrm>
              <a:off x="3274804" y="3459776"/>
              <a:ext cx="411396" cy="451259"/>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sp>
          <p:nvSpPr>
            <p:cNvPr id="67" name="Rectangle: Rounded Corners 66">
              <a:extLst>
                <a:ext uri="{FF2B5EF4-FFF2-40B4-BE49-F238E27FC236}">
                  <a16:creationId xmlns:a16="http://schemas.microsoft.com/office/drawing/2014/main" id="{30A844F3-B830-433D-B5EA-74F904CED90F}"/>
                </a:ext>
              </a:extLst>
            </p:cNvPr>
            <p:cNvSpPr/>
            <p:nvPr/>
          </p:nvSpPr>
          <p:spPr bwMode="auto">
            <a:xfrm>
              <a:off x="3511382" y="3397373"/>
              <a:ext cx="216024" cy="576064"/>
            </a:xfrm>
            <a:prstGeom prst="round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sp>
          <p:nvSpPr>
            <p:cNvPr id="68" name="Rectangle: Rounded Corners 67">
              <a:extLst>
                <a:ext uri="{FF2B5EF4-FFF2-40B4-BE49-F238E27FC236}">
                  <a16:creationId xmlns:a16="http://schemas.microsoft.com/office/drawing/2014/main" id="{0D9E1CC1-36DF-434D-921D-ADB3640C8866}"/>
                </a:ext>
              </a:extLst>
            </p:cNvPr>
            <p:cNvSpPr/>
            <p:nvPr/>
          </p:nvSpPr>
          <p:spPr bwMode="auto">
            <a:xfrm>
              <a:off x="3833302" y="3397373"/>
              <a:ext cx="216024" cy="576064"/>
            </a:xfrm>
            <a:prstGeom prst="roundRect">
              <a:avLst/>
            </a:prstGeom>
            <a:solidFill>
              <a:schemeClr val="accent6">
                <a:lumMod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sp>
          <p:nvSpPr>
            <p:cNvPr id="69" name="Rectangle: Rounded Corners 68">
              <a:extLst>
                <a:ext uri="{FF2B5EF4-FFF2-40B4-BE49-F238E27FC236}">
                  <a16:creationId xmlns:a16="http://schemas.microsoft.com/office/drawing/2014/main" id="{6C1E7911-5729-476C-BD4A-77C14261B23F}"/>
                </a:ext>
              </a:extLst>
            </p:cNvPr>
            <p:cNvSpPr/>
            <p:nvPr/>
          </p:nvSpPr>
          <p:spPr bwMode="auto">
            <a:xfrm>
              <a:off x="3089923" y="3397373"/>
              <a:ext cx="216024" cy="576064"/>
            </a:xfrm>
            <a:prstGeom prst="round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grpSp>
      <p:sp>
        <p:nvSpPr>
          <p:cNvPr id="79" name="Rectangle: Rounded Corners 78">
            <a:extLst>
              <a:ext uri="{FF2B5EF4-FFF2-40B4-BE49-F238E27FC236}">
                <a16:creationId xmlns:a16="http://schemas.microsoft.com/office/drawing/2014/main" id="{5B1C9CF9-9AAC-4EC4-8EC6-FEEBAB110CF7}"/>
              </a:ext>
            </a:extLst>
          </p:cNvPr>
          <p:cNvSpPr/>
          <p:nvPr/>
        </p:nvSpPr>
        <p:spPr bwMode="auto">
          <a:xfrm>
            <a:off x="2496010" y="2554161"/>
            <a:ext cx="216024" cy="576064"/>
          </a:xfrm>
          <a:prstGeom prst="round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grpSp>
        <p:nvGrpSpPr>
          <p:cNvPr id="146" name="Group 145">
            <a:extLst>
              <a:ext uri="{FF2B5EF4-FFF2-40B4-BE49-F238E27FC236}">
                <a16:creationId xmlns:a16="http://schemas.microsoft.com/office/drawing/2014/main" id="{926878D0-6C63-467E-ABDB-AA9FF772FA6A}"/>
              </a:ext>
            </a:extLst>
          </p:cNvPr>
          <p:cNvGrpSpPr/>
          <p:nvPr/>
        </p:nvGrpSpPr>
        <p:grpSpPr>
          <a:xfrm>
            <a:off x="6588224" y="596322"/>
            <a:ext cx="1936710" cy="1839310"/>
            <a:chOff x="5755266" y="2430530"/>
            <a:chExt cx="1936710" cy="1839310"/>
          </a:xfrm>
        </p:grpSpPr>
        <p:grpSp>
          <p:nvGrpSpPr>
            <p:cNvPr id="80" name="Group 79">
              <a:extLst>
                <a:ext uri="{FF2B5EF4-FFF2-40B4-BE49-F238E27FC236}">
                  <a16:creationId xmlns:a16="http://schemas.microsoft.com/office/drawing/2014/main" id="{3A00258A-4F04-4994-97B5-81620E4EB050}"/>
                </a:ext>
              </a:extLst>
            </p:cNvPr>
            <p:cNvGrpSpPr/>
            <p:nvPr/>
          </p:nvGrpSpPr>
          <p:grpSpPr>
            <a:xfrm>
              <a:off x="6525384" y="3100970"/>
              <a:ext cx="1166592" cy="1168870"/>
              <a:chOff x="4795401" y="915566"/>
              <a:chExt cx="1166592" cy="1168870"/>
            </a:xfrm>
          </p:grpSpPr>
          <p:grpSp>
            <p:nvGrpSpPr>
              <p:cNvPr id="81" name="Group 80">
                <a:extLst>
                  <a:ext uri="{FF2B5EF4-FFF2-40B4-BE49-F238E27FC236}">
                    <a16:creationId xmlns:a16="http://schemas.microsoft.com/office/drawing/2014/main" id="{3E789D13-F75A-4564-AA64-84E312D971A4}"/>
                  </a:ext>
                </a:extLst>
              </p:cNvPr>
              <p:cNvGrpSpPr/>
              <p:nvPr/>
            </p:nvGrpSpPr>
            <p:grpSpPr>
              <a:xfrm>
                <a:off x="4902751" y="915566"/>
                <a:ext cx="951892" cy="1168870"/>
                <a:chOff x="4912805" y="915566"/>
                <a:chExt cx="951892" cy="1168870"/>
              </a:xfrm>
            </p:grpSpPr>
            <p:sp>
              <p:nvSpPr>
                <p:cNvPr id="90" name="Flowchart: Delay 89">
                  <a:extLst>
                    <a:ext uri="{FF2B5EF4-FFF2-40B4-BE49-F238E27FC236}">
                      <a16:creationId xmlns:a16="http://schemas.microsoft.com/office/drawing/2014/main" id="{06AE5104-DB78-4621-AFB5-26A2887454AD}"/>
                    </a:ext>
                  </a:extLst>
                </p:cNvPr>
                <p:cNvSpPr/>
                <p:nvPr/>
              </p:nvSpPr>
              <p:spPr bwMode="auto">
                <a:xfrm rot="16200000">
                  <a:off x="4932041" y="913098"/>
                  <a:ext cx="609600" cy="614536"/>
                </a:xfrm>
                <a:prstGeom prst="flowChartDelay">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sp>
              <p:nvSpPr>
                <p:cNvPr id="91" name="Flowchart: Delay 90">
                  <a:extLst>
                    <a:ext uri="{FF2B5EF4-FFF2-40B4-BE49-F238E27FC236}">
                      <a16:creationId xmlns:a16="http://schemas.microsoft.com/office/drawing/2014/main" id="{A1A682C4-9CC5-4E55-959E-D5066C4ABFCA}"/>
                    </a:ext>
                  </a:extLst>
                </p:cNvPr>
                <p:cNvSpPr/>
                <p:nvPr/>
              </p:nvSpPr>
              <p:spPr bwMode="auto">
                <a:xfrm rot="16200000">
                  <a:off x="5235861" y="913098"/>
                  <a:ext cx="609600" cy="614536"/>
                </a:xfrm>
                <a:prstGeom prst="flowChartDelay">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sp>
              <p:nvSpPr>
                <p:cNvPr id="92" name="Rectangle 91">
                  <a:extLst>
                    <a:ext uri="{FF2B5EF4-FFF2-40B4-BE49-F238E27FC236}">
                      <a16:creationId xmlns:a16="http://schemas.microsoft.com/office/drawing/2014/main" id="{B71C3841-2F4B-4DC0-84C6-467B5057EFE8}"/>
                    </a:ext>
                  </a:extLst>
                </p:cNvPr>
                <p:cNvSpPr/>
                <p:nvPr/>
              </p:nvSpPr>
              <p:spPr bwMode="auto">
                <a:xfrm>
                  <a:off x="5220037" y="915566"/>
                  <a:ext cx="324000" cy="720032"/>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grpSp>
              <p:nvGrpSpPr>
                <p:cNvPr id="93" name="Group 92">
                  <a:extLst>
                    <a:ext uri="{FF2B5EF4-FFF2-40B4-BE49-F238E27FC236}">
                      <a16:creationId xmlns:a16="http://schemas.microsoft.com/office/drawing/2014/main" id="{E606B29D-B89D-43CB-8D0F-A6C15467262C}"/>
                    </a:ext>
                  </a:extLst>
                </p:cNvPr>
                <p:cNvGrpSpPr/>
                <p:nvPr/>
              </p:nvGrpSpPr>
              <p:grpSpPr>
                <a:xfrm rot="10800000">
                  <a:off x="4912805" y="1292397"/>
                  <a:ext cx="951892" cy="792039"/>
                  <a:chOff x="2725496" y="444784"/>
                  <a:chExt cx="951892" cy="792039"/>
                </a:xfrm>
              </p:grpSpPr>
              <p:sp>
                <p:nvSpPr>
                  <p:cNvPr id="94" name="Flowchart: Delay 93">
                    <a:extLst>
                      <a:ext uri="{FF2B5EF4-FFF2-40B4-BE49-F238E27FC236}">
                        <a16:creationId xmlns:a16="http://schemas.microsoft.com/office/drawing/2014/main" id="{CD6DE364-1D24-4F5D-B62F-ED105CB19900}"/>
                      </a:ext>
                    </a:extLst>
                  </p:cNvPr>
                  <p:cNvSpPr/>
                  <p:nvPr/>
                </p:nvSpPr>
                <p:spPr bwMode="auto">
                  <a:xfrm rot="16200000">
                    <a:off x="2761500" y="442316"/>
                    <a:ext cx="609600" cy="614536"/>
                  </a:xfrm>
                  <a:prstGeom prst="flowChartDelay">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sp>
                <p:nvSpPr>
                  <p:cNvPr id="95" name="Rectangle 94">
                    <a:extLst>
                      <a:ext uri="{FF2B5EF4-FFF2-40B4-BE49-F238E27FC236}">
                        <a16:creationId xmlns:a16="http://schemas.microsoft.com/office/drawing/2014/main" id="{E0160E69-BFC6-4A8F-99EC-B16166A4E38D}"/>
                      </a:ext>
                    </a:extLst>
                  </p:cNvPr>
                  <p:cNvSpPr/>
                  <p:nvPr/>
                </p:nvSpPr>
                <p:spPr bwMode="auto">
                  <a:xfrm>
                    <a:off x="2725496" y="804823"/>
                    <a:ext cx="648000" cy="4320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sp>
                <p:nvSpPr>
                  <p:cNvPr id="96" name="Flowchart: Delay 95">
                    <a:extLst>
                      <a:ext uri="{FF2B5EF4-FFF2-40B4-BE49-F238E27FC236}">
                        <a16:creationId xmlns:a16="http://schemas.microsoft.com/office/drawing/2014/main" id="{59AF317D-9CAD-4E29-B24E-EDA28D9A2A0D}"/>
                      </a:ext>
                    </a:extLst>
                  </p:cNvPr>
                  <p:cNvSpPr/>
                  <p:nvPr/>
                </p:nvSpPr>
                <p:spPr bwMode="auto">
                  <a:xfrm rot="16200000">
                    <a:off x="3065320" y="442316"/>
                    <a:ext cx="609600" cy="614536"/>
                  </a:xfrm>
                  <a:prstGeom prst="flowChartDelay">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sp>
                <p:nvSpPr>
                  <p:cNvPr id="97" name="Rectangle 96">
                    <a:extLst>
                      <a:ext uri="{FF2B5EF4-FFF2-40B4-BE49-F238E27FC236}">
                        <a16:creationId xmlns:a16="http://schemas.microsoft.com/office/drawing/2014/main" id="{60A2A6F3-A912-4429-8958-39868DDC0CDF}"/>
                      </a:ext>
                    </a:extLst>
                  </p:cNvPr>
                  <p:cNvSpPr/>
                  <p:nvPr/>
                </p:nvSpPr>
                <p:spPr bwMode="auto">
                  <a:xfrm>
                    <a:off x="3029316" y="804823"/>
                    <a:ext cx="648000" cy="4320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sp>
                <p:nvSpPr>
                  <p:cNvPr id="98" name="Rectangle 97">
                    <a:extLst>
                      <a:ext uri="{FF2B5EF4-FFF2-40B4-BE49-F238E27FC236}">
                        <a16:creationId xmlns:a16="http://schemas.microsoft.com/office/drawing/2014/main" id="{F6636EC5-5B34-47F0-8AD4-03CD6764C239}"/>
                      </a:ext>
                    </a:extLst>
                  </p:cNvPr>
                  <p:cNvSpPr/>
                  <p:nvPr/>
                </p:nvSpPr>
                <p:spPr bwMode="auto">
                  <a:xfrm>
                    <a:off x="3049496" y="444784"/>
                    <a:ext cx="324000" cy="758814"/>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grpSp>
          </p:grpSp>
          <p:grpSp>
            <p:nvGrpSpPr>
              <p:cNvPr id="82" name="Group 81">
                <a:extLst>
                  <a:ext uri="{FF2B5EF4-FFF2-40B4-BE49-F238E27FC236}">
                    <a16:creationId xmlns:a16="http://schemas.microsoft.com/office/drawing/2014/main" id="{87254FB3-63F3-40F5-B0B0-693A0C42FF85}"/>
                  </a:ext>
                </a:extLst>
              </p:cNvPr>
              <p:cNvGrpSpPr/>
              <p:nvPr/>
            </p:nvGrpSpPr>
            <p:grpSpPr>
              <a:xfrm>
                <a:off x="4795401" y="1211969"/>
                <a:ext cx="1166592" cy="576064"/>
                <a:chOff x="2903976" y="954043"/>
                <a:chExt cx="1166592" cy="576064"/>
              </a:xfrm>
            </p:grpSpPr>
            <p:sp>
              <p:nvSpPr>
                <p:cNvPr id="83" name="Rectangle 82">
                  <a:extLst>
                    <a:ext uri="{FF2B5EF4-FFF2-40B4-BE49-F238E27FC236}">
                      <a16:creationId xmlns:a16="http://schemas.microsoft.com/office/drawing/2014/main" id="{B0639148-A0C0-4A45-843F-931DC42F01E7}"/>
                    </a:ext>
                  </a:extLst>
                </p:cNvPr>
                <p:cNvSpPr/>
                <p:nvPr/>
              </p:nvSpPr>
              <p:spPr bwMode="auto">
                <a:xfrm>
                  <a:off x="3009066" y="1026075"/>
                  <a:ext cx="648000" cy="4320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sp>
              <p:nvSpPr>
                <p:cNvPr id="84" name="Rectangle 83">
                  <a:extLst>
                    <a:ext uri="{FF2B5EF4-FFF2-40B4-BE49-F238E27FC236}">
                      <a16:creationId xmlns:a16="http://schemas.microsoft.com/office/drawing/2014/main" id="{7DDDC558-276E-4376-9DE8-FF0B6AC8A1A0}"/>
                    </a:ext>
                  </a:extLst>
                </p:cNvPr>
                <p:cNvSpPr/>
                <p:nvPr/>
              </p:nvSpPr>
              <p:spPr bwMode="auto">
                <a:xfrm>
                  <a:off x="3312886" y="1026075"/>
                  <a:ext cx="648000" cy="4320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sp>
              <p:nvSpPr>
                <p:cNvPr id="85" name="Rectangle 84">
                  <a:extLst>
                    <a:ext uri="{FF2B5EF4-FFF2-40B4-BE49-F238E27FC236}">
                      <a16:creationId xmlns:a16="http://schemas.microsoft.com/office/drawing/2014/main" id="{2303E6F3-61B2-4688-A016-0A9823105B74}"/>
                    </a:ext>
                  </a:extLst>
                </p:cNvPr>
                <p:cNvSpPr/>
                <p:nvPr/>
              </p:nvSpPr>
              <p:spPr bwMode="auto">
                <a:xfrm>
                  <a:off x="3296046" y="1016446"/>
                  <a:ext cx="411396" cy="451259"/>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sp>
              <p:nvSpPr>
                <p:cNvPr id="86" name="Rectangle: Rounded Corners 85">
                  <a:extLst>
                    <a:ext uri="{FF2B5EF4-FFF2-40B4-BE49-F238E27FC236}">
                      <a16:creationId xmlns:a16="http://schemas.microsoft.com/office/drawing/2014/main" id="{A28B5625-ADDD-498E-95DF-98D32610053F}"/>
                    </a:ext>
                  </a:extLst>
                </p:cNvPr>
                <p:cNvSpPr/>
                <p:nvPr/>
              </p:nvSpPr>
              <p:spPr bwMode="auto">
                <a:xfrm>
                  <a:off x="3218376" y="954043"/>
                  <a:ext cx="216024" cy="576064"/>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sp>
              <p:nvSpPr>
                <p:cNvPr id="87" name="Rectangle: Rounded Corners 86">
                  <a:extLst>
                    <a:ext uri="{FF2B5EF4-FFF2-40B4-BE49-F238E27FC236}">
                      <a16:creationId xmlns:a16="http://schemas.microsoft.com/office/drawing/2014/main" id="{8575328C-372D-4817-8B58-92FB152C8750}"/>
                    </a:ext>
                  </a:extLst>
                </p:cNvPr>
                <p:cNvSpPr/>
                <p:nvPr/>
              </p:nvSpPr>
              <p:spPr bwMode="auto">
                <a:xfrm>
                  <a:off x="3532624" y="954043"/>
                  <a:ext cx="216024" cy="576064"/>
                </a:xfrm>
                <a:prstGeom prst="round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sp>
              <p:nvSpPr>
                <p:cNvPr id="88" name="Rectangle: Rounded Corners 87">
                  <a:extLst>
                    <a:ext uri="{FF2B5EF4-FFF2-40B4-BE49-F238E27FC236}">
                      <a16:creationId xmlns:a16="http://schemas.microsoft.com/office/drawing/2014/main" id="{F11EA844-706D-4750-9531-ADD3978D0755}"/>
                    </a:ext>
                  </a:extLst>
                </p:cNvPr>
                <p:cNvSpPr/>
                <p:nvPr/>
              </p:nvSpPr>
              <p:spPr bwMode="auto">
                <a:xfrm>
                  <a:off x="3854544" y="954043"/>
                  <a:ext cx="216024" cy="576064"/>
                </a:xfrm>
                <a:prstGeom prst="roundRect">
                  <a:avLst/>
                </a:prstGeom>
                <a:solidFill>
                  <a:schemeClr val="accent6">
                    <a:lumMod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sp>
              <p:nvSpPr>
                <p:cNvPr id="89" name="Rectangle: Rounded Corners 88">
                  <a:extLst>
                    <a:ext uri="{FF2B5EF4-FFF2-40B4-BE49-F238E27FC236}">
                      <a16:creationId xmlns:a16="http://schemas.microsoft.com/office/drawing/2014/main" id="{1745EC5B-963D-4301-B2F9-CB87DE4E14C0}"/>
                    </a:ext>
                  </a:extLst>
                </p:cNvPr>
                <p:cNvSpPr/>
                <p:nvPr/>
              </p:nvSpPr>
              <p:spPr bwMode="auto">
                <a:xfrm>
                  <a:off x="2903976" y="954043"/>
                  <a:ext cx="216024" cy="576064"/>
                </a:xfrm>
                <a:prstGeom prst="round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grpSp>
        </p:grpSp>
        <p:sp>
          <p:nvSpPr>
            <p:cNvPr id="119" name="Arc 118">
              <a:extLst>
                <a:ext uri="{FF2B5EF4-FFF2-40B4-BE49-F238E27FC236}">
                  <a16:creationId xmlns:a16="http://schemas.microsoft.com/office/drawing/2014/main" id="{9B2AC383-7C1E-49A4-81CC-C7016E8EC8BA}"/>
                </a:ext>
              </a:extLst>
            </p:cNvPr>
            <p:cNvSpPr/>
            <p:nvPr/>
          </p:nvSpPr>
          <p:spPr bwMode="auto">
            <a:xfrm>
              <a:off x="5755266" y="2746777"/>
              <a:ext cx="1353199" cy="721394"/>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pic>
          <p:nvPicPr>
            <p:cNvPr id="142" name="Picture 141">
              <a:extLst>
                <a:ext uri="{FF2B5EF4-FFF2-40B4-BE49-F238E27FC236}">
                  <a16:creationId xmlns:a16="http://schemas.microsoft.com/office/drawing/2014/main" id="{3B66CDDF-906D-4131-8DA8-49774ACBC9B9}"/>
                </a:ext>
              </a:extLst>
            </p:cNvPr>
            <p:cNvPicPr>
              <a:picLocks noChangeAspect="1"/>
            </p:cNvPicPr>
            <p:nvPr/>
          </p:nvPicPr>
          <p:blipFill>
            <a:blip r:embed="rId2"/>
            <a:stretch>
              <a:fillRect/>
            </a:stretch>
          </p:blipFill>
          <p:spPr>
            <a:xfrm rot="17170268">
              <a:off x="6230998" y="2428751"/>
              <a:ext cx="572636" cy="576193"/>
            </a:xfrm>
            <a:prstGeom prst="rect">
              <a:avLst/>
            </a:prstGeom>
          </p:spPr>
        </p:pic>
      </p:grpSp>
      <p:sp>
        <p:nvSpPr>
          <p:cNvPr id="144" name="Oval 143">
            <a:extLst>
              <a:ext uri="{FF2B5EF4-FFF2-40B4-BE49-F238E27FC236}">
                <a16:creationId xmlns:a16="http://schemas.microsoft.com/office/drawing/2014/main" id="{C86A554F-0D8F-4071-BCAD-D2AAD8C33847}"/>
              </a:ext>
            </a:extLst>
          </p:cNvPr>
          <p:cNvSpPr/>
          <p:nvPr/>
        </p:nvSpPr>
        <p:spPr bwMode="auto">
          <a:xfrm>
            <a:off x="961767" y="2773415"/>
            <a:ext cx="360000" cy="360000"/>
          </a:xfrm>
          <a:prstGeom prst="ellipse">
            <a:avLst/>
          </a:prstGeom>
          <a:noFill/>
          <a:ln w="28575" cap="flat" cmpd="sng" algn="ctr">
            <a:solidFill>
              <a:schemeClr val="bg1">
                <a:lumMod val="65000"/>
              </a:schemeClr>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sp>
        <p:nvSpPr>
          <p:cNvPr id="150" name="TextBox 149">
            <a:extLst>
              <a:ext uri="{FF2B5EF4-FFF2-40B4-BE49-F238E27FC236}">
                <a16:creationId xmlns:a16="http://schemas.microsoft.com/office/drawing/2014/main" id="{68252F66-248A-4F88-9E9F-0F655CFBB12E}"/>
              </a:ext>
            </a:extLst>
          </p:cNvPr>
          <p:cNvSpPr txBox="1"/>
          <p:nvPr/>
        </p:nvSpPr>
        <p:spPr>
          <a:xfrm>
            <a:off x="467544" y="3250373"/>
            <a:ext cx="1348446" cy="338554"/>
          </a:xfrm>
          <a:prstGeom prst="rect">
            <a:avLst/>
          </a:prstGeom>
          <a:noFill/>
        </p:spPr>
        <p:txBody>
          <a:bodyPr wrap="none" rtlCol="0">
            <a:spAutoFit/>
          </a:bodyPr>
          <a:lstStyle/>
          <a:p>
            <a:r>
              <a:rPr lang="en-AU" sz="1600" dirty="0">
                <a:solidFill>
                  <a:schemeClr val="accent6"/>
                </a:solidFill>
                <a:latin typeface="+mn-lt"/>
              </a:rPr>
              <a:t>Prestructural</a:t>
            </a:r>
          </a:p>
        </p:txBody>
      </p:sp>
      <p:sp>
        <p:nvSpPr>
          <p:cNvPr id="151" name="TextBox 150">
            <a:extLst>
              <a:ext uri="{FF2B5EF4-FFF2-40B4-BE49-F238E27FC236}">
                <a16:creationId xmlns:a16="http://schemas.microsoft.com/office/drawing/2014/main" id="{B18FAE1A-C41F-4320-A448-6EDEB96BE9CD}"/>
              </a:ext>
            </a:extLst>
          </p:cNvPr>
          <p:cNvSpPr txBox="1"/>
          <p:nvPr/>
        </p:nvSpPr>
        <p:spPr>
          <a:xfrm>
            <a:off x="1940234" y="3250373"/>
            <a:ext cx="1335622" cy="338554"/>
          </a:xfrm>
          <a:prstGeom prst="rect">
            <a:avLst/>
          </a:prstGeom>
          <a:noFill/>
        </p:spPr>
        <p:txBody>
          <a:bodyPr wrap="none" rtlCol="0">
            <a:spAutoFit/>
          </a:bodyPr>
          <a:lstStyle/>
          <a:p>
            <a:r>
              <a:rPr lang="en-AU" sz="1600" dirty="0">
                <a:solidFill>
                  <a:schemeClr val="accent6"/>
                </a:solidFill>
                <a:latin typeface="+mn-lt"/>
              </a:rPr>
              <a:t>Unistructural</a:t>
            </a:r>
          </a:p>
        </p:txBody>
      </p:sp>
      <p:sp>
        <p:nvSpPr>
          <p:cNvPr id="152" name="TextBox 151">
            <a:extLst>
              <a:ext uri="{FF2B5EF4-FFF2-40B4-BE49-F238E27FC236}">
                <a16:creationId xmlns:a16="http://schemas.microsoft.com/office/drawing/2014/main" id="{A57DFD95-9285-4FBC-899D-5CECA80B23CA}"/>
              </a:ext>
            </a:extLst>
          </p:cNvPr>
          <p:cNvSpPr txBox="1"/>
          <p:nvPr/>
        </p:nvSpPr>
        <p:spPr>
          <a:xfrm>
            <a:off x="3508944" y="3250373"/>
            <a:ext cx="1462260" cy="338554"/>
          </a:xfrm>
          <a:prstGeom prst="rect">
            <a:avLst/>
          </a:prstGeom>
          <a:noFill/>
        </p:spPr>
        <p:txBody>
          <a:bodyPr wrap="none" rtlCol="0">
            <a:spAutoFit/>
          </a:bodyPr>
          <a:lstStyle/>
          <a:p>
            <a:pPr algn="ctr"/>
            <a:r>
              <a:rPr lang="en-AU" sz="1600" dirty="0">
                <a:solidFill>
                  <a:schemeClr val="accent6"/>
                </a:solidFill>
                <a:latin typeface="+mn-lt"/>
              </a:rPr>
              <a:t>Multistructural</a:t>
            </a:r>
          </a:p>
        </p:txBody>
      </p:sp>
      <p:sp>
        <p:nvSpPr>
          <p:cNvPr id="153" name="TextBox 152">
            <a:extLst>
              <a:ext uri="{FF2B5EF4-FFF2-40B4-BE49-F238E27FC236}">
                <a16:creationId xmlns:a16="http://schemas.microsoft.com/office/drawing/2014/main" id="{470DFF14-B533-4A93-A5B1-C938910E8DB7}"/>
              </a:ext>
            </a:extLst>
          </p:cNvPr>
          <p:cNvSpPr txBox="1"/>
          <p:nvPr/>
        </p:nvSpPr>
        <p:spPr>
          <a:xfrm>
            <a:off x="5529451" y="3250373"/>
            <a:ext cx="1093569" cy="338554"/>
          </a:xfrm>
          <a:prstGeom prst="rect">
            <a:avLst/>
          </a:prstGeom>
          <a:noFill/>
        </p:spPr>
        <p:txBody>
          <a:bodyPr wrap="none" rtlCol="0">
            <a:spAutoFit/>
          </a:bodyPr>
          <a:lstStyle/>
          <a:p>
            <a:r>
              <a:rPr lang="en-AU" sz="1600" dirty="0">
                <a:solidFill>
                  <a:schemeClr val="accent6">
                    <a:lumMod val="50000"/>
                  </a:schemeClr>
                </a:solidFill>
                <a:latin typeface="+mn-lt"/>
              </a:rPr>
              <a:t>Relational</a:t>
            </a:r>
          </a:p>
        </p:txBody>
      </p:sp>
      <p:sp>
        <p:nvSpPr>
          <p:cNvPr id="154" name="TextBox 153">
            <a:extLst>
              <a:ext uri="{FF2B5EF4-FFF2-40B4-BE49-F238E27FC236}">
                <a16:creationId xmlns:a16="http://schemas.microsoft.com/office/drawing/2014/main" id="{7E014849-8CF1-412D-9ADE-2D1A61964B9B}"/>
              </a:ext>
            </a:extLst>
          </p:cNvPr>
          <p:cNvSpPr txBox="1"/>
          <p:nvPr/>
        </p:nvSpPr>
        <p:spPr>
          <a:xfrm>
            <a:off x="6948264" y="3250373"/>
            <a:ext cx="1850058" cy="338554"/>
          </a:xfrm>
          <a:prstGeom prst="rect">
            <a:avLst/>
          </a:prstGeom>
          <a:noFill/>
        </p:spPr>
        <p:txBody>
          <a:bodyPr wrap="none" rtlCol="0">
            <a:spAutoFit/>
          </a:bodyPr>
          <a:lstStyle/>
          <a:p>
            <a:r>
              <a:rPr lang="en-AU" sz="1600" dirty="0">
                <a:solidFill>
                  <a:schemeClr val="accent6">
                    <a:lumMod val="50000"/>
                  </a:schemeClr>
                </a:solidFill>
                <a:latin typeface="+mn-lt"/>
              </a:rPr>
              <a:t>Extended Abstract</a:t>
            </a:r>
          </a:p>
        </p:txBody>
      </p:sp>
      <p:cxnSp>
        <p:nvCxnSpPr>
          <p:cNvPr id="163" name="Straight Connector 162">
            <a:extLst>
              <a:ext uri="{FF2B5EF4-FFF2-40B4-BE49-F238E27FC236}">
                <a16:creationId xmlns:a16="http://schemas.microsoft.com/office/drawing/2014/main" id="{60945F13-DEFF-4389-93C5-6047622A7B93}"/>
              </a:ext>
            </a:extLst>
          </p:cNvPr>
          <p:cNvCxnSpPr/>
          <p:nvPr/>
        </p:nvCxnSpPr>
        <p:spPr bwMode="auto">
          <a:xfrm>
            <a:off x="301378" y="3574174"/>
            <a:ext cx="8460000"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5" name="Straight Arrow Connector 164">
            <a:extLst>
              <a:ext uri="{FF2B5EF4-FFF2-40B4-BE49-F238E27FC236}">
                <a16:creationId xmlns:a16="http://schemas.microsoft.com/office/drawing/2014/main" id="{C24BAE58-3835-43A6-8C3F-A608C2020BA3}"/>
              </a:ext>
            </a:extLst>
          </p:cNvPr>
          <p:cNvCxnSpPr/>
          <p:nvPr/>
        </p:nvCxnSpPr>
        <p:spPr bwMode="auto">
          <a:xfrm>
            <a:off x="366063" y="3754429"/>
            <a:ext cx="4831859" cy="0"/>
          </a:xfrm>
          <a:prstGeom prst="straightConnector1">
            <a:avLst/>
          </a:prstGeom>
          <a:solidFill>
            <a:schemeClr val="accent1"/>
          </a:solidFill>
          <a:ln w="31750" cap="flat" cmpd="sng" algn="ctr">
            <a:solidFill>
              <a:schemeClr val="accent6"/>
            </a:solidFill>
            <a:prstDash val="solid"/>
            <a:round/>
            <a:headEnd type="triangle" w="lg" len="lg"/>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6" name="Straight Arrow Connector 165">
            <a:extLst>
              <a:ext uri="{FF2B5EF4-FFF2-40B4-BE49-F238E27FC236}">
                <a16:creationId xmlns:a16="http://schemas.microsoft.com/office/drawing/2014/main" id="{FC4E2EA6-DCA4-4181-88BA-BFC646308D8C}"/>
              </a:ext>
            </a:extLst>
          </p:cNvPr>
          <p:cNvCxnSpPr/>
          <p:nvPr/>
        </p:nvCxnSpPr>
        <p:spPr bwMode="auto">
          <a:xfrm>
            <a:off x="5162322" y="3754429"/>
            <a:ext cx="3636000" cy="0"/>
          </a:xfrm>
          <a:prstGeom prst="straightConnector1">
            <a:avLst/>
          </a:prstGeom>
          <a:solidFill>
            <a:schemeClr val="accent1"/>
          </a:solidFill>
          <a:ln w="31750" cap="flat" cmpd="sng" algn="ctr">
            <a:solidFill>
              <a:schemeClr val="accent6">
                <a:lumMod val="50000"/>
              </a:schemeClr>
            </a:solidFill>
            <a:prstDash val="solid"/>
            <a:round/>
            <a:headEnd type="triangle" w="lg" len="lg"/>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8" name="TextBox 167">
            <a:extLst>
              <a:ext uri="{FF2B5EF4-FFF2-40B4-BE49-F238E27FC236}">
                <a16:creationId xmlns:a16="http://schemas.microsoft.com/office/drawing/2014/main" id="{728DD722-8C1F-4D84-BCB3-BA5957B1C2E7}"/>
              </a:ext>
            </a:extLst>
          </p:cNvPr>
          <p:cNvSpPr txBox="1"/>
          <p:nvPr/>
        </p:nvSpPr>
        <p:spPr>
          <a:xfrm>
            <a:off x="1713385" y="3754429"/>
            <a:ext cx="2032929" cy="338554"/>
          </a:xfrm>
          <a:prstGeom prst="rect">
            <a:avLst/>
          </a:prstGeom>
          <a:noFill/>
        </p:spPr>
        <p:txBody>
          <a:bodyPr wrap="none" rtlCol="0">
            <a:spAutoFit/>
          </a:bodyPr>
          <a:lstStyle/>
          <a:p>
            <a:r>
              <a:rPr lang="en-AU" sz="1600" b="1" dirty="0">
                <a:solidFill>
                  <a:schemeClr val="accent6"/>
                </a:solidFill>
                <a:latin typeface="+mn-lt"/>
              </a:rPr>
              <a:t>Quantitative Phase</a:t>
            </a:r>
          </a:p>
        </p:txBody>
      </p:sp>
      <p:sp>
        <p:nvSpPr>
          <p:cNvPr id="169" name="TextBox 168">
            <a:extLst>
              <a:ext uri="{FF2B5EF4-FFF2-40B4-BE49-F238E27FC236}">
                <a16:creationId xmlns:a16="http://schemas.microsoft.com/office/drawing/2014/main" id="{E2A02E76-E9CD-4DE5-870E-6A80955F8D9E}"/>
              </a:ext>
            </a:extLst>
          </p:cNvPr>
          <p:cNvSpPr txBox="1"/>
          <p:nvPr/>
        </p:nvSpPr>
        <p:spPr>
          <a:xfrm>
            <a:off x="5968647" y="3754429"/>
            <a:ext cx="1965603" cy="338554"/>
          </a:xfrm>
          <a:prstGeom prst="rect">
            <a:avLst/>
          </a:prstGeom>
          <a:noFill/>
        </p:spPr>
        <p:txBody>
          <a:bodyPr wrap="none" rtlCol="0">
            <a:spAutoFit/>
          </a:bodyPr>
          <a:lstStyle/>
          <a:p>
            <a:r>
              <a:rPr lang="en-AU" sz="1600" b="1" dirty="0">
                <a:solidFill>
                  <a:schemeClr val="accent6">
                    <a:lumMod val="50000"/>
                  </a:schemeClr>
                </a:solidFill>
                <a:latin typeface="+mn-lt"/>
              </a:rPr>
              <a:t>Qualitative Phase</a:t>
            </a:r>
          </a:p>
        </p:txBody>
      </p:sp>
      <p:sp>
        <p:nvSpPr>
          <p:cNvPr id="172" name="Arc 171">
            <a:extLst>
              <a:ext uri="{FF2B5EF4-FFF2-40B4-BE49-F238E27FC236}">
                <a16:creationId xmlns:a16="http://schemas.microsoft.com/office/drawing/2014/main" id="{27F37A5E-9E1A-466B-AAAD-9C4FFA87965C}"/>
              </a:ext>
            </a:extLst>
          </p:cNvPr>
          <p:cNvSpPr/>
          <p:nvPr/>
        </p:nvSpPr>
        <p:spPr bwMode="auto">
          <a:xfrm flipH="1" flipV="1">
            <a:off x="7931584" y="2075445"/>
            <a:ext cx="1353199" cy="721394"/>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pic>
        <p:nvPicPr>
          <p:cNvPr id="174" name="Picture 173">
            <a:extLst>
              <a:ext uri="{FF2B5EF4-FFF2-40B4-BE49-F238E27FC236}">
                <a16:creationId xmlns:a16="http://schemas.microsoft.com/office/drawing/2014/main" id="{FF13F01C-8CD9-481D-B4C5-9F5BB3A8F5EB}"/>
              </a:ext>
            </a:extLst>
          </p:cNvPr>
          <p:cNvPicPr>
            <a:picLocks noChangeAspect="1"/>
          </p:cNvPicPr>
          <p:nvPr/>
        </p:nvPicPr>
        <p:blipFill>
          <a:blip r:embed="rId3"/>
          <a:stretch>
            <a:fillRect/>
          </a:stretch>
        </p:blipFill>
        <p:spPr>
          <a:xfrm rot="6925347">
            <a:off x="8072882" y="2510633"/>
            <a:ext cx="602210" cy="624514"/>
          </a:xfrm>
          <a:prstGeom prst="rect">
            <a:avLst/>
          </a:prstGeom>
        </p:spPr>
      </p:pic>
      <p:sp>
        <p:nvSpPr>
          <p:cNvPr id="70" name="TextBox 69">
            <a:extLst>
              <a:ext uri="{FF2B5EF4-FFF2-40B4-BE49-F238E27FC236}">
                <a16:creationId xmlns:a16="http://schemas.microsoft.com/office/drawing/2014/main" id="{7D4CDC8B-DD0F-4408-BBE1-E41DA3D54438}"/>
              </a:ext>
            </a:extLst>
          </p:cNvPr>
          <p:cNvSpPr txBox="1"/>
          <p:nvPr/>
        </p:nvSpPr>
        <p:spPr>
          <a:xfrm>
            <a:off x="708472" y="2155254"/>
            <a:ext cx="902811" cy="338554"/>
          </a:xfrm>
          <a:prstGeom prst="rect">
            <a:avLst/>
          </a:prstGeom>
          <a:noFill/>
        </p:spPr>
        <p:txBody>
          <a:bodyPr wrap="none" rtlCol="0">
            <a:spAutoFit/>
          </a:bodyPr>
          <a:lstStyle/>
          <a:p>
            <a:r>
              <a:rPr lang="en-AU" sz="1600" dirty="0">
                <a:solidFill>
                  <a:schemeClr val="accent6"/>
                </a:solidFill>
                <a:latin typeface="+mn-lt"/>
              </a:rPr>
              <a:t>No Idea</a:t>
            </a:r>
          </a:p>
        </p:txBody>
      </p:sp>
      <p:sp>
        <p:nvSpPr>
          <p:cNvPr id="71" name="TextBox 70">
            <a:extLst>
              <a:ext uri="{FF2B5EF4-FFF2-40B4-BE49-F238E27FC236}">
                <a16:creationId xmlns:a16="http://schemas.microsoft.com/office/drawing/2014/main" id="{1B3305CD-FB1F-4E17-856E-A51D804D5A22}"/>
              </a:ext>
            </a:extLst>
          </p:cNvPr>
          <p:cNvSpPr txBox="1"/>
          <p:nvPr/>
        </p:nvSpPr>
        <p:spPr>
          <a:xfrm>
            <a:off x="2123728" y="1788727"/>
            <a:ext cx="1029449" cy="338554"/>
          </a:xfrm>
          <a:prstGeom prst="rect">
            <a:avLst/>
          </a:prstGeom>
          <a:noFill/>
        </p:spPr>
        <p:txBody>
          <a:bodyPr wrap="none" rtlCol="0">
            <a:spAutoFit/>
          </a:bodyPr>
          <a:lstStyle/>
          <a:p>
            <a:r>
              <a:rPr lang="en-AU" sz="1600" dirty="0">
                <a:solidFill>
                  <a:schemeClr val="accent6"/>
                </a:solidFill>
                <a:latin typeface="+mn-lt"/>
              </a:rPr>
              <a:t>One Idea</a:t>
            </a:r>
          </a:p>
        </p:txBody>
      </p:sp>
      <p:sp>
        <p:nvSpPr>
          <p:cNvPr id="72" name="TextBox 71">
            <a:extLst>
              <a:ext uri="{FF2B5EF4-FFF2-40B4-BE49-F238E27FC236}">
                <a16:creationId xmlns:a16="http://schemas.microsoft.com/office/drawing/2014/main" id="{C1C524F5-F8C8-4739-BD30-C2518E7C5BD0}"/>
              </a:ext>
            </a:extLst>
          </p:cNvPr>
          <p:cNvSpPr txBox="1"/>
          <p:nvPr/>
        </p:nvSpPr>
        <p:spPr>
          <a:xfrm>
            <a:off x="3674128" y="1242970"/>
            <a:ext cx="1245854" cy="338554"/>
          </a:xfrm>
          <a:prstGeom prst="rect">
            <a:avLst/>
          </a:prstGeom>
          <a:noFill/>
        </p:spPr>
        <p:txBody>
          <a:bodyPr wrap="none" rtlCol="0">
            <a:spAutoFit/>
          </a:bodyPr>
          <a:lstStyle/>
          <a:p>
            <a:r>
              <a:rPr lang="en-AU" sz="1600" dirty="0">
                <a:solidFill>
                  <a:schemeClr val="accent6"/>
                </a:solidFill>
                <a:latin typeface="+mn-lt"/>
              </a:rPr>
              <a:t>Many Ideas</a:t>
            </a:r>
          </a:p>
        </p:txBody>
      </p:sp>
      <p:sp>
        <p:nvSpPr>
          <p:cNvPr id="73" name="TextBox 72">
            <a:extLst>
              <a:ext uri="{FF2B5EF4-FFF2-40B4-BE49-F238E27FC236}">
                <a16:creationId xmlns:a16="http://schemas.microsoft.com/office/drawing/2014/main" id="{94DBC2BE-8107-4D30-8311-6119746A3BBA}"/>
              </a:ext>
            </a:extLst>
          </p:cNvPr>
          <p:cNvSpPr txBox="1"/>
          <p:nvPr/>
        </p:nvSpPr>
        <p:spPr>
          <a:xfrm>
            <a:off x="5364076" y="730093"/>
            <a:ext cx="1449436" cy="338554"/>
          </a:xfrm>
          <a:prstGeom prst="rect">
            <a:avLst/>
          </a:prstGeom>
          <a:noFill/>
        </p:spPr>
        <p:txBody>
          <a:bodyPr wrap="none" rtlCol="0">
            <a:spAutoFit/>
          </a:bodyPr>
          <a:lstStyle/>
          <a:p>
            <a:r>
              <a:rPr lang="en-AU" sz="1600" dirty="0">
                <a:solidFill>
                  <a:schemeClr val="accent6">
                    <a:lumMod val="50000"/>
                  </a:schemeClr>
                </a:solidFill>
                <a:latin typeface="+mn-lt"/>
              </a:rPr>
              <a:t>Related Ideas</a:t>
            </a:r>
          </a:p>
        </p:txBody>
      </p:sp>
      <p:sp>
        <p:nvSpPr>
          <p:cNvPr id="74" name="TextBox 73">
            <a:extLst>
              <a:ext uri="{FF2B5EF4-FFF2-40B4-BE49-F238E27FC236}">
                <a16:creationId xmlns:a16="http://schemas.microsoft.com/office/drawing/2014/main" id="{D8062B6A-3214-472E-B180-1E5C174B5F4B}"/>
              </a:ext>
            </a:extLst>
          </p:cNvPr>
          <p:cNvSpPr txBox="1"/>
          <p:nvPr/>
        </p:nvSpPr>
        <p:spPr>
          <a:xfrm>
            <a:off x="7068425" y="195486"/>
            <a:ext cx="1609736" cy="338554"/>
          </a:xfrm>
          <a:prstGeom prst="rect">
            <a:avLst/>
          </a:prstGeom>
          <a:noFill/>
        </p:spPr>
        <p:txBody>
          <a:bodyPr wrap="none" rtlCol="0">
            <a:spAutoFit/>
          </a:bodyPr>
          <a:lstStyle/>
          <a:p>
            <a:r>
              <a:rPr lang="en-AU" sz="1600" dirty="0">
                <a:solidFill>
                  <a:schemeClr val="accent6">
                    <a:lumMod val="50000"/>
                  </a:schemeClr>
                </a:solidFill>
                <a:latin typeface="+mn-lt"/>
              </a:rPr>
              <a:t>Extended Ideas</a:t>
            </a:r>
          </a:p>
        </p:txBody>
      </p:sp>
      <p:sp>
        <p:nvSpPr>
          <p:cNvPr id="3" name="Rectangle 1"/>
          <p:cNvSpPr>
            <a:spLocks noChangeArrowheads="1"/>
          </p:cNvSpPr>
          <p:nvPr/>
        </p:nvSpPr>
        <p:spPr bwMode="auto">
          <a:xfrm>
            <a:off x="243708" y="4328462"/>
            <a:ext cx="8892178"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accent6"/>
                </a:solidFill>
                <a:effectLst/>
                <a:latin typeface="+mj-lt"/>
              </a:rPr>
              <a:t>Adapted from: Hook , P &amp; </a:t>
            </a:r>
            <a:r>
              <a:rPr kumimoji="0" lang="en-US" altLang="en-US" sz="1100" b="0" i="0" u="none" strike="noStrike" cap="none" normalizeH="0" baseline="0" dirty="0" err="1">
                <a:ln>
                  <a:noFill/>
                </a:ln>
                <a:solidFill>
                  <a:schemeClr val="accent6"/>
                </a:solidFill>
                <a:effectLst/>
                <a:latin typeface="+mj-lt"/>
              </a:rPr>
              <a:t>Tolhoek</a:t>
            </a:r>
            <a:r>
              <a:rPr kumimoji="0" lang="en-US" altLang="en-US" sz="1100" b="0" i="0" u="none" strike="noStrike" cap="none" normalizeH="0" baseline="0" dirty="0">
                <a:ln>
                  <a:noFill/>
                </a:ln>
                <a:solidFill>
                  <a:schemeClr val="accent6"/>
                </a:solidFill>
                <a:effectLst/>
                <a:latin typeface="+mj-lt"/>
              </a:rPr>
              <a:t>, 2017, </a:t>
            </a:r>
            <a:r>
              <a:rPr kumimoji="0" lang="en-US" altLang="en-US" sz="1100" b="0" i="1" u="none" strike="noStrike" cap="none" normalizeH="0" baseline="0" dirty="0">
                <a:ln>
                  <a:noFill/>
                </a:ln>
                <a:solidFill>
                  <a:schemeClr val="accent6"/>
                </a:solidFill>
                <a:effectLst/>
                <a:latin typeface="+mj-lt"/>
              </a:rPr>
              <a:t>Using SOLO Taxonomy to Think Like a Scientist</a:t>
            </a:r>
            <a:r>
              <a:rPr kumimoji="0" lang="en-US" altLang="en-US" sz="1100" b="0" i="0" u="none" strike="noStrike" cap="none" normalizeH="0" baseline="0" dirty="0">
                <a:ln>
                  <a:noFill/>
                </a:ln>
                <a:solidFill>
                  <a:schemeClr val="accent6"/>
                </a:solidFill>
                <a:effectLst/>
                <a:latin typeface="+mj-lt"/>
              </a:rPr>
              <a:t>, Essential Resources, Strawberry Hills, NSW. </a:t>
            </a:r>
          </a:p>
        </p:txBody>
      </p:sp>
      <p:sp>
        <p:nvSpPr>
          <p:cNvPr id="2" name="TextBox 1">
            <a:extLst>
              <a:ext uri="{FF2B5EF4-FFF2-40B4-BE49-F238E27FC236}">
                <a16:creationId xmlns:a16="http://schemas.microsoft.com/office/drawing/2014/main" id="{4B3300BF-F578-46A6-8E19-EE207C86E001}"/>
              </a:ext>
            </a:extLst>
          </p:cNvPr>
          <p:cNvSpPr txBox="1"/>
          <p:nvPr/>
        </p:nvSpPr>
        <p:spPr>
          <a:xfrm>
            <a:off x="708471" y="330594"/>
            <a:ext cx="3907615" cy="707886"/>
          </a:xfrm>
          <a:prstGeom prst="rect">
            <a:avLst/>
          </a:prstGeom>
          <a:noFill/>
        </p:spPr>
        <p:txBody>
          <a:bodyPr wrap="square" rtlCol="0">
            <a:spAutoFit/>
          </a:bodyPr>
          <a:lstStyle/>
          <a:p>
            <a:r>
              <a:rPr lang="en-AU" sz="2000" b="1" dirty="0">
                <a:solidFill>
                  <a:srgbClr val="0099E3"/>
                </a:solidFill>
                <a:latin typeface="+mj-lt"/>
                <a:ea typeface="+mj-ea"/>
                <a:cs typeface="+mj-cs"/>
              </a:rPr>
              <a:t>Differentiated item difficulty: SOLO taxonomy</a:t>
            </a:r>
          </a:p>
        </p:txBody>
      </p:sp>
    </p:spTree>
    <p:extLst>
      <p:ext uri="{BB962C8B-B14F-4D97-AF65-F5344CB8AC3E}">
        <p14:creationId xmlns:p14="http://schemas.microsoft.com/office/powerpoint/2010/main" val="140323426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8D68938-3C09-4EB7-82FB-DDDCDB9CC9C5}"/>
              </a:ext>
            </a:extLst>
          </p:cNvPr>
          <p:cNvPicPr>
            <a:picLocks noChangeAspect="1"/>
          </p:cNvPicPr>
          <p:nvPr/>
        </p:nvPicPr>
        <p:blipFill>
          <a:blip r:embed="rId3"/>
          <a:stretch>
            <a:fillRect/>
          </a:stretch>
        </p:blipFill>
        <p:spPr>
          <a:xfrm>
            <a:off x="861380" y="1295800"/>
            <a:ext cx="560773" cy="526787"/>
          </a:xfrm>
          <a:prstGeom prst="rect">
            <a:avLst/>
          </a:prstGeom>
        </p:spPr>
      </p:pic>
      <p:pic>
        <p:nvPicPr>
          <p:cNvPr id="3" name="Picture 2">
            <a:extLst>
              <a:ext uri="{FF2B5EF4-FFF2-40B4-BE49-F238E27FC236}">
                <a16:creationId xmlns:a16="http://schemas.microsoft.com/office/drawing/2014/main" id="{532BB2EF-8719-4103-8296-E280FDFBEE38}"/>
              </a:ext>
            </a:extLst>
          </p:cNvPr>
          <p:cNvPicPr>
            <a:picLocks noChangeAspect="1"/>
          </p:cNvPicPr>
          <p:nvPr/>
        </p:nvPicPr>
        <p:blipFill>
          <a:blip r:embed="rId4"/>
          <a:stretch>
            <a:fillRect/>
          </a:stretch>
        </p:blipFill>
        <p:spPr>
          <a:xfrm>
            <a:off x="2608045" y="1265171"/>
            <a:ext cx="379779" cy="588045"/>
          </a:xfrm>
          <a:prstGeom prst="rect">
            <a:avLst/>
          </a:prstGeom>
        </p:spPr>
      </p:pic>
      <p:pic>
        <p:nvPicPr>
          <p:cNvPr id="4" name="Picture 3">
            <a:extLst>
              <a:ext uri="{FF2B5EF4-FFF2-40B4-BE49-F238E27FC236}">
                <a16:creationId xmlns:a16="http://schemas.microsoft.com/office/drawing/2014/main" id="{8B3CE7FE-8744-47B8-9597-3B632ACA615A}"/>
              </a:ext>
            </a:extLst>
          </p:cNvPr>
          <p:cNvPicPr>
            <a:picLocks noChangeAspect="1"/>
          </p:cNvPicPr>
          <p:nvPr/>
        </p:nvPicPr>
        <p:blipFill>
          <a:blip r:embed="rId5"/>
          <a:stretch>
            <a:fillRect/>
          </a:stretch>
        </p:blipFill>
        <p:spPr>
          <a:xfrm>
            <a:off x="4128509" y="1327682"/>
            <a:ext cx="769971" cy="463023"/>
          </a:xfrm>
          <a:prstGeom prst="rect">
            <a:avLst/>
          </a:prstGeom>
        </p:spPr>
      </p:pic>
      <p:pic>
        <p:nvPicPr>
          <p:cNvPr id="5" name="Picture 4">
            <a:extLst>
              <a:ext uri="{FF2B5EF4-FFF2-40B4-BE49-F238E27FC236}">
                <a16:creationId xmlns:a16="http://schemas.microsoft.com/office/drawing/2014/main" id="{BDB5395F-E57B-4089-B8FB-A76AEB5EC1FD}"/>
              </a:ext>
            </a:extLst>
          </p:cNvPr>
          <p:cNvPicPr>
            <a:picLocks noChangeAspect="1"/>
          </p:cNvPicPr>
          <p:nvPr/>
        </p:nvPicPr>
        <p:blipFill>
          <a:blip r:embed="rId6"/>
          <a:stretch>
            <a:fillRect/>
          </a:stretch>
        </p:blipFill>
        <p:spPr>
          <a:xfrm>
            <a:off x="5853049" y="1162542"/>
            <a:ext cx="769971" cy="793303"/>
          </a:xfrm>
          <a:prstGeom prst="rect">
            <a:avLst/>
          </a:prstGeom>
        </p:spPr>
      </p:pic>
      <p:pic>
        <p:nvPicPr>
          <p:cNvPr id="6" name="Picture 5">
            <a:extLst>
              <a:ext uri="{FF2B5EF4-FFF2-40B4-BE49-F238E27FC236}">
                <a16:creationId xmlns:a16="http://schemas.microsoft.com/office/drawing/2014/main" id="{96119A39-3187-4B4F-905F-1B41834EF983}"/>
              </a:ext>
            </a:extLst>
          </p:cNvPr>
          <p:cNvPicPr>
            <a:picLocks noChangeAspect="1"/>
          </p:cNvPicPr>
          <p:nvPr/>
        </p:nvPicPr>
        <p:blipFill>
          <a:blip r:embed="rId7"/>
          <a:stretch>
            <a:fillRect/>
          </a:stretch>
        </p:blipFill>
        <p:spPr>
          <a:xfrm>
            <a:off x="7577589" y="987574"/>
            <a:ext cx="733972" cy="1143238"/>
          </a:xfrm>
          <a:prstGeom prst="rect">
            <a:avLst/>
          </a:prstGeom>
        </p:spPr>
      </p:pic>
      <p:graphicFrame>
        <p:nvGraphicFramePr>
          <p:cNvPr id="7" name="Table 6">
            <a:extLst>
              <a:ext uri="{FF2B5EF4-FFF2-40B4-BE49-F238E27FC236}">
                <a16:creationId xmlns:a16="http://schemas.microsoft.com/office/drawing/2014/main" id="{45CB8B23-EE7C-4943-8AB9-58DC4EC211C9}"/>
              </a:ext>
            </a:extLst>
          </p:cNvPr>
          <p:cNvGraphicFramePr>
            <a:graphicFrameLocks noGrp="1"/>
          </p:cNvGraphicFramePr>
          <p:nvPr>
            <p:extLst>
              <p:ext uri="{D42A27DB-BD31-4B8C-83A1-F6EECF244321}">
                <p14:modId xmlns:p14="http://schemas.microsoft.com/office/powerpoint/2010/main" val="759564129"/>
              </p:ext>
            </p:extLst>
          </p:nvPr>
        </p:nvGraphicFramePr>
        <p:xfrm>
          <a:off x="298597" y="117883"/>
          <a:ext cx="8546805" cy="4206240"/>
        </p:xfrm>
        <a:graphic>
          <a:graphicData uri="http://schemas.openxmlformats.org/drawingml/2006/table">
            <a:tbl>
              <a:tblPr firstRow="1" bandRow="1">
                <a:tableStyleId>{F5AB1C69-6EDB-4FF4-983F-18BD219EF322}</a:tableStyleId>
              </a:tblPr>
              <a:tblGrid>
                <a:gridCol w="1709361">
                  <a:extLst>
                    <a:ext uri="{9D8B030D-6E8A-4147-A177-3AD203B41FA5}">
                      <a16:colId xmlns:a16="http://schemas.microsoft.com/office/drawing/2014/main" val="2773745691"/>
                    </a:ext>
                  </a:extLst>
                </a:gridCol>
                <a:gridCol w="1709361">
                  <a:extLst>
                    <a:ext uri="{9D8B030D-6E8A-4147-A177-3AD203B41FA5}">
                      <a16:colId xmlns:a16="http://schemas.microsoft.com/office/drawing/2014/main" val="3267362806"/>
                    </a:ext>
                  </a:extLst>
                </a:gridCol>
                <a:gridCol w="1709361">
                  <a:extLst>
                    <a:ext uri="{9D8B030D-6E8A-4147-A177-3AD203B41FA5}">
                      <a16:colId xmlns:a16="http://schemas.microsoft.com/office/drawing/2014/main" val="433150722"/>
                    </a:ext>
                  </a:extLst>
                </a:gridCol>
                <a:gridCol w="1709361">
                  <a:extLst>
                    <a:ext uri="{9D8B030D-6E8A-4147-A177-3AD203B41FA5}">
                      <a16:colId xmlns:a16="http://schemas.microsoft.com/office/drawing/2014/main" val="3216667029"/>
                    </a:ext>
                  </a:extLst>
                </a:gridCol>
                <a:gridCol w="1709361">
                  <a:extLst>
                    <a:ext uri="{9D8B030D-6E8A-4147-A177-3AD203B41FA5}">
                      <a16:colId xmlns:a16="http://schemas.microsoft.com/office/drawing/2014/main" val="1026124555"/>
                    </a:ext>
                  </a:extLst>
                </a:gridCol>
              </a:tblGrid>
              <a:tr h="5743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b="0" kern="1200" dirty="0">
                          <a:solidFill>
                            <a:schemeClr val="accent6"/>
                          </a:solidFill>
                          <a:latin typeface="+mn-lt"/>
                          <a:ea typeface="+mn-ea"/>
                          <a:cs typeface="+mn-cs"/>
                        </a:rPr>
                        <a:t>Pre-structural</a:t>
                      </a:r>
                    </a:p>
                    <a:p>
                      <a:endParaRPr lang="en-AU" sz="1800" b="0" kern="1200" dirty="0">
                        <a:solidFill>
                          <a:schemeClr val="accent6"/>
                        </a:solidFill>
                        <a:latin typeface="+mn-lt"/>
                        <a:ea typeface="+mn-ea"/>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b="0" dirty="0">
                          <a:solidFill>
                            <a:schemeClr val="accent6"/>
                          </a:solidFill>
                          <a:latin typeface="+mn-lt"/>
                        </a:rPr>
                        <a:t>Unistructural</a:t>
                      </a:r>
                    </a:p>
                    <a:p>
                      <a:endParaRPr lang="en-AU"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b="0" dirty="0">
                          <a:solidFill>
                            <a:schemeClr val="accent6"/>
                          </a:solidFill>
                          <a:latin typeface="+mn-lt"/>
                        </a:rPr>
                        <a:t>Multi-structural</a:t>
                      </a:r>
                      <a:endParaRPr lang="en-AU" b="0" dirty="0"/>
                    </a:p>
                    <a:p>
                      <a:endParaRPr lang="en-AU"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b="0" kern="1200" dirty="0">
                          <a:solidFill>
                            <a:schemeClr val="accent6"/>
                          </a:solidFill>
                          <a:latin typeface="+mn-lt"/>
                          <a:ea typeface="+mn-ea"/>
                          <a:cs typeface="+mn-cs"/>
                        </a:rPr>
                        <a:t>Relational</a:t>
                      </a:r>
                    </a:p>
                    <a:p>
                      <a:endParaRPr lang="en-AU"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AU" sz="1800" b="0" kern="1200" dirty="0">
                          <a:solidFill>
                            <a:schemeClr val="accent6"/>
                          </a:solidFill>
                          <a:latin typeface="+mn-lt"/>
                          <a:ea typeface="+mn-ea"/>
                          <a:cs typeface="+mn-cs"/>
                        </a:rPr>
                        <a:t>Extended</a:t>
                      </a:r>
                    </a:p>
                    <a:p>
                      <a:pPr algn="ctr"/>
                      <a:r>
                        <a:rPr lang="en-AU" sz="1800" b="0" kern="1200" dirty="0">
                          <a:solidFill>
                            <a:schemeClr val="accent6"/>
                          </a:solidFill>
                          <a:latin typeface="+mn-lt"/>
                          <a:ea typeface="+mn-ea"/>
                          <a:cs typeface="+mn-cs"/>
                        </a:rPr>
                        <a:t>Abstract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54090604"/>
                  </a:ext>
                </a:extLst>
              </a:tr>
              <a:tr h="574380">
                <a:tc>
                  <a:txBody>
                    <a:bodyPr/>
                    <a:lstStyle/>
                    <a:p>
                      <a:endParaRPr lang="en-AU" sz="1600" dirty="0"/>
                    </a:p>
                    <a:p>
                      <a:endParaRPr lang="en-AU" sz="1600" dirty="0"/>
                    </a:p>
                    <a:p>
                      <a:endParaRPr lang="en-AU" sz="1600" dirty="0"/>
                    </a:p>
                    <a:p>
                      <a:endParaRPr lang="en-AU" sz="1600" dirty="0"/>
                    </a:p>
                    <a:p>
                      <a:endParaRPr lang="en-AU" sz="12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AU"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AU"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AU"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AU"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81139855"/>
                  </a:ext>
                </a:extLst>
              </a:tr>
              <a:tr h="452326">
                <a:tc>
                  <a:txBody>
                    <a:bodyPr/>
                    <a:lstStyle/>
                    <a:p>
                      <a:r>
                        <a:rPr lang="en-AU" sz="1400" dirty="0"/>
                        <a:t>unconnected information, no organisation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AU" sz="1400" dirty="0"/>
                        <a:t>simple connections but importance is not noted</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AU" sz="1400" dirty="0"/>
                        <a:t>connections are made, but significance to overall meaning is missing </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AU" sz="1400" dirty="0"/>
                        <a:t>full connections made, and synthesis of parts to the overall meaning</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AU" sz="1400" dirty="0"/>
                        <a:t>go beyond subject and make links to other concepts</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840953"/>
                  </a:ext>
                </a:extLst>
              </a:tr>
              <a:tr h="482796">
                <a:tc>
                  <a:txBody>
                    <a:bodyPr/>
                    <a:lstStyle/>
                    <a:p>
                      <a:endParaRPr lang="en-AU"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r>
                        <a:rPr lang="en-AU" sz="1400" dirty="0"/>
                        <a:t>define, name, label, identify</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r>
                        <a:rPr lang="en-AU" sz="1400" dirty="0"/>
                        <a:t>describe, list, elaborate</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r>
                        <a:rPr lang="en-AU" sz="1400" dirty="0"/>
                        <a:t>sequence, classify, compare, contrast, explain causes, explain effects, analyse</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r>
                        <a:rPr lang="en-AU" sz="1400" dirty="0"/>
                        <a:t>generalise, predict, evaluate, create</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noFill/>
                  </a:tcPr>
                </a:tc>
                <a:extLst>
                  <a:ext uri="{0D108BD9-81ED-4DB2-BD59-A6C34878D82A}">
                    <a16:rowId xmlns:a16="http://schemas.microsoft.com/office/drawing/2014/main" val="3608126715"/>
                  </a:ext>
                </a:extLst>
              </a:tr>
            </a:tbl>
          </a:graphicData>
        </a:graphic>
      </p:graphicFrame>
    </p:spTree>
    <p:extLst>
      <p:ext uri="{BB962C8B-B14F-4D97-AF65-F5344CB8AC3E}">
        <p14:creationId xmlns:p14="http://schemas.microsoft.com/office/powerpoint/2010/main" val="393822923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1790701" y="239831"/>
            <a:ext cx="138564" cy="484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1" hangingPunct="1"/>
            <a:br>
              <a:rPr lang="en-US" altLang="en-US" sz="1350" dirty="0">
                <a:latin typeface="Arial" charset="0"/>
                <a:cs typeface="Arial" charset="0"/>
              </a:rPr>
            </a:br>
            <a:endParaRPr lang="en-US" altLang="en-US" sz="1350" dirty="0">
              <a:latin typeface="Arial" charset="0"/>
              <a:cs typeface="Arial" charset="0"/>
            </a:endParaRPr>
          </a:p>
        </p:txBody>
      </p:sp>
      <p:sp>
        <p:nvSpPr>
          <p:cNvPr id="6" name="Content Placeholder 5"/>
          <p:cNvSpPr>
            <a:spLocks noGrp="1"/>
          </p:cNvSpPr>
          <p:nvPr>
            <p:ph idx="1"/>
          </p:nvPr>
        </p:nvSpPr>
        <p:spPr>
          <a:xfrm>
            <a:off x="467544" y="1203598"/>
            <a:ext cx="8280920" cy="3240360"/>
          </a:xfrm>
        </p:spPr>
        <p:txBody>
          <a:bodyPr/>
          <a:lstStyle/>
          <a:p>
            <a:pPr marL="0" indent="0">
              <a:buNone/>
            </a:pPr>
            <a:r>
              <a:rPr lang="en-US" sz="1400" dirty="0"/>
              <a:t>Teachers should determine: </a:t>
            </a:r>
          </a:p>
          <a:p>
            <a:r>
              <a:rPr lang="en-US" sz="1400" dirty="0"/>
              <a:t>which activities and investigations are undertaken for the outcome </a:t>
            </a:r>
          </a:p>
          <a:p>
            <a:r>
              <a:rPr lang="en-US" sz="1400" dirty="0"/>
              <a:t>how many of these activities and investigations should be annotated for the assessment task </a:t>
            </a:r>
          </a:p>
          <a:p>
            <a:r>
              <a:rPr lang="en-US" sz="1400" dirty="0"/>
              <a:t>whether the activities and investigations which are to be annotated for the assessment task are student-selected or teacher-selected</a:t>
            </a:r>
          </a:p>
          <a:p>
            <a:r>
              <a:rPr lang="en-US" sz="1400" dirty="0"/>
              <a:t>whether to provide a set of guiding questions to assist student annotations or whether to allow students to make their own annotations based on a general question related to a specific aspect of the relevant area of study</a:t>
            </a:r>
          </a:p>
          <a:p>
            <a:r>
              <a:rPr lang="en-US" sz="1400" dirty="0"/>
              <a:t>when the annotations are to be completed, for example, immediately after each practical activity or investigation, after a series of activities and investigations, or in a block at the end of the area of study. </a:t>
            </a:r>
          </a:p>
          <a:p>
            <a:pPr marL="0" indent="0">
              <a:spcBef>
                <a:spcPts val="1200"/>
              </a:spcBef>
              <a:buNone/>
            </a:pPr>
            <a:r>
              <a:rPr lang="en-US" sz="1400" i="1" dirty="0">
                <a:solidFill>
                  <a:srgbClr val="0099E3"/>
                </a:solidFill>
              </a:rPr>
              <a:t>Annotation - “</a:t>
            </a:r>
            <a:r>
              <a:rPr lang="en-AU" sz="1400" i="1" dirty="0">
                <a:solidFill>
                  <a:srgbClr val="0099E3"/>
                </a:solidFill>
              </a:rPr>
              <a:t>critical notes added by way of comment or explanation”</a:t>
            </a:r>
            <a:endParaRPr lang="en-US" sz="1400" i="1" dirty="0">
              <a:solidFill>
                <a:srgbClr val="0099E3"/>
              </a:solidFill>
            </a:endParaRPr>
          </a:p>
          <a:p>
            <a:pPr marL="0" indent="0">
              <a:buNone/>
            </a:pPr>
            <a:endParaRPr lang="en-AU" dirty="0"/>
          </a:p>
        </p:txBody>
      </p:sp>
      <p:sp>
        <p:nvSpPr>
          <p:cNvPr id="4" name="Title 1"/>
          <p:cNvSpPr>
            <a:spLocks noGrp="1"/>
          </p:cNvSpPr>
          <p:nvPr>
            <p:ph type="title"/>
          </p:nvPr>
        </p:nvSpPr>
        <p:spPr>
          <a:xfrm>
            <a:off x="395536" y="411510"/>
            <a:ext cx="8424936" cy="936079"/>
          </a:xfrm>
        </p:spPr>
        <p:txBody>
          <a:bodyPr/>
          <a:lstStyle/>
          <a:p>
            <a:r>
              <a:rPr lang="en-AU" sz="2400" dirty="0"/>
              <a:t>Advice: </a:t>
            </a:r>
            <a:r>
              <a:rPr lang="en-US" sz="2400" dirty="0"/>
              <a:t>annotations of activities or investigations from a logbook of practical activities</a:t>
            </a:r>
            <a:br>
              <a:rPr lang="en-US" sz="2400" dirty="0"/>
            </a:br>
            <a:endParaRPr lang="en-AU" sz="2400" dirty="0"/>
          </a:p>
        </p:txBody>
      </p:sp>
    </p:spTree>
    <p:extLst>
      <p:ext uri="{BB962C8B-B14F-4D97-AF65-F5344CB8AC3E}">
        <p14:creationId xmlns:p14="http://schemas.microsoft.com/office/powerpoint/2010/main" val="2822018162"/>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DBA58-225C-4E19-AC5F-352FAF9FB19F}"/>
              </a:ext>
            </a:extLst>
          </p:cNvPr>
          <p:cNvSpPr>
            <a:spLocks noGrp="1"/>
          </p:cNvSpPr>
          <p:nvPr>
            <p:ph type="title"/>
          </p:nvPr>
        </p:nvSpPr>
        <p:spPr>
          <a:xfrm>
            <a:off x="395536" y="457200"/>
            <a:ext cx="7362818" cy="602382"/>
          </a:xfrm>
        </p:spPr>
        <p:txBody>
          <a:bodyPr/>
          <a:lstStyle/>
          <a:p>
            <a:r>
              <a:rPr lang="en-AU" sz="2700" dirty="0"/>
              <a:t>Advice: Report of a student investigation</a:t>
            </a:r>
          </a:p>
        </p:txBody>
      </p:sp>
      <p:sp>
        <p:nvSpPr>
          <p:cNvPr id="3" name="Content Placeholder 2">
            <a:extLst>
              <a:ext uri="{FF2B5EF4-FFF2-40B4-BE49-F238E27FC236}">
                <a16:creationId xmlns:a16="http://schemas.microsoft.com/office/drawing/2014/main" id="{3C869ECD-EC36-4919-AE92-3EC45D04EF00}"/>
              </a:ext>
            </a:extLst>
          </p:cNvPr>
          <p:cNvSpPr>
            <a:spLocks noGrp="1"/>
          </p:cNvSpPr>
          <p:nvPr>
            <p:ph idx="1"/>
          </p:nvPr>
        </p:nvSpPr>
        <p:spPr>
          <a:xfrm>
            <a:off x="467544" y="1175860"/>
            <a:ext cx="8352928" cy="3268098"/>
          </a:xfrm>
        </p:spPr>
        <p:txBody>
          <a:bodyPr/>
          <a:lstStyle/>
          <a:p>
            <a:r>
              <a:rPr lang="en-AU" sz="2000" dirty="0"/>
              <a:t>The undertaking of the actual practical work does not form part of the SAC task, and should not be diarised by students as </a:t>
            </a:r>
            <a:r>
              <a:rPr lang="en-AU" sz="2000"/>
              <a:t>“Psychology </a:t>
            </a:r>
            <a:r>
              <a:rPr lang="en-AU" sz="2000" dirty="0"/>
              <a:t>SAC”…the assessment task is solely the ‘report’</a:t>
            </a:r>
          </a:p>
          <a:p>
            <a:r>
              <a:rPr lang="en-AU" sz="2000" dirty="0"/>
              <a:t>A ‘report’ can take multiple forms e.g. writing a full practical report, scaffolded report form for students to complete, an oral presentation…</a:t>
            </a:r>
          </a:p>
          <a:p>
            <a:r>
              <a:rPr lang="en-AU" sz="2000" dirty="0"/>
              <a:t>The assessment task should not include any attached ‘other questions’ such as past VCAA examination questions…the task would then not be valid.</a:t>
            </a:r>
          </a:p>
        </p:txBody>
      </p:sp>
    </p:spTree>
    <p:extLst>
      <p:ext uri="{BB962C8B-B14F-4D97-AF65-F5344CB8AC3E}">
        <p14:creationId xmlns:p14="http://schemas.microsoft.com/office/powerpoint/2010/main" val="3691919258"/>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1790701" y="239831"/>
            <a:ext cx="138564" cy="484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1" hangingPunct="1"/>
            <a:br>
              <a:rPr lang="en-US" altLang="en-US" sz="1350" dirty="0">
                <a:latin typeface="Arial" charset="0"/>
                <a:cs typeface="Arial" charset="0"/>
              </a:rPr>
            </a:br>
            <a:endParaRPr lang="en-US" altLang="en-US" sz="1350" dirty="0">
              <a:latin typeface="Arial" charset="0"/>
              <a:cs typeface="Arial" charset="0"/>
            </a:endParaRPr>
          </a:p>
        </p:txBody>
      </p:sp>
      <p:sp>
        <p:nvSpPr>
          <p:cNvPr id="6" name="Content Placeholder 5"/>
          <p:cNvSpPr>
            <a:spLocks noGrp="1"/>
          </p:cNvSpPr>
          <p:nvPr>
            <p:ph idx="1"/>
          </p:nvPr>
        </p:nvSpPr>
        <p:spPr>
          <a:xfrm>
            <a:off x="503548" y="1087245"/>
            <a:ext cx="8352928" cy="3096344"/>
          </a:xfrm>
        </p:spPr>
        <p:txBody>
          <a:bodyPr/>
          <a:lstStyle/>
          <a:p>
            <a:pPr>
              <a:spcBef>
                <a:spcPts val="900"/>
              </a:spcBef>
            </a:pPr>
            <a:r>
              <a:rPr lang="en-US" sz="1800" i="1" dirty="0">
                <a:solidFill>
                  <a:schemeClr val="accent6">
                    <a:lumMod val="75000"/>
                  </a:schemeClr>
                </a:solidFill>
              </a:rPr>
              <a:t>Primary and/or secondary data </a:t>
            </a:r>
            <a:r>
              <a:rPr lang="en-US" sz="1800" dirty="0"/>
              <a:t>may be used in data analysis tasks</a:t>
            </a:r>
          </a:p>
          <a:p>
            <a:pPr>
              <a:spcBef>
                <a:spcPts val="900"/>
              </a:spcBef>
            </a:pPr>
            <a:r>
              <a:rPr lang="en-US" sz="1800" dirty="0"/>
              <a:t>Students should </a:t>
            </a:r>
            <a:r>
              <a:rPr lang="en-US" sz="1800" i="1" dirty="0" err="1">
                <a:solidFill>
                  <a:schemeClr val="accent6">
                    <a:lumMod val="75000"/>
                  </a:schemeClr>
                </a:solidFill>
              </a:rPr>
              <a:t>organise</a:t>
            </a:r>
            <a:r>
              <a:rPr lang="en-US" sz="1800" i="1" dirty="0">
                <a:solidFill>
                  <a:schemeClr val="accent6">
                    <a:lumMod val="75000"/>
                  </a:schemeClr>
                </a:solidFill>
              </a:rPr>
              <a:t>, present and interpret data </a:t>
            </a:r>
            <a:r>
              <a:rPr lang="en-US" sz="1800" dirty="0"/>
              <a:t>as part of the task</a:t>
            </a:r>
          </a:p>
          <a:p>
            <a:pPr>
              <a:spcBef>
                <a:spcPts val="900"/>
              </a:spcBef>
            </a:pPr>
            <a:r>
              <a:rPr lang="en-US" sz="1800" dirty="0"/>
              <a:t>Teachers may use </a:t>
            </a:r>
            <a:r>
              <a:rPr lang="en-US" sz="1800" i="1" dirty="0">
                <a:solidFill>
                  <a:schemeClr val="accent6">
                    <a:lumMod val="75000"/>
                  </a:schemeClr>
                </a:solidFill>
              </a:rPr>
              <a:t>student-generated data </a:t>
            </a:r>
            <a:r>
              <a:rPr lang="en-US" sz="1800" dirty="0"/>
              <a:t>from experiments or collated primary data from a class, across different classes within a school, or across different schools to devise assessment tasks. </a:t>
            </a:r>
          </a:p>
          <a:p>
            <a:pPr>
              <a:spcBef>
                <a:spcPts val="900"/>
              </a:spcBef>
            </a:pPr>
            <a:r>
              <a:rPr lang="en-US" sz="1800" i="1" dirty="0">
                <a:solidFill>
                  <a:schemeClr val="accent6">
                    <a:lumMod val="75000"/>
                  </a:schemeClr>
                </a:solidFill>
              </a:rPr>
              <a:t>Secondary data </a:t>
            </a:r>
            <a:r>
              <a:rPr lang="en-US" sz="1800" dirty="0"/>
              <a:t>may be accessed through a variety of print and electronic resources. </a:t>
            </a:r>
          </a:p>
          <a:p>
            <a:pPr>
              <a:spcBef>
                <a:spcPts val="900"/>
              </a:spcBef>
            </a:pPr>
            <a:r>
              <a:rPr lang="en-US" sz="1800" dirty="0"/>
              <a:t>The task may involve students </a:t>
            </a:r>
            <a:r>
              <a:rPr lang="en-US" sz="1800" i="1" dirty="0">
                <a:solidFill>
                  <a:schemeClr val="accent6">
                    <a:lumMod val="75000"/>
                  </a:schemeClr>
                </a:solidFill>
              </a:rPr>
              <a:t>analysing a set of raw data or analysing data presented within a psychological context</a:t>
            </a:r>
            <a:r>
              <a:rPr lang="en-US" sz="1800" dirty="0">
                <a:solidFill>
                  <a:schemeClr val="accent6">
                    <a:lumMod val="75000"/>
                  </a:schemeClr>
                </a:solidFill>
              </a:rPr>
              <a:t>. </a:t>
            </a:r>
            <a:endParaRPr lang="en-US" sz="1500" dirty="0"/>
          </a:p>
          <a:p>
            <a:pPr marL="0" indent="0">
              <a:buNone/>
            </a:pPr>
            <a:endParaRPr lang="en-AU" dirty="0"/>
          </a:p>
        </p:txBody>
      </p:sp>
      <p:sp>
        <p:nvSpPr>
          <p:cNvPr id="4" name="Title 1"/>
          <p:cNvSpPr>
            <a:spLocks noGrp="1"/>
          </p:cNvSpPr>
          <p:nvPr>
            <p:ph type="title"/>
          </p:nvPr>
        </p:nvSpPr>
        <p:spPr>
          <a:xfrm>
            <a:off x="395536" y="339502"/>
            <a:ext cx="8568952" cy="648072"/>
          </a:xfrm>
        </p:spPr>
        <p:txBody>
          <a:bodyPr/>
          <a:lstStyle/>
          <a:p>
            <a:r>
              <a:rPr lang="en-AU" sz="2800" dirty="0"/>
              <a:t>Advice: Data analysis</a:t>
            </a:r>
          </a:p>
        </p:txBody>
      </p:sp>
    </p:spTree>
    <p:extLst>
      <p:ext uri="{BB962C8B-B14F-4D97-AF65-F5344CB8AC3E}">
        <p14:creationId xmlns:p14="http://schemas.microsoft.com/office/powerpoint/2010/main" val="14095389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CD935F-3A4E-47AE-BA27-9977F900304C}"/>
              </a:ext>
            </a:extLst>
          </p:cNvPr>
          <p:cNvSpPr>
            <a:spLocks noGrp="1"/>
          </p:cNvSpPr>
          <p:nvPr>
            <p:ph idx="1"/>
          </p:nvPr>
        </p:nvSpPr>
        <p:spPr>
          <a:xfrm>
            <a:off x="0" y="0"/>
            <a:ext cx="9139334" cy="4587974"/>
          </a:xfrm>
          <a:solidFill>
            <a:schemeClr val="tx1">
              <a:lumMod val="10000"/>
              <a:lumOff val="90000"/>
            </a:schemeClr>
          </a:solidFill>
        </p:spPr>
        <p:txBody>
          <a:bodyPr/>
          <a:lstStyle/>
          <a:p>
            <a:pPr marL="0" indent="0" algn="ctr">
              <a:buNone/>
            </a:pPr>
            <a:endParaRPr lang="en-AU" dirty="0"/>
          </a:p>
          <a:p>
            <a:pPr marL="0" indent="0" algn="ctr">
              <a:buNone/>
            </a:pPr>
            <a:r>
              <a:rPr lang="en-AU" sz="9600" dirty="0"/>
              <a:t>The audit process</a:t>
            </a:r>
          </a:p>
        </p:txBody>
      </p:sp>
    </p:spTree>
    <p:extLst>
      <p:ext uri="{BB962C8B-B14F-4D97-AF65-F5344CB8AC3E}">
        <p14:creationId xmlns:p14="http://schemas.microsoft.com/office/powerpoint/2010/main" val="3998778186"/>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203598"/>
            <a:ext cx="8280920" cy="3312369"/>
          </a:xfrm>
        </p:spPr>
        <p:txBody>
          <a:bodyPr/>
          <a:lstStyle/>
          <a:p>
            <a:pPr>
              <a:spcBef>
                <a:spcPts val="450"/>
              </a:spcBef>
              <a:spcAft>
                <a:spcPts val="450"/>
              </a:spcAft>
            </a:pPr>
            <a:r>
              <a:rPr lang="en-AU" sz="1400" b="0" dirty="0">
                <a:solidFill>
                  <a:schemeClr val="tx1"/>
                </a:solidFill>
              </a:rPr>
              <a:t>Perform a ‘readability’ test on the text/ </a:t>
            </a:r>
            <a:r>
              <a:rPr lang="en-AU" sz="1400" dirty="0">
                <a:solidFill>
                  <a:schemeClr val="tx1"/>
                </a:solidFill>
              </a:rPr>
              <a:t>take into account your students’ literacy levels </a:t>
            </a:r>
            <a:r>
              <a:rPr lang="en-AU" sz="1400" b="0" dirty="0">
                <a:solidFill>
                  <a:schemeClr val="tx1"/>
                </a:solidFill>
              </a:rPr>
              <a:t>– simplify/edit text to suit (students should not be spending a major part of the task reading)</a:t>
            </a:r>
          </a:p>
          <a:p>
            <a:pPr>
              <a:spcBef>
                <a:spcPts val="450"/>
              </a:spcBef>
              <a:spcAft>
                <a:spcPts val="450"/>
              </a:spcAft>
            </a:pPr>
            <a:r>
              <a:rPr lang="en-AU" sz="1400" dirty="0">
                <a:solidFill>
                  <a:schemeClr val="tx1"/>
                </a:solidFill>
              </a:rPr>
              <a:t>Allocate ‘reading time’ </a:t>
            </a:r>
            <a:r>
              <a:rPr lang="en-AU" sz="1400" b="0" dirty="0">
                <a:solidFill>
                  <a:schemeClr val="tx1"/>
                </a:solidFill>
              </a:rPr>
              <a:t>to the task</a:t>
            </a:r>
          </a:p>
          <a:p>
            <a:pPr>
              <a:spcBef>
                <a:spcPts val="450"/>
              </a:spcBef>
              <a:spcAft>
                <a:spcPts val="450"/>
              </a:spcAft>
            </a:pPr>
            <a:r>
              <a:rPr lang="en-AU" sz="1400" dirty="0">
                <a:solidFill>
                  <a:schemeClr val="tx1"/>
                </a:solidFill>
              </a:rPr>
              <a:t>Unpack ‘inquiry’ aspects </a:t>
            </a:r>
            <a:r>
              <a:rPr lang="en-AU" sz="1400" b="0" dirty="0">
                <a:solidFill>
                  <a:schemeClr val="tx1"/>
                </a:solidFill>
              </a:rPr>
              <a:t>of the article, for example, ask students to:</a:t>
            </a:r>
          </a:p>
          <a:p>
            <a:pPr lvl="1"/>
            <a:r>
              <a:rPr lang="en-AU" sz="1400" dirty="0">
                <a:solidFill>
                  <a:schemeClr val="tx1"/>
                </a:solidFill>
              </a:rPr>
              <a:t>write a ‘methodology’ for the research undertaken</a:t>
            </a:r>
          </a:p>
          <a:p>
            <a:pPr lvl="1"/>
            <a:r>
              <a:rPr lang="en-AU" sz="1400" dirty="0">
                <a:solidFill>
                  <a:schemeClr val="tx1"/>
                </a:solidFill>
              </a:rPr>
              <a:t>identify results that would (a) support; and (b) not support the hypothesis and/or investigation question</a:t>
            </a:r>
          </a:p>
          <a:p>
            <a:pPr lvl="1"/>
            <a:r>
              <a:rPr lang="en-AU" sz="1400" dirty="0">
                <a:solidFill>
                  <a:schemeClr val="tx1"/>
                </a:solidFill>
              </a:rPr>
              <a:t>critique the research in terms of sample size/ methodology </a:t>
            </a:r>
            <a:r>
              <a:rPr lang="en-AU" sz="1400" dirty="0" err="1">
                <a:solidFill>
                  <a:schemeClr val="tx1"/>
                </a:solidFill>
              </a:rPr>
              <a:t>etc</a:t>
            </a:r>
            <a:endParaRPr lang="en-AU" sz="1400" dirty="0"/>
          </a:p>
          <a:p>
            <a:pPr lvl="1"/>
            <a:r>
              <a:rPr lang="en-AU" sz="1400" dirty="0">
                <a:solidFill>
                  <a:schemeClr val="tx1"/>
                </a:solidFill>
              </a:rPr>
              <a:t>draw a graph or other representation of the research results (or likely research results if data is not provided in the media article) </a:t>
            </a:r>
          </a:p>
          <a:p>
            <a:pPr lvl="1"/>
            <a:r>
              <a:rPr lang="en-AU" sz="1400" dirty="0">
                <a:solidFill>
                  <a:schemeClr val="tx1"/>
                </a:solidFill>
              </a:rPr>
              <a:t>propose further research (with or without a methodology) that could be undertaken</a:t>
            </a:r>
          </a:p>
          <a:p>
            <a:pPr lvl="1"/>
            <a:r>
              <a:rPr lang="en-AU" sz="1400" dirty="0"/>
              <a:t>discuss research validity, reproducibility.</a:t>
            </a:r>
            <a:r>
              <a:rPr lang="en-AU" sz="1400" dirty="0">
                <a:solidFill>
                  <a:schemeClr val="tx1"/>
                </a:solidFill>
              </a:rPr>
              <a:t> </a:t>
            </a:r>
          </a:p>
        </p:txBody>
      </p:sp>
      <p:sp>
        <p:nvSpPr>
          <p:cNvPr id="4" name="Title 1"/>
          <p:cNvSpPr txBox="1">
            <a:spLocks/>
          </p:cNvSpPr>
          <p:nvPr/>
        </p:nvSpPr>
        <p:spPr bwMode="auto">
          <a:xfrm>
            <a:off x="395536" y="339502"/>
            <a:ext cx="8136904" cy="7103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bodyPr>
          <a:lstStyle>
            <a:lvl1pPr algn="ctr" rtl="0" eaLnBrk="1" fontAlgn="base" hangingPunct="1">
              <a:spcBef>
                <a:spcPct val="0"/>
              </a:spcBef>
              <a:spcAft>
                <a:spcPct val="0"/>
              </a:spcAft>
              <a:defRPr sz="4400" b="1" kern="1200">
                <a:solidFill>
                  <a:schemeClr val="accent2"/>
                </a:solidFill>
                <a:latin typeface="Arial" pitchFamily="34" charset="0"/>
                <a:ea typeface="+mj-ea"/>
                <a:cs typeface="Arial" pitchFamily="34" charset="0"/>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AU" sz="2400" dirty="0"/>
              <a:t>Advice: Media analysis/response – assessing ‘science literacy’ and ‘scientific literacy’ in VCE Psychology</a:t>
            </a:r>
          </a:p>
        </p:txBody>
      </p:sp>
    </p:spTree>
    <p:extLst>
      <p:ext uri="{BB962C8B-B14F-4D97-AF65-F5344CB8AC3E}">
        <p14:creationId xmlns:p14="http://schemas.microsoft.com/office/powerpoint/2010/main" val="22085888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565212"/>
            <a:ext cx="8280920" cy="926418"/>
          </a:xfrm>
        </p:spPr>
        <p:txBody>
          <a:bodyPr/>
          <a:lstStyle/>
          <a:p>
            <a:r>
              <a:rPr lang="en-AU" sz="2800" dirty="0"/>
              <a:t>Advice: Reflective learning journal or blog: </a:t>
            </a:r>
            <a:br>
              <a:rPr lang="en-AU" sz="2800" dirty="0"/>
            </a:br>
            <a:r>
              <a:rPr lang="en-AU" sz="2800" i="1" dirty="0">
                <a:solidFill>
                  <a:srgbClr val="993366"/>
                </a:solidFill>
              </a:rPr>
              <a:t>adapting an existing task</a:t>
            </a:r>
          </a:p>
        </p:txBody>
      </p:sp>
      <p:sp>
        <p:nvSpPr>
          <p:cNvPr id="3" name="Content Placeholder 2"/>
          <p:cNvSpPr>
            <a:spLocks noGrp="1"/>
          </p:cNvSpPr>
          <p:nvPr>
            <p:ph idx="1"/>
          </p:nvPr>
        </p:nvSpPr>
        <p:spPr>
          <a:xfrm>
            <a:off x="467544" y="1743658"/>
            <a:ext cx="8208912" cy="1620180"/>
          </a:xfrm>
        </p:spPr>
        <p:txBody>
          <a:bodyPr/>
          <a:lstStyle/>
          <a:p>
            <a:r>
              <a:rPr lang="en-AU" sz="1800" dirty="0"/>
              <a:t>Smaller tasks/questions addressed over a period of time, including feedback</a:t>
            </a:r>
          </a:p>
          <a:p>
            <a:r>
              <a:rPr lang="en-AU" sz="1800" dirty="0"/>
              <a:t>Particularly suitable for formative as well as summative purposes </a:t>
            </a:r>
          </a:p>
          <a:p>
            <a:r>
              <a:rPr lang="en-AU" sz="1800" dirty="0"/>
              <a:t>Can relate to key knowledge and/or key science skills</a:t>
            </a:r>
          </a:p>
          <a:p>
            <a:pPr marL="0" indent="0">
              <a:buNone/>
            </a:pPr>
            <a:endParaRPr lang="en-AU" sz="2100" dirty="0">
              <a:solidFill>
                <a:schemeClr val="tx1"/>
              </a:solidFill>
            </a:endParaRPr>
          </a:p>
        </p:txBody>
      </p:sp>
      <p:sp>
        <p:nvSpPr>
          <p:cNvPr id="4" name="TextBox 3"/>
          <p:cNvSpPr txBox="1"/>
          <p:nvPr/>
        </p:nvSpPr>
        <p:spPr>
          <a:xfrm>
            <a:off x="539552" y="3396937"/>
            <a:ext cx="8136904" cy="830997"/>
          </a:xfrm>
          <a:prstGeom prst="rect">
            <a:avLst/>
          </a:prstGeom>
          <a:solidFill>
            <a:schemeClr val="accent1">
              <a:lumMod val="20000"/>
              <a:lumOff val="80000"/>
            </a:schemeClr>
          </a:solidFill>
          <a:ln w="28575">
            <a:noFill/>
          </a:ln>
        </p:spPr>
        <p:txBody>
          <a:bodyPr wrap="square" rtlCol="0">
            <a:spAutoFit/>
          </a:bodyPr>
          <a:lstStyle/>
          <a:p>
            <a:r>
              <a:rPr lang="en-AU" sz="1600" dirty="0">
                <a:latin typeface="+mn-lt"/>
              </a:rPr>
              <a:t>The VCE Chemistry Advice for teachers includes an example of an assessment task developed as a learning journal/blog: ‘</a:t>
            </a:r>
            <a:r>
              <a:rPr lang="en-AU" sz="1600" i="1" dirty="0">
                <a:latin typeface="+mn-lt"/>
              </a:rPr>
              <a:t>Are biofuels green?</a:t>
            </a:r>
            <a:r>
              <a:rPr lang="en-AU" sz="1600" dirty="0">
                <a:latin typeface="+mn-lt"/>
              </a:rPr>
              <a:t>’. Consider how this advice can be adapted to explore a relevant biological issue.</a:t>
            </a:r>
          </a:p>
        </p:txBody>
      </p:sp>
    </p:spTree>
    <p:extLst>
      <p:ext uri="{BB962C8B-B14F-4D97-AF65-F5344CB8AC3E}">
        <p14:creationId xmlns:p14="http://schemas.microsoft.com/office/powerpoint/2010/main" val="26359445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21196"/>
            <a:ext cx="8568952" cy="710394"/>
          </a:xfrm>
        </p:spPr>
        <p:txBody>
          <a:bodyPr/>
          <a:lstStyle/>
          <a:p>
            <a:r>
              <a:rPr lang="en-AU" sz="2400" dirty="0"/>
              <a:t>Advice: Reflective learning journal or blog: </a:t>
            </a:r>
            <a:r>
              <a:rPr lang="en-AU" sz="2400" i="1" dirty="0">
                <a:solidFill>
                  <a:srgbClr val="993366"/>
                </a:solidFill>
              </a:rPr>
              <a:t>graphs</a:t>
            </a:r>
          </a:p>
        </p:txBody>
      </p:sp>
      <p:sp>
        <p:nvSpPr>
          <p:cNvPr id="3" name="Content Placeholder 2"/>
          <p:cNvSpPr>
            <a:spLocks noGrp="1"/>
          </p:cNvSpPr>
          <p:nvPr>
            <p:ph idx="1"/>
          </p:nvPr>
        </p:nvSpPr>
        <p:spPr>
          <a:xfrm>
            <a:off x="539552" y="1131590"/>
            <a:ext cx="8136904" cy="2545638"/>
          </a:xfrm>
        </p:spPr>
        <p:txBody>
          <a:bodyPr/>
          <a:lstStyle/>
          <a:p>
            <a:pPr marL="0" indent="0">
              <a:buNone/>
            </a:pPr>
            <a:r>
              <a:rPr lang="en-AU" sz="1800" dirty="0"/>
              <a:t>Conduct a class experiment that involves individual data generation that can be collated into class results </a:t>
            </a:r>
          </a:p>
          <a:p>
            <a:pPr>
              <a:spcBef>
                <a:spcPts val="1350"/>
              </a:spcBef>
            </a:pPr>
            <a:r>
              <a:rPr lang="en-AU" sz="1600" b="0" dirty="0"/>
              <a:t>Students given 10 minutes in class to graph class results  </a:t>
            </a:r>
            <a:r>
              <a:rPr lang="en-AU" sz="1600" b="0" i="1" dirty="0">
                <a:solidFill>
                  <a:schemeClr val="accent2">
                    <a:lumMod val="75000"/>
                  </a:schemeClr>
                </a:solidFill>
              </a:rPr>
              <a:t>(individual student graph is assessed using a pre-published rubric)</a:t>
            </a:r>
          </a:p>
          <a:p>
            <a:r>
              <a:rPr lang="en-AU" sz="1600" b="0" dirty="0"/>
              <a:t>Teacher selects a de-identified, modified student work sample of a graph and presents to all students – students given 15 minutes to comment on/ re-draw graph  </a:t>
            </a:r>
            <a:r>
              <a:rPr lang="en-AU" sz="1600" b="0" i="1" dirty="0">
                <a:solidFill>
                  <a:schemeClr val="accent2">
                    <a:lumMod val="75000"/>
                  </a:schemeClr>
                </a:solidFill>
              </a:rPr>
              <a:t>(individual student evaluations and re-drawn graphs are assessed using a pre-published rubric)</a:t>
            </a:r>
          </a:p>
          <a:p>
            <a:r>
              <a:rPr lang="en-AU" sz="1600" b="0" dirty="0"/>
              <a:t>Class discussion of graphs </a:t>
            </a:r>
            <a:r>
              <a:rPr lang="en-AU" sz="1600" b="0" dirty="0">
                <a:solidFill>
                  <a:schemeClr val="accent2">
                    <a:lumMod val="75000"/>
                  </a:schemeClr>
                </a:solidFill>
              </a:rPr>
              <a:t>(formative teaching/learning)</a:t>
            </a:r>
          </a:p>
          <a:p>
            <a:r>
              <a:rPr lang="en-AU" sz="1600" b="0" dirty="0"/>
              <a:t>Individual students given 25 minutes to re-draw their initial graphs and to justify ‘Top 3 handy hints for graph construction’ </a:t>
            </a:r>
            <a:r>
              <a:rPr lang="en-AU" sz="1600" b="0" i="1" dirty="0">
                <a:solidFill>
                  <a:schemeClr val="accent2">
                    <a:lumMod val="75000"/>
                  </a:schemeClr>
                </a:solidFill>
              </a:rPr>
              <a:t>(individually assessed using a pre-published rubric) </a:t>
            </a:r>
          </a:p>
        </p:txBody>
      </p:sp>
    </p:spTree>
    <p:extLst>
      <p:ext uri="{BB962C8B-B14F-4D97-AF65-F5344CB8AC3E}">
        <p14:creationId xmlns:p14="http://schemas.microsoft.com/office/powerpoint/2010/main" val="32884686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599642"/>
            <a:ext cx="8352928" cy="2916324"/>
          </a:xfrm>
        </p:spPr>
        <p:txBody>
          <a:bodyPr/>
          <a:lstStyle/>
          <a:p>
            <a:pPr marL="0" indent="0">
              <a:buNone/>
            </a:pPr>
            <a:r>
              <a:rPr lang="en-AU" sz="1650" dirty="0"/>
              <a:t>CHECK:</a:t>
            </a:r>
          </a:p>
          <a:p>
            <a:pPr lvl="1"/>
            <a:r>
              <a:rPr lang="en-AU" sz="1650" dirty="0"/>
              <a:t>Is assessment </a:t>
            </a:r>
            <a:r>
              <a:rPr lang="en-AU" sz="1650" b="1" i="1" dirty="0">
                <a:solidFill>
                  <a:srgbClr val="993366"/>
                </a:solidFill>
              </a:rPr>
              <a:t>appropriate and understandable</a:t>
            </a:r>
            <a:r>
              <a:rPr lang="en-AU" sz="1650" dirty="0"/>
              <a:t> for the student cohort?</a:t>
            </a:r>
          </a:p>
          <a:p>
            <a:pPr lvl="1"/>
            <a:r>
              <a:rPr lang="en-AU" sz="1650" dirty="0"/>
              <a:t>Is</a:t>
            </a:r>
            <a:r>
              <a:rPr lang="en-AU" sz="1650" b="1" i="1" dirty="0">
                <a:solidFill>
                  <a:srgbClr val="993366"/>
                </a:solidFill>
              </a:rPr>
              <a:t> wording/language</a:t>
            </a:r>
            <a:r>
              <a:rPr lang="en-AU" sz="1650" dirty="0"/>
              <a:t> clear and appropriate for VCE students?</a:t>
            </a:r>
          </a:p>
          <a:p>
            <a:pPr lvl="1"/>
            <a:r>
              <a:rPr lang="en-AU" sz="1650" dirty="0"/>
              <a:t>Do tasks reflect </a:t>
            </a:r>
            <a:r>
              <a:rPr lang="en-AU" sz="1650" b="1" i="1" dirty="0">
                <a:solidFill>
                  <a:srgbClr val="993366"/>
                </a:solidFill>
              </a:rPr>
              <a:t>terminology</a:t>
            </a:r>
            <a:r>
              <a:rPr lang="en-AU" sz="1650" dirty="0"/>
              <a:t> in the study design?</a:t>
            </a:r>
          </a:p>
          <a:p>
            <a:pPr lvl="1"/>
            <a:r>
              <a:rPr lang="en-AU" sz="1650" dirty="0"/>
              <a:t>Are the key knowledge, key skills and outcome statements assessed in </a:t>
            </a:r>
            <a:r>
              <a:rPr lang="en-AU" sz="1650" b="1" i="1" dirty="0">
                <a:solidFill>
                  <a:srgbClr val="993366"/>
                </a:solidFill>
              </a:rPr>
              <a:t>appropriate depth</a:t>
            </a:r>
            <a:r>
              <a:rPr lang="en-AU" sz="1650" dirty="0"/>
              <a:t>?</a:t>
            </a:r>
          </a:p>
          <a:p>
            <a:pPr lvl="1"/>
            <a:r>
              <a:rPr lang="en-AU" sz="1650" dirty="0"/>
              <a:t>Does the </a:t>
            </a:r>
            <a:r>
              <a:rPr lang="en-AU" sz="1650" b="1" i="1" dirty="0">
                <a:solidFill>
                  <a:srgbClr val="993366"/>
                </a:solidFill>
              </a:rPr>
              <a:t>content and context </a:t>
            </a:r>
            <a:r>
              <a:rPr lang="en-AU" sz="1650" dirty="0"/>
              <a:t>of the task provide opportunity for </a:t>
            </a:r>
            <a:r>
              <a:rPr lang="en-AU" sz="1650" i="1" dirty="0"/>
              <a:t>highest levels </a:t>
            </a:r>
            <a:r>
              <a:rPr lang="en-AU" sz="1650" dirty="0"/>
              <a:t>of performance?</a:t>
            </a:r>
          </a:p>
          <a:p>
            <a:pPr marL="0" indent="0">
              <a:buNone/>
            </a:pPr>
            <a:endParaRPr lang="en-AU" sz="1800" dirty="0"/>
          </a:p>
          <a:p>
            <a:endParaRPr lang="en-AU" sz="1500" dirty="0">
              <a:latin typeface="Arial" panose="020B0604020202020204" pitchFamily="34" charset="0"/>
              <a:cs typeface="Arial" panose="020B0604020202020204" pitchFamily="34" charset="0"/>
            </a:endParaRPr>
          </a:p>
        </p:txBody>
      </p:sp>
      <p:sp>
        <p:nvSpPr>
          <p:cNvPr id="5" name="TextBox 4">
            <a:hlinkClick r:id="rId3"/>
          </p:cNvPr>
          <p:cNvSpPr txBox="1"/>
          <p:nvPr/>
        </p:nvSpPr>
        <p:spPr>
          <a:xfrm>
            <a:off x="395536" y="1059582"/>
            <a:ext cx="8352928" cy="369332"/>
          </a:xfrm>
          <a:prstGeom prst="rect">
            <a:avLst/>
          </a:prstGeom>
          <a:solidFill>
            <a:schemeClr val="accent6">
              <a:lumMod val="20000"/>
              <a:lumOff val="80000"/>
            </a:schemeClr>
          </a:solidFill>
          <a:ln>
            <a:solidFill>
              <a:schemeClr val="accent6">
                <a:lumMod val="20000"/>
                <a:lumOff val="80000"/>
              </a:schemeClr>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AU" sz="1800" b="1" dirty="0">
                <a:solidFill>
                  <a:schemeClr val="tx1"/>
                </a:solidFill>
              </a:rPr>
              <a:t>When developing </a:t>
            </a:r>
            <a:r>
              <a:rPr lang="en-AU" sz="1800" b="1" i="1" dirty="0">
                <a:solidFill>
                  <a:srgbClr val="993366"/>
                </a:solidFill>
              </a:rPr>
              <a:t>compliant</a:t>
            </a:r>
            <a:r>
              <a:rPr lang="en-AU" sz="1800" b="1" dirty="0"/>
              <a:t>, </a:t>
            </a:r>
            <a:r>
              <a:rPr lang="en-AU" sz="1800" b="1" i="1" dirty="0">
                <a:solidFill>
                  <a:srgbClr val="993366"/>
                </a:solidFill>
              </a:rPr>
              <a:t>engaging</a:t>
            </a:r>
            <a:r>
              <a:rPr lang="en-AU" sz="1800" b="1" dirty="0"/>
              <a:t> and </a:t>
            </a:r>
            <a:r>
              <a:rPr lang="en-AU" sz="1800" b="1" i="1" dirty="0">
                <a:solidFill>
                  <a:srgbClr val="993366"/>
                </a:solidFill>
              </a:rPr>
              <a:t>rigorous</a:t>
            </a:r>
            <a:r>
              <a:rPr lang="en-AU" sz="1800" b="1" dirty="0"/>
              <a:t> tasks: </a:t>
            </a:r>
            <a:endParaRPr lang="en-AU" sz="1800" b="1" i="1" dirty="0">
              <a:solidFill>
                <a:srgbClr val="993366"/>
              </a:solidFill>
            </a:endParaRPr>
          </a:p>
        </p:txBody>
      </p:sp>
      <p:sp>
        <p:nvSpPr>
          <p:cNvPr id="7" name="Title 1"/>
          <p:cNvSpPr>
            <a:spLocks noGrp="1"/>
          </p:cNvSpPr>
          <p:nvPr>
            <p:ph type="title"/>
          </p:nvPr>
        </p:nvSpPr>
        <p:spPr>
          <a:xfrm>
            <a:off x="323528" y="267494"/>
            <a:ext cx="7161448" cy="764400"/>
          </a:xfrm>
        </p:spPr>
        <p:txBody>
          <a:bodyPr/>
          <a:lstStyle/>
          <a:p>
            <a:pPr eaLnBrk="1" hangingPunct="1"/>
            <a:r>
              <a:rPr lang="en-AU" dirty="0">
                <a:ea typeface="Calibri" pitchFamily="34" charset="0"/>
              </a:rPr>
              <a:t>Production Checklist</a:t>
            </a:r>
          </a:p>
        </p:txBody>
      </p:sp>
    </p:spTree>
    <p:extLst>
      <p:ext uri="{BB962C8B-B14F-4D97-AF65-F5344CB8AC3E}">
        <p14:creationId xmlns:p14="http://schemas.microsoft.com/office/powerpoint/2010/main" val="2331187018"/>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hlinkClick r:id="rId3"/>
          </p:cNvPr>
          <p:cNvSpPr txBox="1"/>
          <p:nvPr/>
        </p:nvSpPr>
        <p:spPr>
          <a:xfrm>
            <a:off x="395536" y="1059582"/>
            <a:ext cx="8352928" cy="369332"/>
          </a:xfrm>
          <a:prstGeom prst="rect">
            <a:avLst/>
          </a:prstGeom>
          <a:solidFill>
            <a:schemeClr val="accent6">
              <a:lumMod val="20000"/>
              <a:lumOff val="80000"/>
            </a:schemeClr>
          </a:solidFill>
          <a:ln>
            <a:solidFill>
              <a:schemeClr val="accent6">
                <a:lumMod val="20000"/>
                <a:lumOff val="80000"/>
              </a:schemeClr>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AU" sz="1800" b="1" dirty="0">
                <a:solidFill>
                  <a:schemeClr val="tx1"/>
                </a:solidFill>
              </a:rPr>
              <a:t>When developing </a:t>
            </a:r>
            <a:r>
              <a:rPr lang="en-AU" sz="1800" b="1" i="1" dirty="0">
                <a:solidFill>
                  <a:srgbClr val="993366"/>
                </a:solidFill>
              </a:rPr>
              <a:t>compliant</a:t>
            </a:r>
            <a:r>
              <a:rPr lang="en-AU" sz="1800" b="1" dirty="0"/>
              <a:t>, </a:t>
            </a:r>
            <a:r>
              <a:rPr lang="en-AU" sz="1800" b="1" i="1" dirty="0">
                <a:solidFill>
                  <a:srgbClr val="993366"/>
                </a:solidFill>
              </a:rPr>
              <a:t>engaging</a:t>
            </a:r>
            <a:r>
              <a:rPr lang="en-AU" sz="1800" b="1" dirty="0"/>
              <a:t> and </a:t>
            </a:r>
            <a:r>
              <a:rPr lang="en-AU" sz="1800" b="1" i="1" dirty="0">
                <a:solidFill>
                  <a:srgbClr val="993366"/>
                </a:solidFill>
              </a:rPr>
              <a:t>rigorous</a:t>
            </a:r>
            <a:r>
              <a:rPr lang="en-AU" sz="1800" b="1" dirty="0"/>
              <a:t> tasks: </a:t>
            </a:r>
            <a:endParaRPr lang="en-AU" sz="1800" b="1" i="1" dirty="0">
              <a:solidFill>
                <a:srgbClr val="993366"/>
              </a:solidFill>
            </a:endParaRPr>
          </a:p>
        </p:txBody>
      </p:sp>
      <p:sp>
        <p:nvSpPr>
          <p:cNvPr id="7" name="Title 1"/>
          <p:cNvSpPr>
            <a:spLocks noGrp="1"/>
          </p:cNvSpPr>
          <p:nvPr>
            <p:ph type="title"/>
          </p:nvPr>
        </p:nvSpPr>
        <p:spPr>
          <a:xfrm>
            <a:off x="323528" y="267494"/>
            <a:ext cx="7161448" cy="764400"/>
          </a:xfrm>
        </p:spPr>
        <p:txBody>
          <a:bodyPr/>
          <a:lstStyle/>
          <a:p>
            <a:pPr eaLnBrk="1" hangingPunct="1"/>
            <a:r>
              <a:rPr lang="en-AU" dirty="0">
                <a:ea typeface="Calibri" pitchFamily="34" charset="0"/>
              </a:rPr>
              <a:t>Production Checklist</a:t>
            </a:r>
          </a:p>
        </p:txBody>
      </p:sp>
      <p:sp>
        <p:nvSpPr>
          <p:cNvPr id="6" name="Content Placeholder 2"/>
          <p:cNvSpPr txBox="1">
            <a:spLocks/>
          </p:cNvSpPr>
          <p:nvPr/>
        </p:nvSpPr>
        <p:spPr bwMode="auto">
          <a:xfrm>
            <a:off x="323528" y="1761660"/>
            <a:ext cx="8352928" cy="2970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266700" indent="-266700" algn="l" rtl="0" eaLnBrk="1" fontAlgn="base" hangingPunct="1">
              <a:spcBef>
                <a:spcPct val="20000"/>
              </a:spcBef>
              <a:spcAft>
                <a:spcPct val="0"/>
              </a:spcAft>
              <a:buFont typeface="Arial" pitchFamily="34" charset="0"/>
              <a:buChar char="•"/>
              <a:defRPr sz="2400" b="1">
                <a:solidFill>
                  <a:srgbClr val="303132"/>
                </a:solidFill>
                <a:latin typeface="+mn-lt"/>
                <a:ea typeface="+mn-ea"/>
                <a:cs typeface="+mn-cs"/>
              </a:defRPr>
            </a:lvl1pPr>
            <a:lvl2pPr marL="742950" indent="-285750" algn="l" rtl="0" eaLnBrk="1" fontAlgn="base" hangingPunct="1">
              <a:spcBef>
                <a:spcPct val="20000"/>
              </a:spcBef>
              <a:spcAft>
                <a:spcPct val="0"/>
              </a:spcAft>
              <a:buFont typeface="Arial" pitchFamily="34" charset="0"/>
              <a:buChar char="‒"/>
              <a:defRPr sz="2000">
                <a:solidFill>
                  <a:srgbClr val="303132"/>
                </a:solidFill>
                <a:latin typeface="+mn-lt"/>
              </a:defRPr>
            </a:lvl2pPr>
            <a:lvl3pPr marL="1143000" indent="-228600" algn="l" rtl="0" eaLnBrk="1" fontAlgn="base" hangingPunct="1">
              <a:spcBef>
                <a:spcPct val="20000"/>
              </a:spcBef>
              <a:spcAft>
                <a:spcPct val="0"/>
              </a:spcAft>
              <a:buChar char="–"/>
              <a:defRPr sz="1800">
                <a:solidFill>
                  <a:srgbClr val="303132"/>
                </a:solidFill>
                <a:latin typeface="+mn-lt"/>
              </a:defRPr>
            </a:lvl3pPr>
            <a:lvl4pPr marL="1600200" indent="-228600" algn="l" rtl="0" eaLnBrk="1" fontAlgn="base" hangingPunct="1">
              <a:spcBef>
                <a:spcPct val="20000"/>
              </a:spcBef>
              <a:spcAft>
                <a:spcPct val="0"/>
              </a:spcAft>
              <a:buChar char="–"/>
              <a:defRPr sz="1600">
                <a:solidFill>
                  <a:srgbClr val="303132"/>
                </a:solidFill>
                <a:latin typeface="+mn-lt"/>
              </a:defRPr>
            </a:lvl4pPr>
            <a:lvl5pPr marL="2057400" indent="-228600" algn="l" rtl="0" eaLnBrk="1" fontAlgn="base" hangingPunct="1">
              <a:spcBef>
                <a:spcPct val="20000"/>
              </a:spcBef>
              <a:spcAft>
                <a:spcPct val="0"/>
              </a:spcAft>
              <a:buChar char="–"/>
              <a:defRPr sz="1600">
                <a:solidFill>
                  <a:srgbClr val="303132"/>
                </a:solidFill>
                <a:latin typeface="+mn-lt"/>
              </a:defRPr>
            </a:lvl5pPr>
            <a:lvl6pPr marL="2514600" indent="-228600" algn="l" rtl="0" eaLnBrk="1" fontAlgn="base" hangingPunct="1">
              <a:spcBef>
                <a:spcPct val="20000"/>
              </a:spcBef>
              <a:spcAft>
                <a:spcPct val="0"/>
              </a:spcAft>
              <a:buChar char="–"/>
              <a:defRPr sz="2000">
                <a:solidFill>
                  <a:srgbClr val="303132"/>
                </a:solidFill>
                <a:latin typeface="+mn-lt"/>
              </a:defRPr>
            </a:lvl6pPr>
            <a:lvl7pPr marL="2971800" indent="-228600" algn="l" rtl="0" eaLnBrk="1" fontAlgn="base" hangingPunct="1">
              <a:spcBef>
                <a:spcPct val="20000"/>
              </a:spcBef>
              <a:spcAft>
                <a:spcPct val="0"/>
              </a:spcAft>
              <a:buChar char="–"/>
              <a:defRPr sz="2000">
                <a:solidFill>
                  <a:srgbClr val="303132"/>
                </a:solidFill>
                <a:latin typeface="+mn-lt"/>
              </a:defRPr>
            </a:lvl7pPr>
            <a:lvl8pPr marL="3429000" indent="-228600" algn="l" rtl="0" eaLnBrk="1" fontAlgn="base" hangingPunct="1">
              <a:spcBef>
                <a:spcPct val="20000"/>
              </a:spcBef>
              <a:spcAft>
                <a:spcPct val="0"/>
              </a:spcAft>
              <a:buChar char="–"/>
              <a:defRPr sz="2000">
                <a:solidFill>
                  <a:srgbClr val="303132"/>
                </a:solidFill>
                <a:latin typeface="+mn-lt"/>
              </a:defRPr>
            </a:lvl8pPr>
            <a:lvl9pPr marL="3886200" indent="-228600" algn="l" rtl="0" eaLnBrk="1" fontAlgn="base" hangingPunct="1">
              <a:spcBef>
                <a:spcPct val="20000"/>
              </a:spcBef>
              <a:spcAft>
                <a:spcPct val="0"/>
              </a:spcAft>
              <a:buChar char="–"/>
              <a:defRPr sz="2000">
                <a:solidFill>
                  <a:srgbClr val="303132"/>
                </a:solidFill>
                <a:latin typeface="+mn-lt"/>
              </a:defRPr>
            </a:lvl9pPr>
          </a:lstStyle>
          <a:p>
            <a:pPr marL="0" indent="0">
              <a:buFont typeface="Arial" pitchFamily="34" charset="0"/>
              <a:buNone/>
            </a:pPr>
            <a:r>
              <a:rPr lang="en-AU" sz="1650" kern="0" dirty="0"/>
              <a:t>CHECK:</a:t>
            </a:r>
          </a:p>
          <a:p>
            <a:pPr lvl="1"/>
            <a:r>
              <a:rPr lang="en-AU" sz="1650" kern="0" dirty="0"/>
              <a:t>Is the minimal amount of reading required?</a:t>
            </a:r>
          </a:p>
          <a:p>
            <a:pPr lvl="1"/>
            <a:r>
              <a:rPr lang="en-AU" sz="1650" kern="0" dirty="0"/>
              <a:t>Are stimulus materials and other information placed close to the item?</a:t>
            </a:r>
          </a:p>
          <a:p>
            <a:pPr lvl="1"/>
            <a:r>
              <a:rPr lang="en-AU" sz="1650" kern="0" dirty="0"/>
              <a:t>Are stimulus materials, if included, required to answer the item? (If no, remove stimulus or re-design item)</a:t>
            </a:r>
          </a:p>
          <a:p>
            <a:pPr lvl="1"/>
            <a:r>
              <a:rPr lang="en-AU" sz="1650" kern="0" dirty="0"/>
              <a:t>Are a range of cognitive levels required across items? (Use a taxonomy to guide development e.g. Blooms/SOLO)</a:t>
            </a:r>
          </a:p>
          <a:p>
            <a:pPr lvl="1"/>
            <a:r>
              <a:rPr lang="en-AU" sz="1650" kern="0" dirty="0"/>
              <a:t>Can the typical student in the cohort finish the SAC task in the time available? </a:t>
            </a:r>
          </a:p>
          <a:p>
            <a:pPr marL="0" indent="0">
              <a:buFont typeface="Arial" pitchFamily="34" charset="0"/>
              <a:buNone/>
            </a:pPr>
            <a:endParaRPr lang="en-AU" sz="1800" kern="0" dirty="0"/>
          </a:p>
          <a:p>
            <a:endParaRPr lang="en-AU" sz="1500" kern="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56291290"/>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hlinkClick r:id="rId3"/>
          </p:cNvPr>
          <p:cNvSpPr txBox="1"/>
          <p:nvPr/>
        </p:nvSpPr>
        <p:spPr>
          <a:xfrm>
            <a:off x="395536" y="1203598"/>
            <a:ext cx="8496944" cy="646331"/>
          </a:xfrm>
          <a:prstGeom prst="rect">
            <a:avLst/>
          </a:prstGeom>
          <a:solidFill>
            <a:schemeClr val="accent6">
              <a:lumMod val="20000"/>
              <a:lumOff val="80000"/>
            </a:schemeClr>
          </a:solidFill>
          <a:ln>
            <a:solidFill>
              <a:schemeClr val="accent6">
                <a:lumMod val="20000"/>
                <a:lumOff val="80000"/>
              </a:schemeClr>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AU" sz="1800" b="1" dirty="0">
                <a:solidFill>
                  <a:schemeClr val="tx1"/>
                </a:solidFill>
              </a:rPr>
              <a:t>Once you have developed a </a:t>
            </a:r>
            <a:r>
              <a:rPr lang="en-AU" sz="1800" b="1" i="1" dirty="0">
                <a:solidFill>
                  <a:srgbClr val="993366"/>
                </a:solidFill>
              </a:rPr>
              <a:t>compliant</a:t>
            </a:r>
            <a:r>
              <a:rPr lang="en-AU" sz="1800" b="1" dirty="0"/>
              <a:t>, </a:t>
            </a:r>
            <a:r>
              <a:rPr lang="en-AU" sz="1800" b="1" i="1" dirty="0">
                <a:solidFill>
                  <a:srgbClr val="993366"/>
                </a:solidFill>
              </a:rPr>
              <a:t>engaging</a:t>
            </a:r>
            <a:r>
              <a:rPr lang="en-AU" sz="1800" b="1" dirty="0"/>
              <a:t> and </a:t>
            </a:r>
          </a:p>
          <a:p>
            <a:pPr algn="ctr"/>
            <a:r>
              <a:rPr lang="en-AU" sz="1800" b="1" i="1" dirty="0">
                <a:solidFill>
                  <a:srgbClr val="993366"/>
                </a:solidFill>
              </a:rPr>
              <a:t>rigorous</a:t>
            </a:r>
            <a:r>
              <a:rPr lang="en-AU" sz="1800" b="1" dirty="0"/>
              <a:t> task: </a:t>
            </a:r>
            <a:endParaRPr lang="en-AU" sz="1800" b="1" i="1" dirty="0">
              <a:solidFill>
                <a:srgbClr val="993366"/>
              </a:solidFill>
            </a:endParaRPr>
          </a:p>
        </p:txBody>
      </p:sp>
      <p:sp>
        <p:nvSpPr>
          <p:cNvPr id="7" name="Title 1"/>
          <p:cNvSpPr>
            <a:spLocks noGrp="1"/>
          </p:cNvSpPr>
          <p:nvPr>
            <p:ph type="title"/>
          </p:nvPr>
        </p:nvSpPr>
        <p:spPr>
          <a:xfrm>
            <a:off x="323528" y="267494"/>
            <a:ext cx="7161448" cy="764400"/>
          </a:xfrm>
        </p:spPr>
        <p:txBody>
          <a:bodyPr/>
          <a:lstStyle/>
          <a:p>
            <a:pPr eaLnBrk="1" hangingPunct="1"/>
            <a:r>
              <a:rPr lang="en-AU" dirty="0">
                <a:ea typeface="Calibri" pitchFamily="34" charset="0"/>
              </a:rPr>
              <a:t>Production Checklist</a:t>
            </a:r>
          </a:p>
        </p:txBody>
      </p:sp>
      <p:sp>
        <p:nvSpPr>
          <p:cNvPr id="8" name="Content Placeholder 2"/>
          <p:cNvSpPr>
            <a:spLocks noGrp="1"/>
          </p:cNvSpPr>
          <p:nvPr>
            <p:ph idx="1"/>
          </p:nvPr>
        </p:nvSpPr>
        <p:spPr>
          <a:xfrm>
            <a:off x="179512" y="2085696"/>
            <a:ext cx="8496944" cy="2646294"/>
          </a:xfrm>
        </p:spPr>
        <p:txBody>
          <a:bodyPr/>
          <a:lstStyle/>
          <a:p>
            <a:pPr marL="201216" lvl="1" indent="-65485">
              <a:buNone/>
            </a:pPr>
            <a:r>
              <a:rPr lang="en-AU" sz="1800" b="1" dirty="0">
                <a:solidFill>
                  <a:schemeClr val="accent2"/>
                </a:solidFill>
                <a:ea typeface="Calibri" pitchFamily="34" charset="0"/>
              </a:rPr>
              <a:t>Ensure</a:t>
            </a:r>
            <a:r>
              <a:rPr lang="en-AU" sz="1800" dirty="0">
                <a:ea typeface="Calibri" pitchFamily="34" charset="0"/>
              </a:rPr>
              <a:t> marks are clearly allocated and identified</a:t>
            </a:r>
          </a:p>
          <a:p>
            <a:pPr marL="201216" lvl="1" indent="-65485">
              <a:buNone/>
            </a:pPr>
            <a:r>
              <a:rPr lang="en-AU" sz="1800" b="1" dirty="0">
                <a:solidFill>
                  <a:schemeClr val="accent2"/>
                </a:solidFill>
                <a:ea typeface="Calibri" pitchFamily="34" charset="0"/>
              </a:rPr>
              <a:t>Ensure</a:t>
            </a:r>
            <a:r>
              <a:rPr lang="en-AU" sz="1800" dirty="0">
                <a:ea typeface="Calibri" pitchFamily="34" charset="0"/>
              </a:rPr>
              <a:t> marks add up to the identified total </a:t>
            </a:r>
          </a:p>
          <a:p>
            <a:pPr marL="201216" lvl="1" indent="-65485">
              <a:buNone/>
            </a:pPr>
            <a:r>
              <a:rPr lang="en-AU" sz="1800" b="1" dirty="0">
                <a:solidFill>
                  <a:schemeClr val="accent2"/>
                </a:solidFill>
                <a:ea typeface="Calibri" pitchFamily="34" charset="0"/>
              </a:rPr>
              <a:t>Ensure</a:t>
            </a:r>
            <a:r>
              <a:rPr lang="en-AU" sz="1800" b="1" dirty="0">
                <a:ea typeface="Calibri" pitchFamily="34" charset="0"/>
              </a:rPr>
              <a:t> </a:t>
            </a:r>
            <a:r>
              <a:rPr lang="en-AU" sz="1800" dirty="0">
                <a:ea typeface="Calibri" pitchFamily="34" charset="0"/>
              </a:rPr>
              <a:t>mark allocation corresponds to question difficulty</a:t>
            </a:r>
          </a:p>
          <a:p>
            <a:pPr marL="201216" lvl="1" indent="-65485">
              <a:buNone/>
            </a:pPr>
            <a:r>
              <a:rPr lang="en-AU" sz="1800" b="1" dirty="0">
                <a:solidFill>
                  <a:schemeClr val="accent2"/>
                </a:solidFill>
                <a:ea typeface="Calibri" pitchFamily="34" charset="0"/>
              </a:rPr>
              <a:t>Ensure </a:t>
            </a:r>
            <a:r>
              <a:rPr lang="en-AU" sz="1800" dirty="0">
                <a:ea typeface="Calibri" pitchFamily="34" charset="0"/>
              </a:rPr>
              <a:t>task reflects and assesses key knowledge and key skills</a:t>
            </a:r>
          </a:p>
          <a:p>
            <a:pPr marL="201216" lvl="1" indent="-65485">
              <a:buNone/>
            </a:pPr>
            <a:r>
              <a:rPr lang="en-AU" sz="1800" b="1" dirty="0">
                <a:solidFill>
                  <a:schemeClr val="accent2"/>
                </a:solidFill>
                <a:ea typeface="Calibri" pitchFamily="34" charset="0"/>
              </a:rPr>
              <a:t>Check</a:t>
            </a:r>
            <a:r>
              <a:rPr lang="en-AU" sz="1800" dirty="0">
                <a:ea typeface="Calibri" pitchFamily="34" charset="0"/>
              </a:rPr>
              <a:t> spelling, expression, syntax: would it make sense to a VCE student?</a:t>
            </a:r>
          </a:p>
          <a:p>
            <a:pPr marL="201216" lvl="1" indent="-65485">
              <a:spcBef>
                <a:spcPts val="900"/>
              </a:spcBef>
              <a:buNone/>
            </a:pPr>
            <a:r>
              <a:rPr lang="en-AU" sz="1800" b="1" dirty="0">
                <a:solidFill>
                  <a:srgbClr val="FF0000"/>
                </a:solidFill>
                <a:ea typeface="Calibri" pitchFamily="34" charset="0"/>
              </a:rPr>
              <a:t>Validate</a:t>
            </a:r>
            <a:r>
              <a:rPr lang="en-AU" sz="1800" dirty="0">
                <a:ea typeface="Calibri" pitchFamily="34" charset="0"/>
              </a:rPr>
              <a:t> assessment with another teacher</a:t>
            </a:r>
          </a:p>
        </p:txBody>
      </p:sp>
    </p:spTree>
    <p:extLst>
      <p:ext uri="{BB962C8B-B14F-4D97-AF65-F5344CB8AC3E}">
        <p14:creationId xmlns:p14="http://schemas.microsoft.com/office/powerpoint/2010/main" val="396071553"/>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87974"/>
          </a:xfrm>
          <a:solidFill>
            <a:schemeClr val="tx1">
              <a:lumMod val="10000"/>
              <a:lumOff val="90000"/>
            </a:schemeClr>
          </a:solidFill>
        </p:spPr>
        <p:txBody>
          <a:bodyPr/>
          <a:lstStyle/>
          <a:p>
            <a:pPr algn="ctr"/>
            <a:r>
              <a:rPr lang="en-AU" sz="8000" dirty="0">
                <a:solidFill>
                  <a:schemeClr val="tx1"/>
                </a:solidFill>
              </a:rPr>
              <a:t>Other planning considerations</a:t>
            </a:r>
          </a:p>
        </p:txBody>
      </p:sp>
    </p:spTree>
    <p:extLst>
      <p:ext uri="{BB962C8B-B14F-4D97-AF65-F5344CB8AC3E}">
        <p14:creationId xmlns:p14="http://schemas.microsoft.com/office/powerpoint/2010/main" val="2689266163"/>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A482F-6342-4D84-BD85-16222BF3A5FE}"/>
              </a:ext>
            </a:extLst>
          </p:cNvPr>
          <p:cNvSpPr>
            <a:spLocks noGrp="1"/>
          </p:cNvSpPr>
          <p:nvPr>
            <p:ph type="title"/>
          </p:nvPr>
        </p:nvSpPr>
        <p:spPr>
          <a:xfrm>
            <a:off x="323528" y="195486"/>
            <a:ext cx="7091114" cy="764400"/>
          </a:xfrm>
        </p:spPr>
        <p:txBody>
          <a:bodyPr/>
          <a:lstStyle/>
          <a:p>
            <a:r>
              <a:rPr lang="en-AU" sz="2700" dirty="0"/>
              <a:t>Student practical investigations</a:t>
            </a:r>
          </a:p>
        </p:txBody>
      </p:sp>
      <p:sp>
        <p:nvSpPr>
          <p:cNvPr id="4" name="Content Placeholder 3">
            <a:extLst>
              <a:ext uri="{FF2B5EF4-FFF2-40B4-BE49-F238E27FC236}">
                <a16:creationId xmlns:a16="http://schemas.microsoft.com/office/drawing/2014/main" id="{4DE449A7-074D-4CC4-82C9-8B3A41606CD7}"/>
              </a:ext>
            </a:extLst>
          </p:cNvPr>
          <p:cNvSpPr>
            <a:spLocks noGrp="1"/>
          </p:cNvSpPr>
          <p:nvPr>
            <p:ph idx="1"/>
          </p:nvPr>
        </p:nvSpPr>
        <p:spPr>
          <a:xfrm>
            <a:off x="395536" y="1221600"/>
            <a:ext cx="8352928" cy="1061829"/>
          </a:xfrm>
          <a:prstGeom prst="rect">
            <a:avLst/>
          </a:prstGeom>
          <a:solidFill>
            <a:srgbClr val="FFCC99"/>
          </a:solidFill>
          <a:ln w="38100">
            <a:solidFill>
              <a:schemeClr val="tx1"/>
            </a:solidFill>
          </a:ln>
        </p:spPr>
        <p:txBody>
          <a:bodyPr wrap="square">
            <a:spAutoFit/>
          </a:bodyPr>
          <a:lstStyle/>
          <a:p>
            <a:pPr marL="0" indent="0" algn="ctr">
              <a:buNone/>
            </a:pPr>
            <a:r>
              <a:rPr lang="en-US" sz="2100" b="0" dirty="0"/>
              <a:t>As a guide, between 3½ and 5 hours of class time should be devoted to student practical work and investigations for each of Areas of Study 1 and 2</a:t>
            </a:r>
            <a:endParaRPr lang="en-AU" sz="2100" b="0" dirty="0"/>
          </a:p>
        </p:txBody>
      </p:sp>
      <p:sp>
        <p:nvSpPr>
          <p:cNvPr id="5" name="Rectangle 4">
            <a:extLst>
              <a:ext uri="{FF2B5EF4-FFF2-40B4-BE49-F238E27FC236}">
                <a16:creationId xmlns:a16="http://schemas.microsoft.com/office/drawing/2014/main" id="{AA33BE91-0872-4D28-B71F-9E4866F906BC}"/>
              </a:ext>
            </a:extLst>
          </p:cNvPr>
          <p:cNvSpPr/>
          <p:nvPr/>
        </p:nvSpPr>
        <p:spPr>
          <a:xfrm>
            <a:off x="467544" y="2787774"/>
            <a:ext cx="4536504" cy="1477328"/>
          </a:xfrm>
          <a:prstGeom prst="rect">
            <a:avLst/>
          </a:prstGeom>
          <a:solidFill>
            <a:schemeClr val="accent5">
              <a:lumMod val="20000"/>
              <a:lumOff val="80000"/>
            </a:schemeClr>
          </a:solidFill>
          <a:ln w="19050">
            <a:solidFill>
              <a:schemeClr val="accent1"/>
            </a:solidFill>
          </a:ln>
        </p:spPr>
        <p:txBody>
          <a:bodyPr wrap="square">
            <a:spAutoFit/>
          </a:bodyPr>
          <a:lstStyle/>
          <a:p>
            <a:pPr algn="ctr"/>
            <a:r>
              <a:rPr lang="en-AU" sz="1800" dirty="0"/>
              <a:t>Student practical work should include hands-on activities such as experiments, simulations, modelling… teacher demonstrations should be limited</a:t>
            </a:r>
          </a:p>
        </p:txBody>
      </p:sp>
      <p:sp>
        <p:nvSpPr>
          <p:cNvPr id="6" name="TextBox 5">
            <a:extLst>
              <a:ext uri="{FF2B5EF4-FFF2-40B4-BE49-F238E27FC236}">
                <a16:creationId xmlns:a16="http://schemas.microsoft.com/office/drawing/2014/main" id="{F1AC2A4A-7CFB-4B83-8B11-8EB2C6B08C78}"/>
              </a:ext>
            </a:extLst>
          </p:cNvPr>
          <p:cNvSpPr txBox="1"/>
          <p:nvPr/>
        </p:nvSpPr>
        <p:spPr>
          <a:xfrm>
            <a:off x="5166066" y="2787774"/>
            <a:ext cx="3582398" cy="1477328"/>
          </a:xfrm>
          <a:prstGeom prst="rect">
            <a:avLst/>
          </a:prstGeom>
          <a:solidFill>
            <a:schemeClr val="accent3">
              <a:lumMod val="20000"/>
              <a:lumOff val="80000"/>
            </a:schemeClr>
          </a:solidFill>
          <a:ln w="12700">
            <a:solidFill>
              <a:schemeClr val="accent1"/>
            </a:solidFill>
          </a:ln>
        </p:spPr>
        <p:txBody>
          <a:bodyPr wrap="square" rtlCol="0">
            <a:spAutoFit/>
          </a:bodyPr>
          <a:lstStyle/>
          <a:p>
            <a:pPr algn="ctr"/>
            <a:r>
              <a:rPr lang="en-AU" sz="1800" b="1" dirty="0"/>
              <a:t>Recommendation</a:t>
            </a:r>
            <a:r>
              <a:rPr lang="en-AU" sz="1800" dirty="0"/>
              <a:t>: Ideally, at least one practical activity should be developed for each </a:t>
            </a:r>
          </a:p>
          <a:p>
            <a:pPr algn="ctr"/>
            <a:r>
              <a:rPr lang="en-AU" sz="1800" dirty="0"/>
              <a:t>sub-section in an Area of study </a:t>
            </a:r>
          </a:p>
        </p:txBody>
      </p:sp>
      <p:sp>
        <p:nvSpPr>
          <p:cNvPr id="7" name="Arrow: Down 6">
            <a:extLst>
              <a:ext uri="{FF2B5EF4-FFF2-40B4-BE49-F238E27FC236}">
                <a16:creationId xmlns:a16="http://schemas.microsoft.com/office/drawing/2014/main" id="{4C6D5A96-2C85-45FF-9132-7C95627EB666}"/>
              </a:ext>
            </a:extLst>
          </p:cNvPr>
          <p:cNvSpPr/>
          <p:nvPr/>
        </p:nvSpPr>
        <p:spPr>
          <a:xfrm>
            <a:off x="2897814" y="2247714"/>
            <a:ext cx="594066" cy="5400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800"/>
          </a:p>
        </p:txBody>
      </p:sp>
      <p:sp>
        <p:nvSpPr>
          <p:cNvPr id="8" name="Arrow: Down 7">
            <a:extLst>
              <a:ext uri="{FF2B5EF4-FFF2-40B4-BE49-F238E27FC236}">
                <a16:creationId xmlns:a16="http://schemas.microsoft.com/office/drawing/2014/main" id="{47FF6F74-658C-4EE1-82F8-62902B7B77AC}"/>
              </a:ext>
            </a:extLst>
          </p:cNvPr>
          <p:cNvSpPr/>
          <p:nvPr/>
        </p:nvSpPr>
        <p:spPr>
          <a:xfrm>
            <a:off x="6084168" y="2247714"/>
            <a:ext cx="594066" cy="5400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800"/>
          </a:p>
        </p:txBody>
      </p:sp>
    </p:spTree>
    <p:extLst>
      <p:ext uri="{BB962C8B-B14F-4D97-AF65-F5344CB8AC3E}">
        <p14:creationId xmlns:p14="http://schemas.microsoft.com/office/powerpoint/2010/main" val="3109164534"/>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46348"/>
            <a:ext cx="8208912" cy="857250"/>
          </a:xfrm>
        </p:spPr>
        <p:txBody>
          <a:bodyPr/>
          <a:lstStyle/>
          <a:p>
            <a:r>
              <a:rPr lang="en-AU" dirty="0"/>
              <a:t>Practical work and field work</a:t>
            </a:r>
          </a:p>
        </p:txBody>
      </p:sp>
      <p:sp>
        <p:nvSpPr>
          <p:cNvPr id="3" name="Content Placeholder 2"/>
          <p:cNvSpPr>
            <a:spLocks noGrp="1"/>
          </p:cNvSpPr>
          <p:nvPr>
            <p:ph idx="1"/>
          </p:nvPr>
        </p:nvSpPr>
        <p:spPr>
          <a:xfrm>
            <a:off x="467544" y="1347614"/>
            <a:ext cx="8424936" cy="2971800"/>
          </a:xfrm>
        </p:spPr>
        <p:txBody>
          <a:bodyPr/>
          <a:lstStyle/>
          <a:p>
            <a:pPr marL="0" indent="0">
              <a:buNone/>
            </a:pPr>
            <a:r>
              <a:rPr lang="en-GB" dirty="0"/>
              <a:t>Schools should have documented processes for ensuring that all activities comply with relevant ethical regulations and codes of conduct, as well as being compliant with health and safety requirements.</a:t>
            </a:r>
          </a:p>
          <a:p>
            <a:pPr marL="0" indent="0">
              <a:buNone/>
            </a:pPr>
            <a:r>
              <a:rPr lang="en-GB" dirty="0"/>
              <a:t>This may include the use of </a:t>
            </a:r>
            <a:r>
              <a:rPr lang="en-GB" dirty="0" err="1"/>
              <a:t>RiskAssess</a:t>
            </a:r>
            <a:r>
              <a:rPr lang="en-GB" dirty="0"/>
              <a:t> or some other type of central record of practical activities being undertaken by students.</a:t>
            </a:r>
            <a:endParaRPr lang="en-AU" dirty="0"/>
          </a:p>
        </p:txBody>
      </p:sp>
    </p:spTree>
    <p:extLst>
      <p:ext uri="{BB962C8B-B14F-4D97-AF65-F5344CB8AC3E}">
        <p14:creationId xmlns:p14="http://schemas.microsoft.com/office/powerpoint/2010/main" val="4180333860"/>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340"/>
            <a:ext cx="8712968" cy="857250"/>
          </a:xfrm>
        </p:spPr>
        <p:txBody>
          <a:bodyPr/>
          <a:lstStyle/>
          <a:p>
            <a:r>
              <a:rPr lang="en-AU" dirty="0"/>
              <a:t>Practical work and field work</a:t>
            </a:r>
          </a:p>
        </p:txBody>
      </p:sp>
      <p:sp>
        <p:nvSpPr>
          <p:cNvPr id="3" name="Content Placeholder 2"/>
          <p:cNvSpPr>
            <a:spLocks noGrp="1"/>
          </p:cNvSpPr>
          <p:nvPr>
            <p:ph idx="1"/>
          </p:nvPr>
        </p:nvSpPr>
        <p:spPr>
          <a:xfrm>
            <a:off x="467544" y="1347614"/>
            <a:ext cx="8424936" cy="2971800"/>
          </a:xfrm>
        </p:spPr>
        <p:txBody>
          <a:bodyPr/>
          <a:lstStyle/>
          <a:p>
            <a:pPr marL="0" indent="0">
              <a:buNone/>
            </a:pPr>
            <a:r>
              <a:rPr lang="en-GB" dirty="0"/>
              <a:t>Schools should have documented processes for ensuring that all activities comply with relevant ethical guidelines and codes of conduct, as well as being compliant with health and safety requirements.</a:t>
            </a:r>
          </a:p>
          <a:p>
            <a:pPr marL="0" indent="0">
              <a:buNone/>
            </a:pPr>
            <a:r>
              <a:rPr lang="en-GB" dirty="0"/>
              <a:t>This may include the use of </a:t>
            </a:r>
            <a:r>
              <a:rPr lang="en-GB" dirty="0" err="1"/>
              <a:t>RiskAssess</a:t>
            </a:r>
            <a:r>
              <a:rPr lang="en-GB" dirty="0"/>
              <a:t> or some other type of central record of practical activities being undertaken by students.</a:t>
            </a:r>
            <a:endParaRPr lang="en-AU" dirty="0"/>
          </a:p>
        </p:txBody>
      </p:sp>
    </p:spTree>
    <p:extLst>
      <p:ext uri="{BB962C8B-B14F-4D97-AF65-F5344CB8AC3E}">
        <p14:creationId xmlns:p14="http://schemas.microsoft.com/office/powerpoint/2010/main" val="384381375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AU" dirty="0"/>
              <a:t>Who is audited?</a:t>
            </a:r>
          </a:p>
        </p:txBody>
      </p:sp>
      <p:sp>
        <p:nvSpPr>
          <p:cNvPr id="4" name="Content Placeholder 2">
            <a:extLst>
              <a:ext uri="{FF2B5EF4-FFF2-40B4-BE49-F238E27FC236}">
                <a16:creationId xmlns:a16="http://schemas.microsoft.com/office/drawing/2014/main" id="{847CDE99-40B5-4A37-BB4C-AB11B0F8D8EC}"/>
              </a:ext>
            </a:extLst>
          </p:cNvPr>
          <p:cNvSpPr>
            <a:spLocks noGrp="1"/>
          </p:cNvSpPr>
          <p:nvPr>
            <p:ph idx="1"/>
          </p:nvPr>
        </p:nvSpPr>
        <p:spPr>
          <a:xfrm>
            <a:off x="251520" y="1347614"/>
            <a:ext cx="8640960" cy="2808312"/>
          </a:xfrm>
        </p:spPr>
        <p:txBody>
          <a:bodyPr/>
          <a:lstStyle/>
          <a:p>
            <a:r>
              <a:rPr lang="en-AU" dirty="0"/>
              <a:t>All Victorian schools are audited in at least one VCE study each year</a:t>
            </a:r>
          </a:p>
          <a:p>
            <a:r>
              <a:rPr lang="en-AU" dirty="0"/>
              <a:t>10% of all Victorian providers of VCE Psychology will be audited in 2020</a:t>
            </a:r>
          </a:p>
          <a:p>
            <a:r>
              <a:rPr lang="en-AU" dirty="0"/>
              <a:t>Randomised, representative providers are sampled</a:t>
            </a:r>
          </a:p>
        </p:txBody>
      </p:sp>
    </p:spTree>
    <p:extLst>
      <p:ext uri="{BB962C8B-B14F-4D97-AF65-F5344CB8AC3E}">
        <p14:creationId xmlns:p14="http://schemas.microsoft.com/office/powerpoint/2010/main" val="2271300422"/>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516" y="126901"/>
            <a:ext cx="8712968" cy="857250"/>
          </a:xfrm>
        </p:spPr>
        <p:txBody>
          <a:bodyPr/>
          <a:lstStyle/>
          <a:p>
            <a:r>
              <a:rPr lang="en-AU" dirty="0"/>
              <a:t>Authentication</a:t>
            </a:r>
          </a:p>
        </p:txBody>
      </p:sp>
      <p:sp>
        <p:nvSpPr>
          <p:cNvPr id="3" name="Content Placeholder 2"/>
          <p:cNvSpPr>
            <a:spLocks noGrp="1"/>
          </p:cNvSpPr>
          <p:nvPr>
            <p:ph idx="1"/>
          </p:nvPr>
        </p:nvSpPr>
        <p:spPr>
          <a:xfrm>
            <a:off x="215516" y="987548"/>
            <a:ext cx="8712968" cy="3319214"/>
          </a:xfrm>
        </p:spPr>
        <p:txBody>
          <a:bodyPr/>
          <a:lstStyle/>
          <a:p>
            <a:r>
              <a:rPr lang="en-US" sz="2000" b="0" dirty="0"/>
              <a:t>Teachers must ensure that student work submitted for assessment is their own</a:t>
            </a:r>
          </a:p>
          <a:p>
            <a:r>
              <a:rPr lang="en-US" sz="2000" b="0" dirty="0"/>
              <a:t>Most work for assessment should be done in class</a:t>
            </a:r>
          </a:p>
          <a:p>
            <a:r>
              <a:rPr lang="en-US" sz="2000" b="0" dirty="0"/>
              <a:t>Assessment undertaken across periods of time or outside of class time must be monitored: </a:t>
            </a:r>
          </a:p>
          <a:p>
            <a:pPr lvl="1"/>
            <a:r>
              <a:rPr lang="en-US" sz="1800" b="0" dirty="0"/>
              <a:t>student’s progress recorded through to completion </a:t>
            </a:r>
          </a:p>
          <a:p>
            <a:pPr lvl="1"/>
            <a:r>
              <a:rPr lang="en-US" sz="1800" dirty="0"/>
              <a:t>s</a:t>
            </a:r>
            <a:r>
              <a:rPr lang="en-US" sz="1800" b="0" dirty="0"/>
              <a:t>tudent work is regularly sighted </a:t>
            </a:r>
          </a:p>
          <a:p>
            <a:pPr lvl="1"/>
            <a:r>
              <a:rPr lang="en-US" sz="1800" dirty="0"/>
              <a:t>r</a:t>
            </a:r>
            <a:r>
              <a:rPr lang="en-US" sz="1800" b="0" dirty="0"/>
              <a:t>ecords are kept by the teacher</a:t>
            </a:r>
          </a:p>
          <a:p>
            <a:pPr lvl="1"/>
            <a:r>
              <a:rPr lang="en-US" sz="1800" b="1" dirty="0"/>
              <a:t>Authentication Record for School-based Assessment form </a:t>
            </a:r>
            <a:r>
              <a:rPr lang="en-US" sz="1800" b="0" dirty="0"/>
              <a:t>is used by students (available from VASS).</a:t>
            </a:r>
            <a:endParaRPr lang="en-AU" sz="1800" b="0" dirty="0"/>
          </a:p>
        </p:txBody>
      </p:sp>
    </p:spTree>
    <p:extLst>
      <p:ext uri="{BB962C8B-B14F-4D97-AF65-F5344CB8AC3E}">
        <p14:creationId xmlns:p14="http://schemas.microsoft.com/office/powerpoint/2010/main" val="2306498918"/>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99F17-E261-442F-8AE5-F5945C7A6BD5}"/>
              </a:ext>
            </a:extLst>
          </p:cNvPr>
          <p:cNvSpPr>
            <a:spLocks noGrp="1"/>
          </p:cNvSpPr>
          <p:nvPr>
            <p:ph type="title"/>
          </p:nvPr>
        </p:nvSpPr>
        <p:spPr>
          <a:xfrm>
            <a:off x="323528" y="411510"/>
            <a:ext cx="8496944" cy="492291"/>
          </a:xfrm>
        </p:spPr>
        <p:txBody>
          <a:bodyPr/>
          <a:lstStyle/>
          <a:p>
            <a:r>
              <a:rPr lang="en-AU" sz="2400" dirty="0"/>
              <a:t>Out-of-class SAC task preparation: student-designed practical investigation</a:t>
            </a:r>
          </a:p>
        </p:txBody>
      </p:sp>
      <p:sp>
        <p:nvSpPr>
          <p:cNvPr id="3" name="Content Placeholder 2">
            <a:extLst>
              <a:ext uri="{FF2B5EF4-FFF2-40B4-BE49-F238E27FC236}">
                <a16:creationId xmlns:a16="http://schemas.microsoft.com/office/drawing/2014/main" id="{FC489026-D540-4214-AF5B-05997D66C3A1}"/>
              </a:ext>
            </a:extLst>
          </p:cNvPr>
          <p:cNvSpPr>
            <a:spLocks noGrp="1"/>
          </p:cNvSpPr>
          <p:nvPr>
            <p:ph idx="1"/>
          </p:nvPr>
        </p:nvSpPr>
        <p:spPr>
          <a:xfrm>
            <a:off x="323528" y="1347614"/>
            <a:ext cx="8424936" cy="3060340"/>
          </a:xfrm>
          <a:solidFill>
            <a:schemeClr val="tx1">
              <a:lumMod val="10000"/>
              <a:lumOff val="90000"/>
            </a:schemeClr>
          </a:solidFill>
          <a:ln w="28575"/>
        </p:spPr>
        <p:txBody>
          <a:bodyPr/>
          <a:lstStyle/>
          <a:p>
            <a:pPr marL="0" indent="0">
              <a:buNone/>
            </a:pPr>
            <a:r>
              <a:rPr lang="en-AU" sz="1800" dirty="0"/>
              <a:t>Scenario: </a:t>
            </a:r>
          </a:p>
          <a:p>
            <a:pPr marL="0" indent="0">
              <a:buNone/>
            </a:pPr>
            <a:r>
              <a:rPr lang="en-AU" sz="1800" dirty="0"/>
              <a:t>In all VCE sciences, Unit 4 Area of study 3 students are required to design and undertake their own practical investigations. If I allow them time to research their own topics of interest at home, how can I ensure that they don’t reproduce someone else’s practical investigation?</a:t>
            </a:r>
          </a:p>
          <a:p>
            <a:pPr marL="0" indent="0">
              <a:buNone/>
            </a:pPr>
            <a:endParaRPr lang="en-AU" sz="1800" dirty="0"/>
          </a:p>
          <a:p>
            <a:pPr marL="0" indent="0">
              <a:buNone/>
            </a:pPr>
            <a:r>
              <a:rPr lang="en-AU" sz="1800" dirty="0"/>
              <a:t>Discussion: </a:t>
            </a:r>
          </a:p>
          <a:p>
            <a:r>
              <a:rPr lang="en-AU" sz="1800" dirty="0"/>
              <a:t>What authentication issues could arise from this task?</a:t>
            </a:r>
          </a:p>
          <a:p>
            <a:r>
              <a:rPr lang="en-AU" sz="1800" dirty="0"/>
              <a:t>How would you manage these authentication issues?</a:t>
            </a:r>
          </a:p>
          <a:p>
            <a:pPr marL="0" indent="0">
              <a:buNone/>
            </a:pPr>
            <a:endParaRPr lang="en-AU" dirty="0"/>
          </a:p>
        </p:txBody>
      </p:sp>
    </p:spTree>
    <p:extLst>
      <p:ext uri="{BB962C8B-B14F-4D97-AF65-F5344CB8AC3E}">
        <p14:creationId xmlns:p14="http://schemas.microsoft.com/office/powerpoint/2010/main" val="692927314"/>
      </p:ext>
    </p:extLst>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ABA3D-2338-4F3F-A9F4-5C2A8AF8449F}"/>
              </a:ext>
            </a:extLst>
          </p:cNvPr>
          <p:cNvSpPr>
            <a:spLocks noGrp="1"/>
          </p:cNvSpPr>
          <p:nvPr>
            <p:ph type="title"/>
          </p:nvPr>
        </p:nvSpPr>
        <p:spPr>
          <a:xfrm>
            <a:off x="395536" y="339502"/>
            <a:ext cx="8712968" cy="857250"/>
          </a:xfrm>
        </p:spPr>
        <p:txBody>
          <a:bodyPr/>
          <a:lstStyle/>
          <a:p>
            <a:r>
              <a:rPr lang="en-AU" sz="2800" dirty="0"/>
              <a:t>Some authentication strategies for designing investigations</a:t>
            </a:r>
          </a:p>
        </p:txBody>
      </p:sp>
      <p:sp>
        <p:nvSpPr>
          <p:cNvPr id="3" name="Content Placeholder 2">
            <a:extLst>
              <a:ext uri="{FF2B5EF4-FFF2-40B4-BE49-F238E27FC236}">
                <a16:creationId xmlns:a16="http://schemas.microsoft.com/office/drawing/2014/main" id="{6D0C1838-F2EF-4C0C-B977-E5A1B0876416}"/>
              </a:ext>
            </a:extLst>
          </p:cNvPr>
          <p:cNvSpPr>
            <a:spLocks noGrp="1"/>
          </p:cNvSpPr>
          <p:nvPr>
            <p:ph idx="1"/>
          </p:nvPr>
        </p:nvSpPr>
        <p:spPr>
          <a:xfrm>
            <a:off x="323528" y="1419622"/>
            <a:ext cx="8496944" cy="2805472"/>
          </a:xfrm>
        </p:spPr>
        <p:txBody>
          <a:bodyPr/>
          <a:lstStyle/>
          <a:p>
            <a:r>
              <a:rPr lang="en-AU" sz="2000" dirty="0"/>
              <a:t>Allow students to use external methodologies and/or methods of investigation for their own experiment, but assess their capacity to design an extension to an experiment completed in class</a:t>
            </a:r>
          </a:p>
          <a:p>
            <a:r>
              <a:rPr lang="en-AU" sz="2000" dirty="0"/>
              <a:t>Assess students’ capacity to evaluate experimental design/  methodology/ method of a provided, flawed experimental design </a:t>
            </a:r>
            <a:r>
              <a:rPr lang="en-AU" sz="2000" u="sng" dirty="0"/>
              <a:t>prior</a:t>
            </a:r>
            <a:r>
              <a:rPr lang="en-AU" sz="2000" dirty="0"/>
              <a:t> to them undertaking their own investigation</a:t>
            </a:r>
          </a:p>
          <a:p>
            <a:r>
              <a:rPr lang="en-AU" sz="2000" dirty="0"/>
              <a:t>Assess design capacity at the </a:t>
            </a:r>
            <a:r>
              <a:rPr lang="en-AU" sz="2000" u="sng" dirty="0"/>
              <a:t>end</a:t>
            </a:r>
            <a:r>
              <a:rPr lang="en-AU" sz="2000" dirty="0"/>
              <a:t> of the investigation task using an unfamiliar investigation as a stimulus</a:t>
            </a:r>
          </a:p>
        </p:txBody>
      </p:sp>
    </p:spTree>
    <p:extLst>
      <p:ext uri="{BB962C8B-B14F-4D97-AF65-F5344CB8AC3E}">
        <p14:creationId xmlns:p14="http://schemas.microsoft.com/office/powerpoint/2010/main" val="3499576474"/>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6AD97-6628-451F-B44F-7FD0CC2864DB}"/>
              </a:ext>
            </a:extLst>
          </p:cNvPr>
          <p:cNvSpPr>
            <a:spLocks noGrp="1"/>
          </p:cNvSpPr>
          <p:nvPr>
            <p:ph type="title"/>
          </p:nvPr>
        </p:nvSpPr>
        <p:spPr>
          <a:xfrm>
            <a:off x="323528" y="339502"/>
            <a:ext cx="8712968" cy="857250"/>
          </a:xfrm>
        </p:spPr>
        <p:txBody>
          <a:bodyPr/>
          <a:lstStyle/>
          <a:p>
            <a:r>
              <a:rPr lang="en-AU" sz="2800" dirty="0"/>
              <a:t>Tasks developed collaboratively between teachers</a:t>
            </a:r>
          </a:p>
        </p:txBody>
      </p:sp>
      <p:sp>
        <p:nvSpPr>
          <p:cNvPr id="3" name="Content Placeholder 2">
            <a:extLst>
              <a:ext uri="{FF2B5EF4-FFF2-40B4-BE49-F238E27FC236}">
                <a16:creationId xmlns:a16="http://schemas.microsoft.com/office/drawing/2014/main" id="{8A9028F7-49D4-4753-9341-BF00EFE6874D}"/>
              </a:ext>
            </a:extLst>
          </p:cNvPr>
          <p:cNvSpPr>
            <a:spLocks noGrp="1"/>
          </p:cNvSpPr>
          <p:nvPr>
            <p:ph idx="1"/>
          </p:nvPr>
        </p:nvSpPr>
        <p:spPr>
          <a:xfrm>
            <a:off x="323528" y="1347614"/>
            <a:ext cx="8280920" cy="2971800"/>
          </a:xfrm>
        </p:spPr>
        <p:txBody>
          <a:bodyPr/>
          <a:lstStyle/>
          <a:p>
            <a:r>
              <a:rPr lang="en-AU" sz="1800" dirty="0"/>
              <a:t>Can be useful to work with other teachers to develop assessment tasks – this may include teachers at other schools or through small school partnerships</a:t>
            </a:r>
          </a:p>
          <a:p>
            <a:r>
              <a:rPr lang="en-AU" sz="1800" dirty="0"/>
              <a:t>All tasks developed collaboratively must then undergo further modifications so that each SAC task is unique to each individual school and cohort of students</a:t>
            </a:r>
          </a:p>
          <a:p>
            <a:r>
              <a:rPr lang="en-AU" sz="1800" dirty="0"/>
              <a:t>Can be the same SAC task for small school partnerships if conducted on the same day/time (same procedures as for multiple classes in same school apply)</a:t>
            </a:r>
          </a:p>
          <a:p>
            <a:endParaRPr lang="en-AU" dirty="0"/>
          </a:p>
        </p:txBody>
      </p:sp>
    </p:spTree>
    <p:extLst>
      <p:ext uri="{BB962C8B-B14F-4D97-AF65-F5344CB8AC3E}">
        <p14:creationId xmlns:p14="http://schemas.microsoft.com/office/powerpoint/2010/main" val="69485353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9502"/>
            <a:ext cx="8712968" cy="857250"/>
          </a:xfrm>
        </p:spPr>
        <p:txBody>
          <a:bodyPr/>
          <a:lstStyle/>
          <a:p>
            <a:r>
              <a:rPr lang="en-AU" dirty="0"/>
              <a:t>Cross-marking/moderation</a:t>
            </a:r>
          </a:p>
        </p:txBody>
      </p:sp>
      <p:sp>
        <p:nvSpPr>
          <p:cNvPr id="3" name="Content Placeholder 2"/>
          <p:cNvSpPr>
            <a:spLocks noGrp="1"/>
          </p:cNvSpPr>
          <p:nvPr>
            <p:ph idx="1"/>
          </p:nvPr>
        </p:nvSpPr>
        <p:spPr>
          <a:xfrm>
            <a:off x="323528" y="1314450"/>
            <a:ext cx="8568952" cy="3093504"/>
          </a:xfrm>
        </p:spPr>
        <p:txBody>
          <a:bodyPr/>
          <a:lstStyle/>
          <a:p>
            <a:pPr marL="0" indent="0">
              <a:buNone/>
            </a:pPr>
            <a:r>
              <a:rPr lang="en-AU" sz="1800" dirty="0"/>
              <a:t>Cross-marking and moderation is an important aspect of the School-based Assessment process. </a:t>
            </a:r>
          </a:p>
          <a:p>
            <a:pPr marL="0" indent="0">
              <a:buNone/>
            </a:pPr>
            <a:endParaRPr lang="en-AU" sz="750" dirty="0"/>
          </a:p>
          <a:p>
            <a:pPr marL="0" indent="0">
              <a:buNone/>
            </a:pPr>
            <a:r>
              <a:rPr lang="en-AU" sz="1800" dirty="0"/>
              <a:t>Schools should ensure that appropriate moderation and/or cross-marking procedures are in place at their school.</a:t>
            </a:r>
            <a:endParaRPr lang="en-AU" sz="1800" dirty="0">
              <a:solidFill>
                <a:srgbClr val="FF0000"/>
              </a:solidFill>
            </a:endParaRPr>
          </a:p>
          <a:p>
            <a:pPr marL="0" indent="0">
              <a:buNone/>
            </a:pPr>
            <a:endParaRPr lang="en-AU" sz="1500" dirty="0"/>
          </a:p>
          <a:p>
            <a:pPr marL="0" indent="0">
              <a:buNone/>
            </a:pPr>
            <a:r>
              <a:rPr lang="en-AU" sz="1800" dirty="0"/>
              <a:t>These procedures allow for adjustment of marking schemes/criteria based on actual student performance as well as ensuring consistency and appropriate ranking of students when there are multiple classes</a:t>
            </a:r>
            <a:r>
              <a:rPr lang="en-AU" sz="1500" dirty="0"/>
              <a:t>.</a:t>
            </a:r>
          </a:p>
        </p:txBody>
      </p:sp>
    </p:spTree>
    <p:extLst>
      <p:ext uri="{BB962C8B-B14F-4D97-AF65-F5344CB8AC3E}">
        <p14:creationId xmlns:p14="http://schemas.microsoft.com/office/powerpoint/2010/main" val="27892289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7494"/>
            <a:ext cx="7163122" cy="857250"/>
          </a:xfrm>
        </p:spPr>
        <p:txBody>
          <a:bodyPr/>
          <a:lstStyle/>
          <a:p>
            <a:r>
              <a:rPr lang="en-AU" dirty="0"/>
              <a:t>Statistical Moderation</a:t>
            </a:r>
          </a:p>
        </p:txBody>
      </p:sp>
      <p:sp>
        <p:nvSpPr>
          <p:cNvPr id="3" name="Content Placeholder 2"/>
          <p:cNvSpPr>
            <a:spLocks noGrp="1"/>
          </p:cNvSpPr>
          <p:nvPr>
            <p:ph idx="1"/>
          </p:nvPr>
        </p:nvSpPr>
        <p:spPr>
          <a:xfrm>
            <a:off x="467544" y="1329612"/>
            <a:ext cx="8280920" cy="2268252"/>
          </a:xfrm>
        </p:spPr>
        <p:txBody>
          <a:bodyPr/>
          <a:lstStyle/>
          <a:p>
            <a:pPr marL="0" indent="0">
              <a:spcBef>
                <a:spcPts val="900"/>
              </a:spcBef>
              <a:spcAft>
                <a:spcPts val="900"/>
              </a:spcAft>
              <a:buNone/>
            </a:pPr>
            <a:r>
              <a:rPr lang="en-AU" sz="1500" dirty="0"/>
              <a:t>The VCAA has produced three short videos to help understand how statistical moderation occurs </a:t>
            </a:r>
          </a:p>
          <a:p>
            <a:pPr>
              <a:spcBef>
                <a:spcPts val="450"/>
              </a:spcBef>
              <a:spcAft>
                <a:spcPts val="450"/>
              </a:spcAft>
            </a:pPr>
            <a:r>
              <a:rPr lang="en-AU" sz="1500" i="1" dirty="0">
                <a:solidFill>
                  <a:srgbClr val="993366"/>
                </a:solidFill>
              </a:rPr>
              <a:t>What is a study score?</a:t>
            </a:r>
            <a:r>
              <a:rPr lang="en-AU" sz="1500" dirty="0"/>
              <a:t> </a:t>
            </a:r>
          </a:p>
          <a:p>
            <a:pPr>
              <a:spcBef>
                <a:spcPts val="450"/>
              </a:spcBef>
              <a:spcAft>
                <a:spcPts val="450"/>
              </a:spcAft>
            </a:pPr>
            <a:r>
              <a:rPr lang="en-AU" sz="1500" i="1" dirty="0">
                <a:solidFill>
                  <a:srgbClr val="993366"/>
                </a:solidFill>
              </a:rPr>
              <a:t>How do you calculate a study score?</a:t>
            </a:r>
          </a:p>
          <a:p>
            <a:pPr>
              <a:spcBef>
                <a:spcPts val="450"/>
              </a:spcBef>
              <a:spcAft>
                <a:spcPts val="450"/>
              </a:spcAft>
            </a:pPr>
            <a:r>
              <a:rPr lang="en-AU" sz="1500" i="1" dirty="0">
                <a:solidFill>
                  <a:srgbClr val="993366"/>
                </a:solidFill>
              </a:rPr>
              <a:t>Study score examples</a:t>
            </a:r>
            <a:endParaRPr lang="en-AU" sz="1500" dirty="0"/>
          </a:p>
          <a:p>
            <a:pPr marL="0" indent="0">
              <a:spcBef>
                <a:spcPts val="1350"/>
              </a:spcBef>
              <a:buNone/>
            </a:pPr>
            <a:r>
              <a:rPr lang="en-AU" sz="1200" dirty="0">
                <a:hlinkClick r:id="rId2"/>
              </a:rPr>
              <a:t>https://www.vcaa.vic.edu.au/assessment/results/Pages/StudyScoreVideos.aspx</a:t>
            </a:r>
            <a:endParaRPr lang="en-AU" sz="1200" dirty="0"/>
          </a:p>
        </p:txBody>
      </p:sp>
      <p:sp>
        <p:nvSpPr>
          <p:cNvPr id="4" name="TextBox 3">
            <a:hlinkClick r:id="rId3"/>
          </p:cNvPr>
          <p:cNvSpPr txBox="1"/>
          <p:nvPr/>
        </p:nvSpPr>
        <p:spPr>
          <a:xfrm>
            <a:off x="539552" y="3838277"/>
            <a:ext cx="8208912" cy="461665"/>
          </a:xfrm>
          <a:prstGeom prst="rect">
            <a:avLst/>
          </a:prstGeom>
          <a:solidFill>
            <a:schemeClr val="accent6">
              <a:lumMod val="20000"/>
              <a:lumOff val="80000"/>
            </a:schemeClr>
          </a:solidFill>
          <a:ln>
            <a:solidFill>
              <a:schemeClr val="accent6">
                <a:lumMod val="20000"/>
                <a:lumOff val="80000"/>
              </a:schemeClr>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spcBef>
                <a:spcPts val="1350"/>
              </a:spcBef>
            </a:pPr>
            <a:r>
              <a:rPr lang="en-AU" sz="1200" b="1" dirty="0"/>
              <a:t>Also refer to the </a:t>
            </a:r>
            <a:r>
              <a:rPr lang="en-AU" sz="1200" b="1" i="1" dirty="0">
                <a:solidFill>
                  <a:srgbClr val="993366"/>
                </a:solidFill>
              </a:rPr>
              <a:t>VCE and VCAL Administrative Handbook 2020</a:t>
            </a:r>
            <a:r>
              <a:rPr lang="en-AU" sz="1200" i="1" dirty="0"/>
              <a:t> </a:t>
            </a:r>
            <a:r>
              <a:rPr lang="en-AU" sz="1200" b="1" i="1" dirty="0">
                <a:solidFill>
                  <a:srgbClr val="993366"/>
                </a:solidFill>
              </a:rPr>
              <a:t>pp 110-111 </a:t>
            </a:r>
            <a:r>
              <a:rPr lang="en-AU" sz="1200" b="1" dirty="0"/>
              <a:t>and the </a:t>
            </a:r>
            <a:r>
              <a:rPr lang="en-AU" sz="1200" b="1" i="1" dirty="0">
                <a:solidFill>
                  <a:srgbClr val="993366"/>
                </a:solidFill>
                <a:hlinkClick r:id="rId4"/>
              </a:rPr>
              <a:t>Statistical Moderation</a:t>
            </a:r>
            <a:r>
              <a:rPr lang="en-AU" sz="1200" dirty="0">
                <a:hlinkClick r:id="rId4"/>
              </a:rPr>
              <a:t> </a:t>
            </a:r>
            <a:r>
              <a:rPr lang="en-AU" sz="1200" b="1" dirty="0"/>
              <a:t>page of the </a:t>
            </a:r>
            <a:r>
              <a:rPr lang="en-AU" sz="1200" b="1" i="1" dirty="0">
                <a:solidFill>
                  <a:srgbClr val="993366"/>
                </a:solidFill>
              </a:rPr>
              <a:t>VCAA website</a:t>
            </a:r>
          </a:p>
        </p:txBody>
      </p:sp>
    </p:spTree>
    <p:extLst>
      <p:ext uri="{BB962C8B-B14F-4D97-AF65-F5344CB8AC3E}">
        <p14:creationId xmlns:p14="http://schemas.microsoft.com/office/powerpoint/2010/main" val="3811378802"/>
      </p:ext>
    </p:extLst>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3C3F5-64DA-4DCF-B4EF-ED0BD7F5A5C0}"/>
              </a:ext>
            </a:extLst>
          </p:cNvPr>
          <p:cNvSpPr>
            <a:spLocks noGrp="1"/>
          </p:cNvSpPr>
          <p:nvPr>
            <p:ph type="title"/>
          </p:nvPr>
        </p:nvSpPr>
        <p:spPr>
          <a:xfrm>
            <a:off x="413538" y="339502"/>
            <a:ext cx="7326814" cy="642938"/>
          </a:xfrm>
        </p:spPr>
        <p:txBody>
          <a:bodyPr/>
          <a:lstStyle/>
          <a:p>
            <a:r>
              <a:rPr lang="en-AU" sz="2800" dirty="0"/>
              <a:t>Multiple classes and partnerships</a:t>
            </a:r>
          </a:p>
        </p:txBody>
      </p:sp>
      <p:sp>
        <p:nvSpPr>
          <p:cNvPr id="3" name="Content Placeholder 2">
            <a:extLst>
              <a:ext uri="{FF2B5EF4-FFF2-40B4-BE49-F238E27FC236}">
                <a16:creationId xmlns:a16="http://schemas.microsoft.com/office/drawing/2014/main" id="{C57BF1DE-B2F1-4D98-BF31-0E353DE5CE1B}"/>
              </a:ext>
            </a:extLst>
          </p:cNvPr>
          <p:cNvSpPr>
            <a:spLocks noGrp="1"/>
          </p:cNvSpPr>
          <p:nvPr>
            <p:ph idx="1"/>
          </p:nvPr>
        </p:nvSpPr>
        <p:spPr>
          <a:xfrm>
            <a:off x="467544" y="1347614"/>
            <a:ext cx="8208912" cy="2736304"/>
          </a:xfrm>
          <a:solidFill>
            <a:srgbClr val="FFCC99"/>
          </a:solidFill>
        </p:spPr>
        <p:txBody>
          <a:bodyPr/>
          <a:lstStyle/>
          <a:p>
            <a:pPr marL="0" indent="0">
              <a:buNone/>
            </a:pPr>
            <a:r>
              <a:rPr lang="en-AU" sz="2700" dirty="0"/>
              <a:t>Discussion: </a:t>
            </a:r>
          </a:p>
          <a:p>
            <a:pPr marL="0" indent="0">
              <a:buNone/>
            </a:pPr>
            <a:r>
              <a:rPr lang="en-AU" sz="3200" dirty="0"/>
              <a:t>How do you manage authentication for:</a:t>
            </a:r>
          </a:p>
          <a:p>
            <a:r>
              <a:rPr lang="en-AU" sz="3200" dirty="0"/>
              <a:t>multiple classes in a single VCE study?</a:t>
            </a:r>
          </a:p>
          <a:p>
            <a:r>
              <a:rPr lang="en-AU" sz="3200" dirty="0"/>
              <a:t>a partnership with another school?</a:t>
            </a:r>
          </a:p>
        </p:txBody>
      </p:sp>
    </p:spTree>
    <p:extLst>
      <p:ext uri="{BB962C8B-B14F-4D97-AF65-F5344CB8AC3E}">
        <p14:creationId xmlns:p14="http://schemas.microsoft.com/office/powerpoint/2010/main" val="1119720581"/>
      </p:ext>
    </p:extLst>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F2AA6-A773-4B22-A327-027B21269332}"/>
              </a:ext>
            </a:extLst>
          </p:cNvPr>
          <p:cNvSpPr>
            <a:spLocks noGrp="1"/>
          </p:cNvSpPr>
          <p:nvPr>
            <p:ph type="title"/>
          </p:nvPr>
        </p:nvSpPr>
        <p:spPr>
          <a:xfrm>
            <a:off x="395536" y="272628"/>
            <a:ext cx="8280920" cy="642938"/>
          </a:xfrm>
        </p:spPr>
        <p:txBody>
          <a:bodyPr/>
          <a:lstStyle/>
          <a:p>
            <a:r>
              <a:rPr lang="en-AU" sz="2800" dirty="0"/>
              <a:t>Some strategies for managing multiple classes</a:t>
            </a:r>
          </a:p>
        </p:txBody>
      </p:sp>
      <p:sp>
        <p:nvSpPr>
          <p:cNvPr id="3" name="Content Placeholder 2">
            <a:extLst>
              <a:ext uri="{FF2B5EF4-FFF2-40B4-BE49-F238E27FC236}">
                <a16:creationId xmlns:a16="http://schemas.microsoft.com/office/drawing/2014/main" id="{651DE33B-FEE9-4B32-963E-6F7AE6737646}"/>
              </a:ext>
            </a:extLst>
          </p:cNvPr>
          <p:cNvSpPr>
            <a:spLocks noGrp="1"/>
          </p:cNvSpPr>
          <p:nvPr>
            <p:ph idx="1"/>
          </p:nvPr>
        </p:nvSpPr>
        <p:spPr>
          <a:xfrm>
            <a:off x="467544" y="1034829"/>
            <a:ext cx="8064896" cy="3193105"/>
          </a:xfrm>
        </p:spPr>
        <p:txBody>
          <a:bodyPr/>
          <a:lstStyle/>
          <a:p>
            <a:r>
              <a:rPr lang="en-AU" dirty="0"/>
              <a:t>Timetable all classes to sit for a SAC task at the same time</a:t>
            </a:r>
          </a:p>
          <a:p>
            <a:r>
              <a:rPr lang="en-AU" dirty="0"/>
              <a:t>Timetable classes to sit for a SAC task within a short timeframe (for example, before and after recess)</a:t>
            </a:r>
          </a:p>
          <a:p>
            <a:r>
              <a:rPr lang="en-AU" dirty="0"/>
              <a:t>Change the parameters within the SAC task </a:t>
            </a:r>
          </a:p>
          <a:p>
            <a:r>
              <a:rPr lang="en-AU" dirty="0"/>
              <a:t>Offer different contexts for each class within the same task type</a:t>
            </a:r>
          </a:p>
        </p:txBody>
      </p:sp>
    </p:spTree>
    <p:extLst>
      <p:ext uri="{BB962C8B-B14F-4D97-AF65-F5344CB8AC3E}">
        <p14:creationId xmlns:p14="http://schemas.microsoft.com/office/powerpoint/2010/main" val="1976058088"/>
      </p:ext>
    </p:extLst>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23528" y="339502"/>
            <a:ext cx="5829300" cy="440364"/>
          </a:xfrm>
        </p:spPr>
        <p:txBody>
          <a:bodyPr/>
          <a:lstStyle/>
          <a:p>
            <a:r>
              <a:rPr lang="en-AU" dirty="0"/>
              <a:t>Feedback</a:t>
            </a:r>
          </a:p>
        </p:txBody>
      </p:sp>
      <p:sp>
        <p:nvSpPr>
          <p:cNvPr id="4" name="Content Placeholder 3"/>
          <p:cNvSpPr>
            <a:spLocks noGrp="1"/>
          </p:cNvSpPr>
          <p:nvPr>
            <p:ph idx="1"/>
          </p:nvPr>
        </p:nvSpPr>
        <p:spPr>
          <a:xfrm>
            <a:off x="395536" y="897564"/>
            <a:ext cx="8352928" cy="3699411"/>
          </a:xfrm>
        </p:spPr>
        <p:txBody>
          <a:bodyPr/>
          <a:lstStyle/>
          <a:p>
            <a:r>
              <a:rPr lang="en-US" sz="1800" dirty="0"/>
              <a:t>Feedback can occur at any point in the teaching, learning and assessment cycle. </a:t>
            </a:r>
          </a:p>
          <a:p>
            <a:pPr>
              <a:spcBef>
                <a:spcPts val="1350"/>
              </a:spcBef>
            </a:pPr>
            <a:r>
              <a:rPr lang="en-US" sz="1800" dirty="0"/>
              <a:t>Feedback provides students with information on:</a:t>
            </a:r>
          </a:p>
          <a:p>
            <a:pPr lvl="1"/>
            <a:r>
              <a:rPr lang="en-US" sz="1500" dirty="0"/>
              <a:t>where they are at in their learning</a:t>
            </a:r>
          </a:p>
          <a:p>
            <a:pPr lvl="1"/>
            <a:r>
              <a:rPr lang="en-US" sz="1500" dirty="0"/>
              <a:t>how to improve their learning.</a:t>
            </a:r>
          </a:p>
          <a:p>
            <a:pPr>
              <a:spcBef>
                <a:spcPts val="1350"/>
              </a:spcBef>
            </a:pPr>
            <a:r>
              <a:rPr lang="en-US" sz="1800" dirty="0"/>
              <a:t>Feedback to students on their performance in SAC tasks is an important aspect of the assessment process. </a:t>
            </a:r>
          </a:p>
          <a:p>
            <a:pPr marL="0" indent="0">
              <a:spcBef>
                <a:spcPts val="1350"/>
              </a:spcBef>
              <a:buNone/>
            </a:pPr>
            <a:endParaRPr lang="en-US" sz="675" dirty="0"/>
          </a:p>
          <a:p>
            <a:pPr marL="0" indent="0" algn="ctr">
              <a:buNone/>
            </a:pPr>
            <a:r>
              <a:rPr lang="en-US" sz="1350" dirty="0"/>
              <a:t>“The research is clear: improving feedback practices can significantly improve student learning and the quality of teaching in classrooms.”</a:t>
            </a:r>
          </a:p>
          <a:p>
            <a:pPr marL="0" indent="0" algn="ctr">
              <a:buNone/>
            </a:pPr>
            <a:r>
              <a:rPr lang="en-US" sz="1350" dirty="0"/>
              <a:t> </a:t>
            </a:r>
          </a:p>
          <a:p>
            <a:pPr marL="0" indent="0" algn="ctr">
              <a:buNone/>
            </a:pPr>
            <a:r>
              <a:rPr lang="en-US" sz="1100" i="1" dirty="0"/>
              <a:t>Spotlight – </a:t>
            </a:r>
            <a:r>
              <a:rPr lang="en-US" sz="1100" i="1" dirty="0">
                <a:hlinkClick r:id="rId3"/>
              </a:rPr>
              <a:t>Reframing feedback to improve teaching and learning Australian Institute for Teaching and School Leadership </a:t>
            </a:r>
            <a:endParaRPr lang="en-US" sz="1100" i="1" dirty="0"/>
          </a:p>
          <a:p>
            <a:pPr>
              <a:spcBef>
                <a:spcPts val="1350"/>
              </a:spcBef>
            </a:pPr>
            <a:endParaRPr lang="en-US" sz="1800" dirty="0"/>
          </a:p>
          <a:p>
            <a:endParaRPr lang="en-AU" dirty="0"/>
          </a:p>
        </p:txBody>
      </p:sp>
    </p:spTree>
    <p:extLst>
      <p:ext uri="{BB962C8B-B14F-4D97-AF65-F5344CB8AC3E}">
        <p14:creationId xmlns:p14="http://schemas.microsoft.com/office/powerpoint/2010/main" val="3006365882"/>
      </p:ext>
    </p:extLst>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7494"/>
            <a:ext cx="8352928" cy="794928"/>
          </a:xfrm>
        </p:spPr>
        <p:txBody>
          <a:bodyPr/>
          <a:lstStyle/>
          <a:p>
            <a:r>
              <a:rPr lang="en-AU" sz="3000" dirty="0"/>
              <a:t>Retention of work completed for assessment</a:t>
            </a:r>
          </a:p>
        </p:txBody>
      </p:sp>
      <p:sp>
        <p:nvSpPr>
          <p:cNvPr id="3" name="Content Placeholder 2"/>
          <p:cNvSpPr>
            <a:spLocks noGrp="1"/>
          </p:cNvSpPr>
          <p:nvPr>
            <p:ph idx="1"/>
          </p:nvPr>
        </p:nvSpPr>
        <p:spPr>
          <a:xfrm>
            <a:off x="467544" y="2067694"/>
            <a:ext cx="8208912" cy="2016224"/>
          </a:xfrm>
        </p:spPr>
        <p:txBody>
          <a:bodyPr/>
          <a:lstStyle/>
          <a:p>
            <a:r>
              <a:rPr lang="en-AU" sz="1600" dirty="0"/>
              <a:t>Schools should advise students that they need to retain work completed for assessment until the end of the academic year in which the work was undertaken. </a:t>
            </a:r>
          </a:p>
          <a:p>
            <a:r>
              <a:rPr lang="en-AU" sz="1600" dirty="0"/>
              <a:t>Schools may wish to supervise the storage of student work for this purpose, but it is not required.</a:t>
            </a:r>
          </a:p>
          <a:p>
            <a:r>
              <a:rPr lang="en-AU" sz="1600" dirty="0"/>
              <a:t>As part of the audit process, schools should have access to work completed for assessment until the end of the year in which the work was undertaken.</a:t>
            </a:r>
          </a:p>
        </p:txBody>
      </p:sp>
      <p:sp>
        <p:nvSpPr>
          <p:cNvPr id="4" name="TextBox 3">
            <a:hlinkClick r:id="rId3"/>
          </p:cNvPr>
          <p:cNvSpPr txBox="1"/>
          <p:nvPr/>
        </p:nvSpPr>
        <p:spPr>
          <a:xfrm>
            <a:off x="467544" y="1131590"/>
            <a:ext cx="8208912" cy="784830"/>
          </a:xfrm>
          <a:prstGeom prst="rect">
            <a:avLst/>
          </a:prstGeom>
          <a:solidFill>
            <a:schemeClr val="accent6">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42863" algn="ctr">
              <a:spcBef>
                <a:spcPts val="900"/>
              </a:spcBef>
            </a:pPr>
            <a:r>
              <a:rPr lang="en-US" sz="1500" b="1" dirty="0"/>
              <a:t>The decision to return School-based assessments to students rest with each individual school. Schools should have an agreed process in relation to the retention of work completed for assessment.</a:t>
            </a:r>
            <a:endParaRPr lang="en-AU" sz="1500" b="1" dirty="0">
              <a:solidFill>
                <a:srgbClr val="993366"/>
              </a:solidFill>
            </a:endParaRPr>
          </a:p>
        </p:txBody>
      </p:sp>
      <p:sp>
        <p:nvSpPr>
          <p:cNvPr id="5" name="TextBox 4">
            <a:hlinkClick r:id="rId3"/>
          </p:cNvPr>
          <p:cNvSpPr txBox="1"/>
          <p:nvPr/>
        </p:nvSpPr>
        <p:spPr>
          <a:xfrm>
            <a:off x="539552" y="4083918"/>
            <a:ext cx="8136904" cy="323165"/>
          </a:xfrm>
          <a:prstGeom prst="rect">
            <a:avLst/>
          </a:prstGeom>
          <a:solidFill>
            <a:schemeClr val="accent6">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AU" sz="1500" dirty="0"/>
              <a:t>Refer to the </a:t>
            </a:r>
            <a:r>
              <a:rPr lang="en-AU" sz="1500" b="1" i="1" dirty="0">
                <a:solidFill>
                  <a:srgbClr val="993366"/>
                </a:solidFill>
              </a:rPr>
              <a:t>VCE and VCAL Administrative Handbook </a:t>
            </a:r>
            <a:r>
              <a:rPr lang="en-AU" sz="1500" i="1" dirty="0"/>
              <a:t>2020 </a:t>
            </a:r>
            <a:r>
              <a:rPr lang="en-AU" sz="1500" b="1" i="1" dirty="0">
                <a:solidFill>
                  <a:srgbClr val="993366"/>
                </a:solidFill>
              </a:rPr>
              <a:t>p.49</a:t>
            </a:r>
          </a:p>
        </p:txBody>
      </p:sp>
    </p:spTree>
    <p:extLst>
      <p:ext uri="{BB962C8B-B14F-4D97-AF65-F5344CB8AC3E}">
        <p14:creationId xmlns:p14="http://schemas.microsoft.com/office/powerpoint/2010/main" val="1702371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30324"/>
            <a:ext cx="5829300" cy="857250"/>
          </a:xfrm>
        </p:spPr>
        <p:txBody>
          <a:bodyPr/>
          <a:lstStyle/>
          <a:p>
            <a:r>
              <a:rPr lang="en-AU" dirty="0"/>
              <a:t>Purpose of the audit</a:t>
            </a:r>
          </a:p>
        </p:txBody>
      </p:sp>
      <p:sp>
        <p:nvSpPr>
          <p:cNvPr id="3" name="Content Placeholder 2"/>
          <p:cNvSpPr>
            <a:spLocks noGrp="1"/>
          </p:cNvSpPr>
          <p:nvPr>
            <p:ph idx="1"/>
          </p:nvPr>
        </p:nvSpPr>
        <p:spPr>
          <a:xfrm>
            <a:off x="395536" y="987574"/>
            <a:ext cx="8424936" cy="3528392"/>
          </a:xfrm>
        </p:spPr>
        <p:txBody>
          <a:bodyPr/>
          <a:lstStyle/>
          <a:p>
            <a:pPr marL="0" indent="0">
              <a:buNone/>
            </a:pPr>
            <a:r>
              <a:rPr lang="en-AU" sz="1800" i="1" dirty="0">
                <a:solidFill>
                  <a:srgbClr val="993366"/>
                </a:solidFill>
              </a:rPr>
              <a:t>Schools</a:t>
            </a:r>
            <a:r>
              <a:rPr lang="en-AU" sz="1800" dirty="0"/>
              <a:t> are audited to ensure that: </a:t>
            </a:r>
          </a:p>
          <a:p>
            <a:pPr>
              <a:spcBef>
                <a:spcPts val="900"/>
              </a:spcBef>
              <a:buFontTx/>
              <a:buChar char="-"/>
            </a:pPr>
            <a:r>
              <a:rPr lang="en-AU" sz="1800" dirty="0"/>
              <a:t>the </a:t>
            </a:r>
            <a:r>
              <a:rPr lang="en-AU" sz="1800" i="1" dirty="0">
                <a:solidFill>
                  <a:srgbClr val="993366"/>
                </a:solidFill>
              </a:rPr>
              <a:t>assessment parameters and specifications </a:t>
            </a:r>
            <a:r>
              <a:rPr lang="en-AU" sz="1800" dirty="0"/>
              <a:t>set out in the accredited </a:t>
            </a:r>
            <a:r>
              <a:rPr lang="en-AU" sz="1800" i="1" dirty="0"/>
              <a:t>VCE Psychology Study Design </a:t>
            </a:r>
            <a:r>
              <a:rPr lang="en-AU" sz="1800" dirty="0"/>
              <a:t>are being observed in practice</a:t>
            </a:r>
          </a:p>
          <a:p>
            <a:pPr>
              <a:spcBef>
                <a:spcPts val="900"/>
              </a:spcBef>
              <a:buFontTx/>
              <a:buChar char="-"/>
            </a:pPr>
            <a:r>
              <a:rPr lang="en-AU" sz="1800" dirty="0"/>
              <a:t>assessment is being carried out </a:t>
            </a:r>
            <a:r>
              <a:rPr lang="en-AU" sz="1800" i="1" dirty="0">
                <a:solidFill>
                  <a:srgbClr val="993366"/>
                </a:solidFill>
              </a:rPr>
              <a:t>in line </a:t>
            </a:r>
            <a:r>
              <a:rPr lang="en-AU" sz="1800" dirty="0"/>
              <a:t>with the </a:t>
            </a:r>
            <a:r>
              <a:rPr lang="en-AU" sz="1800" i="1" dirty="0">
                <a:solidFill>
                  <a:srgbClr val="993366"/>
                </a:solidFill>
              </a:rPr>
              <a:t>VCE Assessment Principles</a:t>
            </a:r>
            <a:r>
              <a:rPr lang="en-AU" sz="1800" dirty="0"/>
              <a:t> and requirements of the </a:t>
            </a:r>
            <a:r>
              <a:rPr lang="en-AU" sz="1800" i="1" dirty="0">
                <a:solidFill>
                  <a:srgbClr val="993366"/>
                </a:solidFill>
              </a:rPr>
              <a:t>VCE and VCAL Administrative Handbook 2020.</a:t>
            </a:r>
          </a:p>
        </p:txBody>
      </p:sp>
      <p:sp>
        <p:nvSpPr>
          <p:cNvPr id="5" name="TextBox 4">
            <a:hlinkClick r:id="rId3"/>
          </p:cNvPr>
          <p:cNvSpPr txBox="1"/>
          <p:nvPr/>
        </p:nvSpPr>
        <p:spPr>
          <a:xfrm>
            <a:off x="395536" y="3147814"/>
            <a:ext cx="8424936" cy="1200329"/>
          </a:xfrm>
          <a:prstGeom prst="rect">
            <a:avLst/>
          </a:prstGeom>
          <a:solidFill>
            <a:schemeClr val="accent6">
              <a:lumMod val="20000"/>
              <a:lumOff val="80000"/>
            </a:schemeClr>
          </a:solidFill>
          <a:ln>
            <a:solidFill>
              <a:schemeClr val="accent6">
                <a:lumMod val="20000"/>
                <a:lumOff val="80000"/>
              </a:schemeClr>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spcBef>
                <a:spcPts val="900"/>
              </a:spcBef>
            </a:pPr>
            <a:r>
              <a:rPr lang="en-AU" sz="1800" b="1" dirty="0"/>
              <a:t>Throughout the audit process, the school’s leadership team should provide support and guidance to subject teachers to ensure the school’s policies and processes are appropriately represented in the school’s responses to the audit.</a:t>
            </a:r>
          </a:p>
        </p:txBody>
      </p:sp>
    </p:spTree>
    <p:extLst>
      <p:ext uri="{BB962C8B-B14F-4D97-AF65-F5344CB8AC3E}">
        <p14:creationId xmlns:p14="http://schemas.microsoft.com/office/powerpoint/2010/main" val="3128055564"/>
      </p:ext>
    </p:extLst>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39502"/>
            <a:ext cx="8712968" cy="857250"/>
          </a:xfrm>
        </p:spPr>
        <p:txBody>
          <a:bodyPr/>
          <a:lstStyle/>
          <a:p>
            <a:r>
              <a:rPr lang="en-AU" dirty="0"/>
              <a:t>Redemption of an outcome</a:t>
            </a:r>
          </a:p>
        </p:txBody>
      </p:sp>
      <p:sp>
        <p:nvSpPr>
          <p:cNvPr id="3" name="Content Placeholder 2"/>
          <p:cNvSpPr>
            <a:spLocks noGrp="1"/>
          </p:cNvSpPr>
          <p:nvPr>
            <p:ph idx="1"/>
          </p:nvPr>
        </p:nvSpPr>
        <p:spPr>
          <a:xfrm>
            <a:off x="251520" y="2409733"/>
            <a:ext cx="8496944" cy="2034225"/>
          </a:xfrm>
        </p:spPr>
        <p:txBody>
          <a:bodyPr/>
          <a:lstStyle/>
          <a:p>
            <a:r>
              <a:rPr lang="en-AU" sz="1500" dirty="0"/>
              <a:t>Students can redeem a result of an outcome from an N to an S. </a:t>
            </a:r>
          </a:p>
          <a:p>
            <a:r>
              <a:rPr lang="en-AU" sz="1500" dirty="0"/>
              <a:t>While their score on SAC tasks for the Outcome remains the same, they can still meet the Outcome by submitting other work for consideration.</a:t>
            </a:r>
          </a:p>
          <a:p>
            <a:r>
              <a:rPr lang="en-AU" sz="1500" dirty="0"/>
              <a:t>This work may include class work, homework, additional tasks or discussions between the teacher and student to demonstrate a student’s understanding</a:t>
            </a:r>
          </a:p>
          <a:p>
            <a:endParaRPr lang="en-AU" dirty="0"/>
          </a:p>
        </p:txBody>
      </p:sp>
      <p:sp>
        <p:nvSpPr>
          <p:cNvPr id="4" name="TextBox 3">
            <a:hlinkClick r:id="rId3"/>
          </p:cNvPr>
          <p:cNvSpPr txBox="1"/>
          <p:nvPr/>
        </p:nvSpPr>
        <p:spPr>
          <a:xfrm>
            <a:off x="251520" y="1275606"/>
            <a:ext cx="8496944" cy="923330"/>
          </a:xfrm>
          <a:prstGeom prst="rect">
            <a:avLst/>
          </a:prstGeom>
          <a:solidFill>
            <a:schemeClr val="accent6">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42863" algn="ctr">
              <a:spcBef>
                <a:spcPts val="900"/>
              </a:spcBef>
            </a:pPr>
            <a:r>
              <a:rPr lang="en-US" sz="1800" b="1" dirty="0"/>
              <a:t>Remember that the decision about </a:t>
            </a:r>
            <a:r>
              <a:rPr lang="en-US" sz="1800" b="1" dirty="0">
                <a:solidFill>
                  <a:srgbClr val="993366"/>
                </a:solidFill>
              </a:rPr>
              <a:t>completion</a:t>
            </a:r>
            <a:r>
              <a:rPr lang="en-US" sz="1800" b="1" dirty="0"/>
              <a:t> of an outcome is </a:t>
            </a:r>
            <a:r>
              <a:rPr lang="en-US" sz="1800" b="1" dirty="0">
                <a:solidFill>
                  <a:srgbClr val="993366"/>
                </a:solidFill>
              </a:rPr>
              <a:t>distinct</a:t>
            </a:r>
            <a:r>
              <a:rPr lang="en-US" sz="1800" b="1" dirty="0"/>
              <a:t> from the assessment of </a:t>
            </a:r>
            <a:r>
              <a:rPr lang="en-US" sz="1800" b="1" dirty="0">
                <a:solidFill>
                  <a:srgbClr val="993366"/>
                </a:solidFill>
              </a:rPr>
              <a:t>levels of achievement </a:t>
            </a:r>
            <a:r>
              <a:rPr lang="en-US" sz="1800" b="1" dirty="0">
                <a:solidFill>
                  <a:schemeClr val="tx1"/>
                </a:solidFill>
              </a:rPr>
              <a:t>in School-assessed Coursework</a:t>
            </a:r>
            <a:r>
              <a:rPr lang="en-US" sz="1800" b="1" dirty="0">
                <a:solidFill>
                  <a:srgbClr val="993366"/>
                </a:solidFill>
              </a:rPr>
              <a:t>.</a:t>
            </a:r>
            <a:endParaRPr lang="en-AU" sz="1800" b="1" dirty="0">
              <a:solidFill>
                <a:srgbClr val="993366"/>
              </a:solidFill>
            </a:endParaRPr>
          </a:p>
        </p:txBody>
      </p:sp>
      <p:sp>
        <p:nvSpPr>
          <p:cNvPr id="5" name="TextBox 4">
            <a:hlinkClick r:id="rId3"/>
          </p:cNvPr>
          <p:cNvSpPr txBox="1"/>
          <p:nvPr/>
        </p:nvSpPr>
        <p:spPr>
          <a:xfrm>
            <a:off x="323528" y="3939902"/>
            <a:ext cx="8424936" cy="323165"/>
          </a:xfrm>
          <a:prstGeom prst="rect">
            <a:avLst/>
          </a:prstGeom>
          <a:solidFill>
            <a:schemeClr val="accent6">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AU" sz="1500" dirty="0"/>
              <a:t>Refer to the </a:t>
            </a:r>
            <a:r>
              <a:rPr lang="en-AU" sz="1500" b="1" i="1" dirty="0">
                <a:solidFill>
                  <a:srgbClr val="993366"/>
                </a:solidFill>
              </a:rPr>
              <a:t>VCE and VCAL Administrative Handbook </a:t>
            </a:r>
            <a:r>
              <a:rPr lang="en-AU" sz="1500" i="1" dirty="0"/>
              <a:t>2020 </a:t>
            </a:r>
            <a:r>
              <a:rPr lang="en-AU" sz="1500" b="1" i="1" dirty="0">
                <a:solidFill>
                  <a:srgbClr val="993366"/>
                </a:solidFill>
              </a:rPr>
              <a:t>p.73</a:t>
            </a:r>
          </a:p>
        </p:txBody>
      </p:sp>
    </p:spTree>
    <p:extLst>
      <p:ext uri="{BB962C8B-B14F-4D97-AF65-F5344CB8AC3E}">
        <p14:creationId xmlns:p14="http://schemas.microsoft.com/office/powerpoint/2010/main" val="114528320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8904" y="339502"/>
            <a:ext cx="6873416" cy="440364"/>
          </a:xfrm>
        </p:spPr>
        <p:txBody>
          <a:bodyPr/>
          <a:lstStyle/>
          <a:p>
            <a:r>
              <a:rPr lang="en-AU" sz="3000" dirty="0">
                <a:latin typeface="Arial" pitchFamily="34" charset="0"/>
                <a:cs typeface="Arial" pitchFamily="34" charset="0"/>
              </a:rPr>
              <a:t>Key Unit 3 resources</a:t>
            </a:r>
          </a:p>
        </p:txBody>
      </p:sp>
      <p:sp>
        <p:nvSpPr>
          <p:cNvPr id="3" name="Content Placeholder 2"/>
          <p:cNvSpPr>
            <a:spLocks noGrp="1"/>
          </p:cNvSpPr>
          <p:nvPr>
            <p:ph idx="1"/>
          </p:nvPr>
        </p:nvSpPr>
        <p:spPr>
          <a:xfrm>
            <a:off x="539552" y="1045840"/>
            <a:ext cx="8280920" cy="3398118"/>
          </a:xfrm>
        </p:spPr>
        <p:txBody>
          <a:bodyPr/>
          <a:lstStyle/>
          <a:p>
            <a:r>
              <a:rPr lang="en-AU" sz="1350" dirty="0">
                <a:solidFill>
                  <a:schemeClr val="accent2"/>
                </a:solidFill>
              </a:rPr>
              <a:t>VCE and VCAL Administrative Handbook </a:t>
            </a:r>
            <a:r>
              <a:rPr lang="en-AU" sz="1350" dirty="0"/>
              <a:t>for the current year</a:t>
            </a:r>
          </a:p>
          <a:p>
            <a:r>
              <a:rPr lang="en-AU" sz="1350" dirty="0">
                <a:solidFill>
                  <a:srgbClr val="0099E3"/>
                </a:solidFill>
              </a:rPr>
              <a:t>VCE Assessment Principles</a:t>
            </a:r>
          </a:p>
          <a:p>
            <a:r>
              <a:rPr lang="en-AU" sz="1350" dirty="0">
                <a:solidFill>
                  <a:schemeClr val="accent2"/>
                </a:solidFill>
              </a:rPr>
              <a:t>2016-2022 VCE Psychology </a:t>
            </a:r>
            <a:r>
              <a:rPr lang="en-AU" sz="1350" dirty="0">
                <a:solidFill>
                  <a:srgbClr val="0099E3"/>
                </a:solidFill>
              </a:rPr>
              <a:t>Study Design</a:t>
            </a:r>
          </a:p>
          <a:p>
            <a:pPr lvl="1"/>
            <a:r>
              <a:rPr lang="en-AU" sz="1200" b="1" dirty="0"/>
              <a:t>assessment information relevant to the study and each outcome</a:t>
            </a:r>
            <a:endParaRPr lang="en-AU" sz="900" b="1" dirty="0"/>
          </a:p>
          <a:p>
            <a:r>
              <a:rPr lang="en-AU" sz="1350" dirty="0">
                <a:solidFill>
                  <a:srgbClr val="0099E3"/>
                </a:solidFill>
              </a:rPr>
              <a:t>VCE </a:t>
            </a:r>
            <a:r>
              <a:rPr lang="en-AU" sz="1350" dirty="0">
                <a:solidFill>
                  <a:schemeClr val="accent2"/>
                </a:solidFill>
              </a:rPr>
              <a:t>Psychology </a:t>
            </a:r>
            <a:r>
              <a:rPr lang="en-AU" sz="1350" dirty="0">
                <a:solidFill>
                  <a:srgbClr val="0099E3"/>
                </a:solidFill>
              </a:rPr>
              <a:t>Advice for teachers </a:t>
            </a:r>
          </a:p>
          <a:p>
            <a:pPr lvl="1"/>
            <a:r>
              <a:rPr lang="en-AU" sz="1200" b="1" dirty="0"/>
              <a:t>advice on construction and design of assessment tasks</a:t>
            </a:r>
          </a:p>
          <a:p>
            <a:pPr lvl="1"/>
            <a:r>
              <a:rPr lang="en-AU" sz="1200" b="1" dirty="0"/>
              <a:t>advice about grading through sample performance descriptors </a:t>
            </a:r>
          </a:p>
          <a:p>
            <a:r>
              <a:rPr lang="en-AU" sz="1350" dirty="0">
                <a:solidFill>
                  <a:srgbClr val="0099E3"/>
                </a:solidFill>
              </a:rPr>
              <a:t>VCE </a:t>
            </a:r>
            <a:r>
              <a:rPr lang="en-AU" sz="1350" dirty="0">
                <a:solidFill>
                  <a:schemeClr val="accent2"/>
                </a:solidFill>
              </a:rPr>
              <a:t>Psychology </a:t>
            </a:r>
            <a:r>
              <a:rPr lang="en-AU" sz="1350" dirty="0">
                <a:solidFill>
                  <a:srgbClr val="0099E3"/>
                </a:solidFill>
              </a:rPr>
              <a:t>School-based Assessment Report</a:t>
            </a:r>
          </a:p>
          <a:p>
            <a:r>
              <a:rPr lang="en-AU" sz="1350" dirty="0">
                <a:solidFill>
                  <a:srgbClr val="0099E3"/>
                </a:solidFill>
              </a:rPr>
              <a:t>VCE </a:t>
            </a:r>
            <a:r>
              <a:rPr lang="en-AU" sz="1350" dirty="0">
                <a:solidFill>
                  <a:schemeClr val="accent2"/>
                </a:solidFill>
              </a:rPr>
              <a:t>Psychology </a:t>
            </a:r>
            <a:r>
              <a:rPr lang="en-AU" sz="1350" dirty="0">
                <a:solidFill>
                  <a:srgbClr val="0099E3"/>
                </a:solidFill>
              </a:rPr>
              <a:t>Examination</a:t>
            </a:r>
            <a:r>
              <a:rPr lang="en-AU" sz="1350" dirty="0"/>
              <a:t> </a:t>
            </a:r>
            <a:r>
              <a:rPr lang="en-AU" sz="1350" dirty="0">
                <a:solidFill>
                  <a:srgbClr val="0099E3"/>
                </a:solidFill>
              </a:rPr>
              <a:t>specifications and reports</a:t>
            </a:r>
          </a:p>
          <a:p>
            <a:r>
              <a:rPr lang="en-AU" sz="1350" dirty="0"/>
              <a:t>VCAA Statistical moderation reports</a:t>
            </a:r>
          </a:p>
          <a:p>
            <a:r>
              <a:rPr lang="en-AU" sz="1350" dirty="0"/>
              <a:t>School calendar and assessment policy</a:t>
            </a:r>
          </a:p>
          <a:p>
            <a:r>
              <a:rPr lang="en-AU" sz="1350" dirty="0">
                <a:ea typeface="Calibri" pitchFamily="34" charset="0"/>
              </a:rPr>
              <a:t>School teaching and learning program</a:t>
            </a:r>
          </a:p>
          <a:p>
            <a:pPr marL="0" indent="0">
              <a:buNone/>
            </a:pPr>
            <a:endParaRPr lang="en-AU" sz="1350" dirty="0"/>
          </a:p>
          <a:p>
            <a:pPr marL="0" indent="0">
              <a:buNone/>
            </a:pPr>
            <a:r>
              <a:rPr lang="en-AU" sz="1200" dirty="0">
                <a:hlinkClick r:id="rId3"/>
              </a:rPr>
              <a:t>https://www.vcaa.vic.edu.au/curriculum/vce/Pages/VCEPoliciesandGuidelines.aspx</a:t>
            </a:r>
            <a:r>
              <a:rPr lang="en-AU" sz="1200" dirty="0"/>
              <a:t> </a:t>
            </a:r>
          </a:p>
          <a:p>
            <a:endParaRPr lang="en-AU" sz="1350" dirty="0"/>
          </a:p>
          <a:p>
            <a:pPr marL="0" indent="0">
              <a:buNone/>
            </a:pPr>
            <a:endParaRPr lang="en-AU" sz="1350" dirty="0"/>
          </a:p>
        </p:txBody>
      </p:sp>
    </p:spTree>
    <p:extLst>
      <p:ext uri="{BB962C8B-B14F-4D97-AF65-F5344CB8AC3E}">
        <p14:creationId xmlns:p14="http://schemas.microsoft.com/office/powerpoint/2010/main" val="3902452849"/>
      </p:ext>
    </p:extLst>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a:t>Contact</a:t>
            </a:r>
          </a:p>
        </p:txBody>
      </p:sp>
      <p:sp>
        <p:nvSpPr>
          <p:cNvPr id="3" name="Content Placeholder 2"/>
          <p:cNvSpPr>
            <a:spLocks noGrp="1"/>
          </p:cNvSpPr>
          <p:nvPr>
            <p:ph idx="1"/>
          </p:nvPr>
        </p:nvSpPr>
        <p:spPr>
          <a:xfrm>
            <a:off x="179512" y="1917948"/>
            <a:ext cx="8712968" cy="2021954"/>
          </a:xfrm>
        </p:spPr>
        <p:txBody>
          <a:bodyPr/>
          <a:lstStyle/>
          <a:p>
            <a:pPr marL="0" indent="0" algn="ctr">
              <a:buNone/>
            </a:pPr>
            <a:r>
              <a:rPr lang="en-AU" dirty="0">
                <a:solidFill>
                  <a:srgbClr val="993366"/>
                </a:solidFill>
              </a:rPr>
              <a:t>Erin Wilson</a:t>
            </a:r>
          </a:p>
          <a:p>
            <a:pPr marL="0" indent="0" algn="ctr">
              <a:buNone/>
            </a:pPr>
            <a:r>
              <a:rPr lang="en-AU" dirty="0"/>
              <a:t>Curriculum Manager, STEM </a:t>
            </a:r>
          </a:p>
          <a:p>
            <a:pPr marL="0" indent="0" algn="ctr">
              <a:buNone/>
            </a:pPr>
            <a:r>
              <a:rPr lang="en-AU" dirty="0"/>
              <a:t>03 9032 1723</a:t>
            </a:r>
          </a:p>
          <a:p>
            <a:pPr marL="0" indent="0" algn="ctr">
              <a:buNone/>
            </a:pPr>
            <a:r>
              <a:rPr lang="en-AU" dirty="0">
                <a:hlinkClick r:id="rId2"/>
              </a:rPr>
              <a:t>wilson.erin.c@edumail.vic.gov.au</a:t>
            </a:r>
            <a:endParaRPr lang="en-AU" dirty="0"/>
          </a:p>
          <a:p>
            <a:endParaRPr lang="en-AU" dirty="0"/>
          </a:p>
        </p:txBody>
      </p:sp>
    </p:spTree>
    <p:extLst>
      <p:ext uri="{BB962C8B-B14F-4D97-AF65-F5344CB8AC3E}">
        <p14:creationId xmlns:p14="http://schemas.microsoft.com/office/powerpoint/2010/main" val="33118717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23478"/>
            <a:ext cx="8568952" cy="857250"/>
          </a:xfrm>
        </p:spPr>
        <p:txBody>
          <a:bodyPr/>
          <a:lstStyle/>
          <a:p>
            <a:r>
              <a:rPr lang="en-AU" dirty="0"/>
              <a:t>Outside the audit scope</a:t>
            </a:r>
          </a:p>
        </p:txBody>
      </p:sp>
      <p:sp>
        <p:nvSpPr>
          <p:cNvPr id="3" name="Content Placeholder 2"/>
          <p:cNvSpPr>
            <a:spLocks noGrp="1"/>
          </p:cNvSpPr>
          <p:nvPr>
            <p:ph idx="1"/>
          </p:nvPr>
        </p:nvSpPr>
        <p:spPr>
          <a:xfrm>
            <a:off x="323528" y="1907047"/>
            <a:ext cx="8496943" cy="2534022"/>
          </a:xfrm>
        </p:spPr>
        <p:txBody>
          <a:bodyPr/>
          <a:lstStyle/>
          <a:p>
            <a:pPr lvl="1"/>
            <a:r>
              <a:rPr lang="en-AU" dirty="0"/>
              <a:t>how studies are taught</a:t>
            </a:r>
          </a:p>
          <a:p>
            <a:pPr lvl="1"/>
            <a:r>
              <a:rPr lang="en-AU" dirty="0"/>
              <a:t>individual teacher performance</a:t>
            </a:r>
          </a:p>
          <a:p>
            <a:pPr lvl="1"/>
            <a:r>
              <a:rPr lang="en-AU" dirty="0"/>
              <a:t>sequence, scheduling, choice of materials or task selection (as long as it is in line with VCE study design).</a:t>
            </a:r>
          </a:p>
          <a:p>
            <a:pPr marL="0" indent="0">
              <a:spcBef>
                <a:spcPts val="1350"/>
              </a:spcBef>
              <a:buNone/>
            </a:pPr>
            <a:r>
              <a:rPr lang="en-AU" sz="2100" dirty="0"/>
              <a:t>The audit is a </a:t>
            </a:r>
            <a:r>
              <a:rPr lang="en-AU" sz="2100" i="1" dirty="0">
                <a:solidFill>
                  <a:srgbClr val="993366"/>
                </a:solidFill>
              </a:rPr>
              <a:t>compliance</a:t>
            </a:r>
            <a:r>
              <a:rPr lang="en-AU" sz="2100" dirty="0"/>
              <a:t> check </a:t>
            </a:r>
            <a:r>
              <a:rPr lang="en-AU" sz="2100" dirty="0">
                <a:solidFill>
                  <a:srgbClr val="993366"/>
                </a:solidFill>
              </a:rPr>
              <a:t>ONLY</a:t>
            </a:r>
            <a:r>
              <a:rPr lang="en-AU" sz="2100" dirty="0"/>
              <a:t> of the </a:t>
            </a:r>
            <a:r>
              <a:rPr lang="en-AU" sz="2100" i="1" dirty="0">
                <a:solidFill>
                  <a:srgbClr val="993366"/>
                </a:solidFill>
              </a:rPr>
              <a:t>school’s practices</a:t>
            </a:r>
            <a:r>
              <a:rPr lang="en-AU" sz="2100" dirty="0"/>
              <a:t>. </a:t>
            </a:r>
          </a:p>
          <a:p>
            <a:endParaRPr lang="en-AU" dirty="0"/>
          </a:p>
        </p:txBody>
      </p:sp>
      <p:sp>
        <p:nvSpPr>
          <p:cNvPr id="4" name="TextBox 3">
            <a:hlinkClick r:id="rId3"/>
          </p:cNvPr>
          <p:cNvSpPr txBox="1"/>
          <p:nvPr/>
        </p:nvSpPr>
        <p:spPr>
          <a:xfrm>
            <a:off x="323528" y="1131590"/>
            <a:ext cx="8496943" cy="415498"/>
          </a:xfrm>
          <a:prstGeom prst="rect">
            <a:avLst/>
          </a:prstGeom>
          <a:solidFill>
            <a:schemeClr val="accent6">
              <a:lumMod val="20000"/>
              <a:lumOff val="80000"/>
            </a:schemeClr>
          </a:solidFill>
          <a:ln>
            <a:solidFill>
              <a:schemeClr val="accent6">
                <a:lumMod val="20000"/>
                <a:lumOff val="80000"/>
              </a:schemeClr>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AU" sz="2100" b="1" dirty="0">
                <a:solidFill>
                  <a:schemeClr val="tx1"/>
                </a:solidFill>
              </a:rPr>
              <a:t>The audit process </a:t>
            </a:r>
            <a:r>
              <a:rPr lang="en-AU" sz="2100" b="1" i="1" dirty="0">
                <a:solidFill>
                  <a:srgbClr val="993366"/>
                </a:solidFill>
              </a:rPr>
              <a:t>does not </a:t>
            </a:r>
            <a:r>
              <a:rPr lang="en-AU" sz="2100" b="1" dirty="0">
                <a:solidFill>
                  <a:schemeClr val="tx1"/>
                </a:solidFill>
              </a:rPr>
              <a:t>make comment on</a:t>
            </a:r>
            <a:r>
              <a:rPr lang="en-AU" sz="2100" b="1" dirty="0"/>
              <a:t>: </a:t>
            </a:r>
            <a:endParaRPr lang="en-AU" sz="2100" b="1" i="1" dirty="0">
              <a:solidFill>
                <a:srgbClr val="993366"/>
              </a:solidFill>
            </a:endParaRPr>
          </a:p>
        </p:txBody>
      </p:sp>
    </p:spTree>
    <p:extLst>
      <p:ext uri="{BB962C8B-B14F-4D97-AF65-F5344CB8AC3E}">
        <p14:creationId xmlns:p14="http://schemas.microsoft.com/office/powerpoint/2010/main" val="3592929497"/>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41176"/>
            <a:ext cx="7235130" cy="818406"/>
          </a:xfrm>
        </p:spPr>
        <p:txBody>
          <a:bodyPr/>
          <a:lstStyle/>
          <a:p>
            <a:br>
              <a:rPr lang="en-AU" dirty="0"/>
            </a:br>
            <a:r>
              <a:rPr lang="en-AU" dirty="0"/>
              <a:t>VCE Audit Panels</a:t>
            </a:r>
            <a:br>
              <a:rPr lang="en-AU" dirty="0"/>
            </a:br>
            <a:endParaRPr lang="en-AU" dirty="0"/>
          </a:p>
        </p:txBody>
      </p:sp>
      <p:sp>
        <p:nvSpPr>
          <p:cNvPr id="3" name="Content Placeholder 2"/>
          <p:cNvSpPr>
            <a:spLocks noGrp="1"/>
          </p:cNvSpPr>
          <p:nvPr>
            <p:ph idx="1"/>
          </p:nvPr>
        </p:nvSpPr>
        <p:spPr>
          <a:xfrm>
            <a:off x="395536" y="1157908"/>
            <a:ext cx="8424936" cy="3502074"/>
          </a:xfrm>
        </p:spPr>
        <p:txBody>
          <a:bodyPr/>
          <a:lstStyle/>
          <a:p>
            <a:pPr marL="0" indent="0">
              <a:buNone/>
            </a:pPr>
            <a:r>
              <a:rPr lang="en-GB" sz="1800" dirty="0"/>
              <a:t>The VCE Psychology Audit Panel uses the VCE assessment principles and the study design to determine if the VCAA assessment standards and requirements are being met for the study in the school being audited.</a:t>
            </a:r>
          </a:p>
          <a:p>
            <a:pPr marL="0" indent="0">
              <a:buNone/>
            </a:pPr>
            <a:endParaRPr lang="en-AU" sz="900" dirty="0"/>
          </a:p>
          <a:p>
            <a:r>
              <a:rPr lang="en-AU" sz="1800" dirty="0"/>
              <a:t>The first stage of the audit is completed early in the delivery of the Unit being audited so that, if any major errors are detected, the Curriculum Manager can contact the school and appropriate support can be provided.</a:t>
            </a:r>
          </a:p>
          <a:p>
            <a:r>
              <a:rPr lang="en-AU" sz="1800" dirty="0"/>
              <a:t>Schools will proceed to the second stage of the audit (Further evidence required) if insufficient information was received in the first stage of the audit to confirm compliance</a:t>
            </a:r>
          </a:p>
        </p:txBody>
      </p:sp>
    </p:spTree>
    <p:extLst>
      <p:ext uri="{BB962C8B-B14F-4D97-AF65-F5344CB8AC3E}">
        <p14:creationId xmlns:p14="http://schemas.microsoft.com/office/powerpoint/2010/main" val="155107549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CD935F-3A4E-47AE-BA27-9977F900304C}"/>
              </a:ext>
            </a:extLst>
          </p:cNvPr>
          <p:cNvSpPr>
            <a:spLocks noGrp="1"/>
          </p:cNvSpPr>
          <p:nvPr>
            <p:ph idx="1"/>
          </p:nvPr>
        </p:nvSpPr>
        <p:spPr>
          <a:xfrm>
            <a:off x="0" y="0"/>
            <a:ext cx="9139334" cy="4587974"/>
          </a:xfrm>
          <a:solidFill>
            <a:schemeClr val="tx1">
              <a:lumMod val="10000"/>
              <a:lumOff val="90000"/>
            </a:schemeClr>
          </a:solidFill>
        </p:spPr>
        <p:txBody>
          <a:bodyPr/>
          <a:lstStyle/>
          <a:p>
            <a:pPr marL="0" indent="0" algn="ctr">
              <a:buNone/>
            </a:pPr>
            <a:endParaRPr lang="en-AU" sz="2000" dirty="0"/>
          </a:p>
          <a:p>
            <a:pPr marL="0" indent="0" algn="ctr">
              <a:buNone/>
            </a:pPr>
            <a:endParaRPr lang="en-AU" sz="1000" dirty="0"/>
          </a:p>
          <a:p>
            <a:pPr marL="0" indent="0" algn="ctr">
              <a:buNone/>
            </a:pPr>
            <a:r>
              <a:rPr lang="en-AU" sz="6600" dirty="0"/>
              <a:t>VCE assessment purposes and principles</a:t>
            </a:r>
          </a:p>
        </p:txBody>
      </p:sp>
    </p:spTree>
    <p:extLst>
      <p:ext uri="{BB962C8B-B14F-4D97-AF65-F5344CB8AC3E}">
        <p14:creationId xmlns:p14="http://schemas.microsoft.com/office/powerpoint/2010/main" val="1689648223"/>
      </p:ext>
    </p:extLst>
  </p:cSld>
  <p:clrMapOvr>
    <a:masterClrMapping/>
  </p:clrMapOvr>
  <p:transition/>
</p:sld>
</file>

<file path=ppt/theme/theme1.xml><?xml version="1.0" encoding="utf-8"?>
<a:theme xmlns:a="http://schemas.openxmlformats.org/drawingml/2006/main" name="VCAA Powerpoint Template">
  <a:themeElements>
    <a:clrScheme name="VCAA">
      <a:dk1>
        <a:srgbClr val="003D59"/>
      </a:dk1>
      <a:lt1>
        <a:srgbClr val="FFFFFF"/>
      </a:lt1>
      <a:dk2>
        <a:srgbClr val="003D59"/>
      </a:dk2>
      <a:lt2>
        <a:srgbClr val="808080"/>
      </a:lt2>
      <a:accent1>
        <a:srgbClr val="0099E3"/>
      </a:accent1>
      <a:accent2>
        <a:srgbClr val="0096DF"/>
      </a:accent2>
      <a:accent3>
        <a:srgbClr val="FFFFFF"/>
      </a:accent3>
      <a:accent4>
        <a:srgbClr val="003D59"/>
      </a:accent4>
      <a:accent5>
        <a:srgbClr val="0099E3"/>
      </a:accent5>
      <a:accent6>
        <a:srgbClr val="0096DF"/>
      </a:accent6>
      <a:hlink>
        <a:srgbClr val="0099E3"/>
      </a:hlink>
      <a:folHlink>
        <a:srgbClr val="B2B2B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WebCM Documents" ma:contentTypeID="0x0101008840106FE30D4F50BC61A726A7CA6E3800C6AB3851F4F88F40B98871D148B8EC2C" ma:contentTypeVersion="4" ma:contentTypeDescription="WebCM Documents Content Type" ma:contentTypeScope="" ma:versionID="201aefb3d423ab3496ecf505ba6700f1">
  <xsd:schema xmlns:xsd="http://www.w3.org/2001/XMLSchema" xmlns:xs="http://www.w3.org/2001/XMLSchema" xmlns:p="http://schemas.microsoft.com/office/2006/metadata/properties" xmlns:ns1="http://schemas.microsoft.com/sharepoint/v3" xmlns:ns2="1aab662d-a6b2-42d6-996b-a574723d1ad8" targetNamespace="http://schemas.microsoft.com/office/2006/metadata/properties" ma:root="true" ma:fieldsID="aced064e7767211f932e8066716e15cd" ns1:_="" ns2:_="">
    <xsd:import namespace="http://schemas.microsoft.com/sharepoint/v3"/>
    <xsd:import namespace="1aab662d-a6b2-42d6-996b-a574723d1ad8"/>
    <xsd:element name="properties">
      <xsd:complexType>
        <xsd:sequence>
          <xsd:element name="documentManagement">
            <xsd:complexType>
              <xsd:all>
                <xsd:element ref="ns1:DEECD_Description" minOccurs="0"/>
                <xsd:element ref="ns1:DEECD_Publisher" minOccurs="0"/>
                <xsd:element ref="ns1:DEECD_Keywords" minOccurs="0"/>
                <xsd:element ref="ns1:PublishingStartDate" minOccurs="0"/>
                <xsd:element ref="ns1:PublishingExpirationDate" minOccurs="0"/>
                <xsd:element ref="ns2:TaxCatchAll" minOccurs="0"/>
                <xsd:element ref="ns2:pfad5814e62747ed9f131defefc62dac" minOccurs="0"/>
                <xsd:element ref="ns2:a319977fc8504e09982f090ae1d7c602" minOccurs="0"/>
                <xsd:element ref="ns2:ofbb8b9a280a423a91cf717fb81349cd" minOccurs="0"/>
                <xsd:element ref="ns2:b1688cb4a3a940449dc8286705012a42"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ECD_Description" ma:index="8" nillable="true" ma:displayName="Description" ma:internalName="DEECD_Description">
      <xsd:simpleType>
        <xsd:restriction base="dms:Note">
          <xsd:maxLength value="255"/>
        </xsd:restriction>
      </xsd:simpleType>
    </xsd:element>
    <xsd:element name="DEECD_Publisher" ma:index="9" nillable="true" ma:displayName="Publisher" ma:default="Department of Education and early Childhood Development" ma:internalName="DEECD_Publisher">
      <xsd:simpleType>
        <xsd:restriction base="dms:Text"/>
      </xsd:simpleType>
    </xsd:element>
    <xsd:element name="DEECD_Keywords" ma:index="14" nillable="true" ma:displayName="Keywords" ma:internalName="DEECD_Keywords">
      <xsd:simpleType>
        <xsd:restriction base="dms:Note">
          <xsd:maxLength value="255"/>
        </xsd:restriction>
      </xsd:simpleType>
    </xsd:element>
    <xsd:element name="PublishingStartDate" ma:index="15"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6"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b662d-a6b2-42d6-996b-a574723d1ad8"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40074adc-11cd-43a7-822e-3f870fae400d}" ma:internalName="TaxCatchAll" ma:showField="CatchAllData" ma:web="1aab662d-a6b2-42d6-996b-a574723d1ad8">
      <xsd:complexType>
        <xsd:complexContent>
          <xsd:extension base="dms:MultiChoiceLookup">
            <xsd:sequence>
              <xsd:element name="Value" type="dms:Lookup" maxOccurs="unbounded" minOccurs="0" nillable="true"/>
            </xsd:sequence>
          </xsd:extension>
        </xsd:complexContent>
      </xsd:complexType>
    </xsd:element>
    <xsd:element name="pfad5814e62747ed9f131defefc62dac" ma:index="18" nillable="true" ma:taxonomy="true" ma:internalName="pfad5814e62747ed9f131defefc62dac" ma:taxonomyFieldName="DEECD_SubjectCategory" ma:displayName="Subject Category" ma:fieldId="{9fad5814-e627-47ed-9f13-1defefc62dac}" ma:sspId="272df97b-2740-40bb-9c0d-572a441144cd" ma:termSetId="cc6468fc-15c3-4209-9517-a733b6c80435" ma:anchorId="00000000-0000-0000-0000-000000000000" ma:open="false" ma:isKeyword="false">
      <xsd:complexType>
        <xsd:sequence>
          <xsd:element ref="pc:Terms" minOccurs="0" maxOccurs="1"/>
        </xsd:sequence>
      </xsd:complexType>
    </xsd:element>
    <xsd:element name="a319977fc8504e09982f090ae1d7c602" ma:index="19" nillable="true" ma:taxonomy="true" ma:internalName="a319977fc8504e09982f090ae1d7c602" ma:taxonomyFieldName="DEECD_ItemType" ma:displayName="Item Type" ma:fieldId="{a319977f-c850-4e09-982f-090ae1d7c602}" ma:sspId="272df97b-2740-40bb-9c0d-572a441144cd" ma:termSetId="87a54e1a-a086-4056-9430-e3def70b5bc0" ma:anchorId="00000000-0000-0000-0000-000000000000" ma:open="false" ma:isKeyword="false">
      <xsd:complexType>
        <xsd:sequence>
          <xsd:element ref="pc:Terms" minOccurs="0" maxOccurs="1"/>
        </xsd:sequence>
      </xsd:complexType>
    </xsd:element>
    <xsd:element name="ofbb8b9a280a423a91cf717fb81349cd" ma:index="20" nillable="true" ma:taxonomy="true" ma:internalName="ofbb8b9a280a423a91cf717fb81349cd" ma:taxonomyFieldName="DEECD_Author" ma:displayName="Author" ma:fieldId="{8fbb8b9a-280a-423a-91cf-717fb81349cd}" ma:sspId="272df97b-2740-40bb-9c0d-572a441144cd" ma:termSetId="f9681774-4169-418a-ae49-9bc331f72a4f" ma:anchorId="00000000-0000-0000-0000-000000000000" ma:open="false" ma:isKeyword="false">
      <xsd:complexType>
        <xsd:sequence>
          <xsd:element ref="pc:Terms" minOccurs="0" maxOccurs="1"/>
        </xsd:sequence>
      </xsd:complexType>
    </xsd:element>
    <xsd:element name="b1688cb4a3a940449dc8286705012a42" ma:index="21" nillable="true" ma:taxonomy="true" ma:internalName="b1688cb4a3a940449dc8286705012a42" ma:taxonomyFieldName="DEECD_Audience" ma:displayName="Audience" ma:fieldId="{b1688cb4-a3a9-4044-9dc8-286705012a42}" ma:taxonomyMulti="true" ma:sspId="272df97b-2740-40bb-9c0d-572a441144cd" ma:termSetId="af0be819-ce00-4865-904d-8408c82c2300"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b1688cb4a3a940449dc8286705012a42 xmlns="1aab662d-a6b2-42d6-996b-a574723d1ad8">
      <Terms xmlns="http://schemas.microsoft.com/office/infopath/2007/PartnerControls"/>
    </b1688cb4a3a940449dc8286705012a42>
    <DEECD_Publisher xmlns="http://schemas.microsoft.com/sharepoint/v3">Department of Education and early Childhood Development</DEECD_Publisher>
    <pfad5814e62747ed9f131defefc62dac xmlns="1aab662d-a6b2-42d6-996b-a574723d1ad8">
      <Terms xmlns="http://schemas.microsoft.com/office/infopath/2007/PartnerControls"/>
    </pfad5814e62747ed9f131defefc62dac>
    <a319977fc8504e09982f090ae1d7c602 xmlns="1aab662d-a6b2-42d6-996b-a574723d1ad8">
      <Terms xmlns="http://schemas.microsoft.com/office/infopath/2007/PartnerControls"/>
    </a319977fc8504e09982f090ae1d7c602>
    <DEECD_Keywords xmlns="http://schemas.microsoft.com/sharepoint/v3" xsi:nil="true"/>
    <PublishingExpirationDate xmlns="http://schemas.microsoft.com/sharepoint/v3" xsi:nil="true"/>
    <DEECD_Description xmlns="http://schemas.microsoft.com/sharepoint/v3" xsi:nil="true"/>
    <PublishingStartDate xmlns="http://schemas.microsoft.com/sharepoint/v3" xsi:nil="true"/>
    <TaxCatchAll xmlns="1aab662d-a6b2-42d6-996b-a574723d1ad8"/>
    <ofbb8b9a280a423a91cf717fb81349cd xmlns="1aab662d-a6b2-42d6-996b-a574723d1ad8">
      <Terms xmlns="http://schemas.microsoft.com/office/infopath/2007/PartnerControls"/>
    </ofbb8b9a280a423a91cf717fb81349cd>
  </documentManagement>
</p:properties>
</file>

<file path=customXml/itemProps1.xml><?xml version="1.0" encoding="utf-8"?>
<ds:datastoreItem xmlns:ds="http://schemas.openxmlformats.org/officeDocument/2006/customXml" ds:itemID="{2A88465D-5E8E-463F-BA00-F15C2F77CE08}">
  <ds:schemaRefs>
    <ds:schemaRef ds:uri="http://schemas.microsoft.com/sharepoint/v3/contenttype/forms"/>
  </ds:schemaRefs>
</ds:datastoreItem>
</file>

<file path=customXml/itemProps2.xml><?xml version="1.0" encoding="utf-8"?>
<ds:datastoreItem xmlns:ds="http://schemas.openxmlformats.org/officeDocument/2006/customXml" ds:itemID="{913361A6-E0AA-4033-9A27-B9FFD7E7D865}"/>
</file>

<file path=customXml/itemProps3.xml><?xml version="1.0" encoding="utf-8"?>
<ds:datastoreItem xmlns:ds="http://schemas.openxmlformats.org/officeDocument/2006/customXml" ds:itemID="{A8D1A69C-ED6E-4E4D-B95C-04914719A1E4}">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 ds:uri="http://purl.org/dc/dcmitype/"/>
    <ds:schemaRef ds:uri="1aab662d-a6b2-42d6-996b-a574723d1ad8"/>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
  <TotalTime>37218</TotalTime>
  <Words>8415</Words>
  <Application>Microsoft Office PowerPoint</Application>
  <PresentationFormat>On-screen Show (16:9)</PresentationFormat>
  <Paragraphs>590</Paragraphs>
  <Slides>62</Slides>
  <Notes>29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62</vt:i4>
      </vt:variant>
    </vt:vector>
  </HeadingPairs>
  <TitlesOfParts>
    <vt:vector size="67" baseType="lpstr">
      <vt:lpstr>Arial</vt:lpstr>
      <vt:lpstr>Calibri</vt:lpstr>
      <vt:lpstr>Times New Roman</vt:lpstr>
      <vt:lpstr>Verdana</vt:lpstr>
      <vt:lpstr>VCAA Powerpoint Template</vt:lpstr>
      <vt:lpstr>Planning School-assessed Coursework  Unit 3 Psychology 2020</vt:lpstr>
      <vt:lpstr>PowerPoint Presentation</vt:lpstr>
      <vt:lpstr>Session aims</vt:lpstr>
      <vt:lpstr>PowerPoint Presentation</vt:lpstr>
      <vt:lpstr>Who is audited?</vt:lpstr>
      <vt:lpstr>Purpose of the audit</vt:lpstr>
      <vt:lpstr>Outside the audit scope</vt:lpstr>
      <vt:lpstr> VCE Audit Panels </vt:lpstr>
      <vt:lpstr>PowerPoint Presentation</vt:lpstr>
      <vt:lpstr>Multiple purposes of VCE assessment</vt:lpstr>
      <vt:lpstr>School-based Assessment</vt:lpstr>
      <vt:lpstr>Developing School-based Assessment</vt:lpstr>
      <vt:lpstr>Levels of Achievement – Units 3 and 4</vt:lpstr>
      <vt:lpstr>Formative vs summative assessment</vt:lpstr>
      <vt:lpstr>Four VCE assessment principles</vt:lpstr>
      <vt:lpstr>2019 Major Audit Issues</vt:lpstr>
      <vt:lpstr>VCE assessment principles</vt:lpstr>
      <vt:lpstr>PowerPoint Presentation</vt:lpstr>
      <vt:lpstr>2019 Unit 3 audit – ‘valid and reasonable’</vt:lpstr>
      <vt:lpstr>VCE assessment principles</vt:lpstr>
      <vt:lpstr>2019 Unit 3 audit – ‘equitable’</vt:lpstr>
      <vt:lpstr>Publically available materials * For example - Commercially produced tasks, teacher network materials, textbook materials, past VCAA examination questions, SAC tasks from previous years</vt:lpstr>
      <vt:lpstr>What is ‘sufficient modification’ of publically available SAC tasks?</vt:lpstr>
      <vt:lpstr>VCE assessment principles</vt:lpstr>
      <vt:lpstr>2019 Unit 3 audit – ‘balance’</vt:lpstr>
      <vt:lpstr>Task balance across Unit 3</vt:lpstr>
      <vt:lpstr>VCE assessment principles</vt:lpstr>
      <vt:lpstr>2019 Unit 3 audit – ‘efficient’</vt:lpstr>
      <vt:lpstr>Developing compliant, engaging and rigorous assessment tasks</vt:lpstr>
      <vt:lpstr>VCE resources</vt:lpstr>
      <vt:lpstr>VCE resources</vt:lpstr>
      <vt:lpstr>Assessment of an Outcome</vt:lpstr>
      <vt:lpstr>PowerPoint Presentation</vt:lpstr>
      <vt:lpstr>Differentiated item difficulty: Bloom’s taxonomy</vt:lpstr>
      <vt:lpstr>PowerPoint Presentation</vt:lpstr>
      <vt:lpstr>PowerPoint Presentation</vt:lpstr>
      <vt:lpstr>Advice: annotations of activities or investigations from a logbook of practical activities </vt:lpstr>
      <vt:lpstr>Advice: Report of a student investigation</vt:lpstr>
      <vt:lpstr>Advice: Data analysis</vt:lpstr>
      <vt:lpstr>PowerPoint Presentation</vt:lpstr>
      <vt:lpstr>Advice: Reflective learning journal or blog:  adapting an existing task</vt:lpstr>
      <vt:lpstr>Advice: Reflective learning journal or blog: graphs</vt:lpstr>
      <vt:lpstr>Production Checklist</vt:lpstr>
      <vt:lpstr>Production Checklist</vt:lpstr>
      <vt:lpstr>Production Checklist</vt:lpstr>
      <vt:lpstr>Other planning considerations</vt:lpstr>
      <vt:lpstr>Student practical investigations</vt:lpstr>
      <vt:lpstr>Practical work and field work</vt:lpstr>
      <vt:lpstr>Practical work and field work</vt:lpstr>
      <vt:lpstr>Authentication</vt:lpstr>
      <vt:lpstr>Out-of-class SAC task preparation: student-designed practical investigation</vt:lpstr>
      <vt:lpstr>Some authentication strategies for designing investigations</vt:lpstr>
      <vt:lpstr>Tasks developed collaboratively between teachers</vt:lpstr>
      <vt:lpstr>Cross-marking/moderation</vt:lpstr>
      <vt:lpstr>Statistical Moderation</vt:lpstr>
      <vt:lpstr>Multiple classes and partnerships</vt:lpstr>
      <vt:lpstr>Some strategies for managing multiple classes</vt:lpstr>
      <vt:lpstr>Feedback</vt:lpstr>
      <vt:lpstr>Retention of work completed for assessment</vt:lpstr>
      <vt:lpstr>Redemption of an outcome</vt:lpstr>
      <vt:lpstr>Key Unit 3 resources</vt:lpstr>
      <vt:lpstr>Contact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Derek Tolan</dc:creator>
  <cp:lastModifiedBy>Young, Meredith E</cp:lastModifiedBy>
  <cp:revision>80</cp:revision>
  <cp:lastPrinted>2020-03-03T03:29:20Z</cp:lastPrinted>
  <dcterms:created xsi:type="dcterms:W3CDTF">2019-11-06T22:47:18Z</dcterms:created>
  <dcterms:modified xsi:type="dcterms:W3CDTF">2020-06-10T05:24:11Z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0x0101008840106FE30D4F50BC61A726A7CA6E3800C6AB3851F4F88F40B98871D148B8EC2C</vt:lpwstr>
  </property>
  <property fmtid="{D5CDD505-2E9C-101B-9397-08002B2CF9AE}" pid="3" name="DEECD_Author">
    <vt:lpwstr/>
  </property>
  <property fmtid="{D5CDD505-2E9C-101B-9397-08002B2CF9AE}" pid="4" name="DEECD_SubjectCategory">
    <vt:lpwstr/>
  </property>
  <property fmtid="{D5CDD505-2E9C-101B-9397-08002B2CF9AE}" pid="5" name="DEECD_ItemType">
    <vt:lpwstr/>
  </property>
  <property fmtid="{D5CDD505-2E9C-101B-9397-08002B2CF9AE}" pid="6" name="DEECD_Audience">
    <vt:lpwstr/>
  </property>
  <property fmtid="{D5CDD505-2E9C-101B-9397-08002B2CF9AE}" pid="7" name="DEECD_Expired">
    <vt:bool>false</vt:bool>
  </property>
</Properties>
</file>