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723" r:id="rId5"/>
  </p:sldMasterIdLst>
  <p:notesMasterIdLst>
    <p:notesMasterId r:id="rId9"/>
  </p:notesMasterIdLst>
  <p:sldIdLst>
    <p:sldId id="7739" r:id="rId6"/>
    <p:sldId id="7738" r:id="rId7"/>
    <p:sldId id="7737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9E5916-4560-13F2-3BC0-BFCF638B124E}" name="Alexandra Shepherd" initials="AS" userId="S::alexandra.shepherd@education.vic.gov.au::06c35a11-11b4-4d2d-a594-587bb03aae8f" providerId="AD"/>
  <p188:author id="{4FB7BF52-C262-3699-AE8E-85D37A3BEEF8}" name="Mandy Holmes" initials="MH" userId="S::mandy.holmes@education.vic.gov.au::5e17b5be-9df7-4d8a-8f28-3bf43fea79ab" providerId="AD"/>
  <p188:author id="{9AEAB7B6-582D-F49D-D683-A27D353D7FB0}" name="Joanne Binns" initials="JB" userId="S::Joanne.Binns@education.vic.gov.au::9e565d97-0efa-438a-9d7c-54c57d10fd12" providerId="AD"/>
  <p188:author id="{0453F1EC-2184-8D45-F32D-C33A1CBDABAC}" name="Nicola Izatt" initials="NI" userId="S::nicola.izatt@education.vic.gov.au::8fabfae3-a0c4-4792-a20a-940cdac626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A3"/>
    <a:srgbClr val="003D58"/>
    <a:srgbClr val="004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845D8-29A1-7B88-8594-BD6877A7CB52}" v="10" dt="2024-05-07T04:12:43.668"/>
    <p1510:client id="{8734B02A-DF1C-46E8-B215-35419F171625}" v="13" dt="2024-05-05T06:47:40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EC6A-6B1A-4A71-9321-E1DEC78C1550}" type="datetimeFigureOut">
              <a:rPr lang="en-AU" smtClean="0"/>
              <a:t>21/07/2024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015F5-4963-431B-9980-7B6D82C40A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25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624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12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19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F31AB3-3676-1748-970D-54657ACCE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44691"/>
            <a:ext cx="3598003" cy="5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435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836714"/>
            <a:ext cx="7200800" cy="1662047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2660916"/>
            <a:ext cx="6336704" cy="1344149"/>
          </a:xfrm>
        </p:spPr>
        <p:txBody>
          <a:bodyPr/>
          <a:lstStyle>
            <a:lvl1pPr marL="0" indent="0" algn="l">
              <a:buNone/>
              <a:defRPr sz="3200" b="0">
                <a:solidFill>
                  <a:schemeClr val="bg1"/>
                </a:solidFill>
              </a:defRPr>
            </a:lvl1pPr>
            <a:lvl2pPr marL="609570" indent="0" algn="ctr">
              <a:buNone/>
              <a:defRPr/>
            </a:lvl2pPr>
            <a:lvl3pPr marL="1219140" indent="0" algn="ctr">
              <a:buNone/>
              <a:defRPr/>
            </a:lvl3pPr>
            <a:lvl4pPr marL="1828709" indent="0" algn="ctr">
              <a:buNone/>
              <a:defRPr/>
            </a:lvl4pPr>
            <a:lvl5pPr marL="2438278" indent="0" algn="ctr">
              <a:buNone/>
              <a:defRPr/>
            </a:lvl5pPr>
            <a:lvl6pPr marL="3047848" indent="0" algn="ctr">
              <a:buNone/>
              <a:defRPr/>
            </a:lvl6pPr>
            <a:lvl7pPr marL="3657418" indent="0" algn="ctr">
              <a:buNone/>
              <a:defRPr/>
            </a:lvl7pPr>
            <a:lvl8pPr marL="4266987" indent="0" algn="ctr">
              <a:buNone/>
              <a:defRPr/>
            </a:lvl8pPr>
            <a:lvl9pPr marL="4876557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0523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3032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EE7D8E-82D1-744F-AE09-96FBF1643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7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BFE6F6-708D-BE47-A282-FFE8AB5693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943" y="6349104"/>
            <a:ext cx="1890973" cy="266179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DE4A44D-E656-FC4C-8AC6-E5D73095C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1" y="1825625"/>
            <a:ext cx="11281415" cy="43513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itle Placeholder 6">
            <a:extLst>
              <a:ext uri="{FF2B5EF4-FFF2-40B4-BE49-F238E27FC236}">
                <a16:creationId xmlns:a16="http://schemas.microsoft.com/office/drawing/2014/main" id="{7AAF1985-8EE6-0244-A96F-25A99B17DC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000" y="338401"/>
            <a:ext cx="9359288" cy="16251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heading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7A445B-0CCA-2346-8245-1CACEC75D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492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C88435-12B3-594F-BB7F-864761C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</p:spPr>
        <p:txBody>
          <a:bodyPr lIns="0" tIns="0" rIns="0" bIns="0"/>
          <a:lstStyle>
            <a:lvl1pPr>
              <a:defRPr sz="2933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1E08-F058-0D46-8BFC-42B16400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2pPr>
            <a:lvl3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3pPr>
            <a:lvl4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4pPr>
            <a:lvl5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BEA2A-35E6-F549-B46C-C7921053B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42" y="6248301"/>
            <a:ext cx="2521297" cy="35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981200"/>
            <a:ext cx="5760640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981200"/>
            <a:ext cx="5472608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2060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5454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F31AB3-3676-1748-970D-54657ACCEA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44691"/>
            <a:ext cx="3598003" cy="5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203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7A445B-0CCA-2346-8245-1CACEC75D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6492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C88435-12B3-594F-BB7F-864761CB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</p:spPr>
        <p:txBody>
          <a:bodyPr lIns="0" tIns="0" rIns="0" bIns="0"/>
          <a:lstStyle>
            <a:lvl1pPr>
              <a:defRPr sz="2933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1E08-F058-0D46-8BFC-42B16400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1pPr>
            <a:lvl2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2pPr>
            <a:lvl3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3pPr>
            <a:lvl4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4pPr>
            <a:lvl5pPr marL="0" indent="0">
              <a:lnSpc>
                <a:spcPts val="2667"/>
              </a:lnSpc>
              <a:spcAft>
                <a:spcPts val="800"/>
              </a:spcAft>
              <a:buNone/>
              <a:tabLst/>
              <a:defRPr sz="2067" spc="13" baseline="0">
                <a:solidFill>
                  <a:srgbClr val="003D58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BEA2A-35E6-F549-B46C-C7921053B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42" y="6248301"/>
            <a:ext cx="2521297" cy="35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9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981200"/>
            <a:ext cx="5760640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981200"/>
            <a:ext cx="5472608" cy="39624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7854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51" y="548682"/>
            <a:ext cx="11713301" cy="8689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9" y="1535113"/>
            <a:ext cx="5760640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9" y="2174876"/>
            <a:ext cx="5760640" cy="3750403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92011" y="1565608"/>
            <a:ext cx="5760640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2011" y="2205368"/>
            <a:ext cx="5760640" cy="3719909"/>
          </a:xfrm>
        </p:spPr>
        <p:txBody>
          <a:bodyPr/>
          <a:lstStyle>
            <a:lvl1pPr>
              <a:defRPr sz="2400"/>
            </a:lvl1pPr>
            <a:lvl2pPr>
              <a:defRPr sz="2133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89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861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11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713" r:id="rId3"/>
    <p:sldLayoutId id="214748371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4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2" y="233306"/>
            <a:ext cx="10849205" cy="492836"/>
          </a:xfrm>
        </p:spPr>
        <p:txBody>
          <a:bodyPr lIns="0" tIns="0" rIns="0" bIns="0" anchor="t"/>
          <a:lstStyle/>
          <a:p>
            <a:r>
              <a:rPr lang="en-AU" sz="3600" dirty="0">
                <a:latin typeface="Arial"/>
                <a:cs typeface="Arial"/>
              </a:rPr>
              <a:t>Sample timetable Year 11</a:t>
            </a:r>
            <a:endParaRPr lang="en-AU" sz="3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756393-4EEA-6A11-4CC6-7AD74940139B}"/>
              </a:ext>
            </a:extLst>
          </p:cNvPr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SCSC VPC &amp; VCE VM Program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C21A55-7415-3E23-E07F-4CCF173D6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856429"/>
              </p:ext>
            </p:extLst>
          </p:nvPr>
        </p:nvGraphicFramePr>
        <p:xfrm>
          <a:off x="232833" y="899583"/>
          <a:ext cx="11789416" cy="5059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611">
                  <a:extLst>
                    <a:ext uri="{9D8B030D-6E8A-4147-A177-3AD203B41FA5}">
                      <a16:colId xmlns:a16="http://schemas.microsoft.com/office/drawing/2014/main" val="49234906"/>
                    </a:ext>
                  </a:extLst>
                </a:gridCol>
                <a:gridCol w="1946761">
                  <a:extLst>
                    <a:ext uri="{9D8B030D-6E8A-4147-A177-3AD203B41FA5}">
                      <a16:colId xmlns:a16="http://schemas.microsoft.com/office/drawing/2014/main" val="3874958229"/>
                    </a:ext>
                  </a:extLst>
                </a:gridCol>
                <a:gridCol w="1946761">
                  <a:extLst>
                    <a:ext uri="{9D8B030D-6E8A-4147-A177-3AD203B41FA5}">
                      <a16:colId xmlns:a16="http://schemas.microsoft.com/office/drawing/2014/main" val="3724703580"/>
                    </a:ext>
                  </a:extLst>
                </a:gridCol>
                <a:gridCol w="1946761">
                  <a:extLst>
                    <a:ext uri="{9D8B030D-6E8A-4147-A177-3AD203B41FA5}">
                      <a16:colId xmlns:a16="http://schemas.microsoft.com/office/drawing/2014/main" val="295011480"/>
                    </a:ext>
                  </a:extLst>
                </a:gridCol>
                <a:gridCol w="1946761">
                  <a:extLst>
                    <a:ext uri="{9D8B030D-6E8A-4147-A177-3AD203B41FA5}">
                      <a16:colId xmlns:a16="http://schemas.microsoft.com/office/drawing/2014/main" val="2280675093"/>
                    </a:ext>
                  </a:extLst>
                </a:gridCol>
                <a:gridCol w="1946761">
                  <a:extLst>
                    <a:ext uri="{9D8B030D-6E8A-4147-A177-3AD203B41FA5}">
                      <a16:colId xmlns:a16="http://schemas.microsoft.com/office/drawing/2014/main" val="3311059113"/>
                    </a:ext>
                  </a:extLst>
                </a:gridCol>
              </a:tblGrid>
              <a:tr h="395941">
                <a:tc>
                  <a:txBody>
                    <a:bodyPr/>
                    <a:lstStyle/>
                    <a:p>
                      <a:pPr algn="ctr"/>
                      <a:endParaRPr lang="en-AU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20514"/>
                  </a:ext>
                </a:extLst>
              </a:tr>
              <a:tr h="1120118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"/>
                        </a:rPr>
                        <a:t>Session 1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"/>
                        </a:rPr>
                        <a:t>8:50-10:30 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Work*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b="0" dirty="0">
                          <a:latin typeface="Arial Narrow" panose="020B0606020202030204" pitchFamily="34" charset="0"/>
                        </a:rPr>
                        <a:t>Group 1- 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School based Cert II in Workplace Skills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Year 11’s (1</a:t>
                      </a:r>
                      <a:r>
                        <a:rPr lang="en-AU" sz="1200" baseline="30000" dirty="0"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 year VDSS students) attend local TAFE provider for VDSS program of their choice in an AM or PM session.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Assembly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Community connections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Group 1- School based Cert II in Workplace Skills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39551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Recess 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31052"/>
                  </a:ext>
                </a:extLst>
              </a:tr>
              <a:tr h="1183356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"/>
                        </a:rPr>
                        <a:t>Session 2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"/>
                        </a:rPr>
                        <a:t>10:50am-12:30 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b="0" dirty="0">
                          <a:latin typeface="Arial Narrow" panose="020B0606020202030204" pitchFamily="34" charset="0"/>
                        </a:rPr>
                        <a:t>Group 2- 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School based Cert II in Workplace Skills</a:t>
                      </a:r>
                    </a:p>
                    <a:p>
                      <a:pPr algn="ctr"/>
                      <a:endParaRPr lang="en-A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Year 11’s (1</a:t>
                      </a:r>
                      <a:r>
                        <a:rPr lang="en-AU" sz="1200" baseline="30000" dirty="0"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 year VDSS students) attend local TAFE provider for VDSS program of their choice in an AM or PM session.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Community connections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Group 2- School based Cert II in Workplace Skills</a:t>
                      </a:r>
                    </a:p>
                    <a:p>
                      <a:pPr algn="ctr"/>
                      <a:endParaRPr lang="en-A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00152"/>
                  </a:ext>
                </a:extLst>
              </a:tr>
              <a:tr h="344652"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Lunch 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69466"/>
                  </a:ext>
                </a:extLst>
              </a:tr>
              <a:tr h="13786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"/>
                        </a:rPr>
                        <a:t>Session 3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"/>
                        </a:rPr>
                        <a:t>1:15-2:55 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Cultural Capital/Literacy Folio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Practical Project work/Mentor check in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Fitness, health and wellbeing sessions</a:t>
                      </a: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Project work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Year 11’s (1</a:t>
                      </a:r>
                      <a:r>
                        <a:rPr lang="en-AU" sz="1200" baseline="30000" dirty="0"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 year VDSS students) attend local TAFE provider for VDSS program of their choice in an AM or PM session.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 </a:t>
                      </a:r>
                    </a:p>
                    <a:p>
                      <a:pPr algn="ctr"/>
                      <a:endParaRPr lang="en-A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  <a:p>
                      <a:pPr algn="ctr"/>
                      <a:endParaRPr lang="en-A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Independent Tasks/Project work/Mentor check-in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Active/social activities or Independent tasks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062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01EC473-A92A-8BFB-F786-DD339C050031}"/>
              </a:ext>
            </a:extLst>
          </p:cNvPr>
          <p:cNvSpPr txBox="1"/>
          <p:nvPr/>
        </p:nvSpPr>
        <p:spPr>
          <a:xfrm>
            <a:off x="350251" y="6149788"/>
            <a:ext cx="846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latin typeface="Arial Narrow" panose="020B0606020202030204" pitchFamily="34" charset="0"/>
              </a:rPr>
              <a:t>*Workshops/Independent Tasks/Project Work refers to all work derived from the four subject areas: Literacy, Numeracy, Personal Development Skills, Work Related Skills and delivered through an integrated approach. </a:t>
            </a:r>
          </a:p>
        </p:txBody>
      </p:sp>
    </p:spTree>
    <p:extLst>
      <p:ext uri="{BB962C8B-B14F-4D97-AF65-F5344CB8AC3E}">
        <p14:creationId xmlns:p14="http://schemas.microsoft.com/office/powerpoint/2010/main" val="3025213208"/>
      </p:ext>
    </p:extLst>
  </p:cSld>
  <p:clrMapOvr>
    <a:masterClrMapping/>
  </p:clrMapOvr>
  <p:transition advTm="406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2" y="233305"/>
            <a:ext cx="10849205" cy="1056119"/>
          </a:xfrm>
        </p:spPr>
        <p:txBody>
          <a:bodyPr lIns="0" tIns="0" rIns="0" bIns="0" anchor="t"/>
          <a:lstStyle/>
          <a:p>
            <a:r>
              <a:rPr lang="en-AU" sz="4267" dirty="0">
                <a:latin typeface="Arial"/>
                <a:cs typeface="Arial"/>
              </a:rPr>
              <a:t>Sample timetable Year 12</a:t>
            </a:r>
            <a:endParaRPr lang="en-AU" sz="4267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756393-4EEA-6A11-4CC6-7AD74940139B}"/>
              </a:ext>
            </a:extLst>
          </p:cNvPr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SCSC VPC &amp; VCE VM Program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C21A55-7415-3E23-E07F-4CCF173D6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67420"/>
              </p:ext>
            </p:extLst>
          </p:nvPr>
        </p:nvGraphicFramePr>
        <p:xfrm>
          <a:off x="413004" y="1125738"/>
          <a:ext cx="11365992" cy="494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332">
                  <a:extLst>
                    <a:ext uri="{9D8B030D-6E8A-4147-A177-3AD203B41FA5}">
                      <a16:colId xmlns:a16="http://schemas.microsoft.com/office/drawing/2014/main" val="49234906"/>
                    </a:ext>
                  </a:extLst>
                </a:gridCol>
                <a:gridCol w="1894332">
                  <a:extLst>
                    <a:ext uri="{9D8B030D-6E8A-4147-A177-3AD203B41FA5}">
                      <a16:colId xmlns:a16="http://schemas.microsoft.com/office/drawing/2014/main" val="3874958229"/>
                    </a:ext>
                  </a:extLst>
                </a:gridCol>
                <a:gridCol w="1894332">
                  <a:extLst>
                    <a:ext uri="{9D8B030D-6E8A-4147-A177-3AD203B41FA5}">
                      <a16:colId xmlns:a16="http://schemas.microsoft.com/office/drawing/2014/main" val="3724703580"/>
                    </a:ext>
                  </a:extLst>
                </a:gridCol>
                <a:gridCol w="1894332">
                  <a:extLst>
                    <a:ext uri="{9D8B030D-6E8A-4147-A177-3AD203B41FA5}">
                      <a16:colId xmlns:a16="http://schemas.microsoft.com/office/drawing/2014/main" val="295011480"/>
                    </a:ext>
                  </a:extLst>
                </a:gridCol>
                <a:gridCol w="1894332">
                  <a:extLst>
                    <a:ext uri="{9D8B030D-6E8A-4147-A177-3AD203B41FA5}">
                      <a16:colId xmlns:a16="http://schemas.microsoft.com/office/drawing/2014/main" val="2280675093"/>
                    </a:ext>
                  </a:extLst>
                </a:gridCol>
                <a:gridCol w="1894332">
                  <a:extLst>
                    <a:ext uri="{9D8B030D-6E8A-4147-A177-3AD203B41FA5}">
                      <a16:colId xmlns:a16="http://schemas.microsoft.com/office/drawing/2014/main" val="3311059113"/>
                    </a:ext>
                  </a:extLst>
                </a:gridCol>
              </a:tblGrid>
              <a:tr h="349598">
                <a:tc>
                  <a:txBody>
                    <a:bodyPr/>
                    <a:lstStyle/>
                    <a:p>
                      <a:pPr algn="ctr"/>
                      <a:endParaRPr lang="en-AU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20514"/>
                  </a:ext>
                </a:extLst>
              </a:tr>
              <a:tr h="1136194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 Narrow" panose="020B0606020202030204" pitchFamily="34" charset="0"/>
                        </a:rPr>
                        <a:t>Session 1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 Narrow" panose="020B0606020202030204" pitchFamily="34" charset="0"/>
                        </a:rPr>
                        <a:t>8:50-10:30 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Cultural capital/Literacy Folio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Practical Project work/Mentor check in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Assembly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Community connections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39551"/>
                  </a:ext>
                </a:extLst>
              </a:tr>
              <a:tr h="349598"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Recess 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31052"/>
                  </a:ext>
                </a:extLst>
              </a:tr>
              <a:tr h="1334422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 Narrow" panose="020B0606020202030204" pitchFamily="34" charset="0"/>
                        </a:rPr>
                        <a:t>Session 2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 Narrow" panose="020B0606020202030204" pitchFamily="34" charset="0"/>
                        </a:rPr>
                        <a:t>10:50am-12:30 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Year 12/2</a:t>
                      </a:r>
                      <a:r>
                        <a:rPr lang="en-AU" sz="1200" baseline="30000" dirty="0"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latin typeface="Arial Narrow" panose="020B0606020202030204" pitchFamily="34" charset="0"/>
                        </a:rPr>
                        <a:t> VDSS students leave for external VDSS program at 11:40am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  <a:p>
                      <a:pPr algn="ctr"/>
                      <a:endParaRPr lang="en-A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Practical Project work/Mentor check in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Year 12 students sign out at 11:40am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Community connections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Workshops/Independent Tasks/Project Work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00152"/>
                  </a:ext>
                </a:extLst>
              </a:tr>
              <a:tr h="349598"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Lunch </a:t>
                      </a:r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69466"/>
                  </a:ext>
                </a:extLst>
              </a:tr>
              <a:tr h="1107333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>
                          <a:latin typeface="Arial Narrow" panose="020B0606020202030204" pitchFamily="34" charset="0"/>
                        </a:rPr>
                        <a:t>Session 3</a:t>
                      </a:r>
                    </a:p>
                    <a:p>
                      <a:pPr algn="ctr"/>
                      <a:r>
                        <a:rPr lang="en-AU" sz="1600" b="0" dirty="0">
                          <a:latin typeface="Arial Narrow" panose="020B0606020202030204" pitchFamily="34" charset="0"/>
                        </a:rPr>
                        <a:t>1:15-2:55 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External VDSS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Fitness, health and wellbeing sessions</a:t>
                      </a: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Project work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latin typeface="Arial Narrow" panose="020B0606020202030204" pitchFamily="34" charset="0"/>
                        </a:rPr>
                        <a:t>Preferred SBAT day </a:t>
                      </a:r>
                    </a:p>
                    <a:p>
                      <a:pPr algn="ctr"/>
                      <a:endParaRPr lang="en-A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Allocated Structured Workplace Learning (SWL) Day.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Preferred 2</a:t>
                      </a:r>
                      <a:r>
                        <a:rPr lang="en-AU" sz="1200" baseline="30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SBAT day</a:t>
                      </a:r>
                    </a:p>
                    <a:p>
                      <a:pPr algn="ctr"/>
                      <a:endParaRPr lang="en-A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Independent Tasks/Project work/Mentor check-in</a:t>
                      </a:r>
                    </a:p>
                    <a:p>
                      <a:pPr algn="ctr"/>
                      <a:endParaRPr lang="en-AU" sz="12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en-AU" sz="1200" dirty="0">
                          <a:latin typeface="Arial Narrow" panose="020B0606020202030204" pitchFamily="34" charset="0"/>
                        </a:rPr>
                        <a:t>Active/social activities or Independent tasks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0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432563"/>
      </p:ext>
    </p:extLst>
  </p:cSld>
  <p:clrMapOvr>
    <a:masterClrMapping/>
  </p:clrMapOvr>
  <p:transition advTm="406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2" y="233305"/>
            <a:ext cx="10849205" cy="1056119"/>
          </a:xfrm>
        </p:spPr>
        <p:txBody>
          <a:bodyPr lIns="0" tIns="0" rIns="0" bIns="0" anchor="t"/>
          <a:lstStyle/>
          <a:p>
            <a:r>
              <a:rPr lang="en-AU" sz="4267" dirty="0">
                <a:latin typeface="Arial"/>
                <a:cs typeface="Arial"/>
              </a:rPr>
              <a:t>SCSC timetable FAQ</a:t>
            </a:r>
            <a:endParaRPr lang="en-AU" sz="4267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756393-4EEA-6A11-4CC6-7AD74940139B}"/>
              </a:ext>
            </a:extLst>
          </p:cNvPr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SCSC VPC &amp; VCE VM Program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F60CB-2A37-792B-42FF-5BF8E2492785}"/>
              </a:ext>
            </a:extLst>
          </p:cNvPr>
          <p:cNvSpPr txBox="1"/>
          <p:nvPr/>
        </p:nvSpPr>
        <p:spPr>
          <a:xfrm>
            <a:off x="566928" y="1719072"/>
            <a:ext cx="110002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VPC and VCE VM programs are taught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VPC and VCE VM timetable is separate from the main school timetable for flexibility.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Students who leave scheduled VPC/VCE VM program time to participate in VCE classes or other timetabled school VDSS programs attend the Wednesday session to catch up on any missed 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Sessions run for 100 minutes.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The preferred SBAT days are Wednesday and Thursday. SCSC values SBAT’s and takes a flexible approach by prioritising SBAT’s as part of our student's senior secondary program. This support students to have post-schooling success into further training and employment.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VPC and VCE VM program is delivered by a core team of staff.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 panose="020B0606020202030204" pitchFamily="34" charset="0"/>
              </a:rPr>
              <a:t>VPC and VCE VM staff meet every Thursday to assess and monitor cohort and individual learning data. As a team, they use this data to inform and tailor workshop activities for the following week. </a:t>
            </a:r>
          </a:p>
        </p:txBody>
      </p:sp>
    </p:spTree>
    <p:extLst>
      <p:ext uri="{BB962C8B-B14F-4D97-AF65-F5344CB8AC3E}">
        <p14:creationId xmlns:p14="http://schemas.microsoft.com/office/powerpoint/2010/main" val="4008827704"/>
      </p:ext>
    </p:extLst>
  </p:cSld>
  <p:clrMapOvr>
    <a:masterClrMapping/>
  </p:clrMapOvr>
  <p:transition advTm="406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7ced4563-eb41-4ad7-9954-263662fc0e77"/>
  <p:tag name="SLIDO_EVENT_SECTION_UUID" val="c74abc6f-b768-4957-a5ff-6d6bcfe79a4b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b662d-a6b2-42d6-996b-a574723d1ad8"/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67DAB1-4CE5-478A-97C7-CA487AB02740}">
  <ds:schemaRefs>
    <ds:schemaRef ds:uri="aa554556-1bd6-4eb4-8e23-16f759f3cb51"/>
    <ds:schemaRef ds:uri="http://purl.org/dc/terms/"/>
    <ds:schemaRef ds:uri="http://www.w3.org/XML/1998/namespace"/>
    <ds:schemaRef ds:uri="http://schemas.microsoft.com/office/2006/metadata/properties"/>
    <ds:schemaRef ds:uri="907d132a-8e63-4638-9e2b-45834443b58a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8FCCC89-7826-4AAF-9C36-CDF7BFE77EE6}"/>
</file>

<file path=customXml/itemProps3.xml><?xml version="1.0" encoding="utf-8"?>
<ds:datastoreItem xmlns:ds="http://schemas.openxmlformats.org/officeDocument/2006/customXml" ds:itemID="{E9241C4A-9046-446B-A9D1-13C35D6C09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612</Words>
  <Application>Microsoft Office PowerPoint</Application>
  <PresentationFormat>Widescreen</PresentationFormat>
  <Paragraphs>117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Custom Design</vt:lpstr>
      <vt:lpstr>1_Custom Design</vt:lpstr>
      <vt:lpstr>Sample timetable Year 11</vt:lpstr>
      <vt:lpstr>Sample timetable Year 12</vt:lpstr>
      <vt:lpstr>SCSC timetable FAQ</vt:lpstr>
    </vt:vector>
  </TitlesOfParts>
  <Company>VCAA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VCE VM and VPC in the same classroom</dc:title>
  <dc:creator>Alexandra Shepherd</dc:creator>
  <cp:lastModifiedBy>Luci Reuben</cp:lastModifiedBy>
  <cp:revision>9</cp:revision>
  <dcterms:created xsi:type="dcterms:W3CDTF">2023-02-13T03:43:09Z</dcterms:created>
  <dcterms:modified xsi:type="dcterms:W3CDTF">2024-07-21T22:58:07Z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MediaServiceImageTags">
    <vt:lpwstr/>
  </property>
  <property fmtid="{D5CDD505-2E9C-101B-9397-08002B2CF9AE}" pid="4" name="SlidoAppVersion">
    <vt:lpwstr>1.5.3.3511</vt:lpwstr>
  </property>
</Properties>
</file>