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58" r:id="rId3"/>
    <p:sldId id="259" r:id="rId4"/>
    <p:sldId id="260" r:id="rId5"/>
    <p:sldId id="262" r:id="rId6"/>
    <p:sldId id="261" r:id="rId7"/>
    <p:sldId id="263" r:id="rId8"/>
  </p:sldIdLst>
  <p:sldSz cx="9144000" cy="6858000" type="screen4x3"/>
  <p:notesSz cx="6858000" cy="9144000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E3"/>
    <a:srgbClr val="0099CC"/>
    <a:srgbClr val="306278"/>
    <a:srgbClr val="468EAE"/>
    <a:srgbClr val="646566"/>
    <a:srgbClr val="C0C0C0"/>
    <a:srgbClr val="75AEC7"/>
    <a:srgbClr val="777879"/>
    <a:srgbClr val="303132"/>
    <a:srgbClr val="2A56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06" d="100"/>
          <a:sy n="106" d="100"/>
        </p:scale>
        <p:origin x="-17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3" d="100"/>
          <a:sy n="43" d="100"/>
        </p:scale>
        <p:origin x="-138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A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AU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AU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2A6D20FD-8F03-4CD0-8EBE-BDFFACD302B2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552275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AU"/>
          </a:p>
        </p:txBody>
      </p:sp>
      <p:sp>
        <p:nvSpPr>
          <p:cNvPr id="922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922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922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086DB27-C44E-42FC-8577-04AF19E06BB2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9700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245689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54801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619838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22853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26592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50836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058415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29441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2709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3008313" cy="8864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48680"/>
            <a:ext cx="5111750" cy="55774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61646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86814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dirty="0" smtClean="0"/>
              <a:t> 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99E3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q"/>
        <a:defRPr sz="3000" b="1">
          <a:solidFill>
            <a:srgbClr val="30313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600">
          <a:solidFill>
            <a:srgbClr val="30313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300">
          <a:solidFill>
            <a:srgbClr val="30313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victoriancurriculum.vcaa.vic.edu.au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Introducing Languages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139306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Victorian Curriculum F–10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51520" y="1628800"/>
            <a:ext cx="4320480" cy="3962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sz="2000" b="0" dirty="0" smtClean="0"/>
              <a:t>Released in September 2015 as a central component of the Education State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2000" b="0" dirty="0" smtClean="0"/>
              <a:t>Provides a stable foundation for the development and implementation of whole-school teaching and learning programs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2000" b="0" dirty="0" smtClean="0"/>
              <a:t>The Victorian </a:t>
            </a:r>
            <a:r>
              <a:rPr lang="en-AU" sz="2000" b="0" dirty="0"/>
              <a:t>Curriculum </a:t>
            </a:r>
            <a:r>
              <a:rPr lang="en-AU" sz="2000" b="0" dirty="0" smtClean="0"/>
              <a:t>F–10 incorporates the Australian Curriculum and reflects Victorian priorities and standards</a:t>
            </a:r>
            <a:endParaRPr lang="en-AU" sz="2000" b="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5013" y="2060848"/>
            <a:ext cx="4137467" cy="306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5445224"/>
            <a:ext cx="9036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dirty="0">
                <a:latin typeface="+mn-lt"/>
                <a:hlinkClick r:id="rId3"/>
              </a:rPr>
              <a:t>http://victoriancurriculum.vcaa.vic.edu.au</a:t>
            </a:r>
            <a:r>
              <a:rPr lang="en-AU" sz="2000" dirty="0" smtClean="0">
                <a:latin typeface="+mn-lt"/>
                <a:hlinkClick r:id="rId3"/>
              </a:rPr>
              <a:t>/</a:t>
            </a:r>
            <a:r>
              <a:rPr lang="en-AU" sz="2000" dirty="0" smtClean="0">
                <a:latin typeface="+mn-lt"/>
              </a:rPr>
              <a:t> </a:t>
            </a:r>
            <a:endParaRPr lang="en-AU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339482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772400" cy="1143000"/>
          </a:xfrm>
        </p:spPr>
        <p:txBody>
          <a:bodyPr/>
          <a:lstStyle/>
          <a:p>
            <a:r>
              <a:rPr lang="en-AU" dirty="0" smtClean="0"/>
              <a:t>Aims</a:t>
            </a:r>
            <a:endParaRPr lang="en-AU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55576" y="1556792"/>
            <a:ext cx="7772400" cy="3320008"/>
          </a:xfrm>
        </p:spPr>
        <p:txBody>
          <a:bodyPr/>
          <a:lstStyle/>
          <a:p>
            <a:pPr marL="0" indent="0">
              <a:buNone/>
            </a:pPr>
            <a:r>
              <a:rPr lang="en-US" sz="2400" b="0" dirty="0">
                <a:solidFill>
                  <a:schemeClr val="tx1"/>
                </a:solidFill>
              </a:rPr>
              <a:t>The Languages curriculum aims to develop the knowledge, understanding and skills to ensure that students:</a:t>
            </a:r>
          </a:p>
          <a:p>
            <a:pPr>
              <a:buFont typeface="Arial"/>
              <a:buChar char="•"/>
            </a:pPr>
            <a:r>
              <a:rPr lang="en-US" sz="2400" b="0" dirty="0">
                <a:solidFill>
                  <a:schemeClr val="tx1"/>
                </a:solidFill>
              </a:rPr>
              <a:t>communicate in the language they are learning</a:t>
            </a:r>
          </a:p>
          <a:p>
            <a:pPr>
              <a:buFont typeface="Arial"/>
              <a:buChar char="•"/>
            </a:pPr>
            <a:r>
              <a:rPr lang="en-US" sz="2400" b="0" dirty="0">
                <a:solidFill>
                  <a:schemeClr val="tx1"/>
                </a:solidFill>
              </a:rPr>
              <a:t>understand the relationship between language, culture and learning</a:t>
            </a:r>
          </a:p>
          <a:p>
            <a:pPr>
              <a:buFont typeface="Arial"/>
              <a:buChar char="•"/>
            </a:pPr>
            <a:r>
              <a:rPr lang="en-US" sz="2400" b="0" dirty="0">
                <a:solidFill>
                  <a:schemeClr val="tx1"/>
                </a:solidFill>
              </a:rPr>
              <a:t>develop intercultural capabilities</a:t>
            </a:r>
          </a:p>
          <a:p>
            <a:pPr>
              <a:buFont typeface="Arial"/>
              <a:buChar char="•"/>
            </a:pPr>
            <a:r>
              <a:rPr lang="en-US" sz="2400" b="0" dirty="0">
                <a:solidFill>
                  <a:schemeClr val="tx1"/>
                </a:solidFill>
              </a:rPr>
              <a:t>understand themselves as communicators.</a:t>
            </a:r>
          </a:p>
        </p:txBody>
      </p:sp>
    </p:spTree>
    <p:extLst>
      <p:ext uri="{BB962C8B-B14F-4D97-AF65-F5344CB8AC3E}">
        <p14:creationId xmlns:p14="http://schemas.microsoft.com/office/powerpoint/2010/main" val="377107490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772400" cy="915888"/>
          </a:xfrm>
        </p:spPr>
        <p:txBody>
          <a:bodyPr/>
          <a:lstStyle/>
          <a:p>
            <a:r>
              <a:rPr lang="en-AU" dirty="0" smtClean="0"/>
              <a:t>Structure</a:t>
            </a:r>
            <a:endParaRPr lang="en-AU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755576" y="1484784"/>
            <a:ext cx="7772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AU" sz="2200" b="1" dirty="0" smtClean="0">
                <a:solidFill>
                  <a:prstClr val="black"/>
                </a:solidFill>
                <a:latin typeface="Arial"/>
              </a:rPr>
              <a:t>Strands and Sub-strands</a:t>
            </a:r>
            <a:endParaRPr lang="en-AU" sz="2200" b="1" dirty="0">
              <a:solidFill>
                <a:prstClr val="black"/>
              </a:solidFill>
              <a:latin typeface="Arial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7070191"/>
              </p:ext>
            </p:extLst>
          </p:nvPr>
        </p:nvGraphicFramePr>
        <p:xfrm>
          <a:off x="683568" y="2060848"/>
          <a:ext cx="7772401" cy="3096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2736304"/>
                <a:gridCol w="3523929"/>
              </a:tblGrid>
              <a:tr h="501686">
                <a:tc>
                  <a:txBody>
                    <a:bodyPr/>
                    <a:lstStyle/>
                    <a:p>
                      <a:pPr marL="181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700" kern="1200" dirty="0">
                          <a:effectLst/>
                        </a:rPr>
                        <a:t>Strand</a:t>
                      </a:r>
                      <a:endParaRPr lang="en-A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700" kern="1200">
                          <a:effectLst/>
                        </a:rPr>
                        <a:t>Communicating</a:t>
                      </a:r>
                      <a:endParaRPr lang="en-A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564" marR="78564" marT="39282" marB="3928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700" kern="1200">
                          <a:effectLst/>
                        </a:rPr>
                        <a:t>Understanding</a:t>
                      </a:r>
                      <a:endParaRPr lang="en-A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564" marR="78564" marT="39282" marB="39282"/>
                </a:tc>
              </a:tr>
              <a:tr h="501686"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700" kern="1200" dirty="0" smtClean="0">
                          <a:effectLst/>
                        </a:rPr>
                        <a:t>   Sub-strands</a:t>
                      </a:r>
                      <a:endParaRPr lang="en-A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700" kern="1200">
                          <a:effectLst/>
                        </a:rPr>
                        <a:t>Socialising</a:t>
                      </a:r>
                      <a:endParaRPr lang="en-A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564" marR="78564" marT="39282" marB="3928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700" kern="1200">
                          <a:effectLst/>
                        </a:rPr>
                        <a:t>Systems of language</a:t>
                      </a:r>
                      <a:endParaRPr lang="en-A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564" marR="78564" marT="39282" marB="39282"/>
                </a:tc>
              </a:tr>
              <a:tr h="61392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700" kern="1200">
                          <a:effectLst/>
                        </a:rPr>
                        <a:t>Informing</a:t>
                      </a:r>
                      <a:endParaRPr lang="en-A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564" marR="78564" marT="39282" marB="3928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700" kern="1200">
                          <a:effectLst/>
                        </a:rPr>
                        <a:t>Language variation and change</a:t>
                      </a:r>
                      <a:endParaRPr lang="en-A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564" marR="78564" marT="39282" marB="39282"/>
                </a:tc>
              </a:tr>
              <a:tr h="47567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700" kern="1200" dirty="0">
                          <a:effectLst/>
                        </a:rPr>
                        <a:t>Creating</a:t>
                      </a:r>
                      <a:endParaRPr lang="en-A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564" marR="78564" marT="39282" marB="3928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kern="1200">
                          <a:effectLst/>
                        </a:rPr>
                        <a:t>The role of language and culture</a:t>
                      </a:r>
                      <a:endParaRPr lang="en-A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564" marR="78564" marT="39282" marB="39282"/>
                </a:tc>
              </a:tr>
              <a:tr h="50168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700" kern="1200">
                          <a:effectLst/>
                        </a:rPr>
                        <a:t>Translating</a:t>
                      </a:r>
                      <a:endParaRPr lang="en-A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564" marR="78564" marT="39282" marB="3928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AU" sz="900">
                        <a:effectLst/>
                        <a:latin typeface="Calibri"/>
                      </a:endParaRPr>
                    </a:p>
                  </a:txBody>
                  <a:tcPr marL="78564" marR="78564" marT="39282" marB="39282"/>
                </a:tc>
              </a:tr>
              <a:tr h="50168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700" kern="1200">
                          <a:effectLst/>
                        </a:rPr>
                        <a:t>Reflecting</a:t>
                      </a:r>
                      <a:endParaRPr lang="en-A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564" marR="78564" marT="39282" marB="3928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AU" sz="900" dirty="0">
                        <a:effectLst/>
                        <a:latin typeface="Calibri"/>
                      </a:endParaRPr>
                    </a:p>
                  </a:txBody>
                  <a:tcPr marL="78564" marR="78564" marT="39282" marB="3928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825912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772400" cy="771872"/>
          </a:xfrm>
        </p:spPr>
        <p:txBody>
          <a:bodyPr/>
          <a:lstStyle/>
          <a:p>
            <a:r>
              <a:rPr lang="en-AU" dirty="0" smtClean="0"/>
              <a:t>Structure</a:t>
            </a:r>
            <a:endParaRPr lang="en-AU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1484784"/>
            <a:ext cx="78488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prstClr val="black"/>
                </a:solidFill>
                <a:latin typeface="Arial"/>
              </a:rPr>
              <a:t>Achievement standards</a:t>
            </a:r>
            <a:endParaRPr lang="en-US" sz="2000" dirty="0">
              <a:latin typeface="Arial"/>
            </a:endParaRPr>
          </a:p>
          <a:p>
            <a:r>
              <a:rPr lang="en-US" sz="2000" dirty="0" smtClean="0">
                <a:latin typeface="Arial"/>
              </a:rPr>
              <a:t>The </a:t>
            </a:r>
            <a:r>
              <a:rPr lang="en-US" sz="2000" dirty="0">
                <a:latin typeface="Arial"/>
              </a:rPr>
              <a:t>learning sequence undertaken by students will determine the number and progression of achievement </a:t>
            </a:r>
            <a:r>
              <a:rPr lang="en-US" sz="2000" dirty="0" smtClean="0">
                <a:latin typeface="Arial"/>
              </a:rPr>
              <a:t>standards, as follows: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Arial"/>
              </a:rPr>
              <a:t>F–10 Sequence: the </a:t>
            </a:r>
            <a:r>
              <a:rPr lang="en-US" sz="2000" dirty="0">
                <a:latin typeface="Arial"/>
              </a:rPr>
              <a:t>first achievement standard is provided at Foundation–Level 2 and then at Levels 4, 6, 8 and 10.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latin typeface="Arial"/>
              </a:rPr>
              <a:t>7–10 </a:t>
            </a:r>
            <a:r>
              <a:rPr lang="en-US" sz="2000" dirty="0" smtClean="0">
                <a:latin typeface="Arial"/>
              </a:rPr>
              <a:t>Sequence: the </a:t>
            </a:r>
            <a:r>
              <a:rPr lang="en-US" sz="2000" dirty="0">
                <a:latin typeface="Arial"/>
              </a:rPr>
              <a:t>first achievement standard is provided at Level 8 and then at Level 10</a:t>
            </a:r>
            <a:r>
              <a:rPr lang="en-US" sz="2000" dirty="0" smtClean="0">
                <a:latin typeface="Arial"/>
              </a:rPr>
              <a:t>.</a:t>
            </a:r>
          </a:p>
          <a:p>
            <a:endParaRPr lang="en-US" sz="2000" i="1" dirty="0">
              <a:latin typeface="Arial"/>
            </a:endParaRPr>
          </a:p>
          <a:p>
            <a:r>
              <a:rPr lang="en-US" sz="2000" i="1" dirty="0" smtClean="0">
                <a:latin typeface="Arial"/>
              </a:rPr>
              <a:t>Please note the additional Pathway for Chinese language learners: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  <a:latin typeface="Arial"/>
              </a:rPr>
              <a:t>Chinese 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Second Language 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Learner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  <a:latin typeface="Arial"/>
              </a:rPr>
              <a:t>Background 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Language 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Learner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  <a:latin typeface="Arial"/>
              </a:rPr>
              <a:t>First Language Learner (7–10 sequence only)</a:t>
            </a:r>
            <a:endParaRPr lang="en-US" sz="2000" b="0" i="0" dirty="0">
              <a:solidFill>
                <a:srgbClr val="636363"/>
              </a:solidFill>
              <a:effectLst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28821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72400" cy="792088"/>
          </a:xfrm>
        </p:spPr>
        <p:txBody>
          <a:bodyPr/>
          <a:lstStyle/>
          <a:p>
            <a:r>
              <a:rPr lang="en-AU" dirty="0" smtClean="0"/>
              <a:t>Key messages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280920" cy="468052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The languages </a:t>
            </a:r>
            <a:r>
              <a:rPr lang="en-US" sz="2000" b="0" dirty="0" smtClean="0"/>
              <a:t>are </a:t>
            </a:r>
            <a:r>
              <a:rPr lang="en-US" sz="2000" b="0" dirty="0"/>
              <a:t>grouped into six </a:t>
            </a:r>
            <a:r>
              <a:rPr lang="en-US" sz="2000" b="0" dirty="0" smtClean="0"/>
              <a:t>categories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The VCAA has </a:t>
            </a:r>
            <a:r>
              <a:rPr lang="en-US" sz="2000" b="0" dirty="0"/>
              <a:t>developed a curriculum for Roman and Non-Roman Alphabet languages which will allow any world language to be offered by a Victorian </a:t>
            </a:r>
            <a:r>
              <a:rPr lang="en-US" sz="2000" b="0" dirty="0" smtClean="0"/>
              <a:t>school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Some language specific curriculums are still being </a:t>
            </a:r>
            <a:r>
              <a:rPr lang="en-US" sz="2000" b="0" dirty="0" err="1"/>
              <a:t>finalised</a:t>
            </a:r>
            <a:r>
              <a:rPr lang="en-US" sz="2000" b="0" dirty="0"/>
              <a:t> and will be progressively incorporated into the Victorian Curriculum F-10.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 </a:t>
            </a:r>
          </a:p>
          <a:p>
            <a:pPr>
              <a:buFont typeface="Arial" panose="020B0604020202020204" pitchFamily="34" charset="0"/>
              <a:buChar char="•"/>
            </a:pPr>
            <a:endParaRPr lang="en-AU" sz="2000" b="0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AU" sz="1400" b="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AU" sz="1000" b="0" dirty="0" smtClean="0">
              <a:solidFill>
                <a:srgbClr val="535353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377871"/>
              </p:ext>
            </p:extLst>
          </p:nvPr>
        </p:nvGraphicFramePr>
        <p:xfrm>
          <a:off x="827584" y="1628800"/>
          <a:ext cx="7056784" cy="236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8248"/>
                <a:gridCol w="3678536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AU" dirty="0" smtClean="0"/>
                        <a:t>Language categories</a:t>
                      </a:r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  <a:tr h="709280">
                <a:tc>
                  <a:txBody>
                    <a:bodyPr/>
                    <a:lstStyle/>
                    <a:p>
                      <a:r>
                        <a:rPr lang="en-AU" sz="1800" b="0" dirty="0" smtClean="0">
                          <a:solidFill>
                            <a:schemeClr val="tx1"/>
                          </a:solidFill>
                        </a:rPr>
                        <a:t>Roman Alphabet Languages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b="0" dirty="0" smtClean="0">
                          <a:solidFill>
                            <a:schemeClr val="tx1"/>
                          </a:solidFill>
                        </a:rPr>
                        <a:t>Non-Roman Alphabet Languages</a:t>
                      </a:r>
                    </a:p>
                    <a:p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b="0" dirty="0" smtClean="0">
                          <a:solidFill>
                            <a:schemeClr val="tx1"/>
                          </a:solidFill>
                        </a:rPr>
                        <a:t>Character Languages</a:t>
                      </a:r>
                    </a:p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b="0" dirty="0" smtClean="0">
                          <a:solidFill>
                            <a:schemeClr val="tx1"/>
                          </a:solidFill>
                        </a:rPr>
                        <a:t>Classical Languages</a:t>
                      </a:r>
                    </a:p>
                    <a:p>
                      <a:endParaRPr lang="en-AU" dirty="0"/>
                    </a:p>
                  </a:txBody>
                  <a:tcPr/>
                </a:tc>
              </a:tr>
              <a:tr h="5120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b="0" dirty="0" smtClean="0">
                          <a:solidFill>
                            <a:schemeClr val="tx1"/>
                          </a:solidFill>
                        </a:rPr>
                        <a:t>Sign Languages</a:t>
                      </a:r>
                    </a:p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b="0" dirty="0" smtClean="0">
                          <a:solidFill>
                            <a:schemeClr val="tx1"/>
                          </a:solidFill>
                        </a:rPr>
                        <a:t>Aboriginal Languages</a:t>
                      </a:r>
                    </a:p>
                    <a:p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130229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772400" cy="792088"/>
          </a:xfrm>
        </p:spPr>
        <p:txBody>
          <a:bodyPr/>
          <a:lstStyle/>
          <a:p>
            <a:r>
              <a:rPr lang="en-AU" dirty="0" smtClean="0"/>
              <a:t>Key messages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08912" cy="468052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Use </a:t>
            </a:r>
            <a:r>
              <a:rPr lang="en-US" sz="2400" dirty="0"/>
              <a:t>of </a:t>
            </a:r>
            <a:r>
              <a:rPr lang="en-US" sz="2400" dirty="0" smtClean="0"/>
              <a:t>English</a:t>
            </a: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dirty="0"/>
              <a:t>Students are encouraged to use </a:t>
            </a:r>
            <a:r>
              <a:rPr lang="en-US" sz="2400" b="0" dirty="0" smtClean="0"/>
              <a:t>the language being studies as </a:t>
            </a:r>
            <a:r>
              <a:rPr lang="en-US" sz="2400" b="0" dirty="0"/>
              <a:t>much as possible for classroom routines, social interactions, structured learning tasks, and language experimentation and practice.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dirty="0"/>
              <a:t>Students will have opportunities to engage with members of the community who speak </a:t>
            </a:r>
            <a:r>
              <a:rPr lang="en-US" sz="2400" b="0" dirty="0" smtClean="0"/>
              <a:t>the language being studies, </a:t>
            </a:r>
            <a:r>
              <a:rPr lang="en-US" sz="2400" b="0" dirty="0"/>
              <a:t>which in some cases will be facilitated via digital technologies.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dirty="0"/>
              <a:t>English is used for discussion, explanation and reflection, enabling students to develop a language for sharing ideas about language and culture.</a:t>
            </a:r>
          </a:p>
          <a:p>
            <a:pPr marL="0" indent="0">
              <a:buNone/>
            </a:pPr>
            <a:endParaRPr lang="en-US" sz="1400" b="0" dirty="0" smtClean="0"/>
          </a:p>
          <a:p>
            <a:pPr marL="0" indent="0">
              <a:buNone/>
            </a:pPr>
            <a:endParaRPr lang="en-US" sz="1400" b="0" dirty="0"/>
          </a:p>
        </p:txBody>
      </p:sp>
    </p:spTree>
    <p:extLst>
      <p:ext uri="{BB962C8B-B14F-4D97-AF65-F5344CB8AC3E}">
        <p14:creationId xmlns:p14="http://schemas.microsoft.com/office/powerpoint/2010/main" val="1678055546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F10 PPT Template">
  <a:themeElements>
    <a:clrScheme name="VCAA">
      <a:dk1>
        <a:sysClr val="windowText" lastClr="000000"/>
      </a:dk1>
      <a:lt1>
        <a:sysClr val="window" lastClr="FFFFFF"/>
      </a:lt1>
      <a:dk2>
        <a:srgbClr val="999999"/>
      </a:dk2>
      <a:lt2>
        <a:srgbClr val="0099E3"/>
      </a:lt2>
      <a:accent1>
        <a:srgbClr val="517AB8"/>
      </a:accent1>
      <a:accent2>
        <a:srgbClr val="C6006F"/>
      </a:accent2>
      <a:accent3>
        <a:srgbClr val="F16D9A"/>
      </a:accent3>
      <a:accent4>
        <a:srgbClr val="8DC63F"/>
      </a:accent4>
      <a:accent5>
        <a:srgbClr val="FFC700"/>
      </a:accent5>
      <a:accent6>
        <a:srgbClr val="F78E1E"/>
      </a:accent6>
      <a:hlink>
        <a:srgbClr val="7F3F98"/>
      </a:hlink>
      <a:folHlink>
        <a:srgbClr val="00336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A2A11A40BE9045AE22BD0150786171" ma:contentTypeVersion="2" ma:contentTypeDescription="Create a new document." ma:contentTypeScope="" ma:versionID="a30143d08fe7ba904f479db3a82dc8d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2b686e5b4d9b38ce3c7d81e5cb6e22f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1:DEECD_Expir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  <xsd:element name="DEECD_Expired" ma:index="10" nillable="true" ma:displayName="Expired" ma:default="0" ma:internalName="DEECD_Expired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DEECD_Expired xmlns="http://schemas.microsoft.com/sharepoint/v3">false</DEECD_Expired>
  </documentManagement>
</p:properties>
</file>

<file path=customXml/itemProps1.xml><?xml version="1.0" encoding="utf-8"?>
<ds:datastoreItem xmlns:ds="http://schemas.openxmlformats.org/officeDocument/2006/customXml" ds:itemID="{10703554-AD20-4612-B29D-4246CD9465FC}"/>
</file>

<file path=customXml/itemProps2.xml><?xml version="1.0" encoding="utf-8"?>
<ds:datastoreItem xmlns:ds="http://schemas.openxmlformats.org/officeDocument/2006/customXml" ds:itemID="{311F941A-ABB3-45A5-AF08-1C7AF9FEC3C3}"/>
</file>

<file path=customXml/itemProps3.xml><?xml version="1.0" encoding="utf-8"?>
<ds:datastoreItem xmlns:ds="http://schemas.openxmlformats.org/officeDocument/2006/customXml" ds:itemID="{933BC4F3-86C4-45F4-A916-D567B85875C6}"/>
</file>

<file path=docProps/app.xml><?xml version="1.0" encoding="utf-8"?>
<Properties xmlns="http://schemas.openxmlformats.org/officeDocument/2006/extended-properties" xmlns:vt="http://schemas.openxmlformats.org/officeDocument/2006/docPropsVTypes">
  <Template>F10 PPT Template</Template>
  <TotalTime>185</TotalTime>
  <Words>358</Words>
  <Application>Microsoft Office PowerPoint</Application>
  <PresentationFormat>On-screen Show (4:3)</PresentationFormat>
  <Paragraphs>61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F10 PPT Template</vt:lpstr>
      <vt:lpstr>Introducing Languages</vt:lpstr>
      <vt:lpstr>Victorian Curriculum F–10</vt:lpstr>
      <vt:lpstr>Aims</vt:lpstr>
      <vt:lpstr>Structure</vt:lpstr>
      <vt:lpstr>Structure</vt:lpstr>
      <vt:lpstr>Key messages</vt:lpstr>
      <vt:lpstr>Key messages</vt:lpstr>
    </vt:vector>
  </TitlesOfParts>
  <Company>Victorian Curriculum and Assessment Authority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Introducing Languages</dc:title>
  <dc:creator>Fisher, Peter P</dc:creator>
  <cp:keywords>Languages, powerpoint</cp:keywords>
  <cp:lastModifiedBy>Foster, Sharon A</cp:lastModifiedBy>
  <cp:revision>14</cp:revision>
  <dcterms:created xsi:type="dcterms:W3CDTF">2016-01-15T00:04:25Z</dcterms:created>
  <dcterms:modified xsi:type="dcterms:W3CDTF">2016-01-19T23:18:20Z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0x0101007BA2A11A40BE9045AE22BD0150786171</vt:lpwstr>
  </property>
  <property fmtid="{D5CDD505-2E9C-101B-9397-08002B2CF9AE}" pid="3" name="DEECD_Author">
    <vt:lpwstr>25;#VCAA|ae0180aa-7478-4220-a827-32d8158f8b8e</vt:lpwstr>
  </property>
  <property fmtid="{D5CDD505-2E9C-101B-9397-08002B2CF9AE}" pid="4" name="DEECD_SubjectCategory">
    <vt:lpwstr/>
  </property>
  <property fmtid="{D5CDD505-2E9C-101B-9397-08002B2CF9AE}" pid="5" name="DEECD_ItemType">
    <vt:lpwstr>40;#Page|eb523acf-a821-456c-a76b-7607578309d7</vt:lpwstr>
  </property>
  <property fmtid="{D5CDD505-2E9C-101B-9397-08002B2CF9AE}" pid="6" name="DEECD_Audience">
    <vt:lpwstr/>
  </property>
</Properties>
</file>