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7" r:id="rId5"/>
    <p:sldId id="372" r:id="rId6"/>
    <p:sldId id="373" r:id="rId7"/>
    <p:sldId id="365" r:id="rId8"/>
    <p:sldId id="362" r:id="rId9"/>
    <p:sldId id="357" r:id="rId10"/>
    <p:sldId id="364" r:id="rId11"/>
    <p:sldId id="369" r:id="rId12"/>
    <p:sldId id="370" r:id="rId13"/>
    <p:sldId id="368" r:id="rId14"/>
    <p:sldId id="358" r:id="rId15"/>
    <p:sldId id="360" r:id="rId16"/>
    <p:sldId id="367" r:id="rId17"/>
    <p:sldId id="366" r:id="rId18"/>
    <p:sldId id="374" r:id="rId19"/>
    <p:sldId id="264" r:id="rId20"/>
    <p:sldId id="258" r:id="rId21"/>
    <p:sldId id="262" r:id="rId22"/>
    <p:sldId id="261" r:id="rId23"/>
    <p:sldId id="267" r:id="rId24"/>
    <p:sldId id="266" r:id="rId25"/>
    <p:sldId id="265" r:id="rId26"/>
    <p:sldId id="268" r:id="rId27"/>
    <p:sldId id="260" r:id="rId28"/>
    <p:sldId id="263" r:id="rId29"/>
    <p:sldId id="376" r:id="rId30"/>
    <p:sldId id="371" r:id="rId31"/>
    <p:sldId id="377" r:id="rId32"/>
    <p:sldId id="378" r:id="rId33"/>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ong, Yan Yao Y" initials="CYYY" lastIdx="1" clrIdx="0">
    <p:extLst>
      <p:ext uri="{19B8F6BF-5375-455C-9EA6-DF929625EA0E}">
        <p15:presenceInfo xmlns:p15="http://schemas.microsoft.com/office/powerpoint/2012/main" userId="S::YanYao.Choong@education.vic.gov.au::e69b3557-0bb2-492e-90bf-57b07c487850" providerId="AD"/>
      </p:ext>
    </p:extLst>
  </p:cmAuthor>
  <p:cmAuthor id="2" name="Wallis, Anna-Lise A" initials="WAA" lastIdx="15" clrIdx="1">
    <p:extLst>
      <p:ext uri="{19B8F6BF-5375-455C-9EA6-DF929625EA0E}">
        <p15:presenceInfo xmlns:p15="http://schemas.microsoft.com/office/powerpoint/2012/main" userId="S::Anna-Lise.Wallis@education.vic.gov.au::099cc749-7496-45cb-81cb-ed6d902e01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DBB6E"/>
    <a:srgbClr val="8DC63F"/>
    <a:srgbClr val="517AB8"/>
    <a:srgbClr val="C6006F"/>
    <a:srgbClr val="7F3F98"/>
    <a:srgbClr val="0099E3"/>
    <a:srgbClr val="0099CC"/>
    <a:srgbClr val="306278"/>
    <a:srgbClr val="468EAE"/>
    <a:srgbClr val="6465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11" autoAdjust="0"/>
    <p:restoredTop sz="51154" autoAdjust="0"/>
  </p:normalViewPr>
  <p:slideViewPr>
    <p:cSldViewPr>
      <p:cViewPr varScale="1">
        <p:scale>
          <a:sx n="126" d="100"/>
          <a:sy n="126" d="100"/>
        </p:scale>
        <p:origin x="4760"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ducation.vic.gov.au/school/teachers/support/diversity/eal/Pages/new-EAL-resources.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ducation.vic.gov.au/school/teachers/management/improvement/Pages/cyclesetgoals.aspx"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education.vic.gov.au/school/teachers/management/improvement/Pages/cycleimplement.aspx" TargetMode="External"/><Relationship Id="rId4" Type="http://schemas.openxmlformats.org/officeDocument/2006/relationships/hyperlink" Target="https://www.education.vic.gov.au/school/teachers/management/improvement/Pages/cycledevelopplan.asp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Teachers from government schools would be familiar with the FISO Improvement Model, which is an evidence-based framework designed to focus schools’ improvement efforts on priorities that are proven to have the greatest impact on student achievement, wellbeing and engagement. </a:t>
            </a:r>
          </a:p>
          <a:p>
            <a:endParaRPr lang="en-US" sz="1100" dirty="0"/>
          </a:p>
          <a:p>
            <a:r>
              <a:rPr lang="en-US" sz="1100" dirty="0"/>
              <a:t>Our focus is on this section of the FISO Improvement Model, which is the priority area of excellence in teaching and learning, through the lens of teaching and learning for EAL students. </a:t>
            </a:r>
          </a:p>
          <a:p>
            <a:pPr marL="457200" lvl="1" indent="0">
              <a:buFont typeface="Arial" panose="020B0604020202020204" pitchFamily="34" charset="0"/>
              <a:buNone/>
            </a:pPr>
            <a:endParaRPr lang="en-AU" dirty="0"/>
          </a:p>
          <a:p>
            <a:endParaRPr lang="en-US" dirty="0"/>
          </a:p>
          <a:p>
            <a:pPr marL="457200" lvl="1" indent="0">
              <a:buFont typeface="Arial" panose="020B0604020202020204" pitchFamily="34" charset="0"/>
              <a:buNone/>
            </a:pPr>
            <a:endParaRPr lang="en-AU"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314813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100" b="0" dirty="0"/>
              <a:t>At this stage, you could consider how to provide resources to support teachers in their development and planning. For example, time and expertise.</a:t>
            </a:r>
            <a:br>
              <a:rPr lang="en-AU" sz="1100" b="0" dirty="0"/>
            </a:br>
            <a:endParaRPr lang="en-AU" sz="1100" b="1" dirty="0"/>
          </a:p>
          <a:p>
            <a:pPr marL="0" indent="0">
              <a:buNone/>
            </a:pPr>
            <a:r>
              <a:rPr lang="en-AU" sz="1100" b="0" dirty="0">
                <a:solidFill>
                  <a:schemeClr val="tx1"/>
                </a:solidFill>
                <a:hlinkClick r:id="rId3">
                  <a:extLst>
                    <a:ext uri="{A12FA001-AC4F-418D-AE19-62706E023703}">
                      <ahyp:hlinkClr xmlns:ahyp="http://schemas.microsoft.com/office/drawing/2018/hyperlinkcolor" val="tx"/>
                    </a:ext>
                  </a:extLst>
                </a:hlinkClick>
              </a:rPr>
              <a:t>There are Resources to support the new EAL implementation</a:t>
            </a:r>
            <a:r>
              <a:rPr lang="en-AU" sz="1100" b="0" dirty="0">
                <a:solidFill>
                  <a:schemeClr val="tx1"/>
                </a:solidFill>
              </a:rPr>
              <a:t>. Some of these resources are designed specifically for school leaders. They </a:t>
            </a:r>
            <a:r>
              <a:rPr lang="en-AU" sz="1100" b="0" dirty="0"/>
              <a:t>support understanding of the new EAL curriculum, and teaching and assessing EAL students.</a:t>
            </a:r>
          </a:p>
          <a:p>
            <a:r>
              <a:rPr lang="en-AU" sz="1100" b="0" dirty="0"/>
              <a:t>Principals and school leaders can drive the planning and implementation of whole-school EAL program changes. There may also be curriculum area or year-level changes that will be teacher led.  </a:t>
            </a:r>
          </a:p>
          <a:p>
            <a:endParaRPr lang="en-AU" sz="1100" b="0"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0" dirty="0"/>
              <a:t>Principals and school leaders can drive the planning and implementation of whole-school EAL program changes. There may also be curriculum area or year-level changes that will be teacher led.</a:t>
            </a:r>
            <a:endParaRPr lang="en-AU" sz="1100" b="0" dirty="0">
              <a:effectLst/>
            </a:endParaRPr>
          </a:p>
          <a:p>
            <a:endParaRPr lang="en-AU" sz="1100" b="0" dirty="0">
              <a:effectLst/>
            </a:endParaRPr>
          </a:p>
          <a:p>
            <a:r>
              <a:rPr lang="en-AU" dirty="0">
                <a:effectLst/>
              </a:rPr>
              <a:t>School leaders could consider:</a:t>
            </a:r>
          </a:p>
          <a:p>
            <a:pPr marL="171450" indent="-171450">
              <a:buFont typeface="Arial" panose="020B0604020202020204" pitchFamily="34" charset="0"/>
              <a:buChar char="•"/>
            </a:pPr>
            <a:r>
              <a:rPr lang="en-AU" dirty="0">
                <a:effectLst/>
              </a:rPr>
              <a:t>How much time do teachers need to develop and implement a new EAL teaching and learning program?</a:t>
            </a:r>
          </a:p>
          <a:p>
            <a:pPr marL="171450" indent="-171450">
              <a:buFont typeface="Arial" panose="020B0604020202020204" pitchFamily="34" charset="0"/>
              <a:buChar char="•"/>
            </a:pPr>
            <a:r>
              <a:rPr lang="en-AU" dirty="0">
                <a:effectLst/>
              </a:rPr>
              <a:t>What do teachers need to know to be able to implement the curriculum? Do they have access to the right support materials and expertise? </a:t>
            </a:r>
          </a:p>
          <a:p>
            <a:pPr marL="171450" indent="-171450">
              <a:buFont typeface="Arial" panose="020B0604020202020204" pitchFamily="34" charset="0"/>
              <a:buChar char="•"/>
            </a:pPr>
            <a:r>
              <a:rPr lang="en-AU" dirty="0">
                <a:effectLst/>
              </a:rPr>
              <a:t>How can the school make sure they have the right support?</a:t>
            </a:r>
          </a:p>
          <a:p>
            <a:endParaRPr lang="en-AU" sz="1100" b="0" dirty="0">
              <a:effectLst/>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832405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The 4</a:t>
            </a:r>
            <a:r>
              <a:rPr lang="en-AU" baseline="30000" dirty="0">
                <a:effectLst/>
              </a:rPr>
              <a:t>th</a:t>
            </a:r>
            <a:r>
              <a:rPr lang="en-AU" dirty="0">
                <a:effectLst/>
              </a:rPr>
              <a:t> stage: the implementation and monitoring stage will typically last longer than other stages. </a:t>
            </a:r>
          </a:p>
          <a:p>
            <a:endParaRPr lang="en-AU" dirty="0">
              <a:effectLst/>
            </a:endParaRPr>
          </a:p>
          <a:p>
            <a:r>
              <a:rPr lang="en-AU" dirty="0">
                <a:effectLst/>
              </a:rPr>
              <a:t>Teachers will need to implement plans, monitor student learning and adjust plans in a continuous cycle. </a:t>
            </a:r>
            <a:r>
              <a:rPr lang="en-AU" sz="1100" b="0" dirty="0">
                <a:solidFill>
                  <a:schemeClr val="tx1"/>
                </a:solidFill>
              </a:rPr>
              <a:t>Allocate time in team meetings to support a collaborative approach to achieving these goals. </a:t>
            </a:r>
            <a:br>
              <a:rPr lang="en-AU" dirty="0">
                <a:effectLst/>
              </a:rPr>
            </a:br>
            <a:endParaRPr lang="en-AU" dirty="0">
              <a:effectLst/>
            </a:endParaRPr>
          </a:p>
          <a:p>
            <a:r>
              <a:rPr lang="en-AU" dirty="0">
                <a:effectLst/>
              </a:rPr>
              <a:t>School leaders could plan for specific times of the year to:</a:t>
            </a:r>
          </a:p>
          <a:p>
            <a:pPr marL="171450" indent="-171450">
              <a:buFont typeface="Arial" panose="020B0604020202020204" pitchFamily="34" charset="0"/>
              <a:buChar char="•"/>
            </a:pPr>
            <a:r>
              <a:rPr lang="en-AU" dirty="0">
                <a:effectLst/>
              </a:rPr>
              <a:t>review EAL teaching and learning programs</a:t>
            </a:r>
          </a:p>
          <a:p>
            <a:pPr marL="171450" indent="-171450">
              <a:buFont typeface="Arial" panose="020B0604020202020204" pitchFamily="34" charset="0"/>
              <a:buChar char="•"/>
            </a:pPr>
            <a:r>
              <a:rPr lang="en-AU" dirty="0">
                <a:effectLst/>
              </a:rPr>
              <a:t>formally monitor EAL student learning and teaching against the curriculum.</a:t>
            </a:r>
          </a:p>
          <a:p>
            <a:endParaRPr lang="en-AU" dirty="0"/>
          </a:p>
          <a:p>
            <a:r>
              <a:rPr lang="en-AU" dirty="0">
                <a:effectLst/>
              </a:rPr>
              <a:t>You'll need to trial new practices, monitor their effectiveness, adapt and do more trials over time.</a:t>
            </a:r>
          </a:p>
          <a:p>
            <a:r>
              <a:rPr lang="en-AU" dirty="0">
                <a:effectLst/>
              </a:rPr>
              <a:t>Your role is to make sure the documented curriculum (what’s on paper) is also the enacted curriculum (what’s actually being taught in classrooms).</a:t>
            </a:r>
          </a:p>
          <a:p>
            <a:r>
              <a:rPr lang="en-AU" dirty="0">
                <a:effectLst/>
              </a:rPr>
              <a:t>You can support teachers to enact plans by:</a:t>
            </a:r>
          </a:p>
          <a:p>
            <a:pPr marL="171450" indent="-171450">
              <a:buFont typeface="Arial" panose="020B0604020202020204" pitchFamily="34" charset="0"/>
              <a:buChar char="•"/>
            </a:pPr>
            <a:r>
              <a:rPr lang="en-AU" dirty="0">
                <a:effectLst/>
              </a:rPr>
              <a:t>observing lessons informally</a:t>
            </a:r>
          </a:p>
          <a:p>
            <a:pPr marL="171450" indent="-171450">
              <a:buFont typeface="Arial" panose="020B0604020202020204" pitchFamily="34" charset="0"/>
              <a:buChar char="•"/>
            </a:pPr>
            <a:r>
              <a:rPr lang="en-AU" dirty="0">
                <a:effectLst/>
              </a:rPr>
              <a:t>setting benchmark dates each year to formally review EAL student learning data and discuss curriculum details with teachers. </a:t>
            </a:r>
          </a:p>
          <a:p>
            <a:endParaRPr lang="en-AU" dirty="0">
              <a:effectLst/>
            </a:endParaRPr>
          </a:p>
          <a:p>
            <a:endParaRPr lang="en-AU" dirty="0">
              <a:effectLst/>
            </a:endParaRPr>
          </a:p>
          <a:p>
            <a:r>
              <a:rPr lang="en-AU" dirty="0">
                <a:effectLst/>
              </a:rPr>
              <a:t>For both teachers and school leaders, you could continuously monitor student learning throughout the school year. Milestone dates are also helpful for formally reviewing progress and supporting open discussions with other leadership staff and teachers.</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336121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26</a:t>
            </a:fld>
            <a:endParaRPr lang="en-AU"/>
          </a:p>
        </p:txBody>
      </p:sp>
    </p:spTree>
    <p:extLst>
      <p:ext uri="{BB962C8B-B14F-4D97-AF65-F5344CB8AC3E}">
        <p14:creationId xmlns:p14="http://schemas.microsoft.com/office/powerpoint/2010/main" val="3685447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27</a:t>
            </a:fld>
            <a:endParaRPr lang="en-AU"/>
          </a:p>
        </p:txBody>
      </p:sp>
    </p:spTree>
    <p:extLst>
      <p:ext uri="{BB962C8B-B14F-4D97-AF65-F5344CB8AC3E}">
        <p14:creationId xmlns:p14="http://schemas.microsoft.com/office/powerpoint/2010/main" val="48392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100" dirty="0"/>
              <a:t>One of the elements in the FISO Improvement Model is the FISO Improvement Cycle. </a:t>
            </a:r>
            <a:r>
              <a:rPr lang="en-AU" dirty="0">
                <a:effectLst/>
              </a:rPr>
              <a:t>The Improvement Cycle guides school leaders and teachers to follow an inquiry process and enables schools to identify areas of strength and areas of practice that need improving and to plan the improvement strategies for EAL students.</a:t>
            </a:r>
          </a:p>
          <a:p>
            <a:endParaRPr lang="en-AU" dirty="0">
              <a:effectLst/>
            </a:endParaRPr>
          </a:p>
          <a:p>
            <a:r>
              <a:rPr lang="en-AU" dirty="0">
                <a:effectLst/>
              </a:rPr>
              <a:t>Effective use of the FISO improvement cycle is a staged and continuous process. It is a collaborative approach that is flexible, disciplined and focused on learning.</a:t>
            </a:r>
          </a:p>
          <a:p>
            <a:r>
              <a:rPr lang="en-AU" dirty="0">
                <a:effectLst/>
              </a:rPr>
              <a:t>The improvement cycle will help guide principals, school leaders and teachers to:</a:t>
            </a:r>
          </a:p>
          <a:p>
            <a:pPr marL="171450" indent="-171450">
              <a:buFont typeface="Arial" panose="020B0604020202020204" pitchFamily="34" charset="0"/>
              <a:buChar char="•"/>
            </a:pPr>
            <a:r>
              <a:rPr lang="en-AU" sz="1100" kern="1200" dirty="0">
                <a:solidFill>
                  <a:schemeClr val="tx1"/>
                </a:solidFill>
                <a:effectLst/>
                <a:latin typeface="Verdana" pitchFamily="34" charset="0"/>
                <a:ea typeface="+mn-ea"/>
                <a:cs typeface="+mn-cs"/>
              </a:rPr>
              <a:t>combine good evidence with effective inquiry processes</a:t>
            </a:r>
          </a:p>
          <a:p>
            <a:pPr marL="171450" indent="-171450">
              <a:buFont typeface="Arial" panose="020B0604020202020204" pitchFamily="34" charset="0"/>
              <a:buChar char="•"/>
            </a:pPr>
            <a:r>
              <a:rPr lang="en-AU" sz="1100" kern="1200" dirty="0">
                <a:solidFill>
                  <a:schemeClr val="tx1"/>
                </a:solidFill>
                <a:effectLst/>
                <a:latin typeface="Verdana" pitchFamily="34" charset="0"/>
                <a:ea typeface="+mn-ea"/>
                <a:cs typeface="+mn-cs"/>
              </a:rPr>
              <a:t>highlight areas of strength and the areas of existing practice that need improving </a:t>
            </a:r>
          </a:p>
          <a:p>
            <a:pPr marL="171450" indent="-171450">
              <a:buFont typeface="Arial" panose="020B0604020202020204" pitchFamily="34" charset="0"/>
              <a:buChar char="•"/>
            </a:pPr>
            <a:r>
              <a:rPr lang="en-AU" sz="1100" kern="1200" dirty="0">
                <a:solidFill>
                  <a:schemeClr val="tx1"/>
                </a:solidFill>
                <a:effectLst/>
                <a:latin typeface="Verdana" pitchFamily="34" charset="0"/>
                <a:ea typeface="+mn-ea"/>
                <a:cs typeface="+mn-cs"/>
              </a:rPr>
              <a:t>plan and monitor key improvement strategies</a:t>
            </a:r>
          </a:p>
          <a:p>
            <a:pPr marL="171450" indent="-171450">
              <a:buFont typeface="Arial" panose="020B0604020202020204" pitchFamily="34" charset="0"/>
              <a:buChar char="•"/>
            </a:pPr>
            <a:r>
              <a:rPr lang="en-AU" sz="1100" kern="1200" dirty="0">
                <a:solidFill>
                  <a:schemeClr val="tx1"/>
                </a:solidFill>
                <a:effectLst/>
                <a:latin typeface="Verdana" pitchFamily="34" charset="0"/>
                <a:ea typeface="+mn-ea"/>
                <a:cs typeface="+mn-cs"/>
              </a:rPr>
              <a:t>be involved in, and engage in identifying and implementing improvement priorities. </a:t>
            </a:r>
          </a:p>
          <a:p>
            <a:pPr marL="0" indent="0">
              <a:buNone/>
            </a:pPr>
            <a:endParaRPr lang="en-AU" sz="1100" dirty="0"/>
          </a:p>
          <a:p>
            <a:pPr marL="0" indent="0">
              <a:buNone/>
            </a:pPr>
            <a:r>
              <a:rPr lang="en-AU" sz="1100" b="0" dirty="0"/>
              <a:t>The Improvement Cycle can be used at different levels, from the whole-school to the classroom. It can also be used over different time periods, from four-week cycles to annual cycles.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dirty="0"/>
          </a:p>
          <a:p>
            <a:r>
              <a:rPr lang="en-AU" dirty="0"/>
              <a:t>The four stages of the Improvement Cycle are:</a:t>
            </a:r>
          </a:p>
          <a:p>
            <a:pPr marL="171450" indent="-171450">
              <a:buFont typeface="Arial" panose="020B0604020202020204" pitchFamily="34" charset="0"/>
              <a:buChar char="•"/>
            </a:pPr>
            <a:r>
              <a:rPr lang="en-AU" sz="1100" u="none" strike="noStrike" kern="1200" dirty="0">
                <a:solidFill>
                  <a:schemeClr val="tx1"/>
                </a:solidFill>
                <a:effectLst/>
                <a:latin typeface="Verdana" pitchFamily="34" charset="0"/>
                <a:ea typeface="+mn-ea"/>
                <a:cs typeface="+mn-cs"/>
              </a:rPr>
              <a:t>Evaluating and diagnosing</a:t>
            </a:r>
            <a:r>
              <a:rPr lang="en-AU" sz="1100" u="none" kern="1200" dirty="0">
                <a:solidFill>
                  <a:schemeClr val="tx1"/>
                </a:solidFill>
                <a:effectLst/>
                <a:latin typeface="Verdana" pitchFamily="34" charset="0"/>
                <a:ea typeface="+mn-ea"/>
                <a:cs typeface="+mn-cs"/>
              </a:rPr>
              <a:t>​ performance successes and challenges around the key improvement initiatives and strategies</a:t>
            </a:r>
          </a:p>
          <a:p>
            <a:pPr marL="171450" indent="-171450">
              <a:buFont typeface="Arial" panose="020B0604020202020204" pitchFamily="34" charset="0"/>
              <a:buChar char="•"/>
            </a:pPr>
            <a:r>
              <a:rPr lang="en-AU" sz="1100" u="none" strike="noStrike" kern="1200" dirty="0">
                <a:solidFill>
                  <a:schemeClr val="tx1"/>
                </a:solidFill>
                <a:effectLst/>
                <a:latin typeface="Verdana" pitchFamily="34" charset="0"/>
                <a:ea typeface="+mn-ea"/>
                <a:cs typeface="+mn-cs"/>
                <a:hlinkClick r:id="rId3">
                  <a:extLst>
                    <a:ext uri="{A12FA001-AC4F-418D-AE19-62706E023703}">
                      <ahyp:hlinkClr xmlns:ahyp="http://schemas.microsoft.com/office/drawing/2018/hyperlinkcolor" val="tx"/>
                    </a:ext>
                  </a:extLst>
                </a:hlinkClick>
              </a:rPr>
              <a:t>Prioritising and setting goals</a:t>
            </a:r>
            <a:r>
              <a:rPr lang="en-AU" sz="1100" u="none" kern="1200" dirty="0">
                <a:solidFill>
                  <a:schemeClr val="tx1"/>
                </a:solidFill>
                <a:effectLst/>
                <a:latin typeface="Verdana" pitchFamily="34" charset="0"/>
                <a:ea typeface="+mn-ea"/>
                <a:cs typeface="+mn-cs"/>
              </a:rPr>
              <a:t>​ for improvement strategies and initiatives that have the greatest impact on student learning</a:t>
            </a:r>
          </a:p>
          <a:p>
            <a:pPr marL="171450" indent="-171450">
              <a:buFont typeface="Arial" panose="020B0604020202020204" pitchFamily="34" charset="0"/>
              <a:buChar char="•"/>
            </a:pPr>
            <a:r>
              <a:rPr lang="en-AU" sz="1100" u="none" strike="noStrike" kern="1200" dirty="0">
                <a:solidFill>
                  <a:schemeClr val="tx1"/>
                </a:solidFill>
                <a:effectLst/>
                <a:latin typeface="Verdana" pitchFamily="34" charset="0"/>
                <a:ea typeface="+mn-ea"/>
                <a:cs typeface="+mn-cs"/>
                <a:hlinkClick r:id="rId4">
                  <a:extLst>
                    <a:ext uri="{A12FA001-AC4F-418D-AE19-62706E023703}">
                      <ahyp:hlinkClr xmlns:ahyp="http://schemas.microsoft.com/office/drawing/2018/hyperlinkcolor" val="tx"/>
                    </a:ext>
                  </a:extLst>
                </a:hlinkClick>
              </a:rPr>
              <a:t>Developing and plan</a:t>
            </a:r>
            <a:r>
              <a:rPr lang="en-AU" sz="1100" u="none" strike="noStrike" kern="1200" dirty="0">
                <a:solidFill>
                  <a:schemeClr val="tx1"/>
                </a:solidFill>
                <a:effectLst/>
                <a:latin typeface="Verdana" pitchFamily="34" charset="0"/>
                <a:ea typeface="+mn-ea"/>
                <a:cs typeface="+mn-cs"/>
              </a:rPr>
              <a:t>ning</a:t>
            </a:r>
            <a:r>
              <a:rPr lang="en-AU" sz="1100" u="none" kern="1200" dirty="0">
                <a:solidFill>
                  <a:schemeClr val="tx1"/>
                </a:solidFill>
                <a:effectLst/>
                <a:latin typeface="Verdana" pitchFamily="34" charset="0"/>
                <a:ea typeface="+mn-ea"/>
                <a:cs typeface="+mn-cs"/>
              </a:rPr>
              <a:t>​ improvement strategies and initiatives to ensure successful implementation</a:t>
            </a:r>
          </a:p>
          <a:p>
            <a:pPr marL="171450" indent="-171450">
              <a:buFont typeface="Arial" panose="020B0604020202020204" pitchFamily="34" charset="0"/>
              <a:buChar char="•"/>
            </a:pPr>
            <a:r>
              <a:rPr lang="en-AU" sz="1100" u="none" strike="noStrike" kern="1200" dirty="0">
                <a:solidFill>
                  <a:schemeClr val="tx1"/>
                </a:solidFill>
                <a:effectLst/>
                <a:latin typeface="Verdana" pitchFamily="34" charset="0"/>
                <a:ea typeface="+mn-ea"/>
                <a:cs typeface="+mn-cs"/>
                <a:hlinkClick r:id="rId5">
                  <a:extLst>
                    <a:ext uri="{A12FA001-AC4F-418D-AE19-62706E023703}">
                      <ahyp:hlinkClr xmlns:ahyp="http://schemas.microsoft.com/office/drawing/2018/hyperlinkcolor" val="tx"/>
                    </a:ext>
                  </a:extLst>
                </a:hlinkClick>
              </a:rPr>
              <a:t>Implementing and monitor</a:t>
            </a:r>
            <a:r>
              <a:rPr lang="en-AU" sz="1100" u="none" strike="noStrike" kern="1200" dirty="0">
                <a:solidFill>
                  <a:schemeClr val="tx1"/>
                </a:solidFill>
                <a:effectLst/>
                <a:latin typeface="Verdana" pitchFamily="34" charset="0"/>
                <a:ea typeface="+mn-ea"/>
                <a:cs typeface="+mn-cs"/>
              </a:rPr>
              <a:t>ing</a:t>
            </a:r>
            <a:r>
              <a:rPr lang="en-AU" sz="1100" u="none" kern="1200" dirty="0">
                <a:solidFill>
                  <a:schemeClr val="tx1"/>
                </a:solidFill>
                <a:effectLst/>
                <a:latin typeface="Verdana" pitchFamily="34" charset="0"/>
                <a:ea typeface="+mn-ea"/>
                <a:cs typeface="+mn-cs"/>
              </a:rPr>
              <a:t> selected </a:t>
            </a:r>
            <a:r>
              <a:rPr lang="en-AU" sz="1100" kern="1200" dirty="0">
                <a:solidFill>
                  <a:schemeClr val="tx1"/>
                </a:solidFill>
                <a:effectLst/>
                <a:latin typeface="Verdana" pitchFamily="34" charset="0"/>
                <a:ea typeface="+mn-ea"/>
                <a:cs typeface="+mn-cs"/>
              </a:rPr>
              <a:t>improvement strategies and initiatives and the impact these have on EAL student learning. </a:t>
            </a:r>
          </a:p>
          <a:p>
            <a:pPr marL="171450" indent="-171450">
              <a:buFont typeface="Arial" panose="020B0604020202020204" pitchFamily="34" charset="0"/>
              <a:buChar char="•"/>
            </a:pPr>
            <a:endParaRPr lang="en-AU" sz="1100" kern="1200" dirty="0">
              <a:solidFill>
                <a:schemeClr val="tx1"/>
              </a:solidFill>
              <a:effectLst/>
              <a:latin typeface="Verdana" pitchFamily="34" charset="0"/>
              <a:ea typeface="+mn-ea"/>
              <a:cs typeface="+mn-cs"/>
            </a:endParaRPr>
          </a:p>
          <a:p>
            <a:pPr marL="0" indent="0">
              <a:buFont typeface="Arial" panose="020B0604020202020204" pitchFamily="34" charset="0"/>
              <a:buNone/>
            </a:pPr>
            <a:r>
              <a:rPr lang="en-AU" sz="1100" b="0" kern="1200" dirty="0">
                <a:solidFill>
                  <a:schemeClr val="tx1"/>
                </a:solidFill>
                <a:effectLst/>
                <a:latin typeface="Verdana" pitchFamily="34" charset="0"/>
                <a:ea typeface="+mn-ea"/>
                <a:cs typeface="+mn-cs"/>
              </a:rPr>
              <a:t>In the next few slides, I will go into detail about each of the four stages in relation to EAL teaching and learning. </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86828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The EAL curriculum describes the ‘what’ of teaching. Schools and teachers develop the ‘how’ in EAL teaching and learning programs. To do this effectively, it helps if you understand what EAL students need and what the EAL curriculum requires.     </a:t>
            </a:r>
          </a:p>
          <a:p>
            <a:endParaRPr lang="en-AU" dirty="0">
              <a:effectLst/>
            </a:endParaRPr>
          </a:p>
          <a:p>
            <a:pPr marL="0" indent="0">
              <a:buNone/>
            </a:pPr>
            <a:r>
              <a:rPr lang="en-AU" sz="1100" b="0" dirty="0"/>
              <a:t>When reviewing your existing curriculum to put the new EAL curriculum in place, you could consider:</a:t>
            </a:r>
          </a:p>
          <a:p>
            <a:pPr marL="171450" indent="-171450">
              <a:buFont typeface="Arial" panose="020B0604020202020204" pitchFamily="34" charset="0"/>
              <a:buChar char="•"/>
            </a:pPr>
            <a:r>
              <a:rPr lang="en-AU" sz="1100" b="0" dirty="0"/>
              <a:t>how well your school is supporting EAL student learning</a:t>
            </a:r>
          </a:p>
          <a:p>
            <a:pPr marL="171450" indent="-171450">
              <a:buFont typeface="Arial" panose="020B0604020202020204" pitchFamily="34" charset="0"/>
              <a:buChar char="•"/>
            </a:pPr>
            <a:r>
              <a:rPr lang="en-AU" sz="1100" b="0" dirty="0"/>
              <a:t>how aligned your school’s teaching and assessments are to the EAL curriculum.</a:t>
            </a:r>
          </a:p>
          <a:p>
            <a:pPr marL="0" indent="0">
              <a:buNone/>
            </a:pPr>
            <a:endParaRPr lang="en-US" sz="1100" dirty="0"/>
          </a:p>
          <a:p>
            <a:pPr marL="0" indent="0">
              <a:buNone/>
            </a:pPr>
            <a:r>
              <a:rPr lang="en-AU" sz="1100" b="0" dirty="0"/>
              <a:t>You may want to: </a:t>
            </a:r>
          </a:p>
          <a:p>
            <a:pPr marL="342900" indent="-342900">
              <a:buFont typeface="+mj-lt"/>
              <a:buAutoNum type="arabicPeriod"/>
            </a:pPr>
            <a:r>
              <a:rPr lang="en-AU" sz="1100" b="0" dirty="0"/>
              <a:t>assess current learning of your EAL students, including reviewing EAL student achievement data   </a:t>
            </a:r>
          </a:p>
          <a:p>
            <a:pPr marL="342900" indent="-342900">
              <a:buFont typeface="+mj-lt"/>
              <a:buAutoNum type="arabicPeriod"/>
            </a:pPr>
            <a:r>
              <a:rPr lang="en-AU" sz="1100" b="0" dirty="0"/>
              <a:t>develop an understanding of the new EAL curriculum, or supporting other staff to do so</a:t>
            </a:r>
          </a:p>
          <a:p>
            <a:pPr marL="342900" indent="-342900">
              <a:buFont typeface="+mj-lt"/>
              <a:buAutoNum type="arabicPeriod"/>
            </a:pPr>
            <a:r>
              <a:rPr lang="en-AU" sz="1100" b="0" dirty="0"/>
              <a:t>evaluate current EAL teaching and learning programs at your school. </a:t>
            </a:r>
          </a:p>
          <a:p>
            <a:endParaRPr lang="en-AU" dirty="0">
              <a:effectLst/>
            </a:endParaRPr>
          </a:p>
          <a:p>
            <a:r>
              <a:rPr lang="en-AU" dirty="0">
                <a:effectLst/>
              </a:rPr>
              <a:t>I’ll elaborate on each step in the next few slides. </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35293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100" b="0" dirty="0"/>
              <a:t>At the evaluate and diagnose stage, you could look at school-level data about EAL students’ English language proficiency and learning growth. These are available from: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0" dirty="0"/>
              <a:t>*Read dot points*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b="0" dirty="0"/>
          </a:p>
          <a:p>
            <a:r>
              <a:rPr lang="en-AU" dirty="0">
                <a:effectLst/>
              </a:rPr>
              <a:t>Questions to consider in relation to the data could include: </a:t>
            </a:r>
          </a:p>
          <a:p>
            <a:pPr marL="171450" indent="-171450">
              <a:buFont typeface="Arial" panose="020B0604020202020204" pitchFamily="34" charset="0"/>
              <a:buChar char="•"/>
            </a:pPr>
            <a:r>
              <a:rPr lang="en-AU" dirty="0">
                <a:effectLst/>
              </a:rPr>
              <a:t>Are EAL students progressing over time?</a:t>
            </a:r>
          </a:p>
          <a:p>
            <a:pPr marL="171450" indent="-171450">
              <a:buFont typeface="Arial" panose="020B0604020202020204" pitchFamily="34" charset="0"/>
              <a:buChar char="•"/>
            </a:pPr>
            <a:r>
              <a:rPr lang="en-AU" dirty="0">
                <a:effectLst/>
              </a:rPr>
              <a:t>Are some EAL students, classes or cohorts progressing more quickly than others?</a:t>
            </a:r>
          </a:p>
          <a:p>
            <a:pPr marL="171450" indent="-171450">
              <a:buFont typeface="Arial" panose="020B0604020202020204" pitchFamily="34" charset="0"/>
              <a:buChar char="•"/>
            </a:pPr>
            <a:r>
              <a:rPr lang="en-AU" dirty="0">
                <a:effectLst/>
              </a:rPr>
              <a:t>Is student progress consistent across the three language modes?</a:t>
            </a:r>
          </a:p>
          <a:p>
            <a:pPr marL="171450" indent="-171450">
              <a:buFont typeface="Arial" panose="020B0604020202020204" pitchFamily="34" charset="0"/>
              <a:buChar char="•"/>
            </a:pPr>
            <a:r>
              <a:rPr lang="en-AU" dirty="0">
                <a:effectLst/>
              </a:rPr>
              <a:t>What are some areas of strength – and areas of development – for EAL students?</a:t>
            </a:r>
          </a:p>
          <a:p>
            <a:pPr marL="171450" indent="-171450">
              <a:buFont typeface="Arial" panose="020B0604020202020204" pitchFamily="34" charset="0"/>
              <a:buChar char="•"/>
            </a:pPr>
            <a:r>
              <a:rPr lang="en-AU" dirty="0">
                <a:effectLst/>
              </a:rPr>
              <a:t>What level of growth would the school aim to see in its data? Would this vary for individual students or across the three language modes?</a:t>
            </a:r>
          </a:p>
          <a:p>
            <a:pPr marL="171450" indent="-171450">
              <a:buFont typeface="Arial" panose="020B0604020202020204" pitchFamily="34" charset="0"/>
              <a:buChar char="•"/>
            </a:pPr>
            <a:r>
              <a:rPr lang="en-AU" dirty="0">
                <a:effectLst/>
              </a:rPr>
              <a:t>What does the data tell you about the effectiveness of your EAL programs?</a:t>
            </a:r>
          </a:p>
          <a:p>
            <a:endParaRPr lang="en-AU" dirty="0"/>
          </a:p>
          <a:p>
            <a:r>
              <a:rPr lang="en-AU" b="0" u="none" dirty="0">
                <a:solidFill>
                  <a:schemeClr val="tx1"/>
                </a:solidFill>
                <a:effectLst/>
              </a:rPr>
              <a:t>If you are from a government school, the DET’s data coaching services </a:t>
            </a:r>
            <a:r>
              <a:rPr lang="en-AU" u="none" dirty="0">
                <a:solidFill>
                  <a:schemeClr val="tx1"/>
                </a:solidFill>
                <a:effectLst/>
              </a:rPr>
              <a:t>can help you interpret and </a:t>
            </a:r>
            <a:r>
              <a:rPr lang="en-AU" dirty="0">
                <a:effectLst/>
              </a:rPr>
              <a:t>use school data.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b="0"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134860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You could set aside time upfront to become familiar with the EAL curriculum. This will save time when developing a teaching and learning program.</a:t>
            </a:r>
          </a:p>
          <a:p>
            <a:r>
              <a:rPr lang="en-AU" dirty="0">
                <a:effectLst/>
              </a:rPr>
              <a:t>To become familiar with the new EAL curriculum, you could:</a:t>
            </a:r>
            <a:br>
              <a:rPr lang="en-AU" dirty="0">
                <a:effectLst/>
              </a:rPr>
            </a:br>
            <a:endParaRPr lang="en-AU" dirty="0">
              <a:effectLst/>
            </a:endParaRPr>
          </a:p>
          <a:p>
            <a:r>
              <a:rPr lang="en-AU" sz="1100" b="0" dirty="0">
                <a:solidFill>
                  <a:schemeClr val="tx1"/>
                </a:solidFill>
                <a:effectLst/>
              </a:rPr>
              <a:t>*Read first section of slide (Teachers and school leaders)* </a:t>
            </a:r>
            <a:endParaRPr lang="en-US" sz="1100" b="0" dirty="0">
              <a:solidFill>
                <a:schemeClr val="tx1"/>
              </a:solidFill>
            </a:endParaRPr>
          </a:p>
          <a:p>
            <a:endParaRPr lang="en-AU" dirty="0">
              <a:solidFill>
                <a:schemeClr val="tx1"/>
              </a:solidFill>
              <a:effectLst/>
            </a:endParaRPr>
          </a:p>
          <a:p>
            <a:r>
              <a:rPr lang="en-AU" dirty="0">
                <a:effectLst/>
              </a:rPr>
              <a:t>If you are a school leader, you could do the above and also talk to teachers about the priorities and next steps for your school. For example, are your priorities in:</a:t>
            </a:r>
          </a:p>
          <a:p>
            <a:pPr marL="171450" indent="-171450">
              <a:buFont typeface="Arial" panose="020B0604020202020204" pitchFamily="34" charset="0"/>
              <a:buChar char="•"/>
            </a:pPr>
            <a:r>
              <a:rPr lang="en-AU" dirty="0">
                <a:effectLst/>
              </a:rPr>
              <a:t>developing a teaching and learning program with this curriculum as its basis</a:t>
            </a:r>
          </a:p>
          <a:p>
            <a:pPr marL="171450" indent="-171450">
              <a:buFont typeface="Arial" panose="020B0604020202020204" pitchFamily="34" charset="0"/>
              <a:buChar char="•"/>
            </a:pPr>
            <a:r>
              <a:rPr lang="en-AU" dirty="0">
                <a:effectLst/>
              </a:rPr>
              <a:t>integrating the cultural and plurilingual awareness strand into your programs</a:t>
            </a:r>
          </a:p>
          <a:p>
            <a:pPr marL="171450" indent="-171450">
              <a:buFont typeface="Arial" panose="020B0604020202020204" pitchFamily="34" charset="0"/>
              <a:buChar char="•"/>
            </a:pPr>
            <a:r>
              <a:rPr lang="en-AU" dirty="0">
                <a:effectLst/>
              </a:rPr>
              <a:t>supporting teachers in all areas using the curriculum to support the learning of EAL students in their classrooms</a:t>
            </a:r>
          </a:p>
          <a:p>
            <a:pPr marL="171450" indent="-171450">
              <a:buFont typeface="Arial" panose="020B0604020202020204" pitchFamily="34" charset="0"/>
              <a:buChar char="•"/>
            </a:pPr>
            <a:r>
              <a:rPr lang="en-AU" dirty="0">
                <a:effectLst/>
              </a:rPr>
              <a:t>connecting EAL curriculum implementation with literacy work already in place – paying careful attention to the needs of EAL learners</a:t>
            </a:r>
          </a:p>
          <a:p>
            <a:pPr marL="171450" indent="-171450">
              <a:buFont typeface="Arial" panose="020B0604020202020204" pitchFamily="34" charset="0"/>
              <a:buChar char="•"/>
            </a:pPr>
            <a:r>
              <a:rPr lang="en-AU" dirty="0">
                <a:effectLst/>
              </a:rPr>
              <a:t>supporting teachers to use key content descriptions from the EAL curriculum that could benefit all students in their mainstream classes</a:t>
            </a:r>
          </a:p>
          <a:p>
            <a:pPr marL="171450" indent="-171450">
              <a:buFont typeface="Arial" panose="020B0604020202020204" pitchFamily="34" charset="0"/>
              <a:buChar char="•"/>
            </a:pPr>
            <a:r>
              <a:rPr lang="en-AU" dirty="0">
                <a:effectLst/>
              </a:rPr>
              <a:t>brainstorming elaborations for the key content descriptions that suit your school setting and your EAL learners</a:t>
            </a:r>
          </a:p>
          <a:p>
            <a:pPr marL="171450" indent="-171450">
              <a:buFont typeface="Arial" panose="020B0604020202020204" pitchFamily="34" charset="0"/>
              <a:buChar char="•"/>
            </a:pPr>
            <a:r>
              <a:rPr lang="en-AU" dirty="0">
                <a:effectLst/>
              </a:rPr>
              <a:t>giving opportunities for EAL specialists to support teams to understand the curriculum</a:t>
            </a:r>
          </a:p>
          <a:p>
            <a:pPr marL="171450" indent="-171450">
              <a:buFont typeface="Arial" panose="020B0604020202020204" pitchFamily="34" charset="0"/>
              <a:buChar char="•"/>
            </a:pPr>
            <a:r>
              <a:rPr lang="en-AU" dirty="0">
                <a:effectLst/>
              </a:rPr>
              <a:t>reviewing the existing curriculum documents (whole school, year level, units of work or learning sequences) and identifying gaps between them and the new curriculum</a:t>
            </a:r>
          </a:p>
          <a:p>
            <a:pPr marL="171450" indent="-171450">
              <a:buFont typeface="Arial" panose="020B0604020202020204" pitchFamily="34" charset="0"/>
              <a:buChar char="•"/>
            </a:pPr>
            <a:r>
              <a:rPr lang="en-AU" dirty="0">
                <a:effectLst/>
              </a:rPr>
              <a:t>making contact with schools with established programs, if your EAL program is new.</a:t>
            </a:r>
          </a:p>
          <a:p>
            <a:endParaRPr lang="en-AU" dirty="0">
              <a:solidFill>
                <a:schemeClr val="tx1"/>
              </a:solidFill>
              <a:effectLst/>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161543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At this first stage, you could be evaluating your school’s current EAL teaching and learning program. </a:t>
            </a:r>
          </a:p>
          <a:p>
            <a:endParaRPr lang="en-AU" dirty="0">
              <a:effectLst/>
            </a:endParaRPr>
          </a:p>
          <a:p>
            <a:r>
              <a:rPr lang="en-AU" dirty="0">
                <a:effectLst/>
              </a:rPr>
              <a:t>Two main questions to ask when evaluating current EAL teaching and learning programs are:</a:t>
            </a:r>
          </a:p>
          <a:p>
            <a:pPr marL="171450" indent="-171450">
              <a:buFont typeface="Arial" panose="020B0604020202020204" pitchFamily="34" charset="0"/>
              <a:buChar char="•"/>
            </a:pPr>
            <a:r>
              <a:rPr lang="en-US" sz="1100" b="0" dirty="0"/>
              <a:t>How well is the school’s current EAL teaching and learning program differentiated to support EAL student learning? </a:t>
            </a:r>
          </a:p>
          <a:p>
            <a:pPr marL="171450" indent="-171450">
              <a:buFont typeface="Arial" panose="020B0604020202020204" pitchFamily="34" charset="0"/>
              <a:buChar char="•"/>
            </a:pPr>
            <a:r>
              <a:rPr lang="en-US" sz="1100" b="0" dirty="0"/>
              <a:t>How well is the current EAL teaching and learning program aligned to the new EAL curriculum? </a:t>
            </a:r>
          </a:p>
          <a:p>
            <a:endParaRPr lang="en-AU" dirty="0"/>
          </a:p>
          <a:p>
            <a:r>
              <a:rPr lang="en-AU" dirty="0"/>
              <a:t>If you are: </a:t>
            </a:r>
          </a:p>
          <a:p>
            <a:endParaRPr lang="en-AU" dirty="0"/>
          </a:p>
          <a:p>
            <a:r>
              <a:rPr lang="en-AU" dirty="0"/>
              <a:t>A specialist EAL teacher in your school…(read slide)</a:t>
            </a:r>
          </a:p>
          <a:p>
            <a:r>
              <a:rPr lang="en-AU" dirty="0"/>
              <a:t>You might be critically reviewing the assessments, teaching plans and reporting process for EAL leaners in your school, and consider how the school’s current teaching and learning program align with the key shifts in the EAL curriculum. </a:t>
            </a:r>
          </a:p>
          <a:p>
            <a:endParaRPr lang="en-AU" dirty="0"/>
          </a:p>
          <a:p>
            <a:endParaRPr lang="en-AU" dirty="0"/>
          </a:p>
          <a:p>
            <a:r>
              <a:rPr lang="en-AU" dirty="0"/>
              <a:t>As a generalist teacher with EAL students in a primary school, you … (read slide)  </a:t>
            </a:r>
          </a:p>
        </p:txBody>
      </p:sp>
      <p:sp>
        <p:nvSpPr>
          <p:cNvPr id="4" name="Slide Number Placeholder 3"/>
          <p:cNvSpPr>
            <a:spLocks noGrp="1"/>
          </p:cNvSpPr>
          <p:nvPr>
            <p:ph type="sldNum" sz="quarter" idx="5"/>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179563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Read section re secondary teachers. </a:t>
            </a:r>
          </a:p>
          <a:p>
            <a:r>
              <a:rPr lang="en-AU" dirty="0">
                <a:effectLst/>
              </a:rPr>
              <a:t>Some of the questions you might consider: </a:t>
            </a:r>
          </a:p>
          <a:p>
            <a:endParaRPr lang="en-AU" dirty="0">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effectLst/>
              </a:rPr>
              <a:t>In order to support EAL learners, how would learning area teachers find out what the EAL students in their class are currently capable of in terms of speaking and listening, reading and viewing, and writing? </a:t>
            </a:r>
          </a:p>
          <a:p>
            <a:pPr marL="171450" indent="-171450">
              <a:buFont typeface="Arial" panose="020B0604020202020204" pitchFamily="34" charset="0"/>
              <a:buChar char="•"/>
            </a:pPr>
            <a:r>
              <a:rPr lang="en-AU" dirty="0">
                <a:effectLst/>
              </a:rPr>
              <a:t>Using this knowledge, how can learning area teachers then support the students to read, write, listen and talk to develop knowledge building and understanding in their learning area?</a:t>
            </a:r>
          </a:p>
          <a:p>
            <a:pPr marL="171450" indent="-171450">
              <a:buFont typeface="Arial" panose="020B0604020202020204" pitchFamily="34" charset="0"/>
              <a:buChar char="•"/>
            </a:pPr>
            <a:r>
              <a:rPr lang="en-AU" dirty="0">
                <a:effectLst/>
              </a:rPr>
              <a:t>How might they plan and prepare lessons to ensure diverse learners, including EAL learners, can meet the complex language and literacy demands of your subject?</a:t>
            </a:r>
          </a:p>
          <a:p>
            <a:endParaRPr lang="en-AU" dirty="0">
              <a:effectLst/>
            </a:endParaRPr>
          </a:p>
          <a:p>
            <a:r>
              <a:rPr lang="en-AU" dirty="0">
                <a:effectLst/>
              </a:rPr>
              <a:t>The Literacy Teaching Toolkit for Levels 7-10 provides teachers with strategies to support the development of literacy within 7 learning areas of the Victorian Curriculum: </a:t>
            </a:r>
          </a:p>
          <a:p>
            <a:pPr marL="171450" indent="-171450">
              <a:buFont typeface="Arial" panose="020B0604020202020204" pitchFamily="34" charset="0"/>
              <a:buChar char="•"/>
            </a:pPr>
            <a:r>
              <a:rPr lang="en-AU" dirty="0">
                <a:effectLst/>
              </a:rPr>
              <a:t>The Arts (NY) </a:t>
            </a:r>
          </a:p>
          <a:p>
            <a:pPr marL="171450" indent="-171450">
              <a:buFont typeface="Arial" panose="020B0604020202020204" pitchFamily="34" charset="0"/>
              <a:buChar char="•"/>
            </a:pPr>
            <a:r>
              <a:rPr lang="en-AU" dirty="0">
                <a:effectLst/>
              </a:rPr>
              <a:t>English</a:t>
            </a:r>
          </a:p>
          <a:p>
            <a:pPr marL="171450" indent="-171450">
              <a:buFont typeface="Arial" panose="020B0604020202020204" pitchFamily="34" charset="0"/>
              <a:buChar char="•"/>
            </a:pPr>
            <a:r>
              <a:rPr lang="en-AU" dirty="0">
                <a:effectLst/>
              </a:rPr>
              <a:t>Health and Physical Education (NY) </a:t>
            </a:r>
          </a:p>
          <a:p>
            <a:pPr marL="171450" indent="-171450">
              <a:buFont typeface="Arial" panose="020B0604020202020204" pitchFamily="34" charset="0"/>
              <a:buChar char="•"/>
            </a:pPr>
            <a:r>
              <a:rPr lang="en-AU" dirty="0">
                <a:effectLst/>
              </a:rPr>
              <a:t>The Humanities</a:t>
            </a:r>
          </a:p>
          <a:p>
            <a:pPr marL="171450" indent="-171450">
              <a:buFont typeface="Arial" panose="020B0604020202020204" pitchFamily="34" charset="0"/>
              <a:buChar char="•"/>
            </a:pPr>
            <a:r>
              <a:rPr lang="en-AU" dirty="0">
                <a:effectLst/>
              </a:rPr>
              <a:t>Mathematics</a:t>
            </a:r>
          </a:p>
          <a:p>
            <a:pPr marL="171450" indent="-171450">
              <a:buFont typeface="Arial" panose="020B0604020202020204" pitchFamily="34" charset="0"/>
              <a:buChar char="•"/>
            </a:pPr>
            <a:r>
              <a:rPr lang="en-AU" dirty="0">
                <a:effectLst/>
              </a:rPr>
              <a:t>Science</a:t>
            </a:r>
          </a:p>
          <a:p>
            <a:pPr marL="171450" indent="-171450">
              <a:buFont typeface="Arial" panose="020B0604020202020204" pitchFamily="34" charset="0"/>
              <a:buChar char="•"/>
            </a:pPr>
            <a:r>
              <a:rPr lang="en-AU" dirty="0">
                <a:effectLst/>
              </a:rPr>
              <a:t>Technologies.</a:t>
            </a:r>
          </a:p>
          <a:p>
            <a:endParaRPr lang="en-AU" dirty="0">
              <a:effectLst/>
            </a:endParaRPr>
          </a:p>
          <a:p>
            <a:r>
              <a:rPr lang="en-AU" dirty="0">
                <a:effectLst/>
              </a:rPr>
              <a:t>It outlines the language demands that all students will face in the different learning areas, and is also a good place to start. </a:t>
            </a:r>
          </a:p>
          <a:p>
            <a:endParaRPr lang="en-AU" dirty="0">
              <a:effectLst/>
            </a:endParaRPr>
          </a:p>
          <a:p>
            <a:r>
              <a:rPr lang="en-AU" sz="1100" b="0" dirty="0">
                <a:effectLst/>
              </a:rPr>
              <a:t>*Read slide re school leaders* </a:t>
            </a:r>
            <a:endParaRPr lang="en-US" sz="1100" b="0" dirty="0"/>
          </a:p>
          <a:p>
            <a:endParaRPr lang="en-AU" dirty="0"/>
          </a:p>
          <a:p>
            <a:pPr marL="171450" indent="-171450">
              <a:buFont typeface="Arial" panose="020B0604020202020204" pitchFamily="34" charset="0"/>
              <a:buChar char="•"/>
            </a:pPr>
            <a:r>
              <a:rPr lang="en-AU" dirty="0">
                <a:effectLst/>
              </a:rPr>
              <a:t>Are current EAL teaching and learning programs aligned to the content descriptions of the new EAL curriculum? Do you need to edit, redraft or rewrite content, teaching or assessment strategies?</a:t>
            </a:r>
          </a:p>
          <a:p>
            <a:pPr marL="171450" indent="-171450">
              <a:buFont typeface="Arial" panose="020B0604020202020204" pitchFamily="34" charset="0"/>
              <a:buChar char="•"/>
            </a:pPr>
            <a:r>
              <a:rPr lang="en-AU" dirty="0">
                <a:effectLst/>
              </a:rPr>
              <a:t>Do all teachers have diagnostic assessment information for EAL students, and tools for ongoing formative and summative assessment?</a:t>
            </a:r>
          </a:p>
          <a:p>
            <a:pPr marL="171450" indent="-171450">
              <a:buFont typeface="Arial" panose="020B0604020202020204" pitchFamily="34" charset="0"/>
              <a:buChar char="•"/>
            </a:pPr>
            <a:r>
              <a:rPr lang="en-AU" dirty="0">
                <a:effectLst/>
              </a:rPr>
              <a:t>Are the teachers supported to use EAL teaching strategies in all curriculum areas?</a:t>
            </a:r>
          </a:p>
          <a:p>
            <a:pPr marL="171450" indent="-171450">
              <a:buFont typeface="Arial" panose="020B0604020202020204" pitchFamily="34" charset="0"/>
              <a:buChar char="•"/>
            </a:pPr>
            <a:r>
              <a:rPr lang="en-AU" dirty="0">
                <a:effectLst/>
              </a:rPr>
              <a:t>Is there a reporting process for EAL student learning? </a:t>
            </a:r>
          </a:p>
          <a:p>
            <a:pPr marL="171450" indent="-171450">
              <a:buFont typeface="Arial" panose="020B0604020202020204" pitchFamily="34" charset="0"/>
              <a:buChar char="•"/>
            </a:pPr>
            <a:r>
              <a:rPr lang="en-AU" dirty="0">
                <a:effectLst/>
              </a:rPr>
              <a:t>Are EAL learners’ needs visible in whole school and year level curriculum and assessment plans? Is learning differentiated to meet their needs?</a:t>
            </a:r>
          </a:p>
          <a:p>
            <a:pPr marL="171450" indent="-171450">
              <a:buFont typeface="Arial" panose="020B0604020202020204" pitchFamily="34" charset="0"/>
              <a:buChar char="•"/>
            </a:pPr>
            <a:r>
              <a:rPr lang="en-AU" dirty="0">
                <a:effectLst/>
              </a:rPr>
              <a:t>Who is currently involved in EAL curriculum planning? Should this change with the introduction of the new curriculum?</a:t>
            </a:r>
          </a:p>
          <a:p>
            <a:pPr marL="171450" indent="-171450">
              <a:buFont typeface="Arial" panose="020B0604020202020204" pitchFamily="34" charset="0"/>
              <a:buChar char="•"/>
            </a:pPr>
            <a:r>
              <a:rPr lang="en-AU" dirty="0">
                <a:effectLst/>
              </a:rPr>
              <a:t>What’s the leadership and accountability structure overseeing EAL teaching? Should this change with the introduction of the new curriculum?</a:t>
            </a:r>
          </a:p>
          <a:p>
            <a:pPr marL="171450" indent="-171450">
              <a:buFont typeface="Arial" panose="020B0604020202020204" pitchFamily="34" charset="0"/>
              <a:buChar char="•"/>
            </a:pPr>
            <a:r>
              <a:rPr lang="en-AU" dirty="0">
                <a:effectLst/>
              </a:rPr>
              <a:t>Is your current provision model the most appropriate to deliver the new curriculum?</a:t>
            </a:r>
          </a:p>
          <a:p>
            <a:endParaRPr lang="en-AU"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106026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After you have completed the evaluation and diagnosis, you should have a better understanding of the current situation for your EAL learners. There may be things you want to change and improve while implementing the new EAL curriculum. Try prioritising the work that needs to happen first.</a:t>
            </a:r>
          </a:p>
          <a:p>
            <a:endParaRPr lang="en-AU" dirty="0">
              <a:effectLst/>
            </a:endParaRPr>
          </a:p>
          <a:p>
            <a:r>
              <a:rPr lang="en-AU" sz="1100" b="0" dirty="0"/>
              <a:t>Look at any current EAL diagnostic assessments, formative assessments or summative assessments. These may be EAL-specific or mainstream assessments that EAL students undertake.</a:t>
            </a:r>
            <a:endParaRPr lang="en-US" sz="1100" b="0" dirty="0"/>
          </a:p>
          <a:p>
            <a:r>
              <a:rPr lang="en-AU" dirty="0">
                <a:effectLst/>
              </a:rPr>
              <a:t>If there is limited information on EAL student learning available:</a:t>
            </a:r>
          </a:p>
          <a:p>
            <a:pPr marL="171450" indent="-171450">
              <a:buFont typeface="Arial" panose="020B0604020202020204" pitchFamily="34" charset="0"/>
              <a:buChar char="•"/>
            </a:pPr>
            <a:r>
              <a:rPr lang="en-AU" dirty="0">
                <a:effectLst/>
              </a:rPr>
              <a:t>prioritise collecting better assessment data that will support your teaching and learning program </a:t>
            </a:r>
          </a:p>
          <a:p>
            <a:pPr marL="171450" indent="-171450">
              <a:buFont typeface="Arial" panose="020B0604020202020204" pitchFamily="34" charset="0"/>
              <a:buChar char="•"/>
            </a:pPr>
            <a:r>
              <a:rPr lang="en-AU" dirty="0">
                <a:effectLst/>
              </a:rPr>
              <a:t>review informal interactions with EAL students or examples of student work. Even with data from formal assessments, it’s important to use these other data points.</a:t>
            </a:r>
          </a:p>
          <a:p>
            <a:endParaRPr lang="en-AU" dirty="0"/>
          </a:p>
          <a:p>
            <a:r>
              <a:rPr lang="en-AU" dirty="0">
                <a:effectLst/>
              </a:rPr>
              <a:t>With the new curriculum, some teachers may have new responsibilities for EAL teaching. Other teachers may want to better understand how to best support EAL students. </a:t>
            </a:r>
          </a:p>
          <a:p>
            <a:r>
              <a:rPr lang="en-AU" dirty="0">
                <a:effectLst/>
              </a:rPr>
              <a:t>If you’re a school leader, you could consider areas of teacher pedagogical knowledge your school could deepen to create a more effective teaching and learning program. What areas of professional learning do you want to prioritise?</a:t>
            </a:r>
          </a:p>
          <a:p>
            <a:endParaRPr lang="en-AU" dirty="0"/>
          </a:p>
          <a:p>
            <a:r>
              <a:rPr lang="en-AU" dirty="0">
                <a:effectLst/>
              </a:rPr>
              <a:t>Your priority might be in updating teaching and learning programs. Consider the learning needs of EAL students in your classes with your analysis of the current plan’s alignment to the EAL curriculum. If there are many areas that don’t align, start with the areas that will support student learning the most.</a:t>
            </a:r>
          </a:p>
          <a:p>
            <a:endParaRPr lang="en-AU" dirty="0">
              <a:effectLst/>
            </a:endParaRPr>
          </a:p>
          <a:p>
            <a:r>
              <a:rPr lang="en-AU" dirty="0">
                <a:effectLst/>
              </a:rPr>
              <a:t>The new EAL curriculum is meant for all teachers. School leaders could consider how this changes the whole-school EAL approach. This may mean changing:</a:t>
            </a:r>
          </a:p>
          <a:p>
            <a:pPr marL="171450" indent="-171450">
              <a:buFont typeface="Arial" panose="020B0604020202020204" pitchFamily="34" charset="0"/>
              <a:buChar char="•"/>
            </a:pPr>
            <a:r>
              <a:rPr lang="en-AU" dirty="0">
                <a:effectLst/>
              </a:rPr>
              <a:t>how teachers of EAL learners work together</a:t>
            </a:r>
          </a:p>
          <a:p>
            <a:pPr marL="171450" indent="-171450">
              <a:buFont typeface="Arial" panose="020B0604020202020204" pitchFamily="34" charset="0"/>
              <a:buChar char="•"/>
            </a:pPr>
            <a:r>
              <a:rPr lang="en-AU" dirty="0">
                <a:effectLst/>
              </a:rPr>
              <a:t>who is involved in EAL planning</a:t>
            </a:r>
          </a:p>
          <a:p>
            <a:pPr marL="171450" indent="-171450">
              <a:buFont typeface="Arial" panose="020B0604020202020204" pitchFamily="34" charset="0"/>
              <a:buChar char="•"/>
            </a:pPr>
            <a:r>
              <a:rPr lang="en-AU" dirty="0">
                <a:effectLst/>
              </a:rPr>
              <a:t>who has oversight of the EAL program.</a:t>
            </a:r>
          </a:p>
          <a:p>
            <a:endParaRPr lang="en-AU" dirty="0">
              <a:effectLst/>
            </a:endParaRPr>
          </a:p>
          <a:p>
            <a:r>
              <a:rPr lang="en-AU" dirty="0">
                <a:effectLst/>
              </a:rPr>
              <a:t>School leaders could consider other school initiatives that may support parts of EAL curriculum implementation. These might be areas that can become quick wins, because there is already momentum.</a:t>
            </a:r>
          </a:p>
          <a:p>
            <a:r>
              <a:rPr lang="en-AU" dirty="0">
                <a:effectLst/>
              </a:rPr>
              <a:t>For example: </a:t>
            </a:r>
          </a:p>
          <a:p>
            <a:pPr marL="171450" indent="-171450">
              <a:buFont typeface="Arial" panose="020B0604020202020204" pitchFamily="34" charset="0"/>
              <a:buChar char="•"/>
            </a:pPr>
            <a:r>
              <a:rPr lang="en-AU" dirty="0">
                <a:effectLst/>
              </a:rPr>
              <a:t>if the school has recently implemented professional learning communities (PLCs), you could use these for teacher discussion of the new EAL curriculum</a:t>
            </a:r>
          </a:p>
          <a:p>
            <a:pPr marL="171450" indent="-171450">
              <a:buFont typeface="Arial" panose="020B0604020202020204" pitchFamily="34" charset="0"/>
              <a:buChar char="•"/>
            </a:pPr>
            <a:r>
              <a:rPr lang="en-AU" dirty="0">
                <a:effectLst/>
              </a:rPr>
              <a:t>if the school has recently worked on developing formative assessments, teachers could consider what formative assessments are best to use for measuring student learning on EAL pathways.</a:t>
            </a:r>
          </a:p>
          <a:p>
            <a:r>
              <a:rPr lang="en-AU" dirty="0">
                <a:effectLst/>
              </a:rPr>
              <a:t>Consider the most important changes. Set a goal for EAL student learning improvement to review at the end of the year. Short, medium, and long-term goals are appropriate.</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239262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Now that your school has priorities and goals, you can work on a plan to put them in place.</a:t>
            </a:r>
          </a:p>
          <a:p>
            <a:endParaRPr lang="en-AU" dirty="0">
              <a:effectLst/>
            </a:endParaRPr>
          </a:p>
          <a:p>
            <a:r>
              <a:rPr lang="en-AU" dirty="0">
                <a:effectLst/>
              </a:rPr>
              <a:t>*Read slide* </a:t>
            </a:r>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2292931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pic>
        <p:nvPicPr>
          <p:cNvPr id="5" name="Picture 4">
            <a:extLst>
              <a:ext uri="{FF2B5EF4-FFF2-40B4-BE49-F238E27FC236}">
                <a16:creationId xmlns:a16="http://schemas.microsoft.com/office/drawing/2014/main" id="{04E3CA1E-AB9A-644D-9DFB-FD40D0722D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4515966"/>
            <a:ext cx="2753866" cy="281417"/>
          </a:xfrm>
          <a:prstGeom prst="rect">
            <a:avLst/>
          </a:prstGeom>
        </p:spPr>
      </p:pic>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dirty="0"/>
              <a:t>Click to edit Master title style</a:t>
            </a:r>
            <a:endParaRPr lang="en-AU" dirty="0"/>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619838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dirty="0"/>
              <a:t>Click to edit Master title style</a:t>
            </a:r>
            <a:endParaRPr lang="en-AU" dirty="0"/>
          </a:p>
        </p:txBody>
      </p:sp>
      <p:sp>
        <p:nvSpPr>
          <p:cNvPr id="3" name="Content Placeholder 2"/>
          <p:cNvSpPr>
            <a:spLocks noGrp="1"/>
          </p:cNvSpPr>
          <p:nvPr>
            <p:ph idx="1"/>
          </p:nvPr>
        </p:nvSpPr>
        <p:spPr>
          <a:xfrm>
            <a:off x="179512" y="1485900"/>
            <a:ext cx="8712968" cy="2971800"/>
          </a:xfr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0" y="3305176"/>
            <a:ext cx="8712968" cy="1021556"/>
          </a:xfrm>
        </p:spPr>
        <p:txBody>
          <a:bodyPr anchor="t"/>
          <a:lstStyle>
            <a:lvl1pPr algn="l">
              <a:defRPr sz="3600" b="1" cap="all"/>
            </a:lvl1pPr>
          </a:lstStyle>
          <a:p>
            <a:r>
              <a:rPr lang="en-US" dirty="0"/>
              <a:t>Click to edit Master title style</a:t>
            </a:r>
            <a:endParaRPr lang="en-AU" dirty="0"/>
          </a:p>
        </p:txBody>
      </p:sp>
      <p:sp>
        <p:nvSpPr>
          <p:cNvPr id="3" name="Text Placeholder 2"/>
          <p:cNvSpPr>
            <a:spLocks noGrp="1"/>
          </p:cNvSpPr>
          <p:nvPr>
            <p:ph type="body" idx="1"/>
          </p:nvPr>
        </p:nvSpPr>
        <p:spPr>
          <a:xfrm>
            <a:off x="251520" y="2180035"/>
            <a:ext cx="8712968" cy="1125140"/>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Tree>
    <p:extLst>
      <p:ext uri="{BB962C8B-B14F-4D97-AF65-F5344CB8AC3E}">
        <p14:creationId xmlns:p14="http://schemas.microsoft.com/office/powerpoint/2010/main" val="36326592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dirty="0"/>
              <a:t>Click to edit Master title style</a:t>
            </a:r>
            <a:endParaRPr lang="en-AU" dirty="0"/>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US" dirty="0"/>
              <a:t>Click to edit Master title style</a:t>
            </a:r>
            <a:endParaRPr lang="en-AU" dirty="0"/>
          </a:p>
        </p:txBody>
      </p:sp>
      <p:sp>
        <p:nvSpPr>
          <p:cNvPr id="3" name="Text Placeholder 2"/>
          <p:cNvSpPr>
            <a:spLocks noGrp="1"/>
          </p:cNvSpPr>
          <p:nvPr>
            <p:ph type="body" idx="1"/>
          </p:nvPr>
        </p:nvSpPr>
        <p:spPr>
          <a:xfrm>
            <a:off x="179512" y="115133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79512" y="1631156"/>
            <a:ext cx="4320480" cy="2812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US" dirty="0"/>
              <a:t>Click to edit Master title style</a:t>
            </a:r>
            <a:endParaRPr lang="en-AU" dirty="0"/>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US" dirty="0"/>
              <a:t>Click to edit Master title style</a:t>
            </a:r>
            <a:endParaRPr lang="en-AU" dirty="0"/>
          </a:p>
        </p:txBody>
      </p:sp>
      <p:sp>
        <p:nvSpPr>
          <p:cNvPr id="3" name="Content Placeholder 2"/>
          <p:cNvSpPr>
            <a:spLocks noGrp="1"/>
          </p:cNvSpPr>
          <p:nvPr>
            <p:ph idx="1"/>
          </p:nvPr>
        </p:nvSpPr>
        <p:spPr>
          <a:xfrm>
            <a:off x="3575050" y="411511"/>
            <a:ext cx="5111750" cy="418311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endParaRPr lang="en-AU"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eaLnBrk="1" fontAlgn="base" hangingPunct="1">
        <a:spcBef>
          <a:spcPct val="0"/>
        </a:spcBef>
        <a:spcAft>
          <a:spcPct val="0"/>
        </a:spcAft>
        <a:defRPr sz="3600" b="1">
          <a:solidFill>
            <a:srgbClr val="517AB8"/>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a:solidFill>
            <a:srgbClr val="303132"/>
          </a:solidFill>
          <a:latin typeface="+mn-lt"/>
        </a:defRPr>
      </a:lvl2pPr>
      <a:lvl3pPr marL="1143000" indent="-228600" algn="l" rtl="0" eaLnBrk="1" fontAlgn="base" hangingPunct="1">
        <a:spcBef>
          <a:spcPct val="20000"/>
        </a:spcBef>
        <a:spcAft>
          <a:spcPct val="0"/>
        </a:spcAft>
        <a:buChar char="–"/>
        <a:defRPr sz="1800">
          <a:solidFill>
            <a:srgbClr val="303132"/>
          </a:solidFill>
          <a:latin typeface="+mn-lt"/>
        </a:defRPr>
      </a:lvl3pPr>
      <a:lvl4pPr marL="1600200" indent="-228600" algn="l" rtl="0" eaLnBrk="1" fontAlgn="base" hangingPunct="1">
        <a:spcBef>
          <a:spcPct val="20000"/>
        </a:spcBef>
        <a:spcAft>
          <a:spcPct val="0"/>
        </a:spcAft>
        <a:buChar char="–"/>
        <a:defRPr sz="1600">
          <a:solidFill>
            <a:srgbClr val="303132"/>
          </a:solidFill>
          <a:latin typeface="+mn-lt"/>
        </a:defRPr>
      </a:lvl4pPr>
      <a:lvl5pPr marL="2057400" indent="-228600" algn="l" rtl="0" eaLnBrk="1" fontAlgn="base" hangingPunct="1">
        <a:spcBef>
          <a:spcPct val="20000"/>
        </a:spcBef>
        <a:spcAft>
          <a:spcPct val="0"/>
        </a:spcAft>
        <a:buChar char="–"/>
        <a:defRPr sz="16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ucation.vic.gov.au/school/teachers/support/diversity/eal/Pages/new-EAL-resources.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ducation.vic.gov.au/school/teachers/support/diversity/eal/Pages/new-EAL-resources.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urriculumplanning.vcaa.vic.edu/hom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dugate.eduweb.vic.gov.au/sites/i/Pages/production.aspx#/app/content/3053/support_and_service_(schools)%252Fdata_and_research%252Faccessing_data%252Fdata_coach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education.vic.gov.au/school/teachers/teachingresources/discipline/english/literacy/Pages/default.aspx#empty" TargetMode="External"/><Relationship Id="rId5" Type="http://schemas.openxmlformats.org/officeDocument/2006/relationships/hyperlink" Target="https://www.education.vic.gov.au/school/teachers/support/diversity/eal/Pages/new-EAL-resources.aspx" TargetMode="External"/><Relationship Id="rId4" Type="http://schemas.openxmlformats.org/officeDocument/2006/relationships/hyperlink" Target="http://fuse.education.vic.gov.au/ResourcePackage/ByPin?pin=FHHM2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eal@education.vic.gov.au" TargetMode="External"/><Relationship Id="rId2" Type="http://schemas.openxmlformats.org/officeDocument/2006/relationships/hyperlink" Target="mailto:Kellie.Heintz@education.vic.gov.au" TargetMode="External"/><Relationship Id="rId1" Type="http://schemas.openxmlformats.org/officeDocument/2006/relationships/slideLayout" Target="../slideLayouts/slideLayout2.xml"/><Relationship Id="rId4" Type="http://schemas.openxmlformats.org/officeDocument/2006/relationships/hyperlink" Target="mailto:mdaphne@cem.edu.a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dugate.eduweb.vic.gov.au/sites/i/Pages/production.aspx#/app/content/3053/support_and_service_%28schools%29%252Fdata_and_research%252Faccessing_data%252Fdata_coach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ictoriancurriculum.vcaa.vic.edu.au/english/english-as-an-additional-language-eal/introduction/rationale-and-aim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fuse.education.vic.gov.au/?FHHM2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627534"/>
            <a:ext cx="7992888" cy="1246535"/>
          </a:xfrm>
        </p:spPr>
        <p:txBody>
          <a:bodyPr/>
          <a:lstStyle/>
          <a:p>
            <a:r>
              <a:rPr lang="en-AU" dirty="0"/>
              <a:t>Curriculum Planning: F-10 EAL </a:t>
            </a:r>
          </a:p>
        </p:txBody>
      </p:sp>
      <p:sp>
        <p:nvSpPr>
          <p:cNvPr id="5" name="Subtitle 4"/>
          <p:cNvSpPr>
            <a:spLocks noGrp="1"/>
          </p:cNvSpPr>
          <p:nvPr>
            <p:ph type="subTitle" idx="1"/>
          </p:nvPr>
        </p:nvSpPr>
        <p:spPr/>
        <p:txBody>
          <a:bodyPr/>
          <a:lstStyle/>
          <a:p>
            <a:endParaRPr lang="en-AU" dirty="0"/>
          </a:p>
          <a:p>
            <a:r>
              <a:rPr lang="en-AU" b="1" dirty="0"/>
              <a:t>Tuesday 20</a:t>
            </a:r>
            <a:r>
              <a:rPr lang="en-AU" b="1" baseline="30000" dirty="0"/>
              <a:t>th</a:t>
            </a:r>
            <a:r>
              <a:rPr lang="en-AU" b="1" dirty="0"/>
              <a:t> October 2020</a:t>
            </a:r>
          </a:p>
        </p:txBody>
      </p:sp>
    </p:spTree>
    <p:extLst>
      <p:ext uri="{BB962C8B-B14F-4D97-AF65-F5344CB8AC3E}">
        <p14:creationId xmlns:p14="http://schemas.microsoft.com/office/powerpoint/2010/main" val="17170674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C5A3C629-64F1-45BC-BFA1-16E00DA403B9}"/>
              </a:ext>
            </a:extLst>
          </p:cNvPr>
          <p:cNvSpPr>
            <a:spLocks noGrp="1"/>
          </p:cNvSpPr>
          <p:nvPr>
            <p:ph idx="1"/>
          </p:nvPr>
        </p:nvSpPr>
        <p:spPr>
          <a:xfrm>
            <a:off x="179388" y="1485900"/>
            <a:ext cx="8713787" cy="2971800"/>
          </a:xfrm>
        </p:spPr>
        <p:txBody>
          <a:bodyPr/>
          <a:lstStyle/>
          <a:p>
            <a:pPr marL="0" indent="0">
              <a:buNone/>
            </a:pPr>
            <a:r>
              <a:rPr lang="en-US" sz="1600" kern="1200" dirty="0">
                <a:solidFill>
                  <a:srgbClr val="7DBB6E"/>
                </a:solidFill>
              </a:rPr>
              <a:t>3. Evaluating current teaching and learning programs </a:t>
            </a:r>
          </a:p>
          <a:p>
            <a:pPr marL="0" indent="0">
              <a:buNone/>
            </a:pPr>
            <a:r>
              <a:rPr lang="en-US" sz="1600" dirty="0">
                <a:solidFill>
                  <a:schemeClr val="tx1"/>
                </a:solidFill>
              </a:rPr>
              <a:t>Secondary school teachers of other learning areas </a:t>
            </a:r>
          </a:p>
          <a:p>
            <a:pPr marL="0" indent="0">
              <a:buNone/>
            </a:pPr>
            <a:r>
              <a:rPr lang="en-AU" sz="1600" b="0" dirty="0">
                <a:solidFill>
                  <a:schemeClr val="tx1"/>
                </a:solidFill>
              </a:rPr>
              <a:t>Different learning areas have particular language and literacy demands. School leaders and EAL specialists could consider how to support teachers of other learning areas in meeting the language and learning needs of the EAL students in their class. </a:t>
            </a:r>
          </a:p>
          <a:p>
            <a:pPr marL="0" indent="0">
              <a:buNone/>
            </a:pPr>
            <a:endParaRPr lang="en-US" sz="1600" b="0" dirty="0"/>
          </a:p>
          <a:p>
            <a:pPr marL="0" indent="0">
              <a:buNone/>
            </a:pPr>
            <a:r>
              <a:rPr lang="en-US" sz="1600" dirty="0"/>
              <a:t>School leaders </a:t>
            </a:r>
          </a:p>
          <a:p>
            <a:pPr marL="0" indent="0">
              <a:buNone/>
            </a:pPr>
            <a:r>
              <a:rPr lang="en-AU" sz="1600" b="0" dirty="0"/>
              <a:t>How well do the current EAL teaching and learning programs support EAL student learning?</a:t>
            </a:r>
            <a:endParaRPr lang="en-US" sz="1600" b="0" dirty="0"/>
          </a:p>
          <a:p>
            <a:endParaRPr lang="en-AU" dirty="0"/>
          </a:p>
        </p:txBody>
      </p:sp>
      <p:grpSp>
        <p:nvGrpSpPr>
          <p:cNvPr id="18" name="Group 17">
            <a:extLst>
              <a:ext uri="{FF2B5EF4-FFF2-40B4-BE49-F238E27FC236}">
                <a16:creationId xmlns:a16="http://schemas.microsoft.com/office/drawing/2014/main" id="{1DBEF080-60AF-4CD5-A577-3B4DB67D15D0}"/>
              </a:ext>
            </a:extLst>
          </p:cNvPr>
          <p:cNvGrpSpPr/>
          <p:nvPr/>
        </p:nvGrpSpPr>
        <p:grpSpPr>
          <a:xfrm>
            <a:off x="-1633447" y="36612"/>
            <a:ext cx="9117140" cy="1161281"/>
            <a:chOff x="-1633447" y="36612"/>
            <a:chExt cx="9117140" cy="1161281"/>
          </a:xfrm>
        </p:grpSpPr>
        <p:grpSp>
          <p:nvGrpSpPr>
            <p:cNvPr id="15" name="Group 14">
              <a:extLst>
                <a:ext uri="{FF2B5EF4-FFF2-40B4-BE49-F238E27FC236}">
                  <a16:creationId xmlns:a16="http://schemas.microsoft.com/office/drawing/2014/main" id="{8E6A8DEF-4A84-4E8A-9F4B-1DE17D74B3E8}"/>
                </a:ext>
              </a:extLst>
            </p:cNvPr>
            <p:cNvGrpSpPr/>
            <p:nvPr/>
          </p:nvGrpSpPr>
          <p:grpSpPr>
            <a:xfrm>
              <a:off x="323528" y="483518"/>
              <a:ext cx="5231765" cy="714375"/>
              <a:chOff x="323528" y="483518"/>
              <a:chExt cx="5231765" cy="714375"/>
            </a:xfrm>
          </p:grpSpPr>
          <p:grpSp>
            <p:nvGrpSpPr>
              <p:cNvPr id="4" name="Group 3">
                <a:extLst>
                  <a:ext uri="{FF2B5EF4-FFF2-40B4-BE49-F238E27FC236}">
                    <a16:creationId xmlns:a16="http://schemas.microsoft.com/office/drawing/2014/main" id="{C2B7B5EF-7007-4E60-A3DE-7EA8E7DEDDE5}"/>
                  </a:ext>
                </a:extLst>
              </p:cNvPr>
              <p:cNvGrpSpPr>
                <a:grpSpLocks/>
              </p:cNvGrpSpPr>
              <p:nvPr/>
            </p:nvGrpSpPr>
            <p:grpSpPr bwMode="auto">
              <a:xfrm>
                <a:off x="323528" y="483518"/>
                <a:ext cx="5231765" cy="714375"/>
                <a:chOff x="1833" y="155"/>
                <a:chExt cx="8239" cy="1125"/>
              </a:xfrm>
            </p:grpSpPr>
            <p:sp>
              <p:nvSpPr>
                <p:cNvPr id="5" name="Freeform 156">
                  <a:extLst>
                    <a:ext uri="{FF2B5EF4-FFF2-40B4-BE49-F238E27FC236}">
                      <a16:creationId xmlns:a16="http://schemas.microsoft.com/office/drawing/2014/main" id="{3139E42E-F1CE-426A-860A-1CBFFBA54965}"/>
                    </a:ext>
                  </a:extLst>
                </p:cNvPr>
                <p:cNvSpPr>
                  <a:spLocks/>
                </p:cNvSpPr>
                <p:nvPr/>
              </p:nvSpPr>
              <p:spPr bwMode="auto">
                <a:xfrm>
                  <a:off x="1833" y="155"/>
                  <a:ext cx="8239" cy="838"/>
                </a:xfrm>
                <a:custGeom>
                  <a:avLst/>
                  <a:gdLst>
                    <a:gd name="T0" fmla="+- 0 9495 1833"/>
                    <a:gd name="T1" fmla="*/ T0 w 8239"/>
                    <a:gd name="T2" fmla="+- 0 993 156"/>
                    <a:gd name="T3" fmla="*/ 993 h 838"/>
                    <a:gd name="T4" fmla="+- 0 9495 1833"/>
                    <a:gd name="T5" fmla="*/ T4 w 8239"/>
                    <a:gd name="T6" fmla="+- 0 763 156"/>
                    <a:gd name="T7" fmla="*/ 763 h 838"/>
                    <a:gd name="T8" fmla="+- 0 9727 1833"/>
                    <a:gd name="T9" fmla="*/ T8 w 8239"/>
                    <a:gd name="T10" fmla="+- 0 748 156"/>
                    <a:gd name="T11" fmla="*/ 748 h 838"/>
                    <a:gd name="T12" fmla="+- 0 9828 1833"/>
                    <a:gd name="T13" fmla="*/ T12 w 8239"/>
                    <a:gd name="T14" fmla="+- 0 647 156"/>
                    <a:gd name="T15" fmla="*/ 647 h 838"/>
                    <a:gd name="T16" fmla="+- 0 9829 1833"/>
                    <a:gd name="T17" fmla="*/ T16 w 8239"/>
                    <a:gd name="T18" fmla="+- 0 503 156"/>
                    <a:gd name="T19" fmla="*/ 503 h 838"/>
                    <a:gd name="T20" fmla="+- 0 9734 1833"/>
                    <a:gd name="T21" fmla="*/ T20 w 8239"/>
                    <a:gd name="T22" fmla="+- 0 403 156"/>
                    <a:gd name="T23" fmla="*/ 403 h 838"/>
                    <a:gd name="T24" fmla="+- 0 9664 1833"/>
                    <a:gd name="T25" fmla="*/ T24 w 8239"/>
                    <a:gd name="T26" fmla="+- 0 386 156"/>
                    <a:gd name="T27" fmla="*/ 386 h 838"/>
                    <a:gd name="T28" fmla="+- 0 2174 1833"/>
                    <a:gd name="T29" fmla="*/ T28 w 8239"/>
                    <a:gd name="T30" fmla="+- 0 402 156"/>
                    <a:gd name="T31" fmla="*/ 402 h 838"/>
                    <a:gd name="T32" fmla="+- 0 2077 1833"/>
                    <a:gd name="T33" fmla="*/ T32 w 8239"/>
                    <a:gd name="T34" fmla="+- 0 502 156"/>
                    <a:gd name="T35" fmla="*/ 502 h 838"/>
                    <a:gd name="T36" fmla="+- 0 2078 1833"/>
                    <a:gd name="T37" fmla="*/ T36 w 8239"/>
                    <a:gd name="T38" fmla="+- 0 647 156"/>
                    <a:gd name="T39" fmla="*/ 647 h 838"/>
                    <a:gd name="T40" fmla="+- 0 2178 1833"/>
                    <a:gd name="T41" fmla="*/ T40 w 8239"/>
                    <a:gd name="T42" fmla="+- 0 748 156"/>
                    <a:gd name="T43" fmla="*/ 748 h 838"/>
                    <a:gd name="T44" fmla="+- 0 2482 1833"/>
                    <a:gd name="T45" fmla="*/ T44 w 8239"/>
                    <a:gd name="T46" fmla="+- 0 763 156"/>
                    <a:gd name="T47" fmla="*/ 763 h 838"/>
                    <a:gd name="T48" fmla="+- 0 2482 1833"/>
                    <a:gd name="T49" fmla="*/ T48 w 8239"/>
                    <a:gd name="T50" fmla="+- 0 993 156"/>
                    <a:gd name="T51" fmla="*/ 993 h 838"/>
                    <a:gd name="T52" fmla="+- 0 2252 1833"/>
                    <a:gd name="T53" fmla="*/ T52 w 8239"/>
                    <a:gd name="T54" fmla="+- 0 992 156"/>
                    <a:gd name="T55" fmla="*/ 992 h 838"/>
                    <a:gd name="T56" fmla="+- 0 2106 1833"/>
                    <a:gd name="T57" fmla="*/ T56 w 8239"/>
                    <a:gd name="T58" fmla="+- 0 966 156"/>
                    <a:gd name="T59" fmla="*/ 966 h 838"/>
                    <a:gd name="T60" fmla="+- 0 1982 1833"/>
                    <a:gd name="T61" fmla="*/ T60 w 8239"/>
                    <a:gd name="T62" fmla="+- 0 894 156"/>
                    <a:gd name="T63" fmla="*/ 894 h 838"/>
                    <a:gd name="T64" fmla="+- 0 1890 1833"/>
                    <a:gd name="T65" fmla="*/ T64 w 8239"/>
                    <a:gd name="T66" fmla="+- 0 785 156"/>
                    <a:gd name="T67" fmla="*/ 785 h 838"/>
                    <a:gd name="T68" fmla="+- 0 1840 1833"/>
                    <a:gd name="T69" fmla="*/ T68 w 8239"/>
                    <a:gd name="T70" fmla="+- 0 649 156"/>
                    <a:gd name="T71" fmla="*/ 649 h 838"/>
                    <a:gd name="T72" fmla="+- 0 1840 1833"/>
                    <a:gd name="T73" fmla="*/ T72 w 8239"/>
                    <a:gd name="T74" fmla="+- 0 500 156"/>
                    <a:gd name="T75" fmla="*/ 500 h 838"/>
                    <a:gd name="T76" fmla="+- 0 1889 1833"/>
                    <a:gd name="T77" fmla="*/ T76 w 8239"/>
                    <a:gd name="T78" fmla="+- 0 365 156"/>
                    <a:gd name="T79" fmla="*/ 365 h 838"/>
                    <a:gd name="T80" fmla="+- 0 1980 1833"/>
                    <a:gd name="T81" fmla="*/ T80 w 8239"/>
                    <a:gd name="T82" fmla="+- 0 257 156"/>
                    <a:gd name="T83" fmla="*/ 257 h 838"/>
                    <a:gd name="T84" fmla="+- 0 2101 1833"/>
                    <a:gd name="T85" fmla="*/ T84 w 8239"/>
                    <a:gd name="T86" fmla="+- 0 184 156"/>
                    <a:gd name="T87" fmla="*/ 184 h 838"/>
                    <a:gd name="T88" fmla="+- 0 2245 1833"/>
                    <a:gd name="T89" fmla="*/ T88 w 8239"/>
                    <a:gd name="T90" fmla="+- 0 156 156"/>
                    <a:gd name="T91" fmla="*/ 156 h 838"/>
                    <a:gd name="T92" fmla="+- 0 9738 1833"/>
                    <a:gd name="T93" fmla="*/ T92 w 8239"/>
                    <a:gd name="T94" fmla="+- 0 164 156"/>
                    <a:gd name="T95" fmla="*/ 164 h 838"/>
                    <a:gd name="T96" fmla="+- 0 9870 1833"/>
                    <a:gd name="T97" fmla="*/ T96 w 8239"/>
                    <a:gd name="T98" fmla="+- 0 216 156"/>
                    <a:gd name="T99" fmla="*/ 216 h 838"/>
                    <a:gd name="T100" fmla="+- 0 9976 1833"/>
                    <a:gd name="T101" fmla="*/ T100 w 8239"/>
                    <a:gd name="T102" fmla="+- 0 308 156"/>
                    <a:gd name="T103" fmla="*/ 308 h 838"/>
                    <a:gd name="T104" fmla="+- 0 10047 1833"/>
                    <a:gd name="T105" fmla="*/ T104 w 8239"/>
                    <a:gd name="T106" fmla="+- 0 430 156"/>
                    <a:gd name="T107" fmla="*/ 430 h 838"/>
                    <a:gd name="T108" fmla="+- 0 10072 1833"/>
                    <a:gd name="T109" fmla="*/ T108 w 8239"/>
                    <a:gd name="T110" fmla="+- 0 574 156"/>
                    <a:gd name="T111" fmla="*/ 574 h 838"/>
                    <a:gd name="T112" fmla="+- 0 10046 1833"/>
                    <a:gd name="T113" fmla="*/ T112 w 8239"/>
                    <a:gd name="T114" fmla="+- 0 720 156"/>
                    <a:gd name="T115" fmla="*/ 720 h 838"/>
                    <a:gd name="T116" fmla="+- 0 9974 1833"/>
                    <a:gd name="T117" fmla="*/ T116 w 8239"/>
                    <a:gd name="T118" fmla="+- 0 843 156"/>
                    <a:gd name="T119" fmla="*/ 843 h 838"/>
                    <a:gd name="T120" fmla="+- 0 9865 1833"/>
                    <a:gd name="T121" fmla="*/ T120 w 8239"/>
                    <a:gd name="T122" fmla="+- 0 935 156"/>
                    <a:gd name="T123" fmla="*/ 935 h 838"/>
                    <a:gd name="T124" fmla="+- 0 9729 1833"/>
                    <a:gd name="T125" fmla="*/ T124 w 8239"/>
                    <a:gd name="T126" fmla="+- 0 985 156"/>
                    <a:gd name="T127" fmla="*/ 985 h 838"/>
                    <a:gd name="T128" fmla="+- 0 9654 1833"/>
                    <a:gd name="T129" fmla="*/ T128 w 8239"/>
                    <a:gd name="T130" fmla="+- 0 993 156"/>
                    <a:gd name="T131" fmla="*/ 993 h 8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8239" h="838">
                      <a:moveTo>
                        <a:pt x="7821" y="837"/>
                      </a:moveTo>
                      <a:lnTo>
                        <a:pt x="7662" y="837"/>
                      </a:lnTo>
                      <a:lnTo>
                        <a:pt x="7778" y="722"/>
                      </a:lnTo>
                      <a:lnTo>
                        <a:pt x="7662" y="607"/>
                      </a:lnTo>
                      <a:lnTo>
                        <a:pt x="7821" y="607"/>
                      </a:lnTo>
                      <a:lnTo>
                        <a:pt x="7894" y="592"/>
                      </a:lnTo>
                      <a:lnTo>
                        <a:pt x="7954" y="551"/>
                      </a:lnTo>
                      <a:lnTo>
                        <a:pt x="7995" y="491"/>
                      </a:lnTo>
                      <a:lnTo>
                        <a:pt x="8010" y="418"/>
                      </a:lnTo>
                      <a:lnTo>
                        <a:pt x="7996" y="347"/>
                      </a:lnTo>
                      <a:lnTo>
                        <a:pt x="7958" y="288"/>
                      </a:lnTo>
                      <a:lnTo>
                        <a:pt x="7901" y="247"/>
                      </a:lnTo>
                      <a:lnTo>
                        <a:pt x="7831" y="230"/>
                      </a:lnTo>
                      <a:lnTo>
                        <a:pt x="412" y="230"/>
                      </a:lnTo>
                      <a:lnTo>
                        <a:pt x="341" y="246"/>
                      </a:lnTo>
                      <a:lnTo>
                        <a:pt x="283" y="287"/>
                      </a:lnTo>
                      <a:lnTo>
                        <a:pt x="244" y="346"/>
                      </a:lnTo>
                      <a:lnTo>
                        <a:pt x="230" y="418"/>
                      </a:lnTo>
                      <a:lnTo>
                        <a:pt x="245" y="491"/>
                      </a:lnTo>
                      <a:lnTo>
                        <a:pt x="285" y="551"/>
                      </a:lnTo>
                      <a:lnTo>
                        <a:pt x="345" y="592"/>
                      </a:lnTo>
                      <a:lnTo>
                        <a:pt x="419" y="607"/>
                      </a:lnTo>
                      <a:lnTo>
                        <a:pt x="649" y="607"/>
                      </a:lnTo>
                      <a:lnTo>
                        <a:pt x="764" y="722"/>
                      </a:lnTo>
                      <a:lnTo>
                        <a:pt x="649" y="837"/>
                      </a:lnTo>
                      <a:lnTo>
                        <a:pt x="419" y="837"/>
                      </a:lnTo>
                      <a:lnTo>
                        <a:pt x="419" y="836"/>
                      </a:lnTo>
                      <a:lnTo>
                        <a:pt x="344" y="829"/>
                      </a:lnTo>
                      <a:lnTo>
                        <a:pt x="273" y="810"/>
                      </a:lnTo>
                      <a:lnTo>
                        <a:pt x="208" y="779"/>
                      </a:lnTo>
                      <a:lnTo>
                        <a:pt x="149" y="738"/>
                      </a:lnTo>
                      <a:lnTo>
                        <a:pt x="99" y="687"/>
                      </a:lnTo>
                      <a:lnTo>
                        <a:pt x="57" y="629"/>
                      </a:lnTo>
                      <a:lnTo>
                        <a:pt x="26" y="564"/>
                      </a:lnTo>
                      <a:lnTo>
                        <a:pt x="7" y="493"/>
                      </a:lnTo>
                      <a:lnTo>
                        <a:pt x="0" y="418"/>
                      </a:lnTo>
                      <a:lnTo>
                        <a:pt x="7" y="344"/>
                      </a:lnTo>
                      <a:lnTo>
                        <a:pt x="26" y="274"/>
                      </a:lnTo>
                      <a:lnTo>
                        <a:pt x="56" y="209"/>
                      </a:lnTo>
                      <a:lnTo>
                        <a:pt x="97" y="151"/>
                      </a:lnTo>
                      <a:lnTo>
                        <a:pt x="147" y="101"/>
                      </a:lnTo>
                      <a:lnTo>
                        <a:pt x="204" y="59"/>
                      </a:lnTo>
                      <a:lnTo>
                        <a:pt x="268" y="28"/>
                      </a:lnTo>
                      <a:lnTo>
                        <a:pt x="338" y="8"/>
                      </a:lnTo>
                      <a:lnTo>
                        <a:pt x="412" y="0"/>
                      </a:lnTo>
                      <a:lnTo>
                        <a:pt x="7831" y="0"/>
                      </a:lnTo>
                      <a:lnTo>
                        <a:pt x="7905" y="8"/>
                      </a:lnTo>
                      <a:lnTo>
                        <a:pt x="7974" y="29"/>
                      </a:lnTo>
                      <a:lnTo>
                        <a:pt x="8037" y="60"/>
                      </a:lnTo>
                      <a:lnTo>
                        <a:pt x="8094" y="102"/>
                      </a:lnTo>
                      <a:lnTo>
                        <a:pt x="8143" y="152"/>
                      </a:lnTo>
                      <a:lnTo>
                        <a:pt x="8184" y="210"/>
                      </a:lnTo>
                      <a:lnTo>
                        <a:pt x="8214" y="274"/>
                      </a:lnTo>
                      <a:lnTo>
                        <a:pt x="8233" y="344"/>
                      </a:lnTo>
                      <a:lnTo>
                        <a:pt x="8239" y="418"/>
                      </a:lnTo>
                      <a:lnTo>
                        <a:pt x="8232" y="493"/>
                      </a:lnTo>
                      <a:lnTo>
                        <a:pt x="8213" y="564"/>
                      </a:lnTo>
                      <a:lnTo>
                        <a:pt x="8182" y="629"/>
                      </a:lnTo>
                      <a:lnTo>
                        <a:pt x="8141" y="687"/>
                      </a:lnTo>
                      <a:lnTo>
                        <a:pt x="8090" y="738"/>
                      </a:lnTo>
                      <a:lnTo>
                        <a:pt x="8032" y="779"/>
                      </a:lnTo>
                      <a:lnTo>
                        <a:pt x="7967" y="810"/>
                      </a:lnTo>
                      <a:lnTo>
                        <a:pt x="7896" y="829"/>
                      </a:lnTo>
                      <a:lnTo>
                        <a:pt x="7821" y="836"/>
                      </a:lnTo>
                      <a:lnTo>
                        <a:pt x="7821" y="837"/>
                      </a:lnTo>
                      <a:close/>
                    </a:path>
                  </a:pathLst>
                </a:custGeom>
                <a:solidFill>
                  <a:srgbClr val="BBD7A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AutoShape 155">
                  <a:extLst>
                    <a:ext uri="{FF2B5EF4-FFF2-40B4-BE49-F238E27FC236}">
                      <a16:creationId xmlns:a16="http://schemas.microsoft.com/office/drawing/2014/main" id="{6D1C8ECB-8BE4-4D75-897D-4C82471E3D19}"/>
                    </a:ext>
                  </a:extLst>
                </p:cNvPr>
                <p:cNvSpPr>
                  <a:spLocks/>
                </p:cNvSpPr>
                <p:nvPr/>
              </p:nvSpPr>
              <p:spPr bwMode="auto">
                <a:xfrm>
                  <a:off x="2355" y="474"/>
                  <a:ext cx="7150" cy="806"/>
                </a:xfrm>
                <a:custGeom>
                  <a:avLst/>
                  <a:gdLst>
                    <a:gd name="T0" fmla="+- 0 4313 2355"/>
                    <a:gd name="T1" fmla="*/ T0 w 7150"/>
                    <a:gd name="T2" fmla="+- 0 878 475"/>
                    <a:gd name="T3" fmla="*/ 878 h 806"/>
                    <a:gd name="T4" fmla="+- 0 3967 2355"/>
                    <a:gd name="T5" fmla="*/ T4 w 7150"/>
                    <a:gd name="T6" fmla="+- 0 475 475"/>
                    <a:gd name="T7" fmla="*/ 475 h 806"/>
                    <a:gd name="T8" fmla="+- 0 2355 2355"/>
                    <a:gd name="T9" fmla="*/ T8 w 7150"/>
                    <a:gd name="T10" fmla="+- 0 475 475"/>
                    <a:gd name="T11" fmla="*/ 475 h 806"/>
                    <a:gd name="T12" fmla="+- 0 2701 2355"/>
                    <a:gd name="T13" fmla="*/ T12 w 7150"/>
                    <a:gd name="T14" fmla="+- 0 878 475"/>
                    <a:gd name="T15" fmla="*/ 878 h 806"/>
                    <a:gd name="T16" fmla="+- 0 2355 2355"/>
                    <a:gd name="T17" fmla="*/ T16 w 7150"/>
                    <a:gd name="T18" fmla="+- 0 1281 475"/>
                    <a:gd name="T19" fmla="*/ 1281 h 806"/>
                    <a:gd name="T20" fmla="+- 0 3967 2355"/>
                    <a:gd name="T21" fmla="*/ T20 w 7150"/>
                    <a:gd name="T22" fmla="+- 0 1281 475"/>
                    <a:gd name="T23" fmla="*/ 1281 h 806"/>
                    <a:gd name="T24" fmla="+- 0 4313 2355"/>
                    <a:gd name="T25" fmla="*/ T24 w 7150"/>
                    <a:gd name="T26" fmla="+- 0 878 475"/>
                    <a:gd name="T27" fmla="*/ 878 h 806"/>
                    <a:gd name="T28" fmla="+- 0 6043 2355"/>
                    <a:gd name="T29" fmla="*/ T28 w 7150"/>
                    <a:gd name="T30" fmla="+- 0 878 475"/>
                    <a:gd name="T31" fmla="*/ 878 h 806"/>
                    <a:gd name="T32" fmla="+- 0 5698 2355"/>
                    <a:gd name="T33" fmla="*/ T32 w 7150"/>
                    <a:gd name="T34" fmla="+- 0 475 475"/>
                    <a:gd name="T35" fmla="*/ 475 h 806"/>
                    <a:gd name="T36" fmla="+- 0 4086 2355"/>
                    <a:gd name="T37" fmla="*/ T36 w 7150"/>
                    <a:gd name="T38" fmla="+- 0 475 475"/>
                    <a:gd name="T39" fmla="*/ 475 h 806"/>
                    <a:gd name="T40" fmla="+- 0 4431 2355"/>
                    <a:gd name="T41" fmla="*/ T40 w 7150"/>
                    <a:gd name="T42" fmla="+- 0 878 475"/>
                    <a:gd name="T43" fmla="*/ 878 h 806"/>
                    <a:gd name="T44" fmla="+- 0 4086 2355"/>
                    <a:gd name="T45" fmla="*/ T44 w 7150"/>
                    <a:gd name="T46" fmla="+- 0 1281 475"/>
                    <a:gd name="T47" fmla="*/ 1281 h 806"/>
                    <a:gd name="T48" fmla="+- 0 5698 2355"/>
                    <a:gd name="T49" fmla="*/ T48 w 7150"/>
                    <a:gd name="T50" fmla="+- 0 1281 475"/>
                    <a:gd name="T51" fmla="*/ 1281 h 806"/>
                    <a:gd name="T52" fmla="+- 0 6043 2355"/>
                    <a:gd name="T53" fmla="*/ T52 w 7150"/>
                    <a:gd name="T54" fmla="+- 0 878 475"/>
                    <a:gd name="T55" fmla="*/ 878 h 806"/>
                    <a:gd name="T56" fmla="+- 0 7774 2355"/>
                    <a:gd name="T57" fmla="*/ T56 w 7150"/>
                    <a:gd name="T58" fmla="+- 0 878 475"/>
                    <a:gd name="T59" fmla="*/ 878 h 806"/>
                    <a:gd name="T60" fmla="+- 0 7428 2355"/>
                    <a:gd name="T61" fmla="*/ T60 w 7150"/>
                    <a:gd name="T62" fmla="+- 0 475 475"/>
                    <a:gd name="T63" fmla="*/ 475 h 806"/>
                    <a:gd name="T64" fmla="+- 0 5816 2355"/>
                    <a:gd name="T65" fmla="*/ T64 w 7150"/>
                    <a:gd name="T66" fmla="+- 0 475 475"/>
                    <a:gd name="T67" fmla="*/ 475 h 806"/>
                    <a:gd name="T68" fmla="+- 0 6162 2355"/>
                    <a:gd name="T69" fmla="*/ T68 w 7150"/>
                    <a:gd name="T70" fmla="+- 0 878 475"/>
                    <a:gd name="T71" fmla="*/ 878 h 806"/>
                    <a:gd name="T72" fmla="+- 0 5816 2355"/>
                    <a:gd name="T73" fmla="*/ T72 w 7150"/>
                    <a:gd name="T74" fmla="+- 0 1281 475"/>
                    <a:gd name="T75" fmla="*/ 1281 h 806"/>
                    <a:gd name="T76" fmla="+- 0 7428 2355"/>
                    <a:gd name="T77" fmla="*/ T76 w 7150"/>
                    <a:gd name="T78" fmla="+- 0 1281 475"/>
                    <a:gd name="T79" fmla="*/ 1281 h 806"/>
                    <a:gd name="T80" fmla="+- 0 7774 2355"/>
                    <a:gd name="T81" fmla="*/ T80 w 7150"/>
                    <a:gd name="T82" fmla="+- 0 878 475"/>
                    <a:gd name="T83" fmla="*/ 878 h 806"/>
                    <a:gd name="T84" fmla="+- 0 9504 2355"/>
                    <a:gd name="T85" fmla="*/ T84 w 7150"/>
                    <a:gd name="T86" fmla="+- 0 878 475"/>
                    <a:gd name="T87" fmla="*/ 878 h 806"/>
                    <a:gd name="T88" fmla="+- 0 9159 2355"/>
                    <a:gd name="T89" fmla="*/ T88 w 7150"/>
                    <a:gd name="T90" fmla="+- 0 475 475"/>
                    <a:gd name="T91" fmla="*/ 475 h 806"/>
                    <a:gd name="T92" fmla="+- 0 7547 2355"/>
                    <a:gd name="T93" fmla="*/ T92 w 7150"/>
                    <a:gd name="T94" fmla="+- 0 475 475"/>
                    <a:gd name="T95" fmla="*/ 475 h 806"/>
                    <a:gd name="T96" fmla="+- 0 7892 2355"/>
                    <a:gd name="T97" fmla="*/ T96 w 7150"/>
                    <a:gd name="T98" fmla="+- 0 878 475"/>
                    <a:gd name="T99" fmla="*/ 878 h 806"/>
                    <a:gd name="T100" fmla="+- 0 7547 2355"/>
                    <a:gd name="T101" fmla="*/ T100 w 7150"/>
                    <a:gd name="T102" fmla="+- 0 1281 475"/>
                    <a:gd name="T103" fmla="*/ 1281 h 806"/>
                    <a:gd name="T104" fmla="+- 0 9159 2355"/>
                    <a:gd name="T105" fmla="*/ T104 w 7150"/>
                    <a:gd name="T106" fmla="+- 0 1281 475"/>
                    <a:gd name="T107" fmla="*/ 1281 h 806"/>
                    <a:gd name="T108" fmla="+- 0 9504 2355"/>
                    <a:gd name="T109" fmla="*/ T108 w 7150"/>
                    <a:gd name="T110" fmla="+- 0 878 475"/>
                    <a:gd name="T111" fmla="*/ 878 h 8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7150" h="806">
                      <a:moveTo>
                        <a:pt x="1958" y="403"/>
                      </a:moveTo>
                      <a:lnTo>
                        <a:pt x="1612" y="0"/>
                      </a:lnTo>
                      <a:lnTo>
                        <a:pt x="0" y="0"/>
                      </a:lnTo>
                      <a:lnTo>
                        <a:pt x="346" y="403"/>
                      </a:lnTo>
                      <a:lnTo>
                        <a:pt x="0" y="806"/>
                      </a:lnTo>
                      <a:lnTo>
                        <a:pt x="1612" y="806"/>
                      </a:lnTo>
                      <a:lnTo>
                        <a:pt x="1958" y="403"/>
                      </a:lnTo>
                      <a:close/>
                      <a:moveTo>
                        <a:pt x="3688" y="403"/>
                      </a:moveTo>
                      <a:lnTo>
                        <a:pt x="3343" y="0"/>
                      </a:lnTo>
                      <a:lnTo>
                        <a:pt x="1731" y="0"/>
                      </a:lnTo>
                      <a:lnTo>
                        <a:pt x="2076" y="403"/>
                      </a:lnTo>
                      <a:lnTo>
                        <a:pt x="1731" y="806"/>
                      </a:lnTo>
                      <a:lnTo>
                        <a:pt x="3343" y="806"/>
                      </a:lnTo>
                      <a:lnTo>
                        <a:pt x="3688" y="403"/>
                      </a:lnTo>
                      <a:close/>
                      <a:moveTo>
                        <a:pt x="5419" y="403"/>
                      </a:moveTo>
                      <a:lnTo>
                        <a:pt x="5073" y="0"/>
                      </a:lnTo>
                      <a:lnTo>
                        <a:pt x="3461" y="0"/>
                      </a:lnTo>
                      <a:lnTo>
                        <a:pt x="3807" y="403"/>
                      </a:lnTo>
                      <a:lnTo>
                        <a:pt x="3461" y="806"/>
                      </a:lnTo>
                      <a:lnTo>
                        <a:pt x="5073" y="806"/>
                      </a:lnTo>
                      <a:lnTo>
                        <a:pt x="5419" y="403"/>
                      </a:lnTo>
                      <a:close/>
                      <a:moveTo>
                        <a:pt x="7149" y="403"/>
                      </a:moveTo>
                      <a:lnTo>
                        <a:pt x="6804" y="0"/>
                      </a:lnTo>
                      <a:lnTo>
                        <a:pt x="5192" y="0"/>
                      </a:lnTo>
                      <a:lnTo>
                        <a:pt x="5537" y="403"/>
                      </a:lnTo>
                      <a:lnTo>
                        <a:pt x="5192" y="806"/>
                      </a:lnTo>
                      <a:lnTo>
                        <a:pt x="6804" y="806"/>
                      </a:lnTo>
                      <a:lnTo>
                        <a:pt x="7149" y="403"/>
                      </a:lnTo>
                      <a:close/>
                    </a:path>
                  </a:pathLst>
                </a:custGeom>
                <a:solidFill>
                  <a:srgbClr val="7DBB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Text Box 154">
                  <a:extLst>
                    <a:ext uri="{FF2B5EF4-FFF2-40B4-BE49-F238E27FC236}">
                      <a16:creationId xmlns:a16="http://schemas.microsoft.com/office/drawing/2014/main" id="{F8393084-C6F7-4366-A643-38EA62708EEB}"/>
                    </a:ext>
                  </a:extLst>
                </p:cNvPr>
                <p:cNvSpPr txBox="1">
                  <a:spLocks noChangeArrowheads="1"/>
                </p:cNvSpPr>
                <p:nvPr/>
              </p:nvSpPr>
              <p:spPr bwMode="auto">
                <a:xfrm>
                  <a:off x="2845" y="676"/>
                  <a:ext cx="12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0965" indent="-1016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Evaluate and diagnose</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8" name="Text Box 153">
                  <a:extLst>
                    <a:ext uri="{FF2B5EF4-FFF2-40B4-BE49-F238E27FC236}">
                      <a16:creationId xmlns:a16="http://schemas.microsoft.com/office/drawing/2014/main" id="{6F18E3B8-601E-4FCD-BE37-2404BEB2869E}"/>
                    </a:ext>
                  </a:extLst>
                </p:cNvPr>
                <p:cNvSpPr txBox="1">
                  <a:spLocks noChangeArrowheads="1"/>
                </p:cNvSpPr>
                <p:nvPr/>
              </p:nvSpPr>
              <p:spPr bwMode="auto">
                <a:xfrm>
                  <a:off x="4558" y="676"/>
                  <a:ext cx="1239"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13665" marR="5080" indent="-1143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Prioritise and set goals</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9" name="Text Box 152">
                  <a:extLst>
                    <a:ext uri="{FF2B5EF4-FFF2-40B4-BE49-F238E27FC236}">
                      <a16:creationId xmlns:a16="http://schemas.microsoft.com/office/drawing/2014/main" id="{CC6FCF26-69D2-43AE-91B6-F22C26302572}"/>
                    </a:ext>
                  </a:extLst>
                </p:cNvPr>
                <p:cNvSpPr txBox="1">
                  <a:spLocks noChangeArrowheads="1"/>
                </p:cNvSpPr>
                <p:nvPr/>
              </p:nvSpPr>
              <p:spPr bwMode="auto">
                <a:xfrm>
                  <a:off x="6485" y="676"/>
                  <a:ext cx="82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2540" indent="146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Develop and plan</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10" name="Text Box 151">
                  <a:extLst>
                    <a:ext uri="{FF2B5EF4-FFF2-40B4-BE49-F238E27FC236}">
                      <a16:creationId xmlns:a16="http://schemas.microsoft.com/office/drawing/2014/main" id="{23DBA877-A35E-4838-8ACE-3B873BBC3048}"/>
                    </a:ext>
                  </a:extLst>
                </p:cNvPr>
                <p:cNvSpPr txBox="1">
                  <a:spLocks noChangeArrowheads="1"/>
                </p:cNvSpPr>
                <p:nvPr/>
              </p:nvSpPr>
              <p:spPr bwMode="auto">
                <a:xfrm>
                  <a:off x="8072" y="676"/>
                  <a:ext cx="113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00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Implement and monitor</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12" name="Rectangle 11">
                <a:extLst>
                  <a:ext uri="{FF2B5EF4-FFF2-40B4-BE49-F238E27FC236}">
                    <a16:creationId xmlns:a16="http://schemas.microsoft.com/office/drawing/2014/main" id="{5E62F741-D9DF-4BA0-BD74-F27B5136AFB4}"/>
                  </a:ext>
                </a:extLst>
              </p:cNvPr>
              <p:cNvSpPr/>
              <p:nvPr/>
            </p:nvSpPr>
            <p:spPr bwMode="auto">
              <a:xfrm>
                <a:off x="1979712" y="744070"/>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3" name="Rectangle 12">
                <a:extLst>
                  <a:ext uri="{FF2B5EF4-FFF2-40B4-BE49-F238E27FC236}">
                    <a16:creationId xmlns:a16="http://schemas.microsoft.com/office/drawing/2014/main" id="{46E5723B-E51B-4EA9-95A2-C71B7243D9B9}"/>
                  </a:ext>
                </a:extLst>
              </p:cNvPr>
              <p:cNvSpPr/>
              <p:nvPr/>
            </p:nvSpPr>
            <p:spPr bwMode="auto">
              <a:xfrm>
                <a:off x="3091060" y="755596"/>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4" name="Rectangle 13">
                <a:extLst>
                  <a:ext uri="{FF2B5EF4-FFF2-40B4-BE49-F238E27FC236}">
                    <a16:creationId xmlns:a16="http://schemas.microsoft.com/office/drawing/2014/main" id="{CD81B33D-0C65-4E2D-9773-744233103CE7}"/>
                  </a:ext>
                </a:extLst>
              </p:cNvPr>
              <p:cNvSpPr/>
              <p:nvPr/>
            </p:nvSpPr>
            <p:spPr bwMode="auto">
              <a:xfrm>
                <a:off x="4191091" y="721287"/>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grpSp>
        <p:sp>
          <p:nvSpPr>
            <p:cNvPr id="17" name="Rectangle 16">
              <a:extLst>
                <a:ext uri="{FF2B5EF4-FFF2-40B4-BE49-F238E27FC236}">
                  <a16:creationId xmlns:a16="http://schemas.microsoft.com/office/drawing/2014/main" id="{333DB422-6C0B-4F75-975D-92449468B88A}"/>
                </a:ext>
              </a:extLst>
            </p:cNvPr>
            <p:cNvSpPr/>
            <p:nvPr/>
          </p:nvSpPr>
          <p:spPr>
            <a:xfrm>
              <a:off x="-1633447" y="36612"/>
              <a:ext cx="9117140" cy="461665"/>
            </a:xfrm>
            <a:prstGeom prst="rect">
              <a:avLst/>
            </a:prstGeom>
          </p:spPr>
          <p:txBody>
            <a:bodyPr wrap="square">
              <a:spAutoFit/>
            </a:bodyPr>
            <a:lstStyle/>
            <a:p>
              <a:pPr marL="2229485" marR="2250440" algn="ctr">
                <a:spcBef>
                  <a:spcPts val="470"/>
                </a:spcBef>
                <a:spcAft>
                  <a:spcPts val="0"/>
                </a:spcAft>
              </a:pPr>
              <a:r>
                <a:rPr lang="en-US" b="1" dirty="0">
                  <a:solidFill>
                    <a:srgbClr val="7DBB6E"/>
                  </a:solidFill>
                  <a:latin typeface="Lucida Sans" panose="020B0602030504020204" pitchFamily="34" charset="0"/>
                  <a:ea typeface="Lucida Sans" panose="020B0602030504020204" pitchFamily="34" charset="0"/>
                  <a:cs typeface="Lucida Sans" panose="020B0602030504020204" pitchFamily="34" charset="0"/>
                </a:rPr>
                <a:t>IMPROVEMENT CYCLE</a:t>
              </a:r>
              <a:endParaRPr lang="en-AU" b="1" dirty="0">
                <a:latin typeface="Lucida Sans" panose="020B0602030504020204" pitchFamily="34" charset="0"/>
                <a:ea typeface="Lucida Sans" panose="020B0602030504020204" pitchFamily="34" charset="0"/>
                <a:cs typeface="Lucida Sans" panose="020B0602030504020204" pitchFamily="34" charset="0"/>
              </a:endParaRPr>
            </a:p>
          </p:txBody>
        </p:sp>
      </p:grpSp>
    </p:spTree>
    <p:extLst>
      <p:ext uri="{BB962C8B-B14F-4D97-AF65-F5344CB8AC3E}">
        <p14:creationId xmlns:p14="http://schemas.microsoft.com/office/powerpoint/2010/main" val="17189663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499CC1E6-B4EF-49CD-A9DB-19DEFDD2D4FF}"/>
              </a:ext>
            </a:extLst>
          </p:cNvPr>
          <p:cNvSpPr>
            <a:spLocks noGrp="1"/>
          </p:cNvSpPr>
          <p:nvPr>
            <p:ph idx="1"/>
          </p:nvPr>
        </p:nvSpPr>
        <p:spPr>
          <a:xfrm>
            <a:off x="179388" y="1485900"/>
            <a:ext cx="8713787" cy="2971800"/>
          </a:xfrm>
        </p:spPr>
        <p:txBody>
          <a:bodyPr/>
          <a:lstStyle/>
          <a:p>
            <a:r>
              <a:rPr lang="en-US" sz="1600" dirty="0"/>
              <a:t>Improving assessment practices </a:t>
            </a:r>
          </a:p>
          <a:p>
            <a:endParaRPr lang="en-US" sz="1600" dirty="0"/>
          </a:p>
          <a:p>
            <a:r>
              <a:rPr lang="en-US" sz="1600" dirty="0"/>
              <a:t>Building teacher understanding of EAL-informed pedagogy</a:t>
            </a:r>
          </a:p>
          <a:p>
            <a:endParaRPr lang="en-US" sz="1600" dirty="0"/>
          </a:p>
          <a:p>
            <a:r>
              <a:rPr lang="en-US" sz="1600" dirty="0"/>
              <a:t>Updating teaching plans</a:t>
            </a:r>
          </a:p>
          <a:p>
            <a:endParaRPr lang="en-US" sz="1600" dirty="0"/>
          </a:p>
          <a:p>
            <a:r>
              <a:rPr lang="en-US" sz="1600" dirty="0"/>
              <a:t>Implementing a whole-school EAL approach </a:t>
            </a:r>
          </a:p>
          <a:p>
            <a:endParaRPr lang="en-US" sz="1600" dirty="0"/>
          </a:p>
          <a:p>
            <a:r>
              <a:rPr lang="en-US" sz="1600" dirty="0"/>
              <a:t>Aligning to other school initiatives</a:t>
            </a:r>
          </a:p>
        </p:txBody>
      </p:sp>
      <p:grpSp>
        <p:nvGrpSpPr>
          <p:cNvPr id="17" name="Group 16">
            <a:extLst>
              <a:ext uri="{FF2B5EF4-FFF2-40B4-BE49-F238E27FC236}">
                <a16:creationId xmlns:a16="http://schemas.microsoft.com/office/drawing/2014/main" id="{EAC4768E-CBBC-45C1-8410-8437E5A65E59}"/>
              </a:ext>
            </a:extLst>
          </p:cNvPr>
          <p:cNvGrpSpPr/>
          <p:nvPr/>
        </p:nvGrpSpPr>
        <p:grpSpPr>
          <a:xfrm>
            <a:off x="-1633447" y="36612"/>
            <a:ext cx="9117140" cy="1161281"/>
            <a:chOff x="-1633447" y="36612"/>
            <a:chExt cx="9117140" cy="1161281"/>
          </a:xfrm>
        </p:grpSpPr>
        <p:grpSp>
          <p:nvGrpSpPr>
            <p:cNvPr id="2" name="Group 1">
              <a:extLst>
                <a:ext uri="{FF2B5EF4-FFF2-40B4-BE49-F238E27FC236}">
                  <a16:creationId xmlns:a16="http://schemas.microsoft.com/office/drawing/2014/main" id="{8B4DF569-EA73-4C31-8617-180FE3F9ABED}"/>
                </a:ext>
              </a:extLst>
            </p:cNvPr>
            <p:cNvGrpSpPr/>
            <p:nvPr/>
          </p:nvGrpSpPr>
          <p:grpSpPr>
            <a:xfrm>
              <a:off x="323528" y="483518"/>
              <a:ext cx="5231765" cy="714375"/>
              <a:chOff x="323528" y="483518"/>
              <a:chExt cx="5231765" cy="714375"/>
            </a:xfrm>
          </p:grpSpPr>
          <p:grpSp>
            <p:nvGrpSpPr>
              <p:cNvPr id="4" name="Group 3">
                <a:extLst>
                  <a:ext uri="{FF2B5EF4-FFF2-40B4-BE49-F238E27FC236}">
                    <a16:creationId xmlns:a16="http://schemas.microsoft.com/office/drawing/2014/main" id="{C2B7B5EF-7007-4E60-A3DE-7EA8E7DEDDE5}"/>
                  </a:ext>
                </a:extLst>
              </p:cNvPr>
              <p:cNvGrpSpPr>
                <a:grpSpLocks/>
              </p:cNvGrpSpPr>
              <p:nvPr/>
            </p:nvGrpSpPr>
            <p:grpSpPr bwMode="auto">
              <a:xfrm>
                <a:off x="323528" y="483518"/>
                <a:ext cx="5231765" cy="714375"/>
                <a:chOff x="1833" y="155"/>
                <a:chExt cx="8239" cy="1125"/>
              </a:xfrm>
            </p:grpSpPr>
            <p:sp>
              <p:nvSpPr>
                <p:cNvPr id="5" name="Freeform 156">
                  <a:extLst>
                    <a:ext uri="{FF2B5EF4-FFF2-40B4-BE49-F238E27FC236}">
                      <a16:creationId xmlns:a16="http://schemas.microsoft.com/office/drawing/2014/main" id="{3139E42E-F1CE-426A-860A-1CBFFBA54965}"/>
                    </a:ext>
                  </a:extLst>
                </p:cNvPr>
                <p:cNvSpPr>
                  <a:spLocks/>
                </p:cNvSpPr>
                <p:nvPr/>
              </p:nvSpPr>
              <p:spPr bwMode="auto">
                <a:xfrm>
                  <a:off x="1833" y="155"/>
                  <a:ext cx="8239" cy="838"/>
                </a:xfrm>
                <a:custGeom>
                  <a:avLst/>
                  <a:gdLst>
                    <a:gd name="T0" fmla="+- 0 9495 1833"/>
                    <a:gd name="T1" fmla="*/ T0 w 8239"/>
                    <a:gd name="T2" fmla="+- 0 993 156"/>
                    <a:gd name="T3" fmla="*/ 993 h 838"/>
                    <a:gd name="T4" fmla="+- 0 9495 1833"/>
                    <a:gd name="T5" fmla="*/ T4 w 8239"/>
                    <a:gd name="T6" fmla="+- 0 763 156"/>
                    <a:gd name="T7" fmla="*/ 763 h 838"/>
                    <a:gd name="T8" fmla="+- 0 9727 1833"/>
                    <a:gd name="T9" fmla="*/ T8 w 8239"/>
                    <a:gd name="T10" fmla="+- 0 748 156"/>
                    <a:gd name="T11" fmla="*/ 748 h 838"/>
                    <a:gd name="T12" fmla="+- 0 9828 1833"/>
                    <a:gd name="T13" fmla="*/ T12 w 8239"/>
                    <a:gd name="T14" fmla="+- 0 647 156"/>
                    <a:gd name="T15" fmla="*/ 647 h 838"/>
                    <a:gd name="T16" fmla="+- 0 9829 1833"/>
                    <a:gd name="T17" fmla="*/ T16 w 8239"/>
                    <a:gd name="T18" fmla="+- 0 503 156"/>
                    <a:gd name="T19" fmla="*/ 503 h 838"/>
                    <a:gd name="T20" fmla="+- 0 9734 1833"/>
                    <a:gd name="T21" fmla="*/ T20 w 8239"/>
                    <a:gd name="T22" fmla="+- 0 403 156"/>
                    <a:gd name="T23" fmla="*/ 403 h 838"/>
                    <a:gd name="T24" fmla="+- 0 9664 1833"/>
                    <a:gd name="T25" fmla="*/ T24 w 8239"/>
                    <a:gd name="T26" fmla="+- 0 386 156"/>
                    <a:gd name="T27" fmla="*/ 386 h 838"/>
                    <a:gd name="T28" fmla="+- 0 2174 1833"/>
                    <a:gd name="T29" fmla="*/ T28 w 8239"/>
                    <a:gd name="T30" fmla="+- 0 402 156"/>
                    <a:gd name="T31" fmla="*/ 402 h 838"/>
                    <a:gd name="T32" fmla="+- 0 2077 1833"/>
                    <a:gd name="T33" fmla="*/ T32 w 8239"/>
                    <a:gd name="T34" fmla="+- 0 502 156"/>
                    <a:gd name="T35" fmla="*/ 502 h 838"/>
                    <a:gd name="T36" fmla="+- 0 2078 1833"/>
                    <a:gd name="T37" fmla="*/ T36 w 8239"/>
                    <a:gd name="T38" fmla="+- 0 647 156"/>
                    <a:gd name="T39" fmla="*/ 647 h 838"/>
                    <a:gd name="T40" fmla="+- 0 2178 1833"/>
                    <a:gd name="T41" fmla="*/ T40 w 8239"/>
                    <a:gd name="T42" fmla="+- 0 748 156"/>
                    <a:gd name="T43" fmla="*/ 748 h 838"/>
                    <a:gd name="T44" fmla="+- 0 2482 1833"/>
                    <a:gd name="T45" fmla="*/ T44 w 8239"/>
                    <a:gd name="T46" fmla="+- 0 763 156"/>
                    <a:gd name="T47" fmla="*/ 763 h 838"/>
                    <a:gd name="T48" fmla="+- 0 2482 1833"/>
                    <a:gd name="T49" fmla="*/ T48 w 8239"/>
                    <a:gd name="T50" fmla="+- 0 993 156"/>
                    <a:gd name="T51" fmla="*/ 993 h 838"/>
                    <a:gd name="T52" fmla="+- 0 2252 1833"/>
                    <a:gd name="T53" fmla="*/ T52 w 8239"/>
                    <a:gd name="T54" fmla="+- 0 992 156"/>
                    <a:gd name="T55" fmla="*/ 992 h 838"/>
                    <a:gd name="T56" fmla="+- 0 2106 1833"/>
                    <a:gd name="T57" fmla="*/ T56 w 8239"/>
                    <a:gd name="T58" fmla="+- 0 966 156"/>
                    <a:gd name="T59" fmla="*/ 966 h 838"/>
                    <a:gd name="T60" fmla="+- 0 1982 1833"/>
                    <a:gd name="T61" fmla="*/ T60 w 8239"/>
                    <a:gd name="T62" fmla="+- 0 894 156"/>
                    <a:gd name="T63" fmla="*/ 894 h 838"/>
                    <a:gd name="T64" fmla="+- 0 1890 1833"/>
                    <a:gd name="T65" fmla="*/ T64 w 8239"/>
                    <a:gd name="T66" fmla="+- 0 785 156"/>
                    <a:gd name="T67" fmla="*/ 785 h 838"/>
                    <a:gd name="T68" fmla="+- 0 1840 1833"/>
                    <a:gd name="T69" fmla="*/ T68 w 8239"/>
                    <a:gd name="T70" fmla="+- 0 649 156"/>
                    <a:gd name="T71" fmla="*/ 649 h 838"/>
                    <a:gd name="T72" fmla="+- 0 1840 1833"/>
                    <a:gd name="T73" fmla="*/ T72 w 8239"/>
                    <a:gd name="T74" fmla="+- 0 500 156"/>
                    <a:gd name="T75" fmla="*/ 500 h 838"/>
                    <a:gd name="T76" fmla="+- 0 1889 1833"/>
                    <a:gd name="T77" fmla="*/ T76 w 8239"/>
                    <a:gd name="T78" fmla="+- 0 365 156"/>
                    <a:gd name="T79" fmla="*/ 365 h 838"/>
                    <a:gd name="T80" fmla="+- 0 1980 1833"/>
                    <a:gd name="T81" fmla="*/ T80 w 8239"/>
                    <a:gd name="T82" fmla="+- 0 257 156"/>
                    <a:gd name="T83" fmla="*/ 257 h 838"/>
                    <a:gd name="T84" fmla="+- 0 2101 1833"/>
                    <a:gd name="T85" fmla="*/ T84 w 8239"/>
                    <a:gd name="T86" fmla="+- 0 184 156"/>
                    <a:gd name="T87" fmla="*/ 184 h 838"/>
                    <a:gd name="T88" fmla="+- 0 2245 1833"/>
                    <a:gd name="T89" fmla="*/ T88 w 8239"/>
                    <a:gd name="T90" fmla="+- 0 156 156"/>
                    <a:gd name="T91" fmla="*/ 156 h 838"/>
                    <a:gd name="T92" fmla="+- 0 9738 1833"/>
                    <a:gd name="T93" fmla="*/ T92 w 8239"/>
                    <a:gd name="T94" fmla="+- 0 164 156"/>
                    <a:gd name="T95" fmla="*/ 164 h 838"/>
                    <a:gd name="T96" fmla="+- 0 9870 1833"/>
                    <a:gd name="T97" fmla="*/ T96 w 8239"/>
                    <a:gd name="T98" fmla="+- 0 216 156"/>
                    <a:gd name="T99" fmla="*/ 216 h 838"/>
                    <a:gd name="T100" fmla="+- 0 9976 1833"/>
                    <a:gd name="T101" fmla="*/ T100 w 8239"/>
                    <a:gd name="T102" fmla="+- 0 308 156"/>
                    <a:gd name="T103" fmla="*/ 308 h 838"/>
                    <a:gd name="T104" fmla="+- 0 10047 1833"/>
                    <a:gd name="T105" fmla="*/ T104 w 8239"/>
                    <a:gd name="T106" fmla="+- 0 430 156"/>
                    <a:gd name="T107" fmla="*/ 430 h 838"/>
                    <a:gd name="T108" fmla="+- 0 10072 1833"/>
                    <a:gd name="T109" fmla="*/ T108 w 8239"/>
                    <a:gd name="T110" fmla="+- 0 574 156"/>
                    <a:gd name="T111" fmla="*/ 574 h 838"/>
                    <a:gd name="T112" fmla="+- 0 10046 1833"/>
                    <a:gd name="T113" fmla="*/ T112 w 8239"/>
                    <a:gd name="T114" fmla="+- 0 720 156"/>
                    <a:gd name="T115" fmla="*/ 720 h 838"/>
                    <a:gd name="T116" fmla="+- 0 9974 1833"/>
                    <a:gd name="T117" fmla="*/ T116 w 8239"/>
                    <a:gd name="T118" fmla="+- 0 843 156"/>
                    <a:gd name="T119" fmla="*/ 843 h 838"/>
                    <a:gd name="T120" fmla="+- 0 9865 1833"/>
                    <a:gd name="T121" fmla="*/ T120 w 8239"/>
                    <a:gd name="T122" fmla="+- 0 935 156"/>
                    <a:gd name="T123" fmla="*/ 935 h 838"/>
                    <a:gd name="T124" fmla="+- 0 9729 1833"/>
                    <a:gd name="T125" fmla="*/ T124 w 8239"/>
                    <a:gd name="T126" fmla="+- 0 985 156"/>
                    <a:gd name="T127" fmla="*/ 985 h 838"/>
                    <a:gd name="T128" fmla="+- 0 9654 1833"/>
                    <a:gd name="T129" fmla="*/ T128 w 8239"/>
                    <a:gd name="T130" fmla="+- 0 993 156"/>
                    <a:gd name="T131" fmla="*/ 993 h 8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8239" h="838">
                      <a:moveTo>
                        <a:pt x="7821" y="837"/>
                      </a:moveTo>
                      <a:lnTo>
                        <a:pt x="7662" y="837"/>
                      </a:lnTo>
                      <a:lnTo>
                        <a:pt x="7778" y="722"/>
                      </a:lnTo>
                      <a:lnTo>
                        <a:pt x="7662" y="607"/>
                      </a:lnTo>
                      <a:lnTo>
                        <a:pt x="7821" y="607"/>
                      </a:lnTo>
                      <a:lnTo>
                        <a:pt x="7894" y="592"/>
                      </a:lnTo>
                      <a:lnTo>
                        <a:pt x="7954" y="551"/>
                      </a:lnTo>
                      <a:lnTo>
                        <a:pt x="7995" y="491"/>
                      </a:lnTo>
                      <a:lnTo>
                        <a:pt x="8010" y="418"/>
                      </a:lnTo>
                      <a:lnTo>
                        <a:pt x="7996" y="347"/>
                      </a:lnTo>
                      <a:lnTo>
                        <a:pt x="7958" y="288"/>
                      </a:lnTo>
                      <a:lnTo>
                        <a:pt x="7901" y="247"/>
                      </a:lnTo>
                      <a:lnTo>
                        <a:pt x="7831" y="230"/>
                      </a:lnTo>
                      <a:lnTo>
                        <a:pt x="412" y="230"/>
                      </a:lnTo>
                      <a:lnTo>
                        <a:pt x="341" y="246"/>
                      </a:lnTo>
                      <a:lnTo>
                        <a:pt x="283" y="287"/>
                      </a:lnTo>
                      <a:lnTo>
                        <a:pt x="244" y="346"/>
                      </a:lnTo>
                      <a:lnTo>
                        <a:pt x="230" y="418"/>
                      </a:lnTo>
                      <a:lnTo>
                        <a:pt x="245" y="491"/>
                      </a:lnTo>
                      <a:lnTo>
                        <a:pt x="285" y="551"/>
                      </a:lnTo>
                      <a:lnTo>
                        <a:pt x="345" y="592"/>
                      </a:lnTo>
                      <a:lnTo>
                        <a:pt x="419" y="607"/>
                      </a:lnTo>
                      <a:lnTo>
                        <a:pt x="649" y="607"/>
                      </a:lnTo>
                      <a:lnTo>
                        <a:pt x="764" y="722"/>
                      </a:lnTo>
                      <a:lnTo>
                        <a:pt x="649" y="837"/>
                      </a:lnTo>
                      <a:lnTo>
                        <a:pt x="419" y="837"/>
                      </a:lnTo>
                      <a:lnTo>
                        <a:pt x="419" y="836"/>
                      </a:lnTo>
                      <a:lnTo>
                        <a:pt x="344" y="829"/>
                      </a:lnTo>
                      <a:lnTo>
                        <a:pt x="273" y="810"/>
                      </a:lnTo>
                      <a:lnTo>
                        <a:pt x="208" y="779"/>
                      </a:lnTo>
                      <a:lnTo>
                        <a:pt x="149" y="738"/>
                      </a:lnTo>
                      <a:lnTo>
                        <a:pt x="99" y="687"/>
                      </a:lnTo>
                      <a:lnTo>
                        <a:pt x="57" y="629"/>
                      </a:lnTo>
                      <a:lnTo>
                        <a:pt x="26" y="564"/>
                      </a:lnTo>
                      <a:lnTo>
                        <a:pt x="7" y="493"/>
                      </a:lnTo>
                      <a:lnTo>
                        <a:pt x="0" y="418"/>
                      </a:lnTo>
                      <a:lnTo>
                        <a:pt x="7" y="344"/>
                      </a:lnTo>
                      <a:lnTo>
                        <a:pt x="26" y="274"/>
                      </a:lnTo>
                      <a:lnTo>
                        <a:pt x="56" y="209"/>
                      </a:lnTo>
                      <a:lnTo>
                        <a:pt x="97" y="151"/>
                      </a:lnTo>
                      <a:lnTo>
                        <a:pt x="147" y="101"/>
                      </a:lnTo>
                      <a:lnTo>
                        <a:pt x="204" y="59"/>
                      </a:lnTo>
                      <a:lnTo>
                        <a:pt x="268" y="28"/>
                      </a:lnTo>
                      <a:lnTo>
                        <a:pt x="338" y="8"/>
                      </a:lnTo>
                      <a:lnTo>
                        <a:pt x="412" y="0"/>
                      </a:lnTo>
                      <a:lnTo>
                        <a:pt x="7831" y="0"/>
                      </a:lnTo>
                      <a:lnTo>
                        <a:pt x="7905" y="8"/>
                      </a:lnTo>
                      <a:lnTo>
                        <a:pt x="7974" y="29"/>
                      </a:lnTo>
                      <a:lnTo>
                        <a:pt x="8037" y="60"/>
                      </a:lnTo>
                      <a:lnTo>
                        <a:pt x="8094" y="102"/>
                      </a:lnTo>
                      <a:lnTo>
                        <a:pt x="8143" y="152"/>
                      </a:lnTo>
                      <a:lnTo>
                        <a:pt x="8184" y="210"/>
                      </a:lnTo>
                      <a:lnTo>
                        <a:pt x="8214" y="274"/>
                      </a:lnTo>
                      <a:lnTo>
                        <a:pt x="8233" y="344"/>
                      </a:lnTo>
                      <a:lnTo>
                        <a:pt x="8239" y="418"/>
                      </a:lnTo>
                      <a:lnTo>
                        <a:pt x="8232" y="493"/>
                      </a:lnTo>
                      <a:lnTo>
                        <a:pt x="8213" y="564"/>
                      </a:lnTo>
                      <a:lnTo>
                        <a:pt x="8182" y="629"/>
                      </a:lnTo>
                      <a:lnTo>
                        <a:pt x="8141" y="687"/>
                      </a:lnTo>
                      <a:lnTo>
                        <a:pt x="8090" y="738"/>
                      </a:lnTo>
                      <a:lnTo>
                        <a:pt x="8032" y="779"/>
                      </a:lnTo>
                      <a:lnTo>
                        <a:pt x="7967" y="810"/>
                      </a:lnTo>
                      <a:lnTo>
                        <a:pt x="7896" y="829"/>
                      </a:lnTo>
                      <a:lnTo>
                        <a:pt x="7821" y="836"/>
                      </a:lnTo>
                      <a:lnTo>
                        <a:pt x="7821" y="837"/>
                      </a:lnTo>
                      <a:close/>
                    </a:path>
                  </a:pathLst>
                </a:custGeom>
                <a:solidFill>
                  <a:srgbClr val="BBD7A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AutoShape 155">
                  <a:extLst>
                    <a:ext uri="{FF2B5EF4-FFF2-40B4-BE49-F238E27FC236}">
                      <a16:creationId xmlns:a16="http://schemas.microsoft.com/office/drawing/2014/main" id="{6D1C8ECB-8BE4-4D75-897D-4C82471E3D19}"/>
                    </a:ext>
                  </a:extLst>
                </p:cNvPr>
                <p:cNvSpPr>
                  <a:spLocks/>
                </p:cNvSpPr>
                <p:nvPr/>
              </p:nvSpPr>
              <p:spPr bwMode="auto">
                <a:xfrm>
                  <a:off x="2355" y="474"/>
                  <a:ext cx="7150" cy="806"/>
                </a:xfrm>
                <a:custGeom>
                  <a:avLst/>
                  <a:gdLst>
                    <a:gd name="T0" fmla="+- 0 4313 2355"/>
                    <a:gd name="T1" fmla="*/ T0 w 7150"/>
                    <a:gd name="T2" fmla="+- 0 878 475"/>
                    <a:gd name="T3" fmla="*/ 878 h 806"/>
                    <a:gd name="T4" fmla="+- 0 3967 2355"/>
                    <a:gd name="T5" fmla="*/ T4 w 7150"/>
                    <a:gd name="T6" fmla="+- 0 475 475"/>
                    <a:gd name="T7" fmla="*/ 475 h 806"/>
                    <a:gd name="T8" fmla="+- 0 2355 2355"/>
                    <a:gd name="T9" fmla="*/ T8 w 7150"/>
                    <a:gd name="T10" fmla="+- 0 475 475"/>
                    <a:gd name="T11" fmla="*/ 475 h 806"/>
                    <a:gd name="T12" fmla="+- 0 2701 2355"/>
                    <a:gd name="T13" fmla="*/ T12 w 7150"/>
                    <a:gd name="T14" fmla="+- 0 878 475"/>
                    <a:gd name="T15" fmla="*/ 878 h 806"/>
                    <a:gd name="T16" fmla="+- 0 2355 2355"/>
                    <a:gd name="T17" fmla="*/ T16 w 7150"/>
                    <a:gd name="T18" fmla="+- 0 1281 475"/>
                    <a:gd name="T19" fmla="*/ 1281 h 806"/>
                    <a:gd name="T20" fmla="+- 0 3967 2355"/>
                    <a:gd name="T21" fmla="*/ T20 w 7150"/>
                    <a:gd name="T22" fmla="+- 0 1281 475"/>
                    <a:gd name="T23" fmla="*/ 1281 h 806"/>
                    <a:gd name="T24" fmla="+- 0 4313 2355"/>
                    <a:gd name="T25" fmla="*/ T24 w 7150"/>
                    <a:gd name="T26" fmla="+- 0 878 475"/>
                    <a:gd name="T27" fmla="*/ 878 h 806"/>
                    <a:gd name="T28" fmla="+- 0 6043 2355"/>
                    <a:gd name="T29" fmla="*/ T28 w 7150"/>
                    <a:gd name="T30" fmla="+- 0 878 475"/>
                    <a:gd name="T31" fmla="*/ 878 h 806"/>
                    <a:gd name="T32" fmla="+- 0 5698 2355"/>
                    <a:gd name="T33" fmla="*/ T32 w 7150"/>
                    <a:gd name="T34" fmla="+- 0 475 475"/>
                    <a:gd name="T35" fmla="*/ 475 h 806"/>
                    <a:gd name="T36" fmla="+- 0 4086 2355"/>
                    <a:gd name="T37" fmla="*/ T36 w 7150"/>
                    <a:gd name="T38" fmla="+- 0 475 475"/>
                    <a:gd name="T39" fmla="*/ 475 h 806"/>
                    <a:gd name="T40" fmla="+- 0 4431 2355"/>
                    <a:gd name="T41" fmla="*/ T40 w 7150"/>
                    <a:gd name="T42" fmla="+- 0 878 475"/>
                    <a:gd name="T43" fmla="*/ 878 h 806"/>
                    <a:gd name="T44" fmla="+- 0 4086 2355"/>
                    <a:gd name="T45" fmla="*/ T44 w 7150"/>
                    <a:gd name="T46" fmla="+- 0 1281 475"/>
                    <a:gd name="T47" fmla="*/ 1281 h 806"/>
                    <a:gd name="T48" fmla="+- 0 5698 2355"/>
                    <a:gd name="T49" fmla="*/ T48 w 7150"/>
                    <a:gd name="T50" fmla="+- 0 1281 475"/>
                    <a:gd name="T51" fmla="*/ 1281 h 806"/>
                    <a:gd name="T52" fmla="+- 0 6043 2355"/>
                    <a:gd name="T53" fmla="*/ T52 w 7150"/>
                    <a:gd name="T54" fmla="+- 0 878 475"/>
                    <a:gd name="T55" fmla="*/ 878 h 806"/>
                    <a:gd name="T56" fmla="+- 0 7774 2355"/>
                    <a:gd name="T57" fmla="*/ T56 w 7150"/>
                    <a:gd name="T58" fmla="+- 0 878 475"/>
                    <a:gd name="T59" fmla="*/ 878 h 806"/>
                    <a:gd name="T60" fmla="+- 0 7428 2355"/>
                    <a:gd name="T61" fmla="*/ T60 w 7150"/>
                    <a:gd name="T62" fmla="+- 0 475 475"/>
                    <a:gd name="T63" fmla="*/ 475 h 806"/>
                    <a:gd name="T64" fmla="+- 0 5816 2355"/>
                    <a:gd name="T65" fmla="*/ T64 w 7150"/>
                    <a:gd name="T66" fmla="+- 0 475 475"/>
                    <a:gd name="T67" fmla="*/ 475 h 806"/>
                    <a:gd name="T68" fmla="+- 0 6162 2355"/>
                    <a:gd name="T69" fmla="*/ T68 w 7150"/>
                    <a:gd name="T70" fmla="+- 0 878 475"/>
                    <a:gd name="T71" fmla="*/ 878 h 806"/>
                    <a:gd name="T72" fmla="+- 0 5816 2355"/>
                    <a:gd name="T73" fmla="*/ T72 w 7150"/>
                    <a:gd name="T74" fmla="+- 0 1281 475"/>
                    <a:gd name="T75" fmla="*/ 1281 h 806"/>
                    <a:gd name="T76" fmla="+- 0 7428 2355"/>
                    <a:gd name="T77" fmla="*/ T76 w 7150"/>
                    <a:gd name="T78" fmla="+- 0 1281 475"/>
                    <a:gd name="T79" fmla="*/ 1281 h 806"/>
                    <a:gd name="T80" fmla="+- 0 7774 2355"/>
                    <a:gd name="T81" fmla="*/ T80 w 7150"/>
                    <a:gd name="T82" fmla="+- 0 878 475"/>
                    <a:gd name="T83" fmla="*/ 878 h 806"/>
                    <a:gd name="T84" fmla="+- 0 9504 2355"/>
                    <a:gd name="T85" fmla="*/ T84 w 7150"/>
                    <a:gd name="T86" fmla="+- 0 878 475"/>
                    <a:gd name="T87" fmla="*/ 878 h 806"/>
                    <a:gd name="T88" fmla="+- 0 9159 2355"/>
                    <a:gd name="T89" fmla="*/ T88 w 7150"/>
                    <a:gd name="T90" fmla="+- 0 475 475"/>
                    <a:gd name="T91" fmla="*/ 475 h 806"/>
                    <a:gd name="T92" fmla="+- 0 7547 2355"/>
                    <a:gd name="T93" fmla="*/ T92 w 7150"/>
                    <a:gd name="T94" fmla="+- 0 475 475"/>
                    <a:gd name="T95" fmla="*/ 475 h 806"/>
                    <a:gd name="T96" fmla="+- 0 7892 2355"/>
                    <a:gd name="T97" fmla="*/ T96 w 7150"/>
                    <a:gd name="T98" fmla="+- 0 878 475"/>
                    <a:gd name="T99" fmla="*/ 878 h 806"/>
                    <a:gd name="T100" fmla="+- 0 7547 2355"/>
                    <a:gd name="T101" fmla="*/ T100 w 7150"/>
                    <a:gd name="T102" fmla="+- 0 1281 475"/>
                    <a:gd name="T103" fmla="*/ 1281 h 806"/>
                    <a:gd name="T104" fmla="+- 0 9159 2355"/>
                    <a:gd name="T105" fmla="*/ T104 w 7150"/>
                    <a:gd name="T106" fmla="+- 0 1281 475"/>
                    <a:gd name="T107" fmla="*/ 1281 h 806"/>
                    <a:gd name="T108" fmla="+- 0 9504 2355"/>
                    <a:gd name="T109" fmla="*/ T108 w 7150"/>
                    <a:gd name="T110" fmla="+- 0 878 475"/>
                    <a:gd name="T111" fmla="*/ 878 h 8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7150" h="806">
                      <a:moveTo>
                        <a:pt x="1958" y="403"/>
                      </a:moveTo>
                      <a:lnTo>
                        <a:pt x="1612" y="0"/>
                      </a:lnTo>
                      <a:lnTo>
                        <a:pt x="0" y="0"/>
                      </a:lnTo>
                      <a:lnTo>
                        <a:pt x="346" y="403"/>
                      </a:lnTo>
                      <a:lnTo>
                        <a:pt x="0" y="806"/>
                      </a:lnTo>
                      <a:lnTo>
                        <a:pt x="1612" y="806"/>
                      </a:lnTo>
                      <a:lnTo>
                        <a:pt x="1958" y="403"/>
                      </a:lnTo>
                      <a:close/>
                      <a:moveTo>
                        <a:pt x="3688" y="403"/>
                      </a:moveTo>
                      <a:lnTo>
                        <a:pt x="3343" y="0"/>
                      </a:lnTo>
                      <a:lnTo>
                        <a:pt x="1731" y="0"/>
                      </a:lnTo>
                      <a:lnTo>
                        <a:pt x="2076" y="403"/>
                      </a:lnTo>
                      <a:lnTo>
                        <a:pt x="1731" y="806"/>
                      </a:lnTo>
                      <a:lnTo>
                        <a:pt x="3343" y="806"/>
                      </a:lnTo>
                      <a:lnTo>
                        <a:pt x="3688" y="403"/>
                      </a:lnTo>
                      <a:close/>
                      <a:moveTo>
                        <a:pt x="5419" y="403"/>
                      </a:moveTo>
                      <a:lnTo>
                        <a:pt x="5073" y="0"/>
                      </a:lnTo>
                      <a:lnTo>
                        <a:pt x="3461" y="0"/>
                      </a:lnTo>
                      <a:lnTo>
                        <a:pt x="3807" y="403"/>
                      </a:lnTo>
                      <a:lnTo>
                        <a:pt x="3461" y="806"/>
                      </a:lnTo>
                      <a:lnTo>
                        <a:pt x="5073" y="806"/>
                      </a:lnTo>
                      <a:lnTo>
                        <a:pt x="5419" y="403"/>
                      </a:lnTo>
                      <a:close/>
                      <a:moveTo>
                        <a:pt x="7149" y="403"/>
                      </a:moveTo>
                      <a:lnTo>
                        <a:pt x="6804" y="0"/>
                      </a:lnTo>
                      <a:lnTo>
                        <a:pt x="5192" y="0"/>
                      </a:lnTo>
                      <a:lnTo>
                        <a:pt x="5537" y="403"/>
                      </a:lnTo>
                      <a:lnTo>
                        <a:pt x="5192" y="806"/>
                      </a:lnTo>
                      <a:lnTo>
                        <a:pt x="6804" y="806"/>
                      </a:lnTo>
                      <a:lnTo>
                        <a:pt x="7149" y="403"/>
                      </a:lnTo>
                      <a:close/>
                    </a:path>
                  </a:pathLst>
                </a:custGeom>
                <a:solidFill>
                  <a:srgbClr val="7DBB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Text Box 154">
                  <a:extLst>
                    <a:ext uri="{FF2B5EF4-FFF2-40B4-BE49-F238E27FC236}">
                      <a16:creationId xmlns:a16="http://schemas.microsoft.com/office/drawing/2014/main" id="{F8393084-C6F7-4366-A643-38EA62708EEB}"/>
                    </a:ext>
                  </a:extLst>
                </p:cNvPr>
                <p:cNvSpPr txBox="1">
                  <a:spLocks noChangeArrowheads="1"/>
                </p:cNvSpPr>
                <p:nvPr/>
              </p:nvSpPr>
              <p:spPr bwMode="auto">
                <a:xfrm>
                  <a:off x="2845" y="676"/>
                  <a:ext cx="12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0965" indent="-1016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Evaluate and diagnose</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8" name="Text Box 153">
                  <a:extLst>
                    <a:ext uri="{FF2B5EF4-FFF2-40B4-BE49-F238E27FC236}">
                      <a16:creationId xmlns:a16="http://schemas.microsoft.com/office/drawing/2014/main" id="{6F18E3B8-601E-4FCD-BE37-2404BEB2869E}"/>
                    </a:ext>
                  </a:extLst>
                </p:cNvPr>
                <p:cNvSpPr txBox="1">
                  <a:spLocks noChangeArrowheads="1"/>
                </p:cNvSpPr>
                <p:nvPr/>
              </p:nvSpPr>
              <p:spPr bwMode="auto">
                <a:xfrm>
                  <a:off x="4558" y="676"/>
                  <a:ext cx="1239"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13665" marR="5080" indent="-1143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Prioritise and set goals</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9" name="Text Box 152">
                  <a:extLst>
                    <a:ext uri="{FF2B5EF4-FFF2-40B4-BE49-F238E27FC236}">
                      <a16:creationId xmlns:a16="http://schemas.microsoft.com/office/drawing/2014/main" id="{CC6FCF26-69D2-43AE-91B6-F22C26302572}"/>
                    </a:ext>
                  </a:extLst>
                </p:cNvPr>
                <p:cNvSpPr txBox="1">
                  <a:spLocks noChangeArrowheads="1"/>
                </p:cNvSpPr>
                <p:nvPr/>
              </p:nvSpPr>
              <p:spPr bwMode="auto">
                <a:xfrm>
                  <a:off x="6485" y="676"/>
                  <a:ext cx="82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2540" indent="146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Develop and plan</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10" name="Text Box 151">
                  <a:extLst>
                    <a:ext uri="{FF2B5EF4-FFF2-40B4-BE49-F238E27FC236}">
                      <a16:creationId xmlns:a16="http://schemas.microsoft.com/office/drawing/2014/main" id="{23DBA877-A35E-4838-8ACE-3B873BBC3048}"/>
                    </a:ext>
                  </a:extLst>
                </p:cNvPr>
                <p:cNvSpPr txBox="1">
                  <a:spLocks noChangeArrowheads="1"/>
                </p:cNvSpPr>
                <p:nvPr/>
              </p:nvSpPr>
              <p:spPr bwMode="auto">
                <a:xfrm>
                  <a:off x="8072" y="676"/>
                  <a:ext cx="113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00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Implement and monitor</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11" name="Rectangle 10">
                <a:extLst>
                  <a:ext uri="{FF2B5EF4-FFF2-40B4-BE49-F238E27FC236}">
                    <a16:creationId xmlns:a16="http://schemas.microsoft.com/office/drawing/2014/main" id="{78B0BE3E-5E50-492E-98BD-A27BF6300274}"/>
                  </a:ext>
                </a:extLst>
              </p:cNvPr>
              <p:cNvSpPr/>
              <p:nvPr/>
            </p:nvSpPr>
            <p:spPr bwMode="auto">
              <a:xfrm>
                <a:off x="893447" y="755596"/>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3" name="Rectangle 12">
                <a:extLst>
                  <a:ext uri="{FF2B5EF4-FFF2-40B4-BE49-F238E27FC236}">
                    <a16:creationId xmlns:a16="http://schemas.microsoft.com/office/drawing/2014/main" id="{CD0D025B-2A2A-441F-A8D0-F6B85FD8D8EA}"/>
                  </a:ext>
                </a:extLst>
              </p:cNvPr>
              <p:cNvSpPr/>
              <p:nvPr/>
            </p:nvSpPr>
            <p:spPr bwMode="auto">
              <a:xfrm>
                <a:off x="3114457" y="765255"/>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4" name="Rectangle 13">
                <a:extLst>
                  <a:ext uri="{FF2B5EF4-FFF2-40B4-BE49-F238E27FC236}">
                    <a16:creationId xmlns:a16="http://schemas.microsoft.com/office/drawing/2014/main" id="{D278A26E-C08B-47CC-9791-631B169D82C8}"/>
                  </a:ext>
                </a:extLst>
              </p:cNvPr>
              <p:cNvSpPr/>
              <p:nvPr/>
            </p:nvSpPr>
            <p:spPr bwMode="auto">
              <a:xfrm>
                <a:off x="4216817" y="755596"/>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grpSp>
        <p:sp>
          <p:nvSpPr>
            <p:cNvPr id="16" name="Rectangle 15">
              <a:extLst>
                <a:ext uri="{FF2B5EF4-FFF2-40B4-BE49-F238E27FC236}">
                  <a16:creationId xmlns:a16="http://schemas.microsoft.com/office/drawing/2014/main" id="{C0DC0A61-AB0D-4296-A390-3E19909B3925}"/>
                </a:ext>
              </a:extLst>
            </p:cNvPr>
            <p:cNvSpPr/>
            <p:nvPr/>
          </p:nvSpPr>
          <p:spPr>
            <a:xfrm>
              <a:off x="-1633447" y="36612"/>
              <a:ext cx="9117140" cy="461665"/>
            </a:xfrm>
            <a:prstGeom prst="rect">
              <a:avLst/>
            </a:prstGeom>
          </p:spPr>
          <p:txBody>
            <a:bodyPr wrap="square">
              <a:spAutoFit/>
            </a:bodyPr>
            <a:lstStyle/>
            <a:p>
              <a:pPr marL="2229485" marR="2250440" algn="ctr">
                <a:spcBef>
                  <a:spcPts val="470"/>
                </a:spcBef>
                <a:spcAft>
                  <a:spcPts val="0"/>
                </a:spcAft>
              </a:pPr>
              <a:r>
                <a:rPr lang="en-US" b="1" dirty="0">
                  <a:solidFill>
                    <a:srgbClr val="7DBB6E"/>
                  </a:solidFill>
                  <a:latin typeface="Lucida Sans" panose="020B0602030504020204" pitchFamily="34" charset="0"/>
                  <a:ea typeface="Lucida Sans" panose="020B0602030504020204" pitchFamily="34" charset="0"/>
                  <a:cs typeface="Lucida Sans" panose="020B0602030504020204" pitchFamily="34" charset="0"/>
                </a:rPr>
                <a:t>IMPROVEMENT CYCLE</a:t>
              </a:r>
              <a:endParaRPr lang="en-AU" b="1" dirty="0">
                <a:latin typeface="Lucida Sans" panose="020B0602030504020204" pitchFamily="34" charset="0"/>
                <a:ea typeface="Lucida Sans" panose="020B0602030504020204" pitchFamily="34" charset="0"/>
                <a:cs typeface="Lucida Sans" panose="020B0602030504020204" pitchFamily="34" charset="0"/>
              </a:endParaRPr>
            </a:p>
          </p:txBody>
        </p:sp>
      </p:grpSp>
    </p:spTree>
    <p:extLst>
      <p:ext uri="{BB962C8B-B14F-4D97-AF65-F5344CB8AC3E}">
        <p14:creationId xmlns:p14="http://schemas.microsoft.com/office/powerpoint/2010/main" val="18020536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ABC1B8F-5F5E-4640-A3F7-3FCB7FC2A4C4}"/>
              </a:ext>
            </a:extLst>
          </p:cNvPr>
          <p:cNvSpPr>
            <a:spLocks noGrp="1"/>
          </p:cNvSpPr>
          <p:nvPr>
            <p:ph idx="1"/>
          </p:nvPr>
        </p:nvSpPr>
        <p:spPr>
          <a:xfrm>
            <a:off x="179388" y="1485900"/>
            <a:ext cx="8713787" cy="2971800"/>
          </a:xfrm>
        </p:spPr>
        <p:txBody>
          <a:bodyPr/>
          <a:lstStyle/>
          <a:p>
            <a:pPr marL="0" indent="0">
              <a:buNone/>
            </a:pPr>
            <a:r>
              <a:rPr lang="en-AU" sz="1600" dirty="0">
                <a:solidFill>
                  <a:schemeClr val="tx1"/>
                </a:solidFill>
              </a:rPr>
              <a:t>Teachers </a:t>
            </a:r>
          </a:p>
          <a:p>
            <a:pPr marL="0" indent="0">
              <a:buNone/>
            </a:pPr>
            <a:r>
              <a:rPr lang="en-AU" sz="1600" b="0" dirty="0"/>
              <a:t>Check the </a:t>
            </a:r>
            <a:r>
              <a:rPr lang="en-AU" sz="1600" b="0" dirty="0">
                <a:hlinkClick r:id="rId3"/>
              </a:rPr>
              <a:t>resources to support implementation of the new EAL curriculum.</a:t>
            </a:r>
            <a:r>
              <a:rPr lang="en-AU" sz="1600" b="0" dirty="0"/>
              <a:t> These resources help teachers to understand the new EAL curriculum and teach and assess EAL students.</a:t>
            </a:r>
          </a:p>
          <a:p>
            <a:pPr marL="0" indent="0">
              <a:buNone/>
            </a:pPr>
            <a:endParaRPr lang="en-AU" sz="1600" b="0" dirty="0"/>
          </a:p>
          <a:p>
            <a:pPr marL="0" indent="0">
              <a:buNone/>
            </a:pPr>
            <a:r>
              <a:rPr lang="en-AU" sz="1600" b="0" dirty="0"/>
              <a:t>Translate your priorities and goals into plans. You could consider the following questions:</a:t>
            </a:r>
          </a:p>
          <a:p>
            <a:r>
              <a:rPr lang="en-AU" sz="1600" b="0" dirty="0"/>
              <a:t>What assessments do you need and when for diagnostic, formative, and summative information?</a:t>
            </a:r>
          </a:p>
          <a:p>
            <a:r>
              <a:rPr lang="en-AU" sz="1600" b="0" dirty="0"/>
              <a:t>How do curriculum area plans, year level plans, and units of work need to change to align to the EAL curriculum and better support EAL learners?</a:t>
            </a:r>
          </a:p>
          <a:p>
            <a:r>
              <a:rPr lang="en-AU" sz="1600" b="0" dirty="0"/>
              <a:t>What needs to change about reporting on EAL student learning?</a:t>
            </a:r>
          </a:p>
          <a:p>
            <a:pPr marL="0" indent="0">
              <a:buNone/>
            </a:pPr>
            <a:endParaRPr lang="en-US" sz="1600" b="0" dirty="0"/>
          </a:p>
        </p:txBody>
      </p:sp>
      <p:grpSp>
        <p:nvGrpSpPr>
          <p:cNvPr id="16" name="Group 15">
            <a:extLst>
              <a:ext uri="{FF2B5EF4-FFF2-40B4-BE49-F238E27FC236}">
                <a16:creationId xmlns:a16="http://schemas.microsoft.com/office/drawing/2014/main" id="{FE8C2C7A-E942-43FF-B7DF-3E91F110475B}"/>
              </a:ext>
            </a:extLst>
          </p:cNvPr>
          <p:cNvGrpSpPr/>
          <p:nvPr/>
        </p:nvGrpSpPr>
        <p:grpSpPr>
          <a:xfrm>
            <a:off x="-1633447" y="36612"/>
            <a:ext cx="9117140" cy="1161281"/>
            <a:chOff x="-1633447" y="36612"/>
            <a:chExt cx="9117140" cy="1161281"/>
          </a:xfrm>
        </p:grpSpPr>
        <p:grpSp>
          <p:nvGrpSpPr>
            <p:cNvPr id="2" name="Group 1">
              <a:extLst>
                <a:ext uri="{FF2B5EF4-FFF2-40B4-BE49-F238E27FC236}">
                  <a16:creationId xmlns:a16="http://schemas.microsoft.com/office/drawing/2014/main" id="{2782A627-2231-445D-9FB7-EBC0FAE7220D}"/>
                </a:ext>
              </a:extLst>
            </p:cNvPr>
            <p:cNvGrpSpPr/>
            <p:nvPr/>
          </p:nvGrpSpPr>
          <p:grpSpPr>
            <a:xfrm>
              <a:off x="323528" y="483518"/>
              <a:ext cx="5231765" cy="714375"/>
              <a:chOff x="323528" y="483518"/>
              <a:chExt cx="5231765" cy="714375"/>
            </a:xfrm>
          </p:grpSpPr>
          <p:grpSp>
            <p:nvGrpSpPr>
              <p:cNvPr id="4" name="Group 3">
                <a:extLst>
                  <a:ext uri="{FF2B5EF4-FFF2-40B4-BE49-F238E27FC236}">
                    <a16:creationId xmlns:a16="http://schemas.microsoft.com/office/drawing/2014/main" id="{C2B7B5EF-7007-4E60-A3DE-7EA8E7DEDDE5}"/>
                  </a:ext>
                </a:extLst>
              </p:cNvPr>
              <p:cNvGrpSpPr>
                <a:grpSpLocks/>
              </p:cNvGrpSpPr>
              <p:nvPr/>
            </p:nvGrpSpPr>
            <p:grpSpPr bwMode="auto">
              <a:xfrm>
                <a:off x="323528" y="483518"/>
                <a:ext cx="5231765" cy="714375"/>
                <a:chOff x="1833" y="155"/>
                <a:chExt cx="8239" cy="1125"/>
              </a:xfrm>
            </p:grpSpPr>
            <p:sp>
              <p:nvSpPr>
                <p:cNvPr id="5" name="Freeform 156">
                  <a:extLst>
                    <a:ext uri="{FF2B5EF4-FFF2-40B4-BE49-F238E27FC236}">
                      <a16:creationId xmlns:a16="http://schemas.microsoft.com/office/drawing/2014/main" id="{3139E42E-F1CE-426A-860A-1CBFFBA54965}"/>
                    </a:ext>
                  </a:extLst>
                </p:cNvPr>
                <p:cNvSpPr>
                  <a:spLocks/>
                </p:cNvSpPr>
                <p:nvPr/>
              </p:nvSpPr>
              <p:spPr bwMode="auto">
                <a:xfrm>
                  <a:off x="1833" y="155"/>
                  <a:ext cx="8239" cy="838"/>
                </a:xfrm>
                <a:custGeom>
                  <a:avLst/>
                  <a:gdLst>
                    <a:gd name="T0" fmla="+- 0 9495 1833"/>
                    <a:gd name="T1" fmla="*/ T0 w 8239"/>
                    <a:gd name="T2" fmla="+- 0 993 156"/>
                    <a:gd name="T3" fmla="*/ 993 h 838"/>
                    <a:gd name="T4" fmla="+- 0 9495 1833"/>
                    <a:gd name="T5" fmla="*/ T4 w 8239"/>
                    <a:gd name="T6" fmla="+- 0 763 156"/>
                    <a:gd name="T7" fmla="*/ 763 h 838"/>
                    <a:gd name="T8" fmla="+- 0 9727 1833"/>
                    <a:gd name="T9" fmla="*/ T8 w 8239"/>
                    <a:gd name="T10" fmla="+- 0 748 156"/>
                    <a:gd name="T11" fmla="*/ 748 h 838"/>
                    <a:gd name="T12" fmla="+- 0 9828 1833"/>
                    <a:gd name="T13" fmla="*/ T12 w 8239"/>
                    <a:gd name="T14" fmla="+- 0 647 156"/>
                    <a:gd name="T15" fmla="*/ 647 h 838"/>
                    <a:gd name="T16" fmla="+- 0 9829 1833"/>
                    <a:gd name="T17" fmla="*/ T16 w 8239"/>
                    <a:gd name="T18" fmla="+- 0 503 156"/>
                    <a:gd name="T19" fmla="*/ 503 h 838"/>
                    <a:gd name="T20" fmla="+- 0 9734 1833"/>
                    <a:gd name="T21" fmla="*/ T20 w 8239"/>
                    <a:gd name="T22" fmla="+- 0 403 156"/>
                    <a:gd name="T23" fmla="*/ 403 h 838"/>
                    <a:gd name="T24" fmla="+- 0 9664 1833"/>
                    <a:gd name="T25" fmla="*/ T24 w 8239"/>
                    <a:gd name="T26" fmla="+- 0 386 156"/>
                    <a:gd name="T27" fmla="*/ 386 h 838"/>
                    <a:gd name="T28" fmla="+- 0 2174 1833"/>
                    <a:gd name="T29" fmla="*/ T28 w 8239"/>
                    <a:gd name="T30" fmla="+- 0 402 156"/>
                    <a:gd name="T31" fmla="*/ 402 h 838"/>
                    <a:gd name="T32" fmla="+- 0 2077 1833"/>
                    <a:gd name="T33" fmla="*/ T32 w 8239"/>
                    <a:gd name="T34" fmla="+- 0 502 156"/>
                    <a:gd name="T35" fmla="*/ 502 h 838"/>
                    <a:gd name="T36" fmla="+- 0 2078 1833"/>
                    <a:gd name="T37" fmla="*/ T36 w 8239"/>
                    <a:gd name="T38" fmla="+- 0 647 156"/>
                    <a:gd name="T39" fmla="*/ 647 h 838"/>
                    <a:gd name="T40" fmla="+- 0 2178 1833"/>
                    <a:gd name="T41" fmla="*/ T40 w 8239"/>
                    <a:gd name="T42" fmla="+- 0 748 156"/>
                    <a:gd name="T43" fmla="*/ 748 h 838"/>
                    <a:gd name="T44" fmla="+- 0 2482 1833"/>
                    <a:gd name="T45" fmla="*/ T44 w 8239"/>
                    <a:gd name="T46" fmla="+- 0 763 156"/>
                    <a:gd name="T47" fmla="*/ 763 h 838"/>
                    <a:gd name="T48" fmla="+- 0 2482 1833"/>
                    <a:gd name="T49" fmla="*/ T48 w 8239"/>
                    <a:gd name="T50" fmla="+- 0 993 156"/>
                    <a:gd name="T51" fmla="*/ 993 h 838"/>
                    <a:gd name="T52" fmla="+- 0 2252 1833"/>
                    <a:gd name="T53" fmla="*/ T52 w 8239"/>
                    <a:gd name="T54" fmla="+- 0 992 156"/>
                    <a:gd name="T55" fmla="*/ 992 h 838"/>
                    <a:gd name="T56" fmla="+- 0 2106 1833"/>
                    <a:gd name="T57" fmla="*/ T56 w 8239"/>
                    <a:gd name="T58" fmla="+- 0 966 156"/>
                    <a:gd name="T59" fmla="*/ 966 h 838"/>
                    <a:gd name="T60" fmla="+- 0 1982 1833"/>
                    <a:gd name="T61" fmla="*/ T60 w 8239"/>
                    <a:gd name="T62" fmla="+- 0 894 156"/>
                    <a:gd name="T63" fmla="*/ 894 h 838"/>
                    <a:gd name="T64" fmla="+- 0 1890 1833"/>
                    <a:gd name="T65" fmla="*/ T64 w 8239"/>
                    <a:gd name="T66" fmla="+- 0 785 156"/>
                    <a:gd name="T67" fmla="*/ 785 h 838"/>
                    <a:gd name="T68" fmla="+- 0 1840 1833"/>
                    <a:gd name="T69" fmla="*/ T68 w 8239"/>
                    <a:gd name="T70" fmla="+- 0 649 156"/>
                    <a:gd name="T71" fmla="*/ 649 h 838"/>
                    <a:gd name="T72" fmla="+- 0 1840 1833"/>
                    <a:gd name="T73" fmla="*/ T72 w 8239"/>
                    <a:gd name="T74" fmla="+- 0 500 156"/>
                    <a:gd name="T75" fmla="*/ 500 h 838"/>
                    <a:gd name="T76" fmla="+- 0 1889 1833"/>
                    <a:gd name="T77" fmla="*/ T76 w 8239"/>
                    <a:gd name="T78" fmla="+- 0 365 156"/>
                    <a:gd name="T79" fmla="*/ 365 h 838"/>
                    <a:gd name="T80" fmla="+- 0 1980 1833"/>
                    <a:gd name="T81" fmla="*/ T80 w 8239"/>
                    <a:gd name="T82" fmla="+- 0 257 156"/>
                    <a:gd name="T83" fmla="*/ 257 h 838"/>
                    <a:gd name="T84" fmla="+- 0 2101 1833"/>
                    <a:gd name="T85" fmla="*/ T84 w 8239"/>
                    <a:gd name="T86" fmla="+- 0 184 156"/>
                    <a:gd name="T87" fmla="*/ 184 h 838"/>
                    <a:gd name="T88" fmla="+- 0 2245 1833"/>
                    <a:gd name="T89" fmla="*/ T88 w 8239"/>
                    <a:gd name="T90" fmla="+- 0 156 156"/>
                    <a:gd name="T91" fmla="*/ 156 h 838"/>
                    <a:gd name="T92" fmla="+- 0 9738 1833"/>
                    <a:gd name="T93" fmla="*/ T92 w 8239"/>
                    <a:gd name="T94" fmla="+- 0 164 156"/>
                    <a:gd name="T95" fmla="*/ 164 h 838"/>
                    <a:gd name="T96" fmla="+- 0 9870 1833"/>
                    <a:gd name="T97" fmla="*/ T96 w 8239"/>
                    <a:gd name="T98" fmla="+- 0 216 156"/>
                    <a:gd name="T99" fmla="*/ 216 h 838"/>
                    <a:gd name="T100" fmla="+- 0 9976 1833"/>
                    <a:gd name="T101" fmla="*/ T100 w 8239"/>
                    <a:gd name="T102" fmla="+- 0 308 156"/>
                    <a:gd name="T103" fmla="*/ 308 h 838"/>
                    <a:gd name="T104" fmla="+- 0 10047 1833"/>
                    <a:gd name="T105" fmla="*/ T104 w 8239"/>
                    <a:gd name="T106" fmla="+- 0 430 156"/>
                    <a:gd name="T107" fmla="*/ 430 h 838"/>
                    <a:gd name="T108" fmla="+- 0 10072 1833"/>
                    <a:gd name="T109" fmla="*/ T108 w 8239"/>
                    <a:gd name="T110" fmla="+- 0 574 156"/>
                    <a:gd name="T111" fmla="*/ 574 h 838"/>
                    <a:gd name="T112" fmla="+- 0 10046 1833"/>
                    <a:gd name="T113" fmla="*/ T112 w 8239"/>
                    <a:gd name="T114" fmla="+- 0 720 156"/>
                    <a:gd name="T115" fmla="*/ 720 h 838"/>
                    <a:gd name="T116" fmla="+- 0 9974 1833"/>
                    <a:gd name="T117" fmla="*/ T116 w 8239"/>
                    <a:gd name="T118" fmla="+- 0 843 156"/>
                    <a:gd name="T119" fmla="*/ 843 h 838"/>
                    <a:gd name="T120" fmla="+- 0 9865 1833"/>
                    <a:gd name="T121" fmla="*/ T120 w 8239"/>
                    <a:gd name="T122" fmla="+- 0 935 156"/>
                    <a:gd name="T123" fmla="*/ 935 h 838"/>
                    <a:gd name="T124" fmla="+- 0 9729 1833"/>
                    <a:gd name="T125" fmla="*/ T124 w 8239"/>
                    <a:gd name="T126" fmla="+- 0 985 156"/>
                    <a:gd name="T127" fmla="*/ 985 h 838"/>
                    <a:gd name="T128" fmla="+- 0 9654 1833"/>
                    <a:gd name="T129" fmla="*/ T128 w 8239"/>
                    <a:gd name="T130" fmla="+- 0 993 156"/>
                    <a:gd name="T131" fmla="*/ 993 h 8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8239" h="838">
                      <a:moveTo>
                        <a:pt x="7821" y="837"/>
                      </a:moveTo>
                      <a:lnTo>
                        <a:pt x="7662" y="837"/>
                      </a:lnTo>
                      <a:lnTo>
                        <a:pt x="7778" y="722"/>
                      </a:lnTo>
                      <a:lnTo>
                        <a:pt x="7662" y="607"/>
                      </a:lnTo>
                      <a:lnTo>
                        <a:pt x="7821" y="607"/>
                      </a:lnTo>
                      <a:lnTo>
                        <a:pt x="7894" y="592"/>
                      </a:lnTo>
                      <a:lnTo>
                        <a:pt x="7954" y="551"/>
                      </a:lnTo>
                      <a:lnTo>
                        <a:pt x="7995" y="491"/>
                      </a:lnTo>
                      <a:lnTo>
                        <a:pt x="8010" y="418"/>
                      </a:lnTo>
                      <a:lnTo>
                        <a:pt x="7996" y="347"/>
                      </a:lnTo>
                      <a:lnTo>
                        <a:pt x="7958" y="288"/>
                      </a:lnTo>
                      <a:lnTo>
                        <a:pt x="7901" y="247"/>
                      </a:lnTo>
                      <a:lnTo>
                        <a:pt x="7831" y="230"/>
                      </a:lnTo>
                      <a:lnTo>
                        <a:pt x="412" y="230"/>
                      </a:lnTo>
                      <a:lnTo>
                        <a:pt x="341" y="246"/>
                      </a:lnTo>
                      <a:lnTo>
                        <a:pt x="283" y="287"/>
                      </a:lnTo>
                      <a:lnTo>
                        <a:pt x="244" y="346"/>
                      </a:lnTo>
                      <a:lnTo>
                        <a:pt x="230" y="418"/>
                      </a:lnTo>
                      <a:lnTo>
                        <a:pt x="245" y="491"/>
                      </a:lnTo>
                      <a:lnTo>
                        <a:pt x="285" y="551"/>
                      </a:lnTo>
                      <a:lnTo>
                        <a:pt x="345" y="592"/>
                      </a:lnTo>
                      <a:lnTo>
                        <a:pt x="419" y="607"/>
                      </a:lnTo>
                      <a:lnTo>
                        <a:pt x="649" y="607"/>
                      </a:lnTo>
                      <a:lnTo>
                        <a:pt x="764" y="722"/>
                      </a:lnTo>
                      <a:lnTo>
                        <a:pt x="649" y="837"/>
                      </a:lnTo>
                      <a:lnTo>
                        <a:pt x="419" y="837"/>
                      </a:lnTo>
                      <a:lnTo>
                        <a:pt x="419" y="836"/>
                      </a:lnTo>
                      <a:lnTo>
                        <a:pt x="344" y="829"/>
                      </a:lnTo>
                      <a:lnTo>
                        <a:pt x="273" y="810"/>
                      </a:lnTo>
                      <a:lnTo>
                        <a:pt x="208" y="779"/>
                      </a:lnTo>
                      <a:lnTo>
                        <a:pt x="149" y="738"/>
                      </a:lnTo>
                      <a:lnTo>
                        <a:pt x="99" y="687"/>
                      </a:lnTo>
                      <a:lnTo>
                        <a:pt x="57" y="629"/>
                      </a:lnTo>
                      <a:lnTo>
                        <a:pt x="26" y="564"/>
                      </a:lnTo>
                      <a:lnTo>
                        <a:pt x="7" y="493"/>
                      </a:lnTo>
                      <a:lnTo>
                        <a:pt x="0" y="418"/>
                      </a:lnTo>
                      <a:lnTo>
                        <a:pt x="7" y="344"/>
                      </a:lnTo>
                      <a:lnTo>
                        <a:pt x="26" y="274"/>
                      </a:lnTo>
                      <a:lnTo>
                        <a:pt x="56" y="209"/>
                      </a:lnTo>
                      <a:lnTo>
                        <a:pt x="97" y="151"/>
                      </a:lnTo>
                      <a:lnTo>
                        <a:pt x="147" y="101"/>
                      </a:lnTo>
                      <a:lnTo>
                        <a:pt x="204" y="59"/>
                      </a:lnTo>
                      <a:lnTo>
                        <a:pt x="268" y="28"/>
                      </a:lnTo>
                      <a:lnTo>
                        <a:pt x="338" y="8"/>
                      </a:lnTo>
                      <a:lnTo>
                        <a:pt x="412" y="0"/>
                      </a:lnTo>
                      <a:lnTo>
                        <a:pt x="7831" y="0"/>
                      </a:lnTo>
                      <a:lnTo>
                        <a:pt x="7905" y="8"/>
                      </a:lnTo>
                      <a:lnTo>
                        <a:pt x="7974" y="29"/>
                      </a:lnTo>
                      <a:lnTo>
                        <a:pt x="8037" y="60"/>
                      </a:lnTo>
                      <a:lnTo>
                        <a:pt x="8094" y="102"/>
                      </a:lnTo>
                      <a:lnTo>
                        <a:pt x="8143" y="152"/>
                      </a:lnTo>
                      <a:lnTo>
                        <a:pt x="8184" y="210"/>
                      </a:lnTo>
                      <a:lnTo>
                        <a:pt x="8214" y="274"/>
                      </a:lnTo>
                      <a:lnTo>
                        <a:pt x="8233" y="344"/>
                      </a:lnTo>
                      <a:lnTo>
                        <a:pt x="8239" y="418"/>
                      </a:lnTo>
                      <a:lnTo>
                        <a:pt x="8232" y="493"/>
                      </a:lnTo>
                      <a:lnTo>
                        <a:pt x="8213" y="564"/>
                      </a:lnTo>
                      <a:lnTo>
                        <a:pt x="8182" y="629"/>
                      </a:lnTo>
                      <a:lnTo>
                        <a:pt x="8141" y="687"/>
                      </a:lnTo>
                      <a:lnTo>
                        <a:pt x="8090" y="738"/>
                      </a:lnTo>
                      <a:lnTo>
                        <a:pt x="8032" y="779"/>
                      </a:lnTo>
                      <a:lnTo>
                        <a:pt x="7967" y="810"/>
                      </a:lnTo>
                      <a:lnTo>
                        <a:pt x="7896" y="829"/>
                      </a:lnTo>
                      <a:lnTo>
                        <a:pt x="7821" y="836"/>
                      </a:lnTo>
                      <a:lnTo>
                        <a:pt x="7821" y="837"/>
                      </a:lnTo>
                      <a:close/>
                    </a:path>
                  </a:pathLst>
                </a:custGeom>
                <a:solidFill>
                  <a:srgbClr val="BBD7A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AutoShape 155">
                  <a:extLst>
                    <a:ext uri="{FF2B5EF4-FFF2-40B4-BE49-F238E27FC236}">
                      <a16:creationId xmlns:a16="http://schemas.microsoft.com/office/drawing/2014/main" id="{6D1C8ECB-8BE4-4D75-897D-4C82471E3D19}"/>
                    </a:ext>
                  </a:extLst>
                </p:cNvPr>
                <p:cNvSpPr>
                  <a:spLocks/>
                </p:cNvSpPr>
                <p:nvPr/>
              </p:nvSpPr>
              <p:spPr bwMode="auto">
                <a:xfrm>
                  <a:off x="2355" y="474"/>
                  <a:ext cx="7150" cy="806"/>
                </a:xfrm>
                <a:custGeom>
                  <a:avLst/>
                  <a:gdLst>
                    <a:gd name="T0" fmla="+- 0 4313 2355"/>
                    <a:gd name="T1" fmla="*/ T0 w 7150"/>
                    <a:gd name="T2" fmla="+- 0 878 475"/>
                    <a:gd name="T3" fmla="*/ 878 h 806"/>
                    <a:gd name="T4" fmla="+- 0 3967 2355"/>
                    <a:gd name="T5" fmla="*/ T4 w 7150"/>
                    <a:gd name="T6" fmla="+- 0 475 475"/>
                    <a:gd name="T7" fmla="*/ 475 h 806"/>
                    <a:gd name="T8" fmla="+- 0 2355 2355"/>
                    <a:gd name="T9" fmla="*/ T8 w 7150"/>
                    <a:gd name="T10" fmla="+- 0 475 475"/>
                    <a:gd name="T11" fmla="*/ 475 h 806"/>
                    <a:gd name="T12" fmla="+- 0 2701 2355"/>
                    <a:gd name="T13" fmla="*/ T12 w 7150"/>
                    <a:gd name="T14" fmla="+- 0 878 475"/>
                    <a:gd name="T15" fmla="*/ 878 h 806"/>
                    <a:gd name="T16" fmla="+- 0 2355 2355"/>
                    <a:gd name="T17" fmla="*/ T16 w 7150"/>
                    <a:gd name="T18" fmla="+- 0 1281 475"/>
                    <a:gd name="T19" fmla="*/ 1281 h 806"/>
                    <a:gd name="T20" fmla="+- 0 3967 2355"/>
                    <a:gd name="T21" fmla="*/ T20 w 7150"/>
                    <a:gd name="T22" fmla="+- 0 1281 475"/>
                    <a:gd name="T23" fmla="*/ 1281 h 806"/>
                    <a:gd name="T24" fmla="+- 0 4313 2355"/>
                    <a:gd name="T25" fmla="*/ T24 w 7150"/>
                    <a:gd name="T26" fmla="+- 0 878 475"/>
                    <a:gd name="T27" fmla="*/ 878 h 806"/>
                    <a:gd name="T28" fmla="+- 0 6043 2355"/>
                    <a:gd name="T29" fmla="*/ T28 w 7150"/>
                    <a:gd name="T30" fmla="+- 0 878 475"/>
                    <a:gd name="T31" fmla="*/ 878 h 806"/>
                    <a:gd name="T32" fmla="+- 0 5698 2355"/>
                    <a:gd name="T33" fmla="*/ T32 w 7150"/>
                    <a:gd name="T34" fmla="+- 0 475 475"/>
                    <a:gd name="T35" fmla="*/ 475 h 806"/>
                    <a:gd name="T36" fmla="+- 0 4086 2355"/>
                    <a:gd name="T37" fmla="*/ T36 w 7150"/>
                    <a:gd name="T38" fmla="+- 0 475 475"/>
                    <a:gd name="T39" fmla="*/ 475 h 806"/>
                    <a:gd name="T40" fmla="+- 0 4431 2355"/>
                    <a:gd name="T41" fmla="*/ T40 w 7150"/>
                    <a:gd name="T42" fmla="+- 0 878 475"/>
                    <a:gd name="T43" fmla="*/ 878 h 806"/>
                    <a:gd name="T44" fmla="+- 0 4086 2355"/>
                    <a:gd name="T45" fmla="*/ T44 w 7150"/>
                    <a:gd name="T46" fmla="+- 0 1281 475"/>
                    <a:gd name="T47" fmla="*/ 1281 h 806"/>
                    <a:gd name="T48" fmla="+- 0 5698 2355"/>
                    <a:gd name="T49" fmla="*/ T48 w 7150"/>
                    <a:gd name="T50" fmla="+- 0 1281 475"/>
                    <a:gd name="T51" fmla="*/ 1281 h 806"/>
                    <a:gd name="T52" fmla="+- 0 6043 2355"/>
                    <a:gd name="T53" fmla="*/ T52 w 7150"/>
                    <a:gd name="T54" fmla="+- 0 878 475"/>
                    <a:gd name="T55" fmla="*/ 878 h 806"/>
                    <a:gd name="T56" fmla="+- 0 7774 2355"/>
                    <a:gd name="T57" fmla="*/ T56 w 7150"/>
                    <a:gd name="T58" fmla="+- 0 878 475"/>
                    <a:gd name="T59" fmla="*/ 878 h 806"/>
                    <a:gd name="T60" fmla="+- 0 7428 2355"/>
                    <a:gd name="T61" fmla="*/ T60 w 7150"/>
                    <a:gd name="T62" fmla="+- 0 475 475"/>
                    <a:gd name="T63" fmla="*/ 475 h 806"/>
                    <a:gd name="T64" fmla="+- 0 5816 2355"/>
                    <a:gd name="T65" fmla="*/ T64 w 7150"/>
                    <a:gd name="T66" fmla="+- 0 475 475"/>
                    <a:gd name="T67" fmla="*/ 475 h 806"/>
                    <a:gd name="T68" fmla="+- 0 6162 2355"/>
                    <a:gd name="T69" fmla="*/ T68 w 7150"/>
                    <a:gd name="T70" fmla="+- 0 878 475"/>
                    <a:gd name="T71" fmla="*/ 878 h 806"/>
                    <a:gd name="T72" fmla="+- 0 5816 2355"/>
                    <a:gd name="T73" fmla="*/ T72 w 7150"/>
                    <a:gd name="T74" fmla="+- 0 1281 475"/>
                    <a:gd name="T75" fmla="*/ 1281 h 806"/>
                    <a:gd name="T76" fmla="+- 0 7428 2355"/>
                    <a:gd name="T77" fmla="*/ T76 w 7150"/>
                    <a:gd name="T78" fmla="+- 0 1281 475"/>
                    <a:gd name="T79" fmla="*/ 1281 h 806"/>
                    <a:gd name="T80" fmla="+- 0 7774 2355"/>
                    <a:gd name="T81" fmla="*/ T80 w 7150"/>
                    <a:gd name="T82" fmla="+- 0 878 475"/>
                    <a:gd name="T83" fmla="*/ 878 h 806"/>
                    <a:gd name="T84" fmla="+- 0 9504 2355"/>
                    <a:gd name="T85" fmla="*/ T84 w 7150"/>
                    <a:gd name="T86" fmla="+- 0 878 475"/>
                    <a:gd name="T87" fmla="*/ 878 h 806"/>
                    <a:gd name="T88" fmla="+- 0 9159 2355"/>
                    <a:gd name="T89" fmla="*/ T88 w 7150"/>
                    <a:gd name="T90" fmla="+- 0 475 475"/>
                    <a:gd name="T91" fmla="*/ 475 h 806"/>
                    <a:gd name="T92" fmla="+- 0 7547 2355"/>
                    <a:gd name="T93" fmla="*/ T92 w 7150"/>
                    <a:gd name="T94" fmla="+- 0 475 475"/>
                    <a:gd name="T95" fmla="*/ 475 h 806"/>
                    <a:gd name="T96" fmla="+- 0 7892 2355"/>
                    <a:gd name="T97" fmla="*/ T96 w 7150"/>
                    <a:gd name="T98" fmla="+- 0 878 475"/>
                    <a:gd name="T99" fmla="*/ 878 h 806"/>
                    <a:gd name="T100" fmla="+- 0 7547 2355"/>
                    <a:gd name="T101" fmla="*/ T100 w 7150"/>
                    <a:gd name="T102" fmla="+- 0 1281 475"/>
                    <a:gd name="T103" fmla="*/ 1281 h 806"/>
                    <a:gd name="T104" fmla="+- 0 9159 2355"/>
                    <a:gd name="T105" fmla="*/ T104 w 7150"/>
                    <a:gd name="T106" fmla="+- 0 1281 475"/>
                    <a:gd name="T107" fmla="*/ 1281 h 806"/>
                    <a:gd name="T108" fmla="+- 0 9504 2355"/>
                    <a:gd name="T109" fmla="*/ T108 w 7150"/>
                    <a:gd name="T110" fmla="+- 0 878 475"/>
                    <a:gd name="T111" fmla="*/ 878 h 8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7150" h="806">
                      <a:moveTo>
                        <a:pt x="1958" y="403"/>
                      </a:moveTo>
                      <a:lnTo>
                        <a:pt x="1612" y="0"/>
                      </a:lnTo>
                      <a:lnTo>
                        <a:pt x="0" y="0"/>
                      </a:lnTo>
                      <a:lnTo>
                        <a:pt x="346" y="403"/>
                      </a:lnTo>
                      <a:lnTo>
                        <a:pt x="0" y="806"/>
                      </a:lnTo>
                      <a:lnTo>
                        <a:pt x="1612" y="806"/>
                      </a:lnTo>
                      <a:lnTo>
                        <a:pt x="1958" y="403"/>
                      </a:lnTo>
                      <a:close/>
                      <a:moveTo>
                        <a:pt x="3688" y="403"/>
                      </a:moveTo>
                      <a:lnTo>
                        <a:pt x="3343" y="0"/>
                      </a:lnTo>
                      <a:lnTo>
                        <a:pt x="1731" y="0"/>
                      </a:lnTo>
                      <a:lnTo>
                        <a:pt x="2076" y="403"/>
                      </a:lnTo>
                      <a:lnTo>
                        <a:pt x="1731" y="806"/>
                      </a:lnTo>
                      <a:lnTo>
                        <a:pt x="3343" y="806"/>
                      </a:lnTo>
                      <a:lnTo>
                        <a:pt x="3688" y="403"/>
                      </a:lnTo>
                      <a:close/>
                      <a:moveTo>
                        <a:pt x="5419" y="403"/>
                      </a:moveTo>
                      <a:lnTo>
                        <a:pt x="5073" y="0"/>
                      </a:lnTo>
                      <a:lnTo>
                        <a:pt x="3461" y="0"/>
                      </a:lnTo>
                      <a:lnTo>
                        <a:pt x="3807" y="403"/>
                      </a:lnTo>
                      <a:lnTo>
                        <a:pt x="3461" y="806"/>
                      </a:lnTo>
                      <a:lnTo>
                        <a:pt x="5073" y="806"/>
                      </a:lnTo>
                      <a:lnTo>
                        <a:pt x="5419" y="403"/>
                      </a:lnTo>
                      <a:close/>
                      <a:moveTo>
                        <a:pt x="7149" y="403"/>
                      </a:moveTo>
                      <a:lnTo>
                        <a:pt x="6804" y="0"/>
                      </a:lnTo>
                      <a:lnTo>
                        <a:pt x="5192" y="0"/>
                      </a:lnTo>
                      <a:lnTo>
                        <a:pt x="5537" y="403"/>
                      </a:lnTo>
                      <a:lnTo>
                        <a:pt x="5192" y="806"/>
                      </a:lnTo>
                      <a:lnTo>
                        <a:pt x="6804" y="806"/>
                      </a:lnTo>
                      <a:lnTo>
                        <a:pt x="7149" y="403"/>
                      </a:lnTo>
                      <a:close/>
                    </a:path>
                  </a:pathLst>
                </a:custGeom>
                <a:solidFill>
                  <a:srgbClr val="7DBB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Text Box 154">
                  <a:extLst>
                    <a:ext uri="{FF2B5EF4-FFF2-40B4-BE49-F238E27FC236}">
                      <a16:creationId xmlns:a16="http://schemas.microsoft.com/office/drawing/2014/main" id="{F8393084-C6F7-4366-A643-38EA62708EEB}"/>
                    </a:ext>
                  </a:extLst>
                </p:cNvPr>
                <p:cNvSpPr txBox="1">
                  <a:spLocks noChangeArrowheads="1"/>
                </p:cNvSpPr>
                <p:nvPr/>
              </p:nvSpPr>
              <p:spPr bwMode="auto">
                <a:xfrm>
                  <a:off x="2845" y="676"/>
                  <a:ext cx="12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0965" indent="-1016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Evaluate and diagnose</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8" name="Text Box 153">
                  <a:extLst>
                    <a:ext uri="{FF2B5EF4-FFF2-40B4-BE49-F238E27FC236}">
                      <a16:creationId xmlns:a16="http://schemas.microsoft.com/office/drawing/2014/main" id="{6F18E3B8-601E-4FCD-BE37-2404BEB2869E}"/>
                    </a:ext>
                  </a:extLst>
                </p:cNvPr>
                <p:cNvSpPr txBox="1">
                  <a:spLocks noChangeArrowheads="1"/>
                </p:cNvSpPr>
                <p:nvPr/>
              </p:nvSpPr>
              <p:spPr bwMode="auto">
                <a:xfrm>
                  <a:off x="4558" y="676"/>
                  <a:ext cx="1239"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13665" marR="5080" indent="-1143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Prioritise and set goals</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9" name="Text Box 152">
                  <a:extLst>
                    <a:ext uri="{FF2B5EF4-FFF2-40B4-BE49-F238E27FC236}">
                      <a16:creationId xmlns:a16="http://schemas.microsoft.com/office/drawing/2014/main" id="{CC6FCF26-69D2-43AE-91B6-F22C26302572}"/>
                    </a:ext>
                  </a:extLst>
                </p:cNvPr>
                <p:cNvSpPr txBox="1">
                  <a:spLocks noChangeArrowheads="1"/>
                </p:cNvSpPr>
                <p:nvPr/>
              </p:nvSpPr>
              <p:spPr bwMode="auto">
                <a:xfrm>
                  <a:off x="6485" y="676"/>
                  <a:ext cx="82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2540" indent="146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Develop and plan</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10" name="Text Box 151">
                  <a:extLst>
                    <a:ext uri="{FF2B5EF4-FFF2-40B4-BE49-F238E27FC236}">
                      <a16:creationId xmlns:a16="http://schemas.microsoft.com/office/drawing/2014/main" id="{23DBA877-A35E-4838-8ACE-3B873BBC3048}"/>
                    </a:ext>
                  </a:extLst>
                </p:cNvPr>
                <p:cNvSpPr txBox="1">
                  <a:spLocks noChangeArrowheads="1"/>
                </p:cNvSpPr>
                <p:nvPr/>
              </p:nvSpPr>
              <p:spPr bwMode="auto">
                <a:xfrm>
                  <a:off x="8072" y="676"/>
                  <a:ext cx="113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00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Implement and monitor</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11" name="Rectangle 10">
                <a:extLst>
                  <a:ext uri="{FF2B5EF4-FFF2-40B4-BE49-F238E27FC236}">
                    <a16:creationId xmlns:a16="http://schemas.microsoft.com/office/drawing/2014/main" id="{E3BD3BFE-115B-4138-917D-861AD3B084C1}"/>
                  </a:ext>
                </a:extLst>
              </p:cNvPr>
              <p:cNvSpPr/>
              <p:nvPr/>
            </p:nvSpPr>
            <p:spPr bwMode="auto">
              <a:xfrm>
                <a:off x="1979712" y="744070"/>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2" name="Rectangle 11">
                <a:extLst>
                  <a:ext uri="{FF2B5EF4-FFF2-40B4-BE49-F238E27FC236}">
                    <a16:creationId xmlns:a16="http://schemas.microsoft.com/office/drawing/2014/main" id="{57E17C7E-A464-41A5-8FCF-2A99038FFC31}"/>
                  </a:ext>
                </a:extLst>
              </p:cNvPr>
              <p:cNvSpPr/>
              <p:nvPr/>
            </p:nvSpPr>
            <p:spPr bwMode="auto">
              <a:xfrm>
                <a:off x="901251" y="726141"/>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3" name="Rectangle 12">
                <a:extLst>
                  <a:ext uri="{FF2B5EF4-FFF2-40B4-BE49-F238E27FC236}">
                    <a16:creationId xmlns:a16="http://schemas.microsoft.com/office/drawing/2014/main" id="{4C38A26D-2DC1-4308-AE6F-27707AC6DF00}"/>
                  </a:ext>
                </a:extLst>
              </p:cNvPr>
              <p:cNvSpPr/>
              <p:nvPr/>
            </p:nvSpPr>
            <p:spPr bwMode="auto">
              <a:xfrm>
                <a:off x="4222584" y="763672"/>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grpSp>
        <p:sp>
          <p:nvSpPr>
            <p:cNvPr id="15" name="Rectangle 14">
              <a:extLst>
                <a:ext uri="{FF2B5EF4-FFF2-40B4-BE49-F238E27FC236}">
                  <a16:creationId xmlns:a16="http://schemas.microsoft.com/office/drawing/2014/main" id="{A59461E1-39D8-48C2-B0F2-02F20BBEB3D6}"/>
                </a:ext>
              </a:extLst>
            </p:cNvPr>
            <p:cNvSpPr/>
            <p:nvPr/>
          </p:nvSpPr>
          <p:spPr>
            <a:xfrm>
              <a:off x="-1633447" y="36612"/>
              <a:ext cx="9117140" cy="461665"/>
            </a:xfrm>
            <a:prstGeom prst="rect">
              <a:avLst/>
            </a:prstGeom>
          </p:spPr>
          <p:txBody>
            <a:bodyPr wrap="square">
              <a:spAutoFit/>
            </a:bodyPr>
            <a:lstStyle/>
            <a:p>
              <a:pPr marL="2229485" marR="2250440" algn="ctr">
                <a:spcBef>
                  <a:spcPts val="470"/>
                </a:spcBef>
                <a:spcAft>
                  <a:spcPts val="0"/>
                </a:spcAft>
              </a:pPr>
              <a:r>
                <a:rPr lang="en-US" b="1" dirty="0">
                  <a:solidFill>
                    <a:srgbClr val="7DBB6E"/>
                  </a:solidFill>
                  <a:latin typeface="Lucida Sans" panose="020B0602030504020204" pitchFamily="34" charset="0"/>
                  <a:ea typeface="Lucida Sans" panose="020B0602030504020204" pitchFamily="34" charset="0"/>
                  <a:cs typeface="Lucida Sans" panose="020B0602030504020204" pitchFamily="34" charset="0"/>
                </a:rPr>
                <a:t>IMPROVEMENT CYCLE</a:t>
              </a:r>
              <a:endParaRPr lang="en-AU" b="1" dirty="0">
                <a:latin typeface="Lucida Sans" panose="020B0602030504020204" pitchFamily="34" charset="0"/>
                <a:ea typeface="Lucida Sans" panose="020B0602030504020204" pitchFamily="34" charset="0"/>
                <a:cs typeface="Lucida Sans" panose="020B0602030504020204" pitchFamily="34" charset="0"/>
              </a:endParaRPr>
            </a:p>
          </p:txBody>
        </p:sp>
      </p:grpSp>
    </p:spTree>
    <p:extLst>
      <p:ext uri="{BB962C8B-B14F-4D97-AF65-F5344CB8AC3E}">
        <p14:creationId xmlns:p14="http://schemas.microsoft.com/office/powerpoint/2010/main" val="18734839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ABC1B8F-5F5E-4640-A3F7-3FCB7FC2A4C4}"/>
              </a:ext>
            </a:extLst>
          </p:cNvPr>
          <p:cNvSpPr>
            <a:spLocks noGrp="1"/>
          </p:cNvSpPr>
          <p:nvPr>
            <p:ph idx="1"/>
          </p:nvPr>
        </p:nvSpPr>
        <p:spPr>
          <a:xfrm>
            <a:off x="179388" y="1485900"/>
            <a:ext cx="8713787" cy="2971800"/>
          </a:xfrm>
        </p:spPr>
        <p:txBody>
          <a:bodyPr/>
          <a:lstStyle/>
          <a:p>
            <a:pPr marL="0" indent="0">
              <a:buNone/>
            </a:pPr>
            <a:r>
              <a:rPr lang="en-AU" sz="1600" dirty="0">
                <a:solidFill>
                  <a:schemeClr val="tx1"/>
                </a:solidFill>
              </a:rPr>
              <a:t>School leaders </a:t>
            </a:r>
          </a:p>
          <a:p>
            <a:pPr marL="0" indent="0">
              <a:buNone/>
            </a:pPr>
            <a:r>
              <a:rPr lang="en-AU" sz="1600" b="0" dirty="0"/>
              <a:t>You could consider how to provide resources to support teachers in their development and planning. </a:t>
            </a:r>
            <a:br>
              <a:rPr lang="en-AU" sz="1600" b="0" dirty="0"/>
            </a:br>
            <a:endParaRPr lang="en-AU" sz="1600" b="0" dirty="0"/>
          </a:p>
          <a:p>
            <a:pPr marL="0" indent="0">
              <a:buNone/>
            </a:pPr>
            <a:r>
              <a:rPr lang="en-AU" sz="1600" b="0" dirty="0">
                <a:hlinkClick r:id="rId3"/>
              </a:rPr>
              <a:t>Resources to support the new EAL implementation</a:t>
            </a:r>
            <a:r>
              <a:rPr lang="en-AU" sz="1600" b="0" dirty="0"/>
              <a:t> are available. Some of these resources are designed for school leaders in particular.  </a:t>
            </a:r>
          </a:p>
          <a:p>
            <a:pPr marL="0" indent="0">
              <a:buNone/>
            </a:pPr>
            <a:endParaRPr lang="en-AU" sz="1600" b="0" dirty="0"/>
          </a:p>
          <a:p>
            <a:pPr marL="0" indent="0">
              <a:buNone/>
            </a:pPr>
            <a:r>
              <a:rPr lang="en-AU" sz="1600" b="0" dirty="0"/>
              <a:t>Principals and school leaders can drive the planning and implementation of whole-school EAL program changes. There may also be curriculum area or year-level changes that will be teacher led.</a:t>
            </a:r>
            <a:endParaRPr lang="en-AU" sz="1600" b="0" dirty="0">
              <a:effectLst/>
            </a:endParaRPr>
          </a:p>
        </p:txBody>
      </p:sp>
      <p:grpSp>
        <p:nvGrpSpPr>
          <p:cNvPr id="16" name="Group 15">
            <a:extLst>
              <a:ext uri="{FF2B5EF4-FFF2-40B4-BE49-F238E27FC236}">
                <a16:creationId xmlns:a16="http://schemas.microsoft.com/office/drawing/2014/main" id="{FE8C2C7A-E942-43FF-B7DF-3E91F110475B}"/>
              </a:ext>
            </a:extLst>
          </p:cNvPr>
          <p:cNvGrpSpPr/>
          <p:nvPr/>
        </p:nvGrpSpPr>
        <p:grpSpPr>
          <a:xfrm>
            <a:off x="-1633447" y="36612"/>
            <a:ext cx="9117140" cy="1161281"/>
            <a:chOff x="-1633447" y="36612"/>
            <a:chExt cx="9117140" cy="1161281"/>
          </a:xfrm>
        </p:grpSpPr>
        <p:grpSp>
          <p:nvGrpSpPr>
            <p:cNvPr id="2" name="Group 1">
              <a:extLst>
                <a:ext uri="{FF2B5EF4-FFF2-40B4-BE49-F238E27FC236}">
                  <a16:creationId xmlns:a16="http://schemas.microsoft.com/office/drawing/2014/main" id="{2782A627-2231-445D-9FB7-EBC0FAE7220D}"/>
                </a:ext>
              </a:extLst>
            </p:cNvPr>
            <p:cNvGrpSpPr/>
            <p:nvPr/>
          </p:nvGrpSpPr>
          <p:grpSpPr>
            <a:xfrm>
              <a:off x="323528" y="483518"/>
              <a:ext cx="5231765" cy="714375"/>
              <a:chOff x="323528" y="483518"/>
              <a:chExt cx="5231765" cy="714375"/>
            </a:xfrm>
          </p:grpSpPr>
          <p:grpSp>
            <p:nvGrpSpPr>
              <p:cNvPr id="4" name="Group 3">
                <a:extLst>
                  <a:ext uri="{FF2B5EF4-FFF2-40B4-BE49-F238E27FC236}">
                    <a16:creationId xmlns:a16="http://schemas.microsoft.com/office/drawing/2014/main" id="{C2B7B5EF-7007-4E60-A3DE-7EA8E7DEDDE5}"/>
                  </a:ext>
                </a:extLst>
              </p:cNvPr>
              <p:cNvGrpSpPr>
                <a:grpSpLocks/>
              </p:cNvGrpSpPr>
              <p:nvPr/>
            </p:nvGrpSpPr>
            <p:grpSpPr bwMode="auto">
              <a:xfrm>
                <a:off x="323528" y="483518"/>
                <a:ext cx="5231765" cy="714375"/>
                <a:chOff x="1833" y="155"/>
                <a:chExt cx="8239" cy="1125"/>
              </a:xfrm>
            </p:grpSpPr>
            <p:sp>
              <p:nvSpPr>
                <p:cNvPr id="5" name="Freeform 156">
                  <a:extLst>
                    <a:ext uri="{FF2B5EF4-FFF2-40B4-BE49-F238E27FC236}">
                      <a16:creationId xmlns:a16="http://schemas.microsoft.com/office/drawing/2014/main" id="{3139E42E-F1CE-426A-860A-1CBFFBA54965}"/>
                    </a:ext>
                  </a:extLst>
                </p:cNvPr>
                <p:cNvSpPr>
                  <a:spLocks/>
                </p:cNvSpPr>
                <p:nvPr/>
              </p:nvSpPr>
              <p:spPr bwMode="auto">
                <a:xfrm>
                  <a:off x="1833" y="155"/>
                  <a:ext cx="8239" cy="838"/>
                </a:xfrm>
                <a:custGeom>
                  <a:avLst/>
                  <a:gdLst>
                    <a:gd name="T0" fmla="+- 0 9495 1833"/>
                    <a:gd name="T1" fmla="*/ T0 w 8239"/>
                    <a:gd name="T2" fmla="+- 0 993 156"/>
                    <a:gd name="T3" fmla="*/ 993 h 838"/>
                    <a:gd name="T4" fmla="+- 0 9495 1833"/>
                    <a:gd name="T5" fmla="*/ T4 w 8239"/>
                    <a:gd name="T6" fmla="+- 0 763 156"/>
                    <a:gd name="T7" fmla="*/ 763 h 838"/>
                    <a:gd name="T8" fmla="+- 0 9727 1833"/>
                    <a:gd name="T9" fmla="*/ T8 w 8239"/>
                    <a:gd name="T10" fmla="+- 0 748 156"/>
                    <a:gd name="T11" fmla="*/ 748 h 838"/>
                    <a:gd name="T12" fmla="+- 0 9828 1833"/>
                    <a:gd name="T13" fmla="*/ T12 w 8239"/>
                    <a:gd name="T14" fmla="+- 0 647 156"/>
                    <a:gd name="T15" fmla="*/ 647 h 838"/>
                    <a:gd name="T16" fmla="+- 0 9829 1833"/>
                    <a:gd name="T17" fmla="*/ T16 w 8239"/>
                    <a:gd name="T18" fmla="+- 0 503 156"/>
                    <a:gd name="T19" fmla="*/ 503 h 838"/>
                    <a:gd name="T20" fmla="+- 0 9734 1833"/>
                    <a:gd name="T21" fmla="*/ T20 w 8239"/>
                    <a:gd name="T22" fmla="+- 0 403 156"/>
                    <a:gd name="T23" fmla="*/ 403 h 838"/>
                    <a:gd name="T24" fmla="+- 0 9664 1833"/>
                    <a:gd name="T25" fmla="*/ T24 w 8239"/>
                    <a:gd name="T26" fmla="+- 0 386 156"/>
                    <a:gd name="T27" fmla="*/ 386 h 838"/>
                    <a:gd name="T28" fmla="+- 0 2174 1833"/>
                    <a:gd name="T29" fmla="*/ T28 w 8239"/>
                    <a:gd name="T30" fmla="+- 0 402 156"/>
                    <a:gd name="T31" fmla="*/ 402 h 838"/>
                    <a:gd name="T32" fmla="+- 0 2077 1833"/>
                    <a:gd name="T33" fmla="*/ T32 w 8239"/>
                    <a:gd name="T34" fmla="+- 0 502 156"/>
                    <a:gd name="T35" fmla="*/ 502 h 838"/>
                    <a:gd name="T36" fmla="+- 0 2078 1833"/>
                    <a:gd name="T37" fmla="*/ T36 w 8239"/>
                    <a:gd name="T38" fmla="+- 0 647 156"/>
                    <a:gd name="T39" fmla="*/ 647 h 838"/>
                    <a:gd name="T40" fmla="+- 0 2178 1833"/>
                    <a:gd name="T41" fmla="*/ T40 w 8239"/>
                    <a:gd name="T42" fmla="+- 0 748 156"/>
                    <a:gd name="T43" fmla="*/ 748 h 838"/>
                    <a:gd name="T44" fmla="+- 0 2482 1833"/>
                    <a:gd name="T45" fmla="*/ T44 w 8239"/>
                    <a:gd name="T46" fmla="+- 0 763 156"/>
                    <a:gd name="T47" fmla="*/ 763 h 838"/>
                    <a:gd name="T48" fmla="+- 0 2482 1833"/>
                    <a:gd name="T49" fmla="*/ T48 w 8239"/>
                    <a:gd name="T50" fmla="+- 0 993 156"/>
                    <a:gd name="T51" fmla="*/ 993 h 838"/>
                    <a:gd name="T52" fmla="+- 0 2252 1833"/>
                    <a:gd name="T53" fmla="*/ T52 w 8239"/>
                    <a:gd name="T54" fmla="+- 0 992 156"/>
                    <a:gd name="T55" fmla="*/ 992 h 838"/>
                    <a:gd name="T56" fmla="+- 0 2106 1833"/>
                    <a:gd name="T57" fmla="*/ T56 w 8239"/>
                    <a:gd name="T58" fmla="+- 0 966 156"/>
                    <a:gd name="T59" fmla="*/ 966 h 838"/>
                    <a:gd name="T60" fmla="+- 0 1982 1833"/>
                    <a:gd name="T61" fmla="*/ T60 w 8239"/>
                    <a:gd name="T62" fmla="+- 0 894 156"/>
                    <a:gd name="T63" fmla="*/ 894 h 838"/>
                    <a:gd name="T64" fmla="+- 0 1890 1833"/>
                    <a:gd name="T65" fmla="*/ T64 w 8239"/>
                    <a:gd name="T66" fmla="+- 0 785 156"/>
                    <a:gd name="T67" fmla="*/ 785 h 838"/>
                    <a:gd name="T68" fmla="+- 0 1840 1833"/>
                    <a:gd name="T69" fmla="*/ T68 w 8239"/>
                    <a:gd name="T70" fmla="+- 0 649 156"/>
                    <a:gd name="T71" fmla="*/ 649 h 838"/>
                    <a:gd name="T72" fmla="+- 0 1840 1833"/>
                    <a:gd name="T73" fmla="*/ T72 w 8239"/>
                    <a:gd name="T74" fmla="+- 0 500 156"/>
                    <a:gd name="T75" fmla="*/ 500 h 838"/>
                    <a:gd name="T76" fmla="+- 0 1889 1833"/>
                    <a:gd name="T77" fmla="*/ T76 w 8239"/>
                    <a:gd name="T78" fmla="+- 0 365 156"/>
                    <a:gd name="T79" fmla="*/ 365 h 838"/>
                    <a:gd name="T80" fmla="+- 0 1980 1833"/>
                    <a:gd name="T81" fmla="*/ T80 w 8239"/>
                    <a:gd name="T82" fmla="+- 0 257 156"/>
                    <a:gd name="T83" fmla="*/ 257 h 838"/>
                    <a:gd name="T84" fmla="+- 0 2101 1833"/>
                    <a:gd name="T85" fmla="*/ T84 w 8239"/>
                    <a:gd name="T86" fmla="+- 0 184 156"/>
                    <a:gd name="T87" fmla="*/ 184 h 838"/>
                    <a:gd name="T88" fmla="+- 0 2245 1833"/>
                    <a:gd name="T89" fmla="*/ T88 w 8239"/>
                    <a:gd name="T90" fmla="+- 0 156 156"/>
                    <a:gd name="T91" fmla="*/ 156 h 838"/>
                    <a:gd name="T92" fmla="+- 0 9738 1833"/>
                    <a:gd name="T93" fmla="*/ T92 w 8239"/>
                    <a:gd name="T94" fmla="+- 0 164 156"/>
                    <a:gd name="T95" fmla="*/ 164 h 838"/>
                    <a:gd name="T96" fmla="+- 0 9870 1833"/>
                    <a:gd name="T97" fmla="*/ T96 w 8239"/>
                    <a:gd name="T98" fmla="+- 0 216 156"/>
                    <a:gd name="T99" fmla="*/ 216 h 838"/>
                    <a:gd name="T100" fmla="+- 0 9976 1833"/>
                    <a:gd name="T101" fmla="*/ T100 w 8239"/>
                    <a:gd name="T102" fmla="+- 0 308 156"/>
                    <a:gd name="T103" fmla="*/ 308 h 838"/>
                    <a:gd name="T104" fmla="+- 0 10047 1833"/>
                    <a:gd name="T105" fmla="*/ T104 w 8239"/>
                    <a:gd name="T106" fmla="+- 0 430 156"/>
                    <a:gd name="T107" fmla="*/ 430 h 838"/>
                    <a:gd name="T108" fmla="+- 0 10072 1833"/>
                    <a:gd name="T109" fmla="*/ T108 w 8239"/>
                    <a:gd name="T110" fmla="+- 0 574 156"/>
                    <a:gd name="T111" fmla="*/ 574 h 838"/>
                    <a:gd name="T112" fmla="+- 0 10046 1833"/>
                    <a:gd name="T113" fmla="*/ T112 w 8239"/>
                    <a:gd name="T114" fmla="+- 0 720 156"/>
                    <a:gd name="T115" fmla="*/ 720 h 838"/>
                    <a:gd name="T116" fmla="+- 0 9974 1833"/>
                    <a:gd name="T117" fmla="*/ T116 w 8239"/>
                    <a:gd name="T118" fmla="+- 0 843 156"/>
                    <a:gd name="T119" fmla="*/ 843 h 838"/>
                    <a:gd name="T120" fmla="+- 0 9865 1833"/>
                    <a:gd name="T121" fmla="*/ T120 w 8239"/>
                    <a:gd name="T122" fmla="+- 0 935 156"/>
                    <a:gd name="T123" fmla="*/ 935 h 838"/>
                    <a:gd name="T124" fmla="+- 0 9729 1833"/>
                    <a:gd name="T125" fmla="*/ T124 w 8239"/>
                    <a:gd name="T126" fmla="+- 0 985 156"/>
                    <a:gd name="T127" fmla="*/ 985 h 838"/>
                    <a:gd name="T128" fmla="+- 0 9654 1833"/>
                    <a:gd name="T129" fmla="*/ T128 w 8239"/>
                    <a:gd name="T130" fmla="+- 0 993 156"/>
                    <a:gd name="T131" fmla="*/ 993 h 8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8239" h="838">
                      <a:moveTo>
                        <a:pt x="7821" y="837"/>
                      </a:moveTo>
                      <a:lnTo>
                        <a:pt x="7662" y="837"/>
                      </a:lnTo>
                      <a:lnTo>
                        <a:pt x="7778" y="722"/>
                      </a:lnTo>
                      <a:lnTo>
                        <a:pt x="7662" y="607"/>
                      </a:lnTo>
                      <a:lnTo>
                        <a:pt x="7821" y="607"/>
                      </a:lnTo>
                      <a:lnTo>
                        <a:pt x="7894" y="592"/>
                      </a:lnTo>
                      <a:lnTo>
                        <a:pt x="7954" y="551"/>
                      </a:lnTo>
                      <a:lnTo>
                        <a:pt x="7995" y="491"/>
                      </a:lnTo>
                      <a:lnTo>
                        <a:pt x="8010" y="418"/>
                      </a:lnTo>
                      <a:lnTo>
                        <a:pt x="7996" y="347"/>
                      </a:lnTo>
                      <a:lnTo>
                        <a:pt x="7958" y="288"/>
                      </a:lnTo>
                      <a:lnTo>
                        <a:pt x="7901" y="247"/>
                      </a:lnTo>
                      <a:lnTo>
                        <a:pt x="7831" y="230"/>
                      </a:lnTo>
                      <a:lnTo>
                        <a:pt x="412" y="230"/>
                      </a:lnTo>
                      <a:lnTo>
                        <a:pt x="341" y="246"/>
                      </a:lnTo>
                      <a:lnTo>
                        <a:pt x="283" y="287"/>
                      </a:lnTo>
                      <a:lnTo>
                        <a:pt x="244" y="346"/>
                      </a:lnTo>
                      <a:lnTo>
                        <a:pt x="230" y="418"/>
                      </a:lnTo>
                      <a:lnTo>
                        <a:pt x="245" y="491"/>
                      </a:lnTo>
                      <a:lnTo>
                        <a:pt x="285" y="551"/>
                      </a:lnTo>
                      <a:lnTo>
                        <a:pt x="345" y="592"/>
                      </a:lnTo>
                      <a:lnTo>
                        <a:pt x="419" y="607"/>
                      </a:lnTo>
                      <a:lnTo>
                        <a:pt x="649" y="607"/>
                      </a:lnTo>
                      <a:lnTo>
                        <a:pt x="764" y="722"/>
                      </a:lnTo>
                      <a:lnTo>
                        <a:pt x="649" y="837"/>
                      </a:lnTo>
                      <a:lnTo>
                        <a:pt x="419" y="837"/>
                      </a:lnTo>
                      <a:lnTo>
                        <a:pt x="419" y="836"/>
                      </a:lnTo>
                      <a:lnTo>
                        <a:pt x="344" y="829"/>
                      </a:lnTo>
                      <a:lnTo>
                        <a:pt x="273" y="810"/>
                      </a:lnTo>
                      <a:lnTo>
                        <a:pt x="208" y="779"/>
                      </a:lnTo>
                      <a:lnTo>
                        <a:pt x="149" y="738"/>
                      </a:lnTo>
                      <a:lnTo>
                        <a:pt x="99" y="687"/>
                      </a:lnTo>
                      <a:lnTo>
                        <a:pt x="57" y="629"/>
                      </a:lnTo>
                      <a:lnTo>
                        <a:pt x="26" y="564"/>
                      </a:lnTo>
                      <a:lnTo>
                        <a:pt x="7" y="493"/>
                      </a:lnTo>
                      <a:lnTo>
                        <a:pt x="0" y="418"/>
                      </a:lnTo>
                      <a:lnTo>
                        <a:pt x="7" y="344"/>
                      </a:lnTo>
                      <a:lnTo>
                        <a:pt x="26" y="274"/>
                      </a:lnTo>
                      <a:lnTo>
                        <a:pt x="56" y="209"/>
                      </a:lnTo>
                      <a:lnTo>
                        <a:pt x="97" y="151"/>
                      </a:lnTo>
                      <a:lnTo>
                        <a:pt x="147" y="101"/>
                      </a:lnTo>
                      <a:lnTo>
                        <a:pt x="204" y="59"/>
                      </a:lnTo>
                      <a:lnTo>
                        <a:pt x="268" y="28"/>
                      </a:lnTo>
                      <a:lnTo>
                        <a:pt x="338" y="8"/>
                      </a:lnTo>
                      <a:lnTo>
                        <a:pt x="412" y="0"/>
                      </a:lnTo>
                      <a:lnTo>
                        <a:pt x="7831" y="0"/>
                      </a:lnTo>
                      <a:lnTo>
                        <a:pt x="7905" y="8"/>
                      </a:lnTo>
                      <a:lnTo>
                        <a:pt x="7974" y="29"/>
                      </a:lnTo>
                      <a:lnTo>
                        <a:pt x="8037" y="60"/>
                      </a:lnTo>
                      <a:lnTo>
                        <a:pt x="8094" y="102"/>
                      </a:lnTo>
                      <a:lnTo>
                        <a:pt x="8143" y="152"/>
                      </a:lnTo>
                      <a:lnTo>
                        <a:pt x="8184" y="210"/>
                      </a:lnTo>
                      <a:lnTo>
                        <a:pt x="8214" y="274"/>
                      </a:lnTo>
                      <a:lnTo>
                        <a:pt x="8233" y="344"/>
                      </a:lnTo>
                      <a:lnTo>
                        <a:pt x="8239" y="418"/>
                      </a:lnTo>
                      <a:lnTo>
                        <a:pt x="8232" y="493"/>
                      </a:lnTo>
                      <a:lnTo>
                        <a:pt x="8213" y="564"/>
                      </a:lnTo>
                      <a:lnTo>
                        <a:pt x="8182" y="629"/>
                      </a:lnTo>
                      <a:lnTo>
                        <a:pt x="8141" y="687"/>
                      </a:lnTo>
                      <a:lnTo>
                        <a:pt x="8090" y="738"/>
                      </a:lnTo>
                      <a:lnTo>
                        <a:pt x="8032" y="779"/>
                      </a:lnTo>
                      <a:lnTo>
                        <a:pt x="7967" y="810"/>
                      </a:lnTo>
                      <a:lnTo>
                        <a:pt x="7896" y="829"/>
                      </a:lnTo>
                      <a:lnTo>
                        <a:pt x="7821" y="836"/>
                      </a:lnTo>
                      <a:lnTo>
                        <a:pt x="7821" y="837"/>
                      </a:lnTo>
                      <a:close/>
                    </a:path>
                  </a:pathLst>
                </a:custGeom>
                <a:solidFill>
                  <a:srgbClr val="BBD7A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AutoShape 155">
                  <a:extLst>
                    <a:ext uri="{FF2B5EF4-FFF2-40B4-BE49-F238E27FC236}">
                      <a16:creationId xmlns:a16="http://schemas.microsoft.com/office/drawing/2014/main" id="{6D1C8ECB-8BE4-4D75-897D-4C82471E3D19}"/>
                    </a:ext>
                  </a:extLst>
                </p:cNvPr>
                <p:cNvSpPr>
                  <a:spLocks/>
                </p:cNvSpPr>
                <p:nvPr/>
              </p:nvSpPr>
              <p:spPr bwMode="auto">
                <a:xfrm>
                  <a:off x="2355" y="474"/>
                  <a:ext cx="7150" cy="806"/>
                </a:xfrm>
                <a:custGeom>
                  <a:avLst/>
                  <a:gdLst>
                    <a:gd name="T0" fmla="+- 0 4313 2355"/>
                    <a:gd name="T1" fmla="*/ T0 w 7150"/>
                    <a:gd name="T2" fmla="+- 0 878 475"/>
                    <a:gd name="T3" fmla="*/ 878 h 806"/>
                    <a:gd name="T4" fmla="+- 0 3967 2355"/>
                    <a:gd name="T5" fmla="*/ T4 w 7150"/>
                    <a:gd name="T6" fmla="+- 0 475 475"/>
                    <a:gd name="T7" fmla="*/ 475 h 806"/>
                    <a:gd name="T8" fmla="+- 0 2355 2355"/>
                    <a:gd name="T9" fmla="*/ T8 w 7150"/>
                    <a:gd name="T10" fmla="+- 0 475 475"/>
                    <a:gd name="T11" fmla="*/ 475 h 806"/>
                    <a:gd name="T12" fmla="+- 0 2701 2355"/>
                    <a:gd name="T13" fmla="*/ T12 w 7150"/>
                    <a:gd name="T14" fmla="+- 0 878 475"/>
                    <a:gd name="T15" fmla="*/ 878 h 806"/>
                    <a:gd name="T16" fmla="+- 0 2355 2355"/>
                    <a:gd name="T17" fmla="*/ T16 w 7150"/>
                    <a:gd name="T18" fmla="+- 0 1281 475"/>
                    <a:gd name="T19" fmla="*/ 1281 h 806"/>
                    <a:gd name="T20" fmla="+- 0 3967 2355"/>
                    <a:gd name="T21" fmla="*/ T20 w 7150"/>
                    <a:gd name="T22" fmla="+- 0 1281 475"/>
                    <a:gd name="T23" fmla="*/ 1281 h 806"/>
                    <a:gd name="T24" fmla="+- 0 4313 2355"/>
                    <a:gd name="T25" fmla="*/ T24 w 7150"/>
                    <a:gd name="T26" fmla="+- 0 878 475"/>
                    <a:gd name="T27" fmla="*/ 878 h 806"/>
                    <a:gd name="T28" fmla="+- 0 6043 2355"/>
                    <a:gd name="T29" fmla="*/ T28 w 7150"/>
                    <a:gd name="T30" fmla="+- 0 878 475"/>
                    <a:gd name="T31" fmla="*/ 878 h 806"/>
                    <a:gd name="T32" fmla="+- 0 5698 2355"/>
                    <a:gd name="T33" fmla="*/ T32 w 7150"/>
                    <a:gd name="T34" fmla="+- 0 475 475"/>
                    <a:gd name="T35" fmla="*/ 475 h 806"/>
                    <a:gd name="T36" fmla="+- 0 4086 2355"/>
                    <a:gd name="T37" fmla="*/ T36 w 7150"/>
                    <a:gd name="T38" fmla="+- 0 475 475"/>
                    <a:gd name="T39" fmla="*/ 475 h 806"/>
                    <a:gd name="T40" fmla="+- 0 4431 2355"/>
                    <a:gd name="T41" fmla="*/ T40 w 7150"/>
                    <a:gd name="T42" fmla="+- 0 878 475"/>
                    <a:gd name="T43" fmla="*/ 878 h 806"/>
                    <a:gd name="T44" fmla="+- 0 4086 2355"/>
                    <a:gd name="T45" fmla="*/ T44 w 7150"/>
                    <a:gd name="T46" fmla="+- 0 1281 475"/>
                    <a:gd name="T47" fmla="*/ 1281 h 806"/>
                    <a:gd name="T48" fmla="+- 0 5698 2355"/>
                    <a:gd name="T49" fmla="*/ T48 w 7150"/>
                    <a:gd name="T50" fmla="+- 0 1281 475"/>
                    <a:gd name="T51" fmla="*/ 1281 h 806"/>
                    <a:gd name="T52" fmla="+- 0 6043 2355"/>
                    <a:gd name="T53" fmla="*/ T52 w 7150"/>
                    <a:gd name="T54" fmla="+- 0 878 475"/>
                    <a:gd name="T55" fmla="*/ 878 h 806"/>
                    <a:gd name="T56" fmla="+- 0 7774 2355"/>
                    <a:gd name="T57" fmla="*/ T56 w 7150"/>
                    <a:gd name="T58" fmla="+- 0 878 475"/>
                    <a:gd name="T59" fmla="*/ 878 h 806"/>
                    <a:gd name="T60" fmla="+- 0 7428 2355"/>
                    <a:gd name="T61" fmla="*/ T60 w 7150"/>
                    <a:gd name="T62" fmla="+- 0 475 475"/>
                    <a:gd name="T63" fmla="*/ 475 h 806"/>
                    <a:gd name="T64" fmla="+- 0 5816 2355"/>
                    <a:gd name="T65" fmla="*/ T64 w 7150"/>
                    <a:gd name="T66" fmla="+- 0 475 475"/>
                    <a:gd name="T67" fmla="*/ 475 h 806"/>
                    <a:gd name="T68" fmla="+- 0 6162 2355"/>
                    <a:gd name="T69" fmla="*/ T68 w 7150"/>
                    <a:gd name="T70" fmla="+- 0 878 475"/>
                    <a:gd name="T71" fmla="*/ 878 h 806"/>
                    <a:gd name="T72" fmla="+- 0 5816 2355"/>
                    <a:gd name="T73" fmla="*/ T72 w 7150"/>
                    <a:gd name="T74" fmla="+- 0 1281 475"/>
                    <a:gd name="T75" fmla="*/ 1281 h 806"/>
                    <a:gd name="T76" fmla="+- 0 7428 2355"/>
                    <a:gd name="T77" fmla="*/ T76 w 7150"/>
                    <a:gd name="T78" fmla="+- 0 1281 475"/>
                    <a:gd name="T79" fmla="*/ 1281 h 806"/>
                    <a:gd name="T80" fmla="+- 0 7774 2355"/>
                    <a:gd name="T81" fmla="*/ T80 w 7150"/>
                    <a:gd name="T82" fmla="+- 0 878 475"/>
                    <a:gd name="T83" fmla="*/ 878 h 806"/>
                    <a:gd name="T84" fmla="+- 0 9504 2355"/>
                    <a:gd name="T85" fmla="*/ T84 w 7150"/>
                    <a:gd name="T86" fmla="+- 0 878 475"/>
                    <a:gd name="T87" fmla="*/ 878 h 806"/>
                    <a:gd name="T88" fmla="+- 0 9159 2355"/>
                    <a:gd name="T89" fmla="*/ T88 w 7150"/>
                    <a:gd name="T90" fmla="+- 0 475 475"/>
                    <a:gd name="T91" fmla="*/ 475 h 806"/>
                    <a:gd name="T92" fmla="+- 0 7547 2355"/>
                    <a:gd name="T93" fmla="*/ T92 w 7150"/>
                    <a:gd name="T94" fmla="+- 0 475 475"/>
                    <a:gd name="T95" fmla="*/ 475 h 806"/>
                    <a:gd name="T96" fmla="+- 0 7892 2355"/>
                    <a:gd name="T97" fmla="*/ T96 w 7150"/>
                    <a:gd name="T98" fmla="+- 0 878 475"/>
                    <a:gd name="T99" fmla="*/ 878 h 806"/>
                    <a:gd name="T100" fmla="+- 0 7547 2355"/>
                    <a:gd name="T101" fmla="*/ T100 w 7150"/>
                    <a:gd name="T102" fmla="+- 0 1281 475"/>
                    <a:gd name="T103" fmla="*/ 1281 h 806"/>
                    <a:gd name="T104" fmla="+- 0 9159 2355"/>
                    <a:gd name="T105" fmla="*/ T104 w 7150"/>
                    <a:gd name="T106" fmla="+- 0 1281 475"/>
                    <a:gd name="T107" fmla="*/ 1281 h 806"/>
                    <a:gd name="T108" fmla="+- 0 9504 2355"/>
                    <a:gd name="T109" fmla="*/ T108 w 7150"/>
                    <a:gd name="T110" fmla="+- 0 878 475"/>
                    <a:gd name="T111" fmla="*/ 878 h 8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7150" h="806">
                      <a:moveTo>
                        <a:pt x="1958" y="403"/>
                      </a:moveTo>
                      <a:lnTo>
                        <a:pt x="1612" y="0"/>
                      </a:lnTo>
                      <a:lnTo>
                        <a:pt x="0" y="0"/>
                      </a:lnTo>
                      <a:lnTo>
                        <a:pt x="346" y="403"/>
                      </a:lnTo>
                      <a:lnTo>
                        <a:pt x="0" y="806"/>
                      </a:lnTo>
                      <a:lnTo>
                        <a:pt x="1612" y="806"/>
                      </a:lnTo>
                      <a:lnTo>
                        <a:pt x="1958" y="403"/>
                      </a:lnTo>
                      <a:close/>
                      <a:moveTo>
                        <a:pt x="3688" y="403"/>
                      </a:moveTo>
                      <a:lnTo>
                        <a:pt x="3343" y="0"/>
                      </a:lnTo>
                      <a:lnTo>
                        <a:pt x="1731" y="0"/>
                      </a:lnTo>
                      <a:lnTo>
                        <a:pt x="2076" y="403"/>
                      </a:lnTo>
                      <a:lnTo>
                        <a:pt x="1731" y="806"/>
                      </a:lnTo>
                      <a:lnTo>
                        <a:pt x="3343" y="806"/>
                      </a:lnTo>
                      <a:lnTo>
                        <a:pt x="3688" y="403"/>
                      </a:lnTo>
                      <a:close/>
                      <a:moveTo>
                        <a:pt x="5419" y="403"/>
                      </a:moveTo>
                      <a:lnTo>
                        <a:pt x="5073" y="0"/>
                      </a:lnTo>
                      <a:lnTo>
                        <a:pt x="3461" y="0"/>
                      </a:lnTo>
                      <a:lnTo>
                        <a:pt x="3807" y="403"/>
                      </a:lnTo>
                      <a:lnTo>
                        <a:pt x="3461" y="806"/>
                      </a:lnTo>
                      <a:lnTo>
                        <a:pt x="5073" y="806"/>
                      </a:lnTo>
                      <a:lnTo>
                        <a:pt x="5419" y="403"/>
                      </a:lnTo>
                      <a:close/>
                      <a:moveTo>
                        <a:pt x="7149" y="403"/>
                      </a:moveTo>
                      <a:lnTo>
                        <a:pt x="6804" y="0"/>
                      </a:lnTo>
                      <a:lnTo>
                        <a:pt x="5192" y="0"/>
                      </a:lnTo>
                      <a:lnTo>
                        <a:pt x="5537" y="403"/>
                      </a:lnTo>
                      <a:lnTo>
                        <a:pt x="5192" y="806"/>
                      </a:lnTo>
                      <a:lnTo>
                        <a:pt x="6804" y="806"/>
                      </a:lnTo>
                      <a:lnTo>
                        <a:pt x="7149" y="403"/>
                      </a:lnTo>
                      <a:close/>
                    </a:path>
                  </a:pathLst>
                </a:custGeom>
                <a:solidFill>
                  <a:srgbClr val="7DBB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Text Box 154">
                  <a:extLst>
                    <a:ext uri="{FF2B5EF4-FFF2-40B4-BE49-F238E27FC236}">
                      <a16:creationId xmlns:a16="http://schemas.microsoft.com/office/drawing/2014/main" id="{F8393084-C6F7-4366-A643-38EA62708EEB}"/>
                    </a:ext>
                  </a:extLst>
                </p:cNvPr>
                <p:cNvSpPr txBox="1">
                  <a:spLocks noChangeArrowheads="1"/>
                </p:cNvSpPr>
                <p:nvPr/>
              </p:nvSpPr>
              <p:spPr bwMode="auto">
                <a:xfrm>
                  <a:off x="2845" y="676"/>
                  <a:ext cx="12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0965" indent="-1016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Evaluate and diagnose</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8" name="Text Box 153">
                  <a:extLst>
                    <a:ext uri="{FF2B5EF4-FFF2-40B4-BE49-F238E27FC236}">
                      <a16:creationId xmlns:a16="http://schemas.microsoft.com/office/drawing/2014/main" id="{6F18E3B8-601E-4FCD-BE37-2404BEB2869E}"/>
                    </a:ext>
                  </a:extLst>
                </p:cNvPr>
                <p:cNvSpPr txBox="1">
                  <a:spLocks noChangeArrowheads="1"/>
                </p:cNvSpPr>
                <p:nvPr/>
              </p:nvSpPr>
              <p:spPr bwMode="auto">
                <a:xfrm>
                  <a:off x="4558" y="676"/>
                  <a:ext cx="1239"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13665" marR="5080" indent="-1143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Prioritise and set goals</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9" name="Text Box 152">
                  <a:extLst>
                    <a:ext uri="{FF2B5EF4-FFF2-40B4-BE49-F238E27FC236}">
                      <a16:creationId xmlns:a16="http://schemas.microsoft.com/office/drawing/2014/main" id="{CC6FCF26-69D2-43AE-91B6-F22C26302572}"/>
                    </a:ext>
                  </a:extLst>
                </p:cNvPr>
                <p:cNvSpPr txBox="1">
                  <a:spLocks noChangeArrowheads="1"/>
                </p:cNvSpPr>
                <p:nvPr/>
              </p:nvSpPr>
              <p:spPr bwMode="auto">
                <a:xfrm>
                  <a:off x="6485" y="676"/>
                  <a:ext cx="82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2540" indent="146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Develop and plan</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10" name="Text Box 151">
                  <a:extLst>
                    <a:ext uri="{FF2B5EF4-FFF2-40B4-BE49-F238E27FC236}">
                      <a16:creationId xmlns:a16="http://schemas.microsoft.com/office/drawing/2014/main" id="{23DBA877-A35E-4838-8ACE-3B873BBC3048}"/>
                    </a:ext>
                  </a:extLst>
                </p:cNvPr>
                <p:cNvSpPr txBox="1">
                  <a:spLocks noChangeArrowheads="1"/>
                </p:cNvSpPr>
                <p:nvPr/>
              </p:nvSpPr>
              <p:spPr bwMode="auto">
                <a:xfrm>
                  <a:off x="8072" y="676"/>
                  <a:ext cx="113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00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Implement and monitor</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11" name="Rectangle 10">
                <a:extLst>
                  <a:ext uri="{FF2B5EF4-FFF2-40B4-BE49-F238E27FC236}">
                    <a16:creationId xmlns:a16="http://schemas.microsoft.com/office/drawing/2014/main" id="{E3BD3BFE-115B-4138-917D-861AD3B084C1}"/>
                  </a:ext>
                </a:extLst>
              </p:cNvPr>
              <p:cNvSpPr/>
              <p:nvPr/>
            </p:nvSpPr>
            <p:spPr bwMode="auto">
              <a:xfrm>
                <a:off x="1979712" y="744070"/>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2" name="Rectangle 11">
                <a:extLst>
                  <a:ext uri="{FF2B5EF4-FFF2-40B4-BE49-F238E27FC236}">
                    <a16:creationId xmlns:a16="http://schemas.microsoft.com/office/drawing/2014/main" id="{57E17C7E-A464-41A5-8FCF-2A99038FFC31}"/>
                  </a:ext>
                </a:extLst>
              </p:cNvPr>
              <p:cNvSpPr/>
              <p:nvPr/>
            </p:nvSpPr>
            <p:spPr bwMode="auto">
              <a:xfrm>
                <a:off x="901251" y="726141"/>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3" name="Rectangle 12">
                <a:extLst>
                  <a:ext uri="{FF2B5EF4-FFF2-40B4-BE49-F238E27FC236}">
                    <a16:creationId xmlns:a16="http://schemas.microsoft.com/office/drawing/2014/main" id="{4C38A26D-2DC1-4308-AE6F-27707AC6DF00}"/>
                  </a:ext>
                </a:extLst>
              </p:cNvPr>
              <p:cNvSpPr/>
              <p:nvPr/>
            </p:nvSpPr>
            <p:spPr bwMode="auto">
              <a:xfrm>
                <a:off x="4222584" y="763672"/>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grpSp>
        <p:sp>
          <p:nvSpPr>
            <p:cNvPr id="15" name="Rectangle 14">
              <a:extLst>
                <a:ext uri="{FF2B5EF4-FFF2-40B4-BE49-F238E27FC236}">
                  <a16:creationId xmlns:a16="http://schemas.microsoft.com/office/drawing/2014/main" id="{A59461E1-39D8-48C2-B0F2-02F20BBEB3D6}"/>
                </a:ext>
              </a:extLst>
            </p:cNvPr>
            <p:cNvSpPr/>
            <p:nvPr/>
          </p:nvSpPr>
          <p:spPr>
            <a:xfrm>
              <a:off x="-1633447" y="36612"/>
              <a:ext cx="9117140" cy="461665"/>
            </a:xfrm>
            <a:prstGeom prst="rect">
              <a:avLst/>
            </a:prstGeom>
          </p:spPr>
          <p:txBody>
            <a:bodyPr wrap="square">
              <a:spAutoFit/>
            </a:bodyPr>
            <a:lstStyle/>
            <a:p>
              <a:pPr marL="2229485" marR="2250440" algn="ctr">
                <a:spcBef>
                  <a:spcPts val="470"/>
                </a:spcBef>
                <a:spcAft>
                  <a:spcPts val="0"/>
                </a:spcAft>
              </a:pPr>
              <a:r>
                <a:rPr lang="en-US" b="1" dirty="0">
                  <a:solidFill>
                    <a:srgbClr val="7DBB6E"/>
                  </a:solidFill>
                  <a:latin typeface="Lucida Sans" panose="020B0602030504020204" pitchFamily="34" charset="0"/>
                  <a:ea typeface="Lucida Sans" panose="020B0602030504020204" pitchFamily="34" charset="0"/>
                  <a:cs typeface="Lucida Sans" panose="020B0602030504020204" pitchFamily="34" charset="0"/>
                </a:rPr>
                <a:t>IMPROVEMENT CYCLE</a:t>
              </a:r>
              <a:endParaRPr lang="en-AU" b="1" dirty="0">
                <a:latin typeface="Lucida Sans" panose="020B0602030504020204" pitchFamily="34" charset="0"/>
                <a:ea typeface="Lucida Sans" panose="020B0602030504020204" pitchFamily="34" charset="0"/>
                <a:cs typeface="Lucida Sans" panose="020B0602030504020204" pitchFamily="34" charset="0"/>
              </a:endParaRPr>
            </a:p>
          </p:txBody>
        </p:sp>
      </p:grpSp>
    </p:spTree>
    <p:extLst>
      <p:ext uri="{BB962C8B-B14F-4D97-AF65-F5344CB8AC3E}">
        <p14:creationId xmlns:p14="http://schemas.microsoft.com/office/powerpoint/2010/main" val="110767845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C92A57D-65A6-42FA-A517-B51DF2F17EDC}"/>
              </a:ext>
            </a:extLst>
          </p:cNvPr>
          <p:cNvSpPr>
            <a:spLocks noGrp="1"/>
          </p:cNvSpPr>
          <p:nvPr>
            <p:ph idx="1"/>
          </p:nvPr>
        </p:nvSpPr>
        <p:spPr>
          <a:xfrm>
            <a:off x="215106" y="1305292"/>
            <a:ext cx="8713787" cy="3019777"/>
          </a:xfrm>
        </p:spPr>
        <p:txBody>
          <a:bodyPr/>
          <a:lstStyle/>
          <a:p>
            <a:pPr marL="0" indent="0">
              <a:buNone/>
            </a:pPr>
            <a:r>
              <a:rPr lang="en-AU" sz="1600" dirty="0">
                <a:solidFill>
                  <a:schemeClr val="tx1"/>
                </a:solidFill>
              </a:rPr>
              <a:t>Teachers </a:t>
            </a:r>
          </a:p>
          <a:p>
            <a:pPr marL="0" indent="0">
              <a:buNone/>
            </a:pPr>
            <a:r>
              <a:rPr lang="en-AU" sz="1600" b="0" dirty="0">
                <a:solidFill>
                  <a:schemeClr val="tx1"/>
                </a:solidFill>
              </a:rPr>
              <a:t>You can implement plans, monitor student learning and adjust plans in a continuous cycle. Allocate time in team meetings to support a collaborative approach to achieving these goals. </a:t>
            </a:r>
            <a:br>
              <a:rPr lang="en-AU" sz="1600" b="0" dirty="0">
                <a:solidFill>
                  <a:schemeClr val="tx1"/>
                </a:solidFill>
              </a:rPr>
            </a:br>
            <a:endParaRPr lang="en-AU" sz="1600" b="0" dirty="0">
              <a:solidFill>
                <a:schemeClr val="tx1"/>
              </a:solidFill>
            </a:endParaRPr>
          </a:p>
          <a:p>
            <a:pPr marL="0" indent="0">
              <a:buNone/>
            </a:pPr>
            <a:r>
              <a:rPr lang="en-AU" sz="1600" dirty="0">
                <a:solidFill>
                  <a:schemeClr val="tx1"/>
                </a:solidFill>
              </a:rPr>
              <a:t>School leaders </a:t>
            </a:r>
          </a:p>
          <a:p>
            <a:pPr marL="0" indent="0">
              <a:buNone/>
            </a:pPr>
            <a:r>
              <a:rPr lang="en-AU" sz="1600" b="0" dirty="0">
                <a:solidFill>
                  <a:schemeClr val="tx1"/>
                </a:solidFill>
              </a:rPr>
              <a:t>You can t</a:t>
            </a:r>
            <a:r>
              <a:rPr lang="en-AU" sz="1600" b="0" dirty="0"/>
              <a:t>rial new practices, monitor their effectiveness, adapt and make continual improvements over time. Make sure the documented curriculum (what’s on paper) is also the enacted curriculum (what’s actually being taught in classrooms).</a:t>
            </a:r>
          </a:p>
          <a:p>
            <a:pPr marL="0" indent="0">
              <a:buNone/>
            </a:pPr>
            <a:r>
              <a:rPr lang="en-AU" sz="1600" b="0" dirty="0"/>
              <a:t>You can support teachers to enact plans by:</a:t>
            </a:r>
          </a:p>
          <a:p>
            <a:r>
              <a:rPr lang="en-AU" sz="1600" b="0" dirty="0"/>
              <a:t>observing lessons informally</a:t>
            </a:r>
          </a:p>
          <a:p>
            <a:r>
              <a:rPr lang="en-AU" sz="1600" b="0" dirty="0"/>
              <a:t>setting benchmark dates each year to formally review EAL student learning data and discuss curriculum details with teachers. </a:t>
            </a:r>
          </a:p>
          <a:p>
            <a:pPr marL="0" indent="0">
              <a:buNone/>
            </a:pPr>
            <a:endParaRPr lang="en-AU" sz="1600" b="0" dirty="0">
              <a:solidFill>
                <a:schemeClr val="tx1"/>
              </a:solidFill>
            </a:endParaRPr>
          </a:p>
          <a:p>
            <a:endParaRPr lang="en-AU" dirty="0"/>
          </a:p>
        </p:txBody>
      </p:sp>
      <p:grpSp>
        <p:nvGrpSpPr>
          <p:cNvPr id="16" name="Group 15">
            <a:extLst>
              <a:ext uri="{FF2B5EF4-FFF2-40B4-BE49-F238E27FC236}">
                <a16:creationId xmlns:a16="http://schemas.microsoft.com/office/drawing/2014/main" id="{EF9DD329-2343-461C-B19B-C6BC69774B5F}"/>
              </a:ext>
            </a:extLst>
          </p:cNvPr>
          <p:cNvGrpSpPr/>
          <p:nvPr/>
        </p:nvGrpSpPr>
        <p:grpSpPr>
          <a:xfrm>
            <a:off x="-1633447" y="36612"/>
            <a:ext cx="9117140" cy="1161281"/>
            <a:chOff x="-1633447" y="36612"/>
            <a:chExt cx="9117140" cy="1161281"/>
          </a:xfrm>
        </p:grpSpPr>
        <p:grpSp>
          <p:nvGrpSpPr>
            <p:cNvPr id="2" name="Group 1">
              <a:extLst>
                <a:ext uri="{FF2B5EF4-FFF2-40B4-BE49-F238E27FC236}">
                  <a16:creationId xmlns:a16="http://schemas.microsoft.com/office/drawing/2014/main" id="{E8EEC348-BBAC-4040-9ADA-B1DBC0B70512}"/>
                </a:ext>
              </a:extLst>
            </p:cNvPr>
            <p:cNvGrpSpPr/>
            <p:nvPr/>
          </p:nvGrpSpPr>
          <p:grpSpPr>
            <a:xfrm>
              <a:off x="323528" y="483518"/>
              <a:ext cx="5231765" cy="714375"/>
              <a:chOff x="323528" y="483518"/>
              <a:chExt cx="5231765" cy="714375"/>
            </a:xfrm>
          </p:grpSpPr>
          <p:grpSp>
            <p:nvGrpSpPr>
              <p:cNvPr id="4" name="Group 3">
                <a:extLst>
                  <a:ext uri="{FF2B5EF4-FFF2-40B4-BE49-F238E27FC236}">
                    <a16:creationId xmlns:a16="http://schemas.microsoft.com/office/drawing/2014/main" id="{C2B7B5EF-7007-4E60-A3DE-7EA8E7DEDDE5}"/>
                  </a:ext>
                </a:extLst>
              </p:cNvPr>
              <p:cNvGrpSpPr>
                <a:grpSpLocks/>
              </p:cNvGrpSpPr>
              <p:nvPr/>
            </p:nvGrpSpPr>
            <p:grpSpPr bwMode="auto">
              <a:xfrm>
                <a:off x="323528" y="483518"/>
                <a:ext cx="5231765" cy="714375"/>
                <a:chOff x="1833" y="155"/>
                <a:chExt cx="8239" cy="1125"/>
              </a:xfrm>
            </p:grpSpPr>
            <p:sp>
              <p:nvSpPr>
                <p:cNvPr id="5" name="Freeform 156">
                  <a:extLst>
                    <a:ext uri="{FF2B5EF4-FFF2-40B4-BE49-F238E27FC236}">
                      <a16:creationId xmlns:a16="http://schemas.microsoft.com/office/drawing/2014/main" id="{3139E42E-F1CE-426A-860A-1CBFFBA54965}"/>
                    </a:ext>
                  </a:extLst>
                </p:cNvPr>
                <p:cNvSpPr>
                  <a:spLocks/>
                </p:cNvSpPr>
                <p:nvPr/>
              </p:nvSpPr>
              <p:spPr bwMode="auto">
                <a:xfrm>
                  <a:off x="1833" y="155"/>
                  <a:ext cx="8239" cy="838"/>
                </a:xfrm>
                <a:custGeom>
                  <a:avLst/>
                  <a:gdLst>
                    <a:gd name="T0" fmla="+- 0 9495 1833"/>
                    <a:gd name="T1" fmla="*/ T0 w 8239"/>
                    <a:gd name="T2" fmla="+- 0 993 156"/>
                    <a:gd name="T3" fmla="*/ 993 h 838"/>
                    <a:gd name="T4" fmla="+- 0 9495 1833"/>
                    <a:gd name="T5" fmla="*/ T4 w 8239"/>
                    <a:gd name="T6" fmla="+- 0 763 156"/>
                    <a:gd name="T7" fmla="*/ 763 h 838"/>
                    <a:gd name="T8" fmla="+- 0 9727 1833"/>
                    <a:gd name="T9" fmla="*/ T8 w 8239"/>
                    <a:gd name="T10" fmla="+- 0 748 156"/>
                    <a:gd name="T11" fmla="*/ 748 h 838"/>
                    <a:gd name="T12" fmla="+- 0 9828 1833"/>
                    <a:gd name="T13" fmla="*/ T12 w 8239"/>
                    <a:gd name="T14" fmla="+- 0 647 156"/>
                    <a:gd name="T15" fmla="*/ 647 h 838"/>
                    <a:gd name="T16" fmla="+- 0 9829 1833"/>
                    <a:gd name="T17" fmla="*/ T16 w 8239"/>
                    <a:gd name="T18" fmla="+- 0 503 156"/>
                    <a:gd name="T19" fmla="*/ 503 h 838"/>
                    <a:gd name="T20" fmla="+- 0 9734 1833"/>
                    <a:gd name="T21" fmla="*/ T20 w 8239"/>
                    <a:gd name="T22" fmla="+- 0 403 156"/>
                    <a:gd name="T23" fmla="*/ 403 h 838"/>
                    <a:gd name="T24" fmla="+- 0 9664 1833"/>
                    <a:gd name="T25" fmla="*/ T24 w 8239"/>
                    <a:gd name="T26" fmla="+- 0 386 156"/>
                    <a:gd name="T27" fmla="*/ 386 h 838"/>
                    <a:gd name="T28" fmla="+- 0 2174 1833"/>
                    <a:gd name="T29" fmla="*/ T28 w 8239"/>
                    <a:gd name="T30" fmla="+- 0 402 156"/>
                    <a:gd name="T31" fmla="*/ 402 h 838"/>
                    <a:gd name="T32" fmla="+- 0 2077 1833"/>
                    <a:gd name="T33" fmla="*/ T32 w 8239"/>
                    <a:gd name="T34" fmla="+- 0 502 156"/>
                    <a:gd name="T35" fmla="*/ 502 h 838"/>
                    <a:gd name="T36" fmla="+- 0 2078 1833"/>
                    <a:gd name="T37" fmla="*/ T36 w 8239"/>
                    <a:gd name="T38" fmla="+- 0 647 156"/>
                    <a:gd name="T39" fmla="*/ 647 h 838"/>
                    <a:gd name="T40" fmla="+- 0 2178 1833"/>
                    <a:gd name="T41" fmla="*/ T40 w 8239"/>
                    <a:gd name="T42" fmla="+- 0 748 156"/>
                    <a:gd name="T43" fmla="*/ 748 h 838"/>
                    <a:gd name="T44" fmla="+- 0 2482 1833"/>
                    <a:gd name="T45" fmla="*/ T44 w 8239"/>
                    <a:gd name="T46" fmla="+- 0 763 156"/>
                    <a:gd name="T47" fmla="*/ 763 h 838"/>
                    <a:gd name="T48" fmla="+- 0 2482 1833"/>
                    <a:gd name="T49" fmla="*/ T48 w 8239"/>
                    <a:gd name="T50" fmla="+- 0 993 156"/>
                    <a:gd name="T51" fmla="*/ 993 h 838"/>
                    <a:gd name="T52" fmla="+- 0 2252 1833"/>
                    <a:gd name="T53" fmla="*/ T52 w 8239"/>
                    <a:gd name="T54" fmla="+- 0 992 156"/>
                    <a:gd name="T55" fmla="*/ 992 h 838"/>
                    <a:gd name="T56" fmla="+- 0 2106 1833"/>
                    <a:gd name="T57" fmla="*/ T56 w 8239"/>
                    <a:gd name="T58" fmla="+- 0 966 156"/>
                    <a:gd name="T59" fmla="*/ 966 h 838"/>
                    <a:gd name="T60" fmla="+- 0 1982 1833"/>
                    <a:gd name="T61" fmla="*/ T60 w 8239"/>
                    <a:gd name="T62" fmla="+- 0 894 156"/>
                    <a:gd name="T63" fmla="*/ 894 h 838"/>
                    <a:gd name="T64" fmla="+- 0 1890 1833"/>
                    <a:gd name="T65" fmla="*/ T64 w 8239"/>
                    <a:gd name="T66" fmla="+- 0 785 156"/>
                    <a:gd name="T67" fmla="*/ 785 h 838"/>
                    <a:gd name="T68" fmla="+- 0 1840 1833"/>
                    <a:gd name="T69" fmla="*/ T68 w 8239"/>
                    <a:gd name="T70" fmla="+- 0 649 156"/>
                    <a:gd name="T71" fmla="*/ 649 h 838"/>
                    <a:gd name="T72" fmla="+- 0 1840 1833"/>
                    <a:gd name="T73" fmla="*/ T72 w 8239"/>
                    <a:gd name="T74" fmla="+- 0 500 156"/>
                    <a:gd name="T75" fmla="*/ 500 h 838"/>
                    <a:gd name="T76" fmla="+- 0 1889 1833"/>
                    <a:gd name="T77" fmla="*/ T76 w 8239"/>
                    <a:gd name="T78" fmla="+- 0 365 156"/>
                    <a:gd name="T79" fmla="*/ 365 h 838"/>
                    <a:gd name="T80" fmla="+- 0 1980 1833"/>
                    <a:gd name="T81" fmla="*/ T80 w 8239"/>
                    <a:gd name="T82" fmla="+- 0 257 156"/>
                    <a:gd name="T83" fmla="*/ 257 h 838"/>
                    <a:gd name="T84" fmla="+- 0 2101 1833"/>
                    <a:gd name="T85" fmla="*/ T84 w 8239"/>
                    <a:gd name="T86" fmla="+- 0 184 156"/>
                    <a:gd name="T87" fmla="*/ 184 h 838"/>
                    <a:gd name="T88" fmla="+- 0 2245 1833"/>
                    <a:gd name="T89" fmla="*/ T88 w 8239"/>
                    <a:gd name="T90" fmla="+- 0 156 156"/>
                    <a:gd name="T91" fmla="*/ 156 h 838"/>
                    <a:gd name="T92" fmla="+- 0 9738 1833"/>
                    <a:gd name="T93" fmla="*/ T92 w 8239"/>
                    <a:gd name="T94" fmla="+- 0 164 156"/>
                    <a:gd name="T95" fmla="*/ 164 h 838"/>
                    <a:gd name="T96" fmla="+- 0 9870 1833"/>
                    <a:gd name="T97" fmla="*/ T96 w 8239"/>
                    <a:gd name="T98" fmla="+- 0 216 156"/>
                    <a:gd name="T99" fmla="*/ 216 h 838"/>
                    <a:gd name="T100" fmla="+- 0 9976 1833"/>
                    <a:gd name="T101" fmla="*/ T100 w 8239"/>
                    <a:gd name="T102" fmla="+- 0 308 156"/>
                    <a:gd name="T103" fmla="*/ 308 h 838"/>
                    <a:gd name="T104" fmla="+- 0 10047 1833"/>
                    <a:gd name="T105" fmla="*/ T104 w 8239"/>
                    <a:gd name="T106" fmla="+- 0 430 156"/>
                    <a:gd name="T107" fmla="*/ 430 h 838"/>
                    <a:gd name="T108" fmla="+- 0 10072 1833"/>
                    <a:gd name="T109" fmla="*/ T108 w 8239"/>
                    <a:gd name="T110" fmla="+- 0 574 156"/>
                    <a:gd name="T111" fmla="*/ 574 h 838"/>
                    <a:gd name="T112" fmla="+- 0 10046 1833"/>
                    <a:gd name="T113" fmla="*/ T112 w 8239"/>
                    <a:gd name="T114" fmla="+- 0 720 156"/>
                    <a:gd name="T115" fmla="*/ 720 h 838"/>
                    <a:gd name="T116" fmla="+- 0 9974 1833"/>
                    <a:gd name="T117" fmla="*/ T116 w 8239"/>
                    <a:gd name="T118" fmla="+- 0 843 156"/>
                    <a:gd name="T119" fmla="*/ 843 h 838"/>
                    <a:gd name="T120" fmla="+- 0 9865 1833"/>
                    <a:gd name="T121" fmla="*/ T120 w 8239"/>
                    <a:gd name="T122" fmla="+- 0 935 156"/>
                    <a:gd name="T123" fmla="*/ 935 h 838"/>
                    <a:gd name="T124" fmla="+- 0 9729 1833"/>
                    <a:gd name="T125" fmla="*/ T124 w 8239"/>
                    <a:gd name="T126" fmla="+- 0 985 156"/>
                    <a:gd name="T127" fmla="*/ 985 h 838"/>
                    <a:gd name="T128" fmla="+- 0 9654 1833"/>
                    <a:gd name="T129" fmla="*/ T128 w 8239"/>
                    <a:gd name="T130" fmla="+- 0 993 156"/>
                    <a:gd name="T131" fmla="*/ 993 h 8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8239" h="838">
                      <a:moveTo>
                        <a:pt x="7821" y="837"/>
                      </a:moveTo>
                      <a:lnTo>
                        <a:pt x="7662" y="837"/>
                      </a:lnTo>
                      <a:lnTo>
                        <a:pt x="7778" y="722"/>
                      </a:lnTo>
                      <a:lnTo>
                        <a:pt x="7662" y="607"/>
                      </a:lnTo>
                      <a:lnTo>
                        <a:pt x="7821" y="607"/>
                      </a:lnTo>
                      <a:lnTo>
                        <a:pt x="7894" y="592"/>
                      </a:lnTo>
                      <a:lnTo>
                        <a:pt x="7954" y="551"/>
                      </a:lnTo>
                      <a:lnTo>
                        <a:pt x="7995" y="491"/>
                      </a:lnTo>
                      <a:lnTo>
                        <a:pt x="8010" y="418"/>
                      </a:lnTo>
                      <a:lnTo>
                        <a:pt x="7996" y="347"/>
                      </a:lnTo>
                      <a:lnTo>
                        <a:pt x="7958" y="288"/>
                      </a:lnTo>
                      <a:lnTo>
                        <a:pt x="7901" y="247"/>
                      </a:lnTo>
                      <a:lnTo>
                        <a:pt x="7831" y="230"/>
                      </a:lnTo>
                      <a:lnTo>
                        <a:pt x="412" y="230"/>
                      </a:lnTo>
                      <a:lnTo>
                        <a:pt x="341" y="246"/>
                      </a:lnTo>
                      <a:lnTo>
                        <a:pt x="283" y="287"/>
                      </a:lnTo>
                      <a:lnTo>
                        <a:pt x="244" y="346"/>
                      </a:lnTo>
                      <a:lnTo>
                        <a:pt x="230" y="418"/>
                      </a:lnTo>
                      <a:lnTo>
                        <a:pt x="245" y="491"/>
                      </a:lnTo>
                      <a:lnTo>
                        <a:pt x="285" y="551"/>
                      </a:lnTo>
                      <a:lnTo>
                        <a:pt x="345" y="592"/>
                      </a:lnTo>
                      <a:lnTo>
                        <a:pt x="419" y="607"/>
                      </a:lnTo>
                      <a:lnTo>
                        <a:pt x="649" y="607"/>
                      </a:lnTo>
                      <a:lnTo>
                        <a:pt x="764" y="722"/>
                      </a:lnTo>
                      <a:lnTo>
                        <a:pt x="649" y="837"/>
                      </a:lnTo>
                      <a:lnTo>
                        <a:pt x="419" y="837"/>
                      </a:lnTo>
                      <a:lnTo>
                        <a:pt x="419" y="836"/>
                      </a:lnTo>
                      <a:lnTo>
                        <a:pt x="344" y="829"/>
                      </a:lnTo>
                      <a:lnTo>
                        <a:pt x="273" y="810"/>
                      </a:lnTo>
                      <a:lnTo>
                        <a:pt x="208" y="779"/>
                      </a:lnTo>
                      <a:lnTo>
                        <a:pt x="149" y="738"/>
                      </a:lnTo>
                      <a:lnTo>
                        <a:pt x="99" y="687"/>
                      </a:lnTo>
                      <a:lnTo>
                        <a:pt x="57" y="629"/>
                      </a:lnTo>
                      <a:lnTo>
                        <a:pt x="26" y="564"/>
                      </a:lnTo>
                      <a:lnTo>
                        <a:pt x="7" y="493"/>
                      </a:lnTo>
                      <a:lnTo>
                        <a:pt x="0" y="418"/>
                      </a:lnTo>
                      <a:lnTo>
                        <a:pt x="7" y="344"/>
                      </a:lnTo>
                      <a:lnTo>
                        <a:pt x="26" y="274"/>
                      </a:lnTo>
                      <a:lnTo>
                        <a:pt x="56" y="209"/>
                      </a:lnTo>
                      <a:lnTo>
                        <a:pt x="97" y="151"/>
                      </a:lnTo>
                      <a:lnTo>
                        <a:pt x="147" y="101"/>
                      </a:lnTo>
                      <a:lnTo>
                        <a:pt x="204" y="59"/>
                      </a:lnTo>
                      <a:lnTo>
                        <a:pt x="268" y="28"/>
                      </a:lnTo>
                      <a:lnTo>
                        <a:pt x="338" y="8"/>
                      </a:lnTo>
                      <a:lnTo>
                        <a:pt x="412" y="0"/>
                      </a:lnTo>
                      <a:lnTo>
                        <a:pt x="7831" y="0"/>
                      </a:lnTo>
                      <a:lnTo>
                        <a:pt x="7905" y="8"/>
                      </a:lnTo>
                      <a:lnTo>
                        <a:pt x="7974" y="29"/>
                      </a:lnTo>
                      <a:lnTo>
                        <a:pt x="8037" y="60"/>
                      </a:lnTo>
                      <a:lnTo>
                        <a:pt x="8094" y="102"/>
                      </a:lnTo>
                      <a:lnTo>
                        <a:pt x="8143" y="152"/>
                      </a:lnTo>
                      <a:lnTo>
                        <a:pt x="8184" y="210"/>
                      </a:lnTo>
                      <a:lnTo>
                        <a:pt x="8214" y="274"/>
                      </a:lnTo>
                      <a:lnTo>
                        <a:pt x="8233" y="344"/>
                      </a:lnTo>
                      <a:lnTo>
                        <a:pt x="8239" y="418"/>
                      </a:lnTo>
                      <a:lnTo>
                        <a:pt x="8232" y="493"/>
                      </a:lnTo>
                      <a:lnTo>
                        <a:pt x="8213" y="564"/>
                      </a:lnTo>
                      <a:lnTo>
                        <a:pt x="8182" y="629"/>
                      </a:lnTo>
                      <a:lnTo>
                        <a:pt x="8141" y="687"/>
                      </a:lnTo>
                      <a:lnTo>
                        <a:pt x="8090" y="738"/>
                      </a:lnTo>
                      <a:lnTo>
                        <a:pt x="8032" y="779"/>
                      </a:lnTo>
                      <a:lnTo>
                        <a:pt x="7967" y="810"/>
                      </a:lnTo>
                      <a:lnTo>
                        <a:pt x="7896" y="829"/>
                      </a:lnTo>
                      <a:lnTo>
                        <a:pt x="7821" y="836"/>
                      </a:lnTo>
                      <a:lnTo>
                        <a:pt x="7821" y="837"/>
                      </a:lnTo>
                      <a:close/>
                    </a:path>
                  </a:pathLst>
                </a:custGeom>
                <a:solidFill>
                  <a:srgbClr val="BBD7A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AutoShape 155">
                  <a:extLst>
                    <a:ext uri="{FF2B5EF4-FFF2-40B4-BE49-F238E27FC236}">
                      <a16:creationId xmlns:a16="http://schemas.microsoft.com/office/drawing/2014/main" id="{6D1C8ECB-8BE4-4D75-897D-4C82471E3D19}"/>
                    </a:ext>
                  </a:extLst>
                </p:cNvPr>
                <p:cNvSpPr>
                  <a:spLocks/>
                </p:cNvSpPr>
                <p:nvPr/>
              </p:nvSpPr>
              <p:spPr bwMode="auto">
                <a:xfrm>
                  <a:off x="2355" y="474"/>
                  <a:ext cx="7150" cy="806"/>
                </a:xfrm>
                <a:custGeom>
                  <a:avLst/>
                  <a:gdLst>
                    <a:gd name="T0" fmla="+- 0 4313 2355"/>
                    <a:gd name="T1" fmla="*/ T0 w 7150"/>
                    <a:gd name="T2" fmla="+- 0 878 475"/>
                    <a:gd name="T3" fmla="*/ 878 h 806"/>
                    <a:gd name="T4" fmla="+- 0 3967 2355"/>
                    <a:gd name="T5" fmla="*/ T4 w 7150"/>
                    <a:gd name="T6" fmla="+- 0 475 475"/>
                    <a:gd name="T7" fmla="*/ 475 h 806"/>
                    <a:gd name="T8" fmla="+- 0 2355 2355"/>
                    <a:gd name="T9" fmla="*/ T8 w 7150"/>
                    <a:gd name="T10" fmla="+- 0 475 475"/>
                    <a:gd name="T11" fmla="*/ 475 h 806"/>
                    <a:gd name="T12" fmla="+- 0 2701 2355"/>
                    <a:gd name="T13" fmla="*/ T12 w 7150"/>
                    <a:gd name="T14" fmla="+- 0 878 475"/>
                    <a:gd name="T15" fmla="*/ 878 h 806"/>
                    <a:gd name="T16" fmla="+- 0 2355 2355"/>
                    <a:gd name="T17" fmla="*/ T16 w 7150"/>
                    <a:gd name="T18" fmla="+- 0 1281 475"/>
                    <a:gd name="T19" fmla="*/ 1281 h 806"/>
                    <a:gd name="T20" fmla="+- 0 3967 2355"/>
                    <a:gd name="T21" fmla="*/ T20 w 7150"/>
                    <a:gd name="T22" fmla="+- 0 1281 475"/>
                    <a:gd name="T23" fmla="*/ 1281 h 806"/>
                    <a:gd name="T24" fmla="+- 0 4313 2355"/>
                    <a:gd name="T25" fmla="*/ T24 w 7150"/>
                    <a:gd name="T26" fmla="+- 0 878 475"/>
                    <a:gd name="T27" fmla="*/ 878 h 806"/>
                    <a:gd name="T28" fmla="+- 0 6043 2355"/>
                    <a:gd name="T29" fmla="*/ T28 w 7150"/>
                    <a:gd name="T30" fmla="+- 0 878 475"/>
                    <a:gd name="T31" fmla="*/ 878 h 806"/>
                    <a:gd name="T32" fmla="+- 0 5698 2355"/>
                    <a:gd name="T33" fmla="*/ T32 w 7150"/>
                    <a:gd name="T34" fmla="+- 0 475 475"/>
                    <a:gd name="T35" fmla="*/ 475 h 806"/>
                    <a:gd name="T36" fmla="+- 0 4086 2355"/>
                    <a:gd name="T37" fmla="*/ T36 w 7150"/>
                    <a:gd name="T38" fmla="+- 0 475 475"/>
                    <a:gd name="T39" fmla="*/ 475 h 806"/>
                    <a:gd name="T40" fmla="+- 0 4431 2355"/>
                    <a:gd name="T41" fmla="*/ T40 w 7150"/>
                    <a:gd name="T42" fmla="+- 0 878 475"/>
                    <a:gd name="T43" fmla="*/ 878 h 806"/>
                    <a:gd name="T44" fmla="+- 0 4086 2355"/>
                    <a:gd name="T45" fmla="*/ T44 w 7150"/>
                    <a:gd name="T46" fmla="+- 0 1281 475"/>
                    <a:gd name="T47" fmla="*/ 1281 h 806"/>
                    <a:gd name="T48" fmla="+- 0 5698 2355"/>
                    <a:gd name="T49" fmla="*/ T48 w 7150"/>
                    <a:gd name="T50" fmla="+- 0 1281 475"/>
                    <a:gd name="T51" fmla="*/ 1281 h 806"/>
                    <a:gd name="T52" fmla="+- 0 6043 2355"/>
                    <a:gd name="T53" fmla="*/ T52 w 7150"/>
                    <a:gd name="T54" fmla="+- 0 878 475"/>
                    <a:gd name="T55" fmla="*/ 878 h 806"/>
                    <a:gd name="T56" fmla="+- 0 7774 2355"/>
                    <a:gd name="T57" fmla="*/ T56 w 7150"/>
                    <a:gd name="T58" fmla="+- 0 878 475"/>
                    <a:gd name="T59" fmla="*/ 878 h 806"/>
                    <a:gd name="T60" fmla="+- 0 7428 2355"/>
                    <a:gd name="T61" fmla="*/ T60 w 7150"/>
                    <a:gd name="T62" fmla="+- 0 475 475"/>
                    <a:gd name="T63" fmla="*/ 475 h 806"/>
                    <a:gd name="T64" fmla="+- 0 5816 2355"/>
                    <a:gd name="T65" fmla="*/ T64 w 7150"/>
                    <a:gd name="T66" fmla="+- 0 475 475"/>
                    <a:gd name="T67" fmla="*/ 475 h 806"/>
                    <a:gd name="T68" fmla="+- 0 6162 2355"/>
                    <a:gd name="T69" fmla="*/ T68 w 7150"/>
                    <a:gd name="T70" fmla="+- 0 878 475"/>
                    <a:gd name="T71" fmla="*/ 878 h 806"/>
                    <a:gd name="T72" fmla="+- 0 5816 2355"/>
                    <a:gd name="T73" fmla="*/ T72 w 7150"/>
                    <a:gd name="T74" fmla="+- 0 1281 475"/>
                    <a:gd name="T75" fmla="*/ 1281 h 806"/>
                    <a:gd name="T76" fmla="+- 0 7428 2355"/>
                    <a:gd name="T77" fmla="*/ T76 w 7150"/>
                    <a:gd name="T78" fmla="+- 0 1281 475"/>
                    <a:gd name="T79" fmla="*/ 1281 h 806"/>
                    <a:gd name="T80" fmla="+- 0 7774 2355"/>
                    <a:gd name="T81" fmla="*/ T80 w 7150"/>
                    <a:gd name="T82" fmla="+- 0 878 475"/>
                    <a:gd name="T83" fmla="*/ 878 h 806"/>
                    <a:gd name="T84" fmla="+- 0 9504 2355"/>
                    <a:gd name="T85" fmla="*/ T84 w 7150"/>
                    <a:gd name="T86" fmla="+- 0 878 475"/>
                    <a:gd name="T87" fmla="*/ 878 h 806"/>
                    <a:gd name="T88" fmla="+- 0 9159 2355"/>
                    <a:gd name="T89" fmla="*/ T88 w 7150"/>
                    <a:gd name="T90" fmla="+- 0 475 475"/>
                    <a:gd name="T91" fmla="*/ 475 h 806"/>
                    <a:gd name="T92" fmla="+- 0 7547 2355"/>
                    <a:gd name="T93" fmla="*/ T92 w 7150"/>
                    <a:gd name="T94" fmla="+- 0 475 475"/>
                    <a:gd name="T95" fmla="*/ 475 h 806"/>
                    <a:gd name="T96" fmla="+- 0 7892 2355"/>
                    <a:gd name="T97" fmla="*/ T96 w 7150"/>
                    <a:gd name="T98" fmla="+- 0 878 475"/>
                    <a:gd name="T99" fmla="*/ 878 h 806"/>
                    <a:gd name="T100" fmla="+- 0 7547 2355"/>
                    <a:gd name="T101" fmla="*/ T100 w 7150"/>
                    <a:gd name="T102" fmla="+- 0 1281 475"/>
                    <a:gd name="T103" fmla="*/ 1281 h 806"/>
                    <a:gd name="T104" fmla="+- 0 9159 2355"/>
                    <a:gd name="T105" fmla="*/ T104 w 7150"/>
                    <a:gd name="T106" fmla="+- 0 1281 475"/>
                    <a:gd name="T107" fmla="*/ 1281 h 806"/>
                    <a:gd name="T108" fmla="+- 0 9504 2355"/>
                    <a:gd name="T109" fmla="*/ T108 w 7150"/>
                    <a:gd name="T110" fmla="+- 0 878 475"/>
                    <a:gd name="T111" fmla="*/ 878 h 8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7150" h="806">
                      <a:moveTo>
                        <a:pt x="1958" y="403"/>
                      </a:moveTo>
                      <a:lnTo>
                        <a:pt x="1612" y="0"/>
                      </a:lnTo>
                      <a:lnTo>
                        <a:pt x="0" y="0"/>
                      </a:lnTo>
                      <a:lnTo>
                        <a:pt x="346" y="403"/>
                      </a:lnTo>
                      <a:lnTo>
                        <a:pt x="0" y="806"/>
                      </a:lnTo>
                      <a:lnTo>
                        <a:pt x="1612" y="806"/>
                      </a:lnTo>
                      <a:lnTo>
                        <a:pt x="1958" y="403"/>
                      </a:lnTo>
                      <a:close/>
                      <a:moveTo>
                        <a:pt x="3688" y="403"/>
                      </a:moveTo>
                      <a:lnTo>
                        <a:pt x="3343" y="0"/>
                      </a:lnTo>
                      <a:lnTo>
                        <a:pt x="1731" y="0"/>
                      </a:lnTo>
                      <a:lnTo>
                        <a:pt x="2076" y="403"/>
                      </a:lnTo>
                      <a:lnTo>
                        <a:pt x="1731" y="806"/>
                      </a:lnTo>
                      <a:lnTo>
                        <a:pt x="3343" y="806"/>
                      </a:lnTo>
                      <a:lnTo>
                        <a:pt x="3688" y="403"/>
                      </a:lnTo>
                      <a:close/>
                      <a:moveTo>
                        <a:pt x="5419" y="403"/>
                      </a:moveTo>
                      <a:lnTo>
                        <a:pt x="5073" y="0"/>
                      </a:lnTo>
                      <a:lnTo>
                        <a:pt x="3461" y="0"/>
                      </a:lnTo>
                      <a:lnTo>
                        <a:pt x="3807" y="403"/>
                      </a:lnTo>
                      <a:lnTo>
                        <a:pt x="3461" y="806"/>
                      </a:lnTo>
                      <a:lnTo>
                        <a:pt x="5073" y="806"/>
                      </a:lnTo>
                      <a:lnTo>
                        <a:pt x="5419" y="403"/>
                      </a:lnTo>
                      <a:close/>
                      <a:moveTo>
                        <a:pt x="7149" y="403"/>
                      </a:moveTo>
                      <a:lnTo>
                        <a:pt x="6804" y="0"/>
                      </a:lnTo>
                      <a:lnTo>
                        <a:pt x="5192" y="0"/>
                      </a:lnTo>
                      <a:lnTo>
                        <a:pt x="5537" y="403"/>
                      </a:lnTo>
                      <a:lnTo>
                        <a:pt x="5192" y="806"/>
                      </a:lnTo>
                      <a:lnTo>
                        <a:pt x="6804" y="806"/>
                      </a:lnTo>
                      <a:lnTo>
                        <a:pt x="7149" y="403"/>
                      </a:lnTo>
                      <a:close/>
                    </a:path>
                  </a:pathLst>
                </a:custGeom>
                <a:solidFill>
                  <a:srgbClr val="7DBB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Text Box 154">
                  <a:extLst>
                    <a:ext uri="{FF2B5EF4-FFF2-40B4-BE49-F238E27FC236}">
                      <a16:creationId xmlns:a16="http://schemas.microsoft.com/office/drawing/2014/main" id="{F8393084-C6F7-4366-A643-38EA62708EEB}"/>
                    </a:ext>
                  </a:extLst>
                </p:cNvPr>
                <p:cNvSpPr txBox="1">
                  <a:spLocks noChangeArrowheads="1"/>
                </p:cNvSpPr>
                <p:nvPr/>
              </p:nvSpPr>
              <p:spPr bwMode="auto">
                <a:xfrm>
                  <a:off x="2845" y="676"/>
                  <a:ext cx="12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0965" indent="-1016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Evaluate and diagnose</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8" name="Text Box 153">
                  <a:extLst>
                    <a:ext uri="{FF2B5EF4-FFF2-40B4-BE49-F238E27FC236}">
                      <a16:creationId xmlns:a16="http://schemas.microsoft.com/office/drawing/2014/main" id="{6F18E3B8-601E-4FCD-BE37-2404BEB2869E}"/>
                    </a:ext>
                  </a:extLst>
                </p:cNvPr>
                <p:cNvSpPr txBox="1">
                  <a:spLocks noChangeArrowheads="1"/>
                </p:cNvSpPr>
                <p:nvPr/>
              </p:nvSpPr>
              <p:spPr bwMode="auto">
                <a:xfrm>
                  <a:off x="4558" y="676"/>
                  <a:ext cx="1239"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13665" marR="5080" indent="-1143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Prioritise and set goals</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9" name="Text Box 152">
                  <a:extLst>
                    <a:ext uri="{FF2B5EF4-FFF2-40B4-BE49-F238E27FC236}">
                      <a16:creationId xmlns:a16="http://schemas.microsoft.com/office/drawing/2014/main" id="{CC6FCF26-69D2-43AE-91B6-F22C26302572}"/>
                    </a:ext>
                  </a:extLst>
                </p:cNvPr>
                <p:cNvSpPr txBox="1">
                  <a:spLocks noChangeArrowheads="1"/>
                </p:cNvSpPr>
                <p:nvPr/>
              </p:nvSpPr>
              <p:spPr bwMode="auto">
                <a:xfrm>
                  <a:off x="6485" y="676"/>
                  <a:ext cx="82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2540" indent="146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Develop and plan</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10" name="Text Box 151">
                  <a:extLst>
                    <a:ext uri="{FF2B5EF4-FFF2-40B4-BE49-F238E27FC236}">
                      <a16:creationId xmlns:a16="http://schemas.microsoft.com/office/drawing/2014/main" id="{23DBA877-A35E-4838-8ACE-3B873BBC3048}"/>
                    </a:ext>
                  </a:extLst>
                </p:cNvPr>
                <p:cNvSpPr txBox="1">
                  <a:spLocks noChangeArrowheads="1"/>
                </p:cNvSpPr>
                <p:nvPr/>
              </p:nvSpPr>
              <p:spPr bwMode="auto">
                <a:xfrm>
                  <a:off x="8072" y="676"/>
                  <a:ext cx="113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00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Implement and monitor</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11" name="Rectangle 10">
                <a:extLst>
                  <a:ext uri="{FF2B5EF4-FFF2-40B4-BE49-F238E27FC236}">
                    <a16:creationId xmlns:a16="http://schemas.microsoft.com/office/drawing/2014/main" id="{E3BD3BFE-115B-4138-917D-861AD3B084C1}"/>
                  </a:ext>
                </a:extLst>
              </p:cNvPr>
              <p:cNvSpPr/>
              <p:nvPr/>
            </p:nvSpPr>
            <p:spPr bwMode="auto">
              <a:xfrm>
                <a:off x="1979712" y="744070"/>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2" name="Rectangle 11">
                <a:extLst>
                  <a:ext uri="{FF2B5EF4-FFF2-40B4-BE49-F238E27FC236}">
                    <a16:creationId xmlns:a16="http://schemas.microsoft.com/office/drawing/2014/main" id="{57E17C7E-A464-41A5-8FCF-2A99038FFC31}"/>
                  </a:ext>
                </a:extLst>
              </p:cNvPr>
              <p:cNvSpPr/>
              <p:nvPr/>
            </p:nvSpPr>
            <p:spPr bwMode="auto">
              <a:xfrm>
                <a:off x="901251" y="726141"/>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3" name="Rectangle 12">
                <a:extLst>
                  <a:ext uri="{FF2B5EF4-FFF2-40B4-BE49-F238E27FC236}">
                    <a16:creationId xmlns:a16="http://schemas.microsoft.com/office/drawing/2014/main" id="{4C38A26D-2DC1-4308-AE6F-27707AC6DF00}"/>
                  </a:ext>
                </a:extLst>
              </p:cNvPr>
              <p:cNvSpPr/>
              <p:nvPr/>
            </p:nvSpPr>
            <p:spPr bwMode="auto">
              <a:xfrm>
                <a:off x="3094032" y="744070"/>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grpSp>
        <p:sp>
          <p:nvSpPr>
            <p:cNvPr id="15" name="Rectangle 14">
              <a:extLst>
                <a:ext uri="{FF2B5EF4-FFF2-40B4-BE49-F238E27FC236}">
                  <a16:creationId xmlns:a16="http://schemas.microsoft.com/office/drawing/2014/main" id="{3034D4E8-A512-40DD-AA34-74120F60C8BB}"/>
                </a:ext>
              </a:extLst>
            </p:cNvPr>
            <p:cNvSpPr/>
            <p:nvPr/>
          </p:nvSpPr>
          <p:spPr>
            <a:xfrm>
              <a:off x="-1633447" y="36612"/>
              <a:ext cx="9117140" cy="461665"/>
            </a:xfrm>
            <a:prstGeom prst="rect">
              <a:avLst/>
            </a:prstGeom>
          </p:spPr>
          <p:txBody>
            <a:bodyPr wrap="square">
              <a:spAutoFit/>
            </a:bodyPr>
            <a:lstStyle/>
            <a:p>
              <a:pPr marL="2229485" marR="2250440" algn="ctr">
                <a:spcBef>
                  <a:spcPts val="470"/>
                </a:spcBef>
                <a:spcAft>
                  <a:spcPts val="0"/>
                </a:spcAft>
              </a:pPr>
              <a:r>
                <a:rPr lang="en-US" b="1" dirty="0">
                  <a:solidFill>
                    <a:srgbClr val="7DBB6E"/>
                  </a:solidFill>
                  <a:latin typeface="Lucida Sans" panose="020B0602030504020204" pitchFamily="34" charset="0"/>
                  <a:ea typeface="Lucida Sans" panose="020B0602030504020204" pitchFamily="34" charset="0"/>
                  <a:cs typeface="Lucida Sans" panose="020B0602030504020204" pitchFamily="34" charset="0"/>
                </a:rPr>
                <a:t>IMPROVEMENT CYCLE</a:t>
              </a:r>
              <a:endParaRPr lang="en-AU" b="1" dirty="0">
                <a:latin typeface="Lucida Sans" panose="020B0602030504020204" pitchFamily="34" charset="0"/>
                <a:ea typeface="Lucida Sans" panose="020B0602030504020204" pitchFamily="34" charset="0"/>
                <a:cs typeface="Lucida Sans" panose="020B0602030504020204" pitchFamily="34" charset="0"/>
              </a:endParaRPr>
            </a:p>
          </p:txBody>
        </p:sp>
      </p:grpSp>
    </p:spTree>
    <p:extLst>
      <p:ext uri="{BB962C8B-B14F-4D97-AF65-F5344CB8AC3E}">
        <p14:creationId xmlns:p14="http://schemas.microsoft.com/office/powerpoint/2010/main" val="24390607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25F7-1660-4643-A595-12DF2099B5BD}"/>
              </a:ext>
            </a:extLst>
          </p:cNvPr>
          <p:cNvSpPr>
            <a:spLocks noGrp="1"/>
          </p:cNvSpPr>
          <p:nvPr>
            <p:ph type="title"/>
          </p:nvPr>
        </p:nvSpPr>
        <p:spPr/>
        <p:txBody>
          <a:bodyPr/>
          <a:lstStyle/>
          <a:p>
            <a:r>
              <a:rPr lang="en-US" dirty="0"/>
              <a:t>CATHOLIC SCHOOLS</a:t>
            </a:r>
          </a:p>
        </p:txBody>
      </p:sp>
      <p:sp>
        <p:nvSpPr>
          <p:cNvPr id="3" name="Text Placeholder 2">
            <a:extLst>
              <a:ext uri="{FF2B5EF4-FFF2-40B4-BE49-F238E27FC236}">
                <a16:creationId xmlns:a16="http://schemas.microsoft.com/office/drawing/2014/main" id="{72B87788-8A0E-6E4A-B97C-715E5F5C654A}"/>
              </a:ext>
            </a:extLst>
          </p:cNvPr>
          <p:cNvSpPr>
            <a:spLocks noGrp="1"/>
          </p:cNvSpPr>
          <p:nvPr>
            <p:ph type="body" idx="1"/>
          </p:nvPr>
        </p:nvSpPr>
        <p:spPr/>
        <p:txBody>
          <a:bodyPr/>
          <a:lstStyle/>
          <a:p>
            <a:r>
              <a:rPr lang="en-US" dirty="0"/>
              <a:t>CURRICULUM PLANNING</a:t>
            </a:r>
          </a:p>
        </p:txBody>
      </p:sp>
    </p:spTree>
    <p:extLst>
      <p:ext uri="{BB962C8B-B14F-4D97-AF65-F5344CB8AC3E}">
        <p14:creationId xmlns:p14="http://schemas.microsoft.com/office/powerpoint/2010/main" val="11205124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CECV</a:t>
            </a:r>
          </a:p>
        </p:txBody>
      </p:sp>
      <p:sp>
        <p:nvSpPr>
          <p:cNvPr id="3" name="Content Placeholder 2"/>
          <p:cNvSpPr>
            <a:spLocks noGrp="1"/>
          </p:cNvSpPr>
          <p:nvPr>
            <p:ph idx="1"/>
          </p:nvPr>
        </p:nvSpPr>
        <p:spPr/>
        <p:txBody>
          <a:bodyPr/>
          <a:lstStyle/>
          <a:p>
            <a:pPr marL="0" indent="0">
              <a:buNone/>
            </a:pPr>
            <a:endParaRPr lang="en-AU" dirty="0"/>
          </a:p>
          <a:p>
            <a:pPr marL="0" indent="0">
              <a:buNone/>
            </a:pPr>
            <a:endParaRPr lang="en-AU" dirty="0"/>
          </a:p>
        </p:txBody>
      </p:sp>
      <p:sp>
        <p:nvSpPr>
          <p:cNvPr id="8" name="TextBox 7"/>
          <p:cNvSpPr txBox="1"/>
          <p:nvPr/>
        </p:nvSpPr>
        <p:spPr>
          <a:xfrm>
            <a:off x="251520" y="1131590"/>
            <a:ext cx="8388932" cy="4093428"/>
          </a:xfrm>
          <a:prstGeom prst="rect">
            <a:avLst/>
          </a:prstGeom>
          <a:noFill/>
        </p:spPr>
        <p:txBody>
          <a:bodyPr wrap="square" rtlCol="0">
            <a:spAutoFit/>
          </a:bodyPr>
          <a:lstStyle/>
          <a:p>
            <a:r>
              <a:rPr lang="en-AU" b="1" dirty="0">
                <a:latin typeface="+mn-lt"/>
              </a:rPr>
              <a:t>Reflective Inquiry Process:</a:t>
            </a:r>
          </a:p>
          <a:p>
            <a:pPr marL="342900" indent="-342900">
              <a:buFont typeface="Arial" panose="020B0604020202020204" pitchFamily="34" charset="0"/>
              <a:buChar char="•"/>
            </a:pPr>
            <a:endParaRPr lang="en-AU" b="1" dirty="0">
              <a:latin typeface="+mn-lt"/>
            </a:endParaRPr>
          </a:p>
          <a:p>
            <a:endParaRPr lang="en-AU" b="1" dirty="0">
              <a:latin typeface="+mn-lt"/>
            </a:endParaRPr>
          </a:p>
          <a:p>
            <a:pPr marL="457200" indent="-457200">
              <a:buFont typeface="Arial" panose="020B0604020202020204" pitchFamily="34" charset="0"/>
              <a:buChar char="•"/>
            </a:pPr>
            <a:r>
              <a:rPr lang="en-AU" b="1" dirty="0">
                <a:latin typeface="+mn-lt"/>
              </a:rPr>
              <a:t>Reflective questions to identify goals and priorities</a:t>
            </a:r>
          </a:p>
          <a:p>
            <a:pPr marL="457200" indent="-457200">
              <a:buFont typeface="Arial" panose="020B0604020202020204" pitchFamily="34" charset="0"/>
              <a:buChar char="•"/>
            </a:pPr>
            <a:r>
              <a:rPr lang="en-AU" b="1" dirty="0">
                <a:latin typeface="+mn-lt"/>
              </a:rPr>
              <a:t>Collaborative and team approaches to review</a:t>
            </a:r>
          </a:p>
          <a:p>
            <a:pPr marL="457200" indent="-457200">
              <a:buFont typeface="Arial" panose="020B0604020202020204" pitchFamily="34" charset="0"/>
              <a:buChar char="•"/>
            </a:pPr>
            <a:r>
              <a:rPr lang="en-AU" b="1" dirty="0">
                <a:latin typeface="+mn-lt"/>
              </a:rPr>
              <a:t>Ongoing cycle or process of review and improvement</a:t>
            </a:r>
          </a:p>
          <a:p>
            <a:pPr marL="457200" indent="-457200">
              <a:buAutoNum type="arabicPeriod"/>
            </a:pPr>
            <a:endParaRPr lang="en-AU" b="1" dirty="0">
              <a:latin typeface="+mn-lt"/>
            </a:endParaRPr>
          </a:p>
          <a:p>
            <a:endParaRPr lang="en-AU" b="1" dirty="0">
              <a:latin typeface="+mn-lt"/>
            </a:endParaRPr>
          </a:p>
          <a:p>
            <a:pPr marL="342900" indent="-342900">
              <a:buFontTx/>
              <a:buChar char="-"/>
            </a:pPr>
            <a:endParaRPr lang="en-AU" sz="2200" b="1" dirty="0">
              <a:latin typeface="+mn-lt"/>
            </a:endParaRPr>
          </a:p>
          <a:p>
            <a:pPr marL="342900" indent="-342900">
              <a:buFontTx/>
              <a:buChar char="-"/>
            </a:pPr>
            <a:endParaRPr lang="en-AU" sz="2200" b="1" dirty="0">
              <a:latin typeface="+mn-lt"/>
            </a:endParaRPr>
          </a:p>
        </p:txBody>
      </p:sp>
    </p:spTree>
    <p:extLst>
      <p:ext uri="{BB962C8B-B14F-4D97-AF65-F5344CB8AC3E}">
        <p14:creationId xmlns:p14="http://schemas.microsoft.com/office/powerpoint/2010/main" val="40637207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CECV</a:t>
            </a:r>
          </a:p>
        </p:txBody>
      </p:sp>
      <p:sp>
        <p:nvSpPr>
          <p:cNvPr id="3" name="Content Placeholder 2"/>
          <p:cNvSpPr>
            <a:spLocks noGrp="1"/>
          </p:cNvSpPr>
          <p:nvPr>
            <p:ph idx="1"/>
          </p:nvPr>
        </p:nvSpPr>
        <p:spPr/>
        <p:txBody>
          <a:bodyPr/>
          <a:lstStyle/>
          <a:p>
            <a:pPr marL="0" indent="0">
              <a:buNone/>
            </a:pPr>
            <a:r>
              <a:rPr lang="en-AU" dirty="0"/>
              <a:t>To support implementation, existing school curriculum and planning structures can </a:t>
            </a:r>
            <a:r>
              <a:rPr lang="en-AU"/>
              <a:t>be used:  </a:t>
            </a:r>
            <a:endParaRPr lang="en-AU" dirty="0"/>
          </a:p>
          <a:p>
            <a:endParaRPr lang="en-AU" dirty="0"/>
          </a:p>
          <a:p>
            <a:r>
              <a:rPr lang="en-AU" dirty="0"/>
              <a:t>School Annual Action Plans </a:t>
            </a:r>
          </a:p>
          <a:p>
            <a:r>
              <a:rPr lang="en-AU" dirty="0"/>
              <a:t>School Improvement Plans </a:t>
            </a:r>
          </a:p>
          <a:p>
            <a:r>
              <a:rPr lang="en-AU" dirty="0"/>
              <a:t>Curriculum planning resources (holistic design)</a:t>
            </a:r>
          </a:p>
        </p:txBody>
      </p:sp>
    </p:spTree>
    <p:extLst>
      <p:ext uri="{BB962C8B-B14F-4D97-AF65-F5344CB8AC3E}">
        <p14:creationId xmlns:p14="http://schemas.microsoft.com/office/powerpoint/2010/main" val="40147937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CECV</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AU" dirty="0"/>
          </a:p>
          <a:p>
            <a:pPr marL="0" indent="0">
              <a:buNone/>
            </a:pPr>
            <a:endParaRPr lang="en-AU" dirty="0"/>
          </a:p>
          <a:p>
            <a:pPr marL="0" indent="0">
              <a:buNone/>
            </a:pPr>
            <a:endParaRPr lang="en-AU" dirty="0"/>
          </a:p>
          <a:p>
            <a:pPr marL="0" indent="0">
              <a:buNone/>
            </a:pPr>
            <a:r>
              <a:rPr lang="en-AU" dirty="0"/>
              <a:t> </a:t>
            </a:r>
          </a:p>
          <a:p>
            <a:endParaRPr lang="en-AU" dirty="0"/>
          </a:p>
          <a:p>
            <a:endParaRPr lang="en-AU" dirty="0"/>
          </a:p>
        </p:txBody>
      </p:sp>
      <p:sp>
        <p:nvSpPr>
          <p:cNvPr id="4" name="TextBox 3"/>
          <p:cNvSpPr txBox="1"/>
          <p:nvPr/>
        </p:nvSpPr>
        <p:spPr>
          <a:xfrm>
            <a:off x="539552" y="1268760"/>
            <a:ext cx="8208912" cy="4893647"/>
          </a:xfrm>
          <a:prstGeom prst="rect">
            <a:avLst/>
          </a:prstGeom>
          <a:noFill/>
        </p:spPr>
        <p:txBody>
          <a:bodyPr wrap="square" rtlCol="0">
            <a:spAutoFit/>
          </a:bodyPr>
          <a:lstStyle/>
          <a:p>
            <a:r>
              <a:rPr lang="en-AU" b="1" dirty="0">
                <a:latin typeface="+mn-lt"/>
              </a:rPr>
              <a:t>Review process should include review of existing:</a:t>
            </a:r>
          </a:p>
          <a:p>
            <a:endParaRPr lang="en-AU" b="1" dirty="0">
              <a:latin typeface="+mn-lt"/>
            </a:endParaRPr>
          </a:p>
          <a:p>
            <a:pPr marL="342900" indent="-342900">
              <a:buFont typeface="Arial" panose="020B0604020202020204" pitchFamily="34" charset="0"/>
              <a:buChar char="•"/>
            </a:pPr>
            <a:r>
              <a:rPr lang="en-AU" b="1" dirty="0">
                <a:latin typeface="+mn-lt"/>
              </a:rPr>
              <a:t>Enrolment processes – how to identify EAL learners</a:t>
            </a:r>
          </a:p>
          <a:p>
            <a:pPr marL="342900" indent="-342900">
              <a:buFont typeface="Arial" panose="020B0604020202020204" pitchFamily="34" charset="0"/>
              <a:buChar char="•"/>
            </a:pPr>
            <a:r>
              <a:rPr lang="en-AU" b="1" dirty="0">
                <a:latin typeface="+mn-lt"/>
              </a:rPr>
              <a:t>Opportunities for planning and collaboration between teachers and EAL specialists across learning areas</a:t>
            </a:r>
          </a:p>
          <a:p>
            <a:pPr marL="342900" indent="-342900">
              <a:buFont typeface="Arial" panose="020B0604020202020204" pitchFamily="34" charset="0"/>
              <a:buChar char="•"/>
            </a:pPr>
            <a:r>
              <a:rPr lang="en-AU" b="1" dirty="0">
                <a:latin typeface="+mn-lt"/>
              </a:rPr>
              <a:t>Reporting processes for EAL learners  </a:t>
            </a:r>
          </a:p>
          <a:p>
            <a:r>
              <a:rPr lang="en-AU" b="1" dirty="0">
                <a:latin typeface="+mn-lt"/>
              </a:rPr>
              <a:t> </a:t>
            </a:r>
          </a:p>
          <a:p>
            <a:r>
              <a:rPr lang="en-AU" b="1" dirty="0">
                <a:latin typeface="+mn-lt"/>
              </a:rPr>
              <a:t> </a:t>
            </a:r>
          </a:p>
          <a:p>
            <a:endParaRPr lang="en-AU" b="1" dirty="0">
              <a:latin typeface="+mn-lt"/>
            </a:endParaRPr>
          </a:p>
          <a:p>
            <a:endParaRPr lang="en-AU" b="1" dirty="0">
              <a:latin typeface="+mn-lt"/>
            </a:endParaRPr>
          </a:p>
          <a:p>
            <a:endParaRPr lang="en-AU" b="1" dirty="0">
              <a:latin typeface="+mn-lt"/>
            </a:endParaRPr>
          </a:p>
          <a:p>
            <a:r>
              <a:rPr lang="en-AU" dirty="0">
                <a:latin typeface="+mn-lt"/>
              </a:rPr>
              <a:t> </a:t>
            </a:r>
          </a:p>
        </p:txBody>
      </p:sp>
    </p:spTree>
    <p:extLst>
      <p:ext uri="{BB962C8B-B14F-4D97-AF65-F5344CB8AC3E}">
        <p14:creationId xmlns:p14="http://schemas.microsoft.com/office/powerpoint/2010/main" val="33064153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CECV</a:t>
            </a:r>
          </a:p>
        </p:txBody>
      </p:sp>
      <p:sp>
        <p:nvSpPr>
          <p:cNvPr id="3" name="Content Placeholder 2"/>
          <p:cNvSpPr>
            <a:spLocks noGrp="1"/>
          </p:cNvSpPr>
          <p:nvPr>
            <p:ph idx="1"/>
          </p:nvPr>
        </p:nvSpPr>
        <p:spPr/>
        <p:txBody>
          <a:bodyPr/>
          <a:lstStyle/>
          <a:p>
            <a:pPr marL="0" indent="0">
              <a:buNone/>
            </a:pPr>
            <a:endParaRPr lang="en-AU" dirty="0"/>
          </a:p>
          <a:p>
            <a:pPr marL="0" indent="0">
              <a:buNone/>
            </a:pPr>
            <a:endParaRPr lang="en-AU" dirty="0"/>
          </a:p>
        </p:txBody>
      </p:sp>
      <p:sp>
        <p:nvSpPr>
          <p:cNvPr id="8" name="TextBox 7"/>
          <p:cNvSpPr txBox="1"/>
          <p:nvPr/>
        </p:nvSpPr>
        <p:spPr>
          <a:xfrm>
            <a:off x="251520" y="1131590"/>
            <a:ext cx="8388932" cy="3877985"/>
          </a:xfrm>
          <a:prstGeom prst="rect">
            <a:avLst/>
          </a:prstGeom>
          <a:noFill/>
        </p:spPr>
        <p:txBody>
          <a:bodyPr wrap="square" rtlCol="0">
            <a:spAutoFit/>
          </a:bodyPr>
          <a:lstStyle/>
          <a:p>
            <a:r>
              <a:rPr lang="en-AU" b="1" dirty="0">
                <a:latin typeface="+mn-lt"/>
              </a:rPr>
              <a:t>Opportunity to review whole school approaches:</a:t>
            </a:r>
          </a:p>
          <a:p>
            <a:pPr marL="342900" indent="-342900">
              <a:buFont typeface="Arial" panose="020B0604020202020204" pitchFamily="34" charset="0"/>
              <a:buChar char="•"/>
            </a:pPr>
            <a:endParaRPr lang="en-AU" b="1" dirty="0">
              <a:latin typeface="+mn-lt"/>
            </a:endParaRPr>
          </a:p>
          <a:p>
            <a:pPr marL="342900" indent="-342900">
              <a:buFont typeface="Arial" panose="020B0604020202020204" pitchFamily="34" charset="0"/>
              <a:buChar char="•"/>
            </a:pPr>
            <a:r>
              <a:rPr lang="en-AU" sz="2200" b="1" dirty="0">
                <a:latin typeface="+mn-lt"/>
              </a:rPr>
              <a:t>Partnerships and engagement with families and communities </a:t>
            </a:r>
          </a:p>
          <a:p>
            <a:pPr marL="342900" indent="-342900">
              <a:buFont typeface="Arial" panose="020B0604020202020204" pitchFamily="34" charset="0"/>
              <a:buChar char="•"/>
            </a:pPr>
            <a:r>
              <a:rPr lang="en-AU" sz="2200" b="1" dirty="0">
                <a:latin typeface="+mn-lt"/>
              </a:rPr>
              <a:t>Professional learning opportunities </a:t>
            </a:r>
          </a:p>
          <a:p>
            <a:pPr marL="342900" indent="-342900">
              <a:buFont typeface="Arial" panose="020B0604020202020204" pitchFamily="34" charset="0"/>
              <a:buChar char="•"/>
            </a:pPr>
            <a:r>
              <a:rPr lang="en-AU" sz="2200" b="1" dirty="0">
                <a:latin typeface="+mn-lt"/>
              </a:rPr>
              <a:t>Teaching, assessment and reporting practices </a:t>
            </a:r>
          </a:p>
          <a:p>
            <a:pPr marL="342900" indent="-342900">
              <a:buFont typeface="Arial" panose="020B0604020202020204" pitchFamily="34" charset="0"/>
              <a:buChar char="•"/>
            </a:pPr>
            <a:r>
              <a:rPr lang="en-AU" sz="2200" b="1" dirty="0">
                <a:latin typeface="+mn-lt"/>
              </a:rPr>
              <a:t>Leadership of EAL learning</a:t>
            </a:r>
          </a:p>
          <a:p>
            <a:pPr marL="342900" indent="-342900">
              <a:buFont typeface="Arial" panose="020B0604020202020204" pitchFamily="34" charset="0"/>
              <a:buChar char="•"/>
            </a:pPr>
            <a:r>
              <a:rPr lang="en-AU" sz="2200" b="1" dirty="0">
                <a:latin typeface="+mn-lt"/>
              </a:rPr>
              <a:t>Policy and school level guidelines for working with EAL students</a:t>
            </a:r>
          </a:p>
          <a:p>
            <a:pPr marL="342900" indent="-342900">
              <a:buFont typeface="Arial" panose="020B0604020202020204" pitchFamily="34" charset="0"/>
              <a:buChar char="•"/>
            </a:pPr>
            <a:r>
              <a:rPr lang="en-AU" sz="2200" b="1" dirty="0">
                <a:latin typeface="+mn-lt"/>
              </a:rPr>
              <a:t>Inclusive environment</a:t>
            </a:r>
          </a:p>
          <a:p>
            <a:pPr marL="342900" indent="-342900">
              <a:buFontTx/>
              <a:buChar char="-"/>
            </a:pPr>
            <a:endParaRPr lang="en-AU" sz="2200" b="1" dirty="0">
              <a:latin typeface="+mn-lt"/>
            </a:endParaRPr>
          </a:p>
        </p:txBody>
      </p:sp>
    </p:spTree>
    <p:extLst>
      <p:ext uri="{BB962C8B-B14F-4D97-AF65-F5344CB8AC3E}">
        <p14:creationId xmlns:p14="http://schemas.microsoft.com/office/powerpoint/2010/main" val="27788764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Acknowledgment of Country</a:t>
            </a:r>
          </a:p>
        </p:txBody>
      </p:sp>
      <p:sp>
        <p:nvSpPr>
          <p:cNvPr id="3" name="Content Placeholder 2"/>
          <p:cNvSpPr>
            <a:spLocks noGrp="1"/>
          </p:cNvSpPr>
          <p:nvPr>
            <p:ph idx="1"/>
          </p:nvPr>
        </p:nvSpPr>
        <p:spPr>
          <a:xfrm>
            <a:off x="179512" y="1203598"/>
            <a:ext cx="8712968" cy="2971800"/>
          </a:xfrm>
        </p:spPr>
        <p:txBody>
          <a:bodyPr/>
          <a:lstStyle/>
          <a:p>
            <a:pPr marL="0" indent="0">
              <a:buNone/>
            </a:pPr>
            <a:r>
              <a:rPr lang="en-US" sz="1400" dirty="0"/>
              <a:t>In recognition of Aboriginal and Torres Strait Islander people’s spiritual and cultural connection to </a:t>
            </a:r>
            <a:r>
              <a:rPr lang="en-US" sz="1400" i="1" dirty="0"/>
              <a:t>country</a:t>
            </a:r>
            <a:r>
              <a:rPr lang="en-US" sz="1400" dirty="0"/>
              <a:t>, we acknowledge the traditional custodians of the </a:t>
            </a:r>
            <a:r>
              <a:rPr lang="en-US" sz="1400" dirty="0" err="1"/>
              <a:t>Kulin</a:t>
            </a:r>
            <a:r>
              <a:rPr lang="en-US" sz="1400" dirty="0"/>
              <a:t> Nations. We acknowledge the continued care of the lands and waterways over generations and celebrate the continuation of a living culture that has a unique role in this region.</a:t>
            </a:r>
          </a:p>
          <a:p>
            <a:pPr marL="0" indent="0">
              <a:buNone/>
            </a:pPr>
            <a:endParaRPr lang="en-US" sz="1400" dirty="0"/>
          </a:p>
          <a:p>
            <a:pPr marL="0" indent="0">
              <a:buNone/>
            </a:pPr>
            <a:r>
              <a:rPr lang="en-US" sz="1400" dirty="0"/>
              <a:t>We pay our respects to Elders past, present and emerging, for they hold the memories, traditions, culture and hopes of all Aboriginal and Torres Strait Islander peoples across the nation and hope they will walk with us on our journey.</a:t>
            </a:r>
            <a:endParaRPr lang="en-AU"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 y="3039209"/>
            <a:ext cx="9144000" cy="1548765"/>
          </a:xfrm>
          <a:prstGeom prst="rect">
            <a:avLst/>
          </a:prstGeom>
        </p:spPr>
      </p:pic>
    </p:spTree>
    <p:extLst>
      <p:ext uri="{BB962C8B-B14F-4D97-AF65-F5344CB8AC3E}">
        <p14:creationId xmlns:p14="http://schemas.microsoft.com/office/powerpoint/2010/main" val="574287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CECV</a:t>
            </a:r>
          </a:p>
        </p:txBody>
      </p:sp>
      <p:sp>
        <p:nvSpPr>
          <p:cNvPr id="3" name="Content Placeholder 2"/>
          <p:cNvSpPr>
            <a:spLocks noGrp="1"/>
          </p:cNvSpPr>
          <p:nvPr>
            <p:ph idx="1"/>
          </p:nvPr>
        </p:nvSpPr>
        <p:spPr/>
        <p:txBody>
          <a:bodyPr/>
          <a:lstStyle/>
          <a:p>
            <a:pPr marL="0" indent="0">
              <a:buNone/>
            </a:pPr>
            <a:endParaRPr lang="en-AU" dirty="0"/>
          </a:p>
          <a:p>
            <a:pPr marL="0" indent="0">
              <a:buNone/>
            </a:pPr>
            <a:endParaRPr lang="en-AU" dirty="0"/>
          </a:p>
        </p:txBody>
      </p:sp>
      <p:sp>
        <p:nvSpPr>
          <p:cNvPr id="8" name="TextBox 7"/>
          <p:cNvSpPr txBox="1"/>
          <p:nvPr/>
        </p:nvSpPr>
        <p:spPr>
          <a:xfrm>
            <a:off x="251520" y="1131590"/>
            <a:ext cx="8388932" cy="2492990"/>
          </a:xfrm>
          <a:prstGeom prst="rect">
            <a:avLst/>
          </a:prstGeom>
          <a:noFill/>
        </p:spPr>
        <p:txBody>
          <a:bodyPr wrap="square" rtlCol="0">
            <a:spAutoFit/>
          </a:bodyPr>
          <a:lstStyle/>
          <a:p>
            <a:r>
              <a:rPr lang="en-AU" b="1" dirty="0">
                <a:latin typeface="+mn-lt"/>
              </a:rPr>
              <a:t>Professional learning: </a:t>
            </a:r>
          </a:p>
          <a:p>
            <a:endParaRPr lang="en-AU" sz="2200" b="1" dirty="0">
              <a:latin typeface="+mn-lt"/>
            </a:endParaRPr>
          </a:p>
          <a:p>
            <a:pPr marL="342900" indent="-342900">
              <a:buFontTx/>
              <a:buChar char="-"/>
            </a:pPr>
            <a:r>
              <a:rPr lang="en-AU" sz="2200" b="1" dirty="0">
                <a:latin typeface="+mn-lt"/>
              </a:rPr>
              <a:t>Knowledge about language learning and language acquisition</a:t>
            </a:r>
          </a:p>
          <a:p>
            <a:pPr marL="342900" indent="-342900">
              <a:buFontTx/>
              <a:buChar char="-"/>
            </a:pPr>
            <a:r>
              <a:rPr lang="en-AU" sz="2200" b="1" dirty="0">
                <a:latin typeface="+mn-lt"/>
              </a:rPr>
              <a:t>Knowledge about </a:t>
            </a:r>
            <a:r>
              <a:rPr lang="en-AU" sz="2200" b="1" dirty="0" err="1">
                <a:latin typeface="+mn-lt"/>
              </a:rPr>
              <a:t>plurilingualism</a:t>
            </a:r>
            <a:r>
              <a:rPr lang="en-AU" sz="2200" b="1" dirty="0">
                <a:latin typeface="+mn-lt"/>
              </a:rPr>
              <a:t> </a:t>
            </a:r>
          </a:p>
          <a:p>
            <a:pPr marL="342900" indent="-342900">
              <a:buFontTx/>
              <a:buChar char="-"/>
            </a:pPr>
            <a:r>
              <a:rPr lang="en-AU" sz="2200" b="1" dirty="0">
                <a:latin typeface="+mn-lt"/>
              </a:rPr>
              <a:t>Knowledge about functional language learning</a:t>
            </a:r>
          </a:p>
          <a:p>
            <a:pPr marL="342900" indent="-342900">
              <a:buFontTx/>
              <a:buChar char="-"/>
            </a:pPr>
            <a:endParaRPr lang="en-AU" sz="2200" b="1" dirty="0">
              <a:latin typeface="+mn-lt"/>
            </a:endParaRPr>
          </a:p>
        </p:txBody>
      </p:sp>
    </p:spTree>
    <p:extLst>
      <p:ext uri="{BB962C8B-B14F-4D97-AF65-F5344CB8AC3E}">
        <p14:creationId xmlns:p14="http://schemas.microsoft.com/office/powerpoint/2010/main" val="14563252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Macro Vs Micro Planning</a:t>
            </a:r>
          </a:p>
        </p:txBody>
      </p:sp>
      <p:sp>
        <p:nvSpPr>
          <p:cNvPr id="3" name="Content Placeholder 2"/>
          <p:cNvSpPr>
            <a:spLocks noGrp="1"/>
          </p:cNvSpPr>
          <p:nvPr>
            <p:ph idx="1"/>
          </p:nvPr>
        </p:nvSpPr>
        <p:spPr/>
        <p:txBody>
          <a:bodyPr/>
          <a:lstStyle/>
          <a:p>
            <a:pPr marL="0" indent="0">
              <a:buNone/>
            </a:pPr>
            <a:r>
              <a:rPr lang="en-US" sz="1800" dirty="0"/>
              <a:t>Hammond (2001) scaffolding of language learning discusses two levels of planning:</a:t>
            </a:r>
          </a:p>
          <a:p>
            <a:pPr marL="0" indent="0">
              <a:buNone/>
            </a:pPr>
            <a:endParaRPr lang="en-US" sz="1800" dirty="0"/>
          </a:p>
          <a:p>
            <a:pPr marL="0" indent="0">
              <a:buNone/>
            </a:pPr>
            <a:r>
              <a:rPr lang="en-US" sz="1800" i="1" dirty="0"/>
              <a:t>Macro level – </a:t>
            </a:r>
            <a:r>
              <a:rPr lang="en-US" sz="1800" i="1" dirty="0" err="1"/>
              <a:t>organisation</a:t>
            </a:r>
            <a:r>
              <a:rPr lang="en-US" sz="1800" i="1" dirty="0"/>
              <a:t> and sequencing of activities and content including explicit planning of language features relevant to the topic and the genre. </a:t>
            </a:r>
          </a:p>
          <a:p>
            <a:pPr marL="0" indent="0">
              <a:buNone/>
            </a:pPr>
            <a:endParaRPr lang="en-US" sz="1800" i="1" dirty="0"/>
          </a:p>
          <a:p>
            <a:pPr marL="0" indent="0">
              <a:buNone/>
            </a:pPr>
            <a:r>
              <a:rPr lang="en-US" sz="1800" i="1" dirty="0"/>
              <a:t>Micro level – responding in interactions to individual students needs or teachable moments.</a:t>
            </a:r>
          </a:p>
          <a:p>
            <a:pPr marL="0" indent="0">
              <a:buNone/>
            </a:pPr>
            <a:endParaRPr lang="en-AU" dirty="0"/>
          </a:p>
        </p:txBody>
      </p:sp>
    </p:spTree>
    <p:extLst>
      <p:ext uri="{BB962C8B-B14F-4D97-AF65-F5344CB8AC3E}">
        <p14:creationId xmlns:p14="http://schemas.microsoft.com/office/powerpoint/2010/main" val="24040382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Teaching and Learning Cycle for EAL</a:t>
            </a:r>
          </a:p>
        </p:txBody>
      </p:sp>
      <p:pic>
        <p:nvPicPr>
          <p:cNvPr id="4" name="Content Placeholder 3"/>
          <p:cNvPicPr>
            <a:picLocks noGrp="1" noChangeAspect="1"/>
          </p:cNvPicPr>
          <p:nvPr>
            <p:ph idx="1"/>
          </p:nvPr>
        </p:nvPicPr>
        <p:blipFill>
          <a:blip r:embed="rId2"/>
          <a:stretch>
            <a:fillRect/>
          </a:stretch>
        </p:blipFill>
        <p:spPr>
          <a:xfrm>
            <a:off x="6300192" y="1419622"/>
            <a:ext cx="2143125" cy="2143125"/>
          </a:xfrm>
          <a:prstGeom prst="rect">
            <a:avLst/>
          </a:prstGeom>
        </p:spPr>
      </p:pic>
      <p:sp>
        <p:nvSpPr>
          <p:cNvPr id="5" name="TextBox 4"/>
          <p:cNvSpPr txBox="1"/>
          <p:nvPr/>
        </p:nvSpPr>
        <p:spPr>
          <a:xfrm>
            <a:off x="395536" y="1268760"/>
            <a:ext cx="5112568" cy="3016210"/>
          </a:xfrm>
          <a:prstGeom prst="rect">
            <a:avLst/>
          </a:prstGeom>
          <a:noFill/>
        </p:spPr>
        <p:txBody>
          <a:bodyPr wrap="square" rtlCol="0">
            <a:spAutoFit/>
          </a:bodyPr>
          <a:lstStyle/>
          <a:p>
            <a:pPr marL="171450" indent="-171450">
              <a:buFont typeface="Arial" panose="020B0604020202020204" pitchFamily="34" charset="0"/>
              <a:buChar char="•"/>
            </a:pPr>
            <a:r>
              <a:rPr lang="en-US" sz="1200" dirty="0"/>
              <a:t>Building the context or field - understanding the role of texts in our culture and building shared understanding of the topic</a:t>
            </a:r>
          </a:p>
          <a:p>
            <a:endParaRPr lang="en-US" sz="1200" dirty="0"/>
          </a:p>
          <a:p>
            <a:pPr marL="171450" indent="-171450">
              <a:buFont typeface="Arial" panose="020B0604020202020204" pitchFamily="34" charset="0"/>
              <a:buChar char="•"/>
            </a:pPr>
            <a:r>
              <a:rPr lang="en-US" sz="1200" dirty="0"/>
              <a:t> Modelling the text (or deconstruction) - the use of mentor or model texts to focus explicitly on the structure and the language of the text, how language choices work to shape meaning, and to build a metalanguage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Guided practice (or joint construction) - teachers and students jointly constructing a text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Independent construction – students’ independent writing or approximation of the genre</a:t>
            </a:r>
          </a:p>
          <a:p>
            <a:endParaRPr lang="en-US" sz="1200" dirty="0"/>
          </a:p>
          <a:p>
            <a:endParaRPr lang="en-US" sz="1200" dirty="0"/>
          </a:p>
          <a:p>
            <a:r>
              <a:rPr lang="en-US" sz="1000" dirty="0"/>
              <a:t>(</a:t>
            </a:r>
            <a:r>
              <a:rPr lang="en-US" sz="1000" dirty="0" err="1"/>
              <a:t>Derewianka</a:t>
            </a:r>
            <a:r>
              <a:rPr lang="en-US" sz="1000" dirty="0"/>
              <a:t> &amp; Jones, 2016; Humphrey, 2017; Humphrey &amp; </a:t>
            </a:r>
            <a:r>
              <a:rPr lang="en-US" sz="1000" dirty="0" err="1"/>
              <a:t>Feez</a:t>
            </a:r>
            <a:r>
              <a:rPr lang="en-US" sz="1000" dirty="0"/>
              <a:t>, 2016)</a:t>
            </a:r>
          </a:p>
        </p:txBody>
      </p:sp>
    </p:spTree>
    <p:extLst>
      <p:ext uri="{BB962C8B-B14F-4D97-AF65-F5344CB8AC3E}">
        <p14:creationId xmlns:p14="http://schemas.microsoft.com/office/powerpoint/2010/main" val="279559340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Planning in different context</a:t>
            </a:r>
          </a:p>
        </p:txBody>
      </p:sp>
      <p:sp>
        <p:nvSpPr>
          <p:cNvPr id="3" name="Content Placeholder 2"/>
          <p:cNvSpPr>
            <a:spLocks noGrp="1"/>
          </p:cNvSpPr>
          <p:nvPr>
            <p:ph idx="1"/>
          </p:nvPr>
        </p:nvSpPr>
        <p:spPr/>
        <p:txBody>
          <a:bodyPr/>
          <a:lstStyle/>
          <a:p>
            <a:pPr>
              <a:buFontTx/>
              <a:buChar char="-"/>
            </a:pPr>
            <a:r>
              <a:rPr lang="en-AU" dirty="0"/>
              <a:t>For individual students or groups of students </a:t>
            </a:r>
          </a:p>
          <a:p>
            <a:pPr>
              <a:buFontTx/>
              <a:buChar char="-"/>
            </a:pPr>
            <a:r>
              <a:rPr lang="en-AU" dirty="0"/>
              <a:t>At a unit, year level, curriculum or whole school level</a:t>
            </a:r>
          </a:p>
          <a:p>
            <a:pPr>
              <a:buFontTx/>
              <a:buChar char="-"/>
            </a:pPr>
            <a:r>
              <a:rPr lang="en-AU" dirty="0"/>
              <a:t>From an understanding of the language level of the student </a:t>
            </a:r>
          </a:p>
          <a:p>
            <a:pPr>
              <a:buFontTx/>
              <a:buChar char="-"/>
            </a:pPr>
            <a:r>
              <a:rPr lang="en-AU" dirty="0"/>
              <a:t>Moving towards a progression point or goal </a:t>
            </a:r>
          </a:p>
          <a:p>
            <a:pPr>
              <a:buFontTx/>
              <a:buChar char="-"/>
            </a:pPr>
            <a:r>
              <a:rPr lang="en-AU" dirty="0"/>
              <a:t>Across learning areas</a:t>
            </a:r>
          </a:p>
          <a:p>
            <a:pPr>
              <a:buFontTx/>
              <a:buChar char="-"/>
            </a:pPr>
            <a:r>
              <a:rPr lang="en-AU" dirty="0"/>
              <a:t>Across language modes and strands</a:t>
            </a:r>
          </a:p>
        </p:txBody>
      </p:sp>
    </p:spTree>
    <p:extLst>
      <p:ext uri="{BB962C8B-B14F-4D97-AF65-F5344CB8AC3E}">
        <p14:creationId xmlns:p14="http://schemas.microsoft.com/office/powerpoint/2010/main" val="388025829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VCAA</a:t>
            </a:r>
          </a:p>
        </p:txBody>
      </p:sp>
      <p:sp>
        <p:nvSpPr>
          <p:cNvPr id="3" name="Content Placeholder 2"/>
          <p:cNvSpPr>
            <a:spLocks noGrp="1"/>
          </p:cNvSpPr>
          <p:nvPr>
            <p:ph idx="1"/>
          </p:nvPr>
        </p:nvSpPr>
        <p:spPr/>
        <p:txBody>
          <a:bodyPr/>
          <a:lstStyle/>
          <a:p>
            <a:pPr marL="0" indent="0">
              <a:buNone/>
            </a:pPr>
            <a:endParaRPr lang="en-AU" dirty="0"/>
          </a:p>
          <a:p>
            <a:pPr marL="0" indent="0">
              <a:buNone/>
            </a:pPr>
            <a:endParaRPr lang="en-AU" dirty="0"/>
          </a:p>
          <a:p>
            <a:pPr marL="0" indent="0">
              <a:buNone/>
            </a:pPr>
            <a:endParaRPr lang="en-AU" dirty="0"/>
          </a:p>
          <a:p>
            <a:pPr marL="0" indent="0">
              <a:buNone/>
            </a:pPr>
            <a:r>
              <a:rPr lang="en-AU" dirty="0"/>
              <a:t> </a:t>
            </a:r>
          </a:p>
          <a:p>
            <a:endParaRPr lang="en-AU" dirty="0"/>
          </a:p>
          <a:p>
            <a:endParaRPr lang="en-AU" dirty="0"/>
          </a:p>
        </p:txBody>
      </p:sp>
      <p:sp>
        <p:nvSpPr>
          <p:cNvPr id="5" name="Rectangle 4"/>
          <p:cNvSpPr/>
          <p:nvPr/>
        </p:nvSpPr>
        <p:spPr>
          <a:xfrm>
            <a:off x="467544" y="1779662"/>
            <a:ext cx="8280920" cy="1831271"/>
          </a:xfrm>
          <a:prstGeom prst="rect">
            <a:avLst/>
          </a:prstGeom>
        </p:spPr>
        <p:txBody>
          <a:bodyPr wrap="square">
            <a:spAutoFit/>
          </a:bodyPr>
          <a:lstStyle/>
          <a:p>
            <a:pPr>
              <a:spcAft>
                <a:spcPts val="0"/>
              </a:spcAft>
            </a:pPr>
            <a:r>
              <a:rPr lang="en-AU" sz="1100" dirty="0">
                <a:solidFill>
                  <a:srgbClr val="000000"/>
                </a:solidFill>
                <a:latin typeface="Calibri" panose="020F0502020204030204" pitchFamily="34" charset="0"/>
                <a:ea typeface="Calibri" panose="020F0502020204030204" pitchFamily="34" charset="0"/>
                <a:cs typeface="Arial" panose="020B0604020202020204" pitchFamily="34" charset="0"/>
              </a:rPr>
              <a:t>The school is committed to offering a comprehensive curriculum based on the Victorian Curriculum F-10. </a:t>
            </a:r>
          </a:p>
          <a:p>
            <a:pPr>
              <a:spcAft>
                <a:spcPts val="0"/>
              </a:spcAft>
            </a:pPr>
            <a:endParaRPr lang="en-AU" sz="1200" dirty="0">
              <a:solidFill>
                <a:srgbClr val="000000"/>
              </a:solidFill>
              <a:latin typeface="Arial" panose="020B0604020202020204" pitchFamily="34" charset="0"/>
              <a:ea typeface="Calibri" panose="020F0502020204030204" pitchFamily="34" charset="0"/>
            </a:endParaRPr>
          </a:p>
          <a:p>
            <a:pPr>
              <a:spcAft>
                <a:spcPts val="0"/>
              </a:spcAft>
            </a:pPr>
            <a:r>
              <a:rPr lang="en-AU" sz="1100" dirty="0">
                <a:solidFill>
                  <a:srgbClr val="000000"/>
                </a:solidFill>
                <a:latin typeface="Calibri" panose="020F0502020204030204" pitchFamily="34" charset="0"/>
                <a:ea typeface="Calibri" panose="020F0502020204030204" pitchFamily="34" charset="0"/>
                <a:cs typeface="Arial" panose="020B0604020202020204" pitchFamily="34" charset="0"/>
              </a:rPr>
              <a:t>The school has some unique offerings including:</a:t>
            </a:r>
          </a:p>
          <a:p>
            <a:pPr>
              <a:spcAft>
                <a:spcPts val="0"/>
              </a:spcAft>
            </a:pPr>
            <a:endParaRPr lang="en-AU" sz="1200" dirty="0">
              <a:solidFill>
                <a:srgbClr val="000000"/>
              </a:solidFill>
              <a:latin typeface="Arial" panose="020B060402020202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AU" sz="1100" dirty="0">
                <a:solidFill>
                  <a:srgbClr val="000000"/>
                </a:solidFill>
                <a:latin typeface="Calibri" panose="020F0502020204030204" pitchFamily="34" charset="0"/>
                <a:ea typeface="Calibri" panose="020F0502020204030204" pitchFamily="34" charset="0"/>
                <a:cs typeface="Arial" panose="020B0604020202020204" pitchFamily="34" charset="0"/>
              </a:rPr>
              <a:t>25 places in a Select Entry Accelerated Learning (SEAL) program in Mathematics and English, and entrance is based on a test and interview </a:t>
            </a:r>
            <a:endParaRPr lang="en-AU" sz="1200" dirty="0">
              <a:solidFill>
                <a:srgbClr val="000000"/>
              </a:solidFill>
              <a:latin typeface="Arial" panose="020B060402020202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AU" sz="1100" dirty="0">
                <a:solidFill>
                  <a:srgbClr val="000000"/>
                </a:solidFill>
                <a:latin typeface="Calibri" panose="020F0502020204030204" pitchFamily="34" charset="0"/>
                <a:ea typeface="Calibri" panose="020F0502020204030204" pitchFamily="34" charset="0"/>
                <a:cs typeface="Arial" panose="020B0604020202020204" pitchFamily="34" charset="0"/>
              </a:rPr>
              <a:t>an Accelerated Sports program is also offered including netball, athletics, swimming and basketball an International Student’s program</a:t>
            </a:r>
            <a:endParaRPr lang="en-AU" sz="1200" dirty="0">
              <a:solidFill>
                <a:srgbClr val="000000"/>
              </a:solidFill>
              <a:latin typeface="Arial" panose="020B060402020202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AU" sz="1100" dirty="0">
                <a:solidFill>
                  <a:srgbClr val="000000"/>
                </a:solidFill>
                <a:latin typeface="Calibri" panose="020F0502020204030204" pitchFamily="34" charset="0"/>
                <a:ea typeface="Calibri" panose="020F0502020204030204" pitchFamily="34" charset="0"/>
                <a:cs typeface="Arial" panose="020B0604020202020204" pitchFamily="34" charset="0"/>
              </a:rPr>
              <a:t>single gender classes. </a:t>
            </a:r>
          </a:p>
          <a:p>
            <a:pPr marL="342900" lvl="0" indent="-342900">
              <a:spcAft>
                <a:spcPts val="0"/>
              </a:spcAft>
              <a:buFont typeface="Symbol" panose="05050102010706020507" pitchFamily="18" charset="2"/>
              <a:buChar char=""/>
            </a:pPr>
            <a:r>
              <a:rPr lang="en-AU" sz="1100" b="1" i="1" dirty="0">
                <a:solidFill>
                  <a:srgbClr val="000000"/>
                </a:solidFill>
                <a:latin typeface="Calibri" panose="020F0502020204030204" pitchFamily="34" charset="0"/>
                <a:ea typeface="Calibri" panose="020F0502020204030204" pitchFamily="34" charset="0"/>
                <a:cs typeface="Arial" panose="020B0604020202020204" pitchFamily="34" charset="0"/>
              </a:rPr>
              <a:t>Immersion for English as an Additional Language Learners</a:t>
            </a:r>
            <a:endParaRPr lang="en-AU" sz="1200" b="1" i="1" dirty="0">
              <a:solidFill>
                <a:srgbClr val="000000"/>
              </a:solidFill>
              <a:latin typeface="Arial" panose="020B0604020202020204" pitchFamily="34" charset="0"/>
              <a:ea typeface="Calibri" panose="020F0502020204030204" pitchFamily="34" charset="0"/>
            </a:endParaRPr>
          </a:p>
          <a:p>
            <a:pPr>
              <a:spcAft>
                <a:spcPts val="0"/>
              </a:spcAft>
            </a:pPr>
            <a:endParaRPr lang="en-AU" sz="1200" dirty="0">
              <a:solidFill>
                <a:srgbClr val="000000"/>
              </a:solidFill>
              <a:latin typeface="Arial" panose="020B0604020202020204" pitchFamily="34" charset="0"/>
              <a:ea typeface="Calibri" panose="020F0502020204030204" pitchFamily="34" charset="0"/>
            </a:endParaRPr>
          </a:p>
        </p:txBody>
      </p:sp>
      <p:sp>
        <p:nvSpPr>
          <p:cNvPr id="4" name="TextBox 3"/>
          <p:cNvSpPr txBox="1"/>
          <p:nvPr/>
        </p:nvSpPr>
        <p:spPr>
          <a:xfrm>
            <a:off x="539552" y="1131590"/>
            <a:ext cx="8352928" cy="461665"/>
          </a:xfrm>
          <a:prstGeom prst="rect">
            <a:avLst/>
          </a:prstGeom>
          <a:noFill/>
        </p:spPr>
        <p:txBody>
          <a:bodyPr wrap="square" rtlCol="0">
            <a:spAutoFit/>
          </a:bodyPr>
          <a:lstStyle/>
          <a:p>
            <a:r>
              <a:rPr lang="en-AU" dirty="0">
                <a:latin typeface="+mn-lt"/>
              </a:rPr>
              <a:t>Curriculum statements </a:t>
            </a:r>
            <a:endParaRPr lang="en-AU" dirty="0"/>
          </a:p>
        </p:txBody>
      </p:sp>
    </p:spTree>
    <p:extLst>
      <p:ext uri="{BB962C8B-B14F-4D97-AF65-F5344CB8AC3E}">
        <p14:creationId xmlns:p14="http://schemas.microsoft.com/office/powerpoint/2010/main" val="21416120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VCAA</a:t>
            </a:r>
          </a:p>
        </p:txBody>
      </p:sp>
      <p:sp>
        <p:nvSpPr>
          <p:cNvPr id="3" name="Content Placeholder 2"/>
          <p:cNvSpPr>
            <a:spLocks noGrp="1"/>
          </p:cNvSpPr>
          <p:nvPr>
            <p:ph idx="1"/>
          </p:nvPr>
        </p:nvSpPr>
        <p:spPr/>
        <p:txBody>
          <a:bodyPr/>
          <a:lstStyle/>
          <a:p>
            <a:pPr marL="0" indent="0">
              <a:buNone/>
            </a:pPr>
            <a:endParaRPr lang="en-AU" dirty="0"/>
          </a:p>
          <a:p>
            <a:pPr marL="0" indent="0">
              <a:buNone/>
            </a:pPr>
            <a:endParaRPr lang="en-AU" dirty="0"/>
          </a:p>
          <a:p>
            <a:pPr marL="0" indent="0">
              <a:buNone/>
            </a:pPr>
            <a:endParaRPr lang="en-AU" dirty="0"/>
          </a:p>
          <a:p>
            <a:pPr marL="0" indent="0">
              <a:buNone/>
            </a:pPr>
            <a:r>
              <a:rPr lang="en-AU" dirty="0"/>
              <a:t> </a:t>
            </a:r>
          </a:p>
          <a:p>
            <a:endParaRPr lang="en-AU" dirty="0"/>
          </a:p>
          <a:p>
            <a:endParaRPr lang="en-AU" dirty="0"/>
          </a:p>
        </p:txBody>
      </p:sp>
      <p:sp>
        <p:nvSpPr>
          <p:cNvPr id="5" name="Rectangle 4"/>
          <p:cNvSpPr/>
          <p:nvPr/>
        </p:nvSpPr>
        <p:spPr>
          <a:xfrm>
            <a:off x="467544" y="1268758"/>
            <a:ext cx="8280920" cy="1138773"/>
          </a:xfrm>
          <a:prstGeom prst="rect">
            <a:avLst/>
          </a:prstGeom>
        </p:spPr>
        <p:txBody>
          <a:bodyPr wrap="square">
            <a:spAutoFit/>
          </a:bodyPr>
          <a:lstStyle/>
          <a:p>
            <a:pPr>
              <a:spcAft>
                <a:spcPts val="0"/>
              </a:spcAft>
            </a:pPr>
            <a:endParaRPr lang="en-AU" sz="11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en-AU" sz="1100" b="1" i="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en-AU" sz="1100" b="1" i="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en-AU" sz="1100" b="1" i="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en-AU" sz="1200" b="1" i="1" dirty="0">
              <a:solidFill>
                <a:srgbClr val="000000"/>
              </a:solidFill>
              <a:latin typeface="Arial" panose="020B0604020202020204" pitchFamily="34" charset="0"/>
              <a:ea typeface="Calibri" panose="020F0502020204030204" pitchFamily="34" charset="0"/>
            </a:endParaRPr>
          </a:p>
          <a:p>
            <a:pPr>
              <a:spcAft>
                <a:spcPts val="0"/>
              </a:spcAft>
            </a:pPr>
            <a:endParaRPr lang="en-AU" sz="1200" dirty="0">
              <a:solidFill>
                <a:srgbClr val="000000"/>
              </a:solidFill>
              <a:latin typeface="Arial" panose="020B0604020202020204" pitchFamily="34" charset="0"/>
              <a:ea typeface="Calibri" panose="020F0502020204030204" pitchFamily="34" charset="0"/>
            </a:endParaRPr>
          </a:p>
        </p:txBody>
      </p:sp>
      <p:pic>
        <p:nvPicPr>
          <p:cNvPr id="4" name="Picture 3"/>
          <p:cNvPicPr>
            <a:picLocks noChangeAspect="1"/>
          </p:cNvPicPr>
          <p:nvPr/>
        </p:nvPicPr>
        <p:blipFill>
          <a:blip r:embed="rId2"/>
          <a:stretch>
            <a:fillRect/>
          </a:stretch>
        </p:blipFill>
        <p:spPr>
          <a:xfrm>
            <a:off x="519258" y="1246758"/>
            <a:ext cx="8244408" cy="3187451"/>
          </a:xfrm>
          <a:prstGeom prst="rect">
            <a:avLst/>
          </a:prstGeom>
        </p:spPr>
      </p:pic>
    </p:spTree>
    <p:extLst>
      <p:ext uri="{BB962C8B-B14F-4D97-AF65-F5344CB8AC3E}">
        <p14:creationId xmlns:p14="http://schemas.microsoft.com/office/powerpoint/2010/main" val="18995995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2AC0-DBFD-2D40-8073-2C9887F2583E}"/>
              </a:ext>
            </a:extLst>
          </p:cNvPr>
          <p:cNvSpPr>
            <a:spLocks noGrp="1"/>
          </p:cNvSpPr>
          <p:nvPr>
            <p:ph type="title"/>
          </p:nvPr>
        </p:nvSpPr>
        <p:spPr/>
        <p:txBody>
          <a:bodyPr/>
          <a:lstStyle/>
          <a:p>
            <a:r>
              <a:rPr lang="en-US" dirty="0"/>
              <a:t>Curriculum Planning Templates</a:t>
            </a:r>
          </a:p>
        </p:txBody>
      </p:sp>
      <p:sp>
        <p:nvSpPr>
          <p:cNvPr id="3" name="Content Placeholder 2">
            <a:extLst>
              <a:ext uri="{FF2B5EF4-FFF2-40B4-BE49-F238E27FC236}">
                <a16:creationId xmlns:a16="http://schemas.microsoft.com/office/drawing/2014/main" id="{B2C9654C-E4E4-BB49-9E0F-F9B47CE51F96}"/>
              </a:ext>
            </a:extLst>
          </p:cNvPr>
          <p:cNvSpPr>
            <a:spLocks noGrp="1"/>
          </p:cNvSpPr>
          <p:nvPr>
            <p:ph idx="1"/>
          </p:nvPr>
        </p:nvSpPr>
        <p:spPr/>
        <p:txBody>
          <a:bodyPr/>
          <a:lstStyle/>
          <a:p>
            <a:r>
              <a:rPr lang="en-US" dirty="0"/>
              <a:t>By school</a:t>
            </a:r>
          </a:p>
          <a:p>
            <a:r>
              <a:rPr lang="en-US" dirty="0"/>
              <a:t>By curriculum area</a:t>
            </a:r>
          </a:p>
          <a:p>
            <a:r>
              <a:rPr lang="en-US" dirty="0"/>
              <a:t>By year level</a:t>
            </a:r>
          </a:p>
          <a:p>
            <a:r>
              <a:rPr lang="en-US" dirty="0"/>
              <a:t>By unit/lessons</a:t>
            </a:r>
          </a:p>
          <a:p>
            <a:endParaRPr lang="en-US" dirty="0"/>
          </a:p>
          <a:p>
            <a:pPr marL="0" indent="0">
              <a:buNone/>
            </a:pPr>
            <a:r>
              <a:rPr lang="en-US" dirty="0">
                <a:solidFill>
                  <a:srgbClr val="5179BB"/>
                </a:solidFill>
                <a:hlinkClick r:id="rId3">
                  <a:extLst>
                    <a:ext uri="{A12FA001-AC4F-418D-AE19-62706E023703}">
                      <ahyp:hlinkClr xmlns:ahyp="http://schemas.microsoft.com/office/drawing/2018/hyperlinkcolor" val="tx"/>
                    </a:ext>
                  </a:extLst>
                </a:hlinkClick>
              </a:rPr>
              <a:t>https://curriculumplanning.vcaa.vic.edu.au/home</a:t>
            </a:r>
          </a:p>
          <a:p>
            <a:pPr marL="0" indent="0">
              <a:buNone/>
            </a:pPr>
            <a:endParaRPr lang="en-US" dirty="0"/>
          </a:p>
        </p:txBody>
      </p:sp>
    </p:spTree>
    <p:extLst>
      <p:ext uri="{BB962C8B-B14F-4D97-AF65-F5344CB8AC3E}">
        <p14:creationId xmlns:p14="http://schemas.microsoft.com/office/powerpoint/2010/main" val="94914753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7908BE-63F9-4645-864A-59A0027A52B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CBFB004-F1B0-4013-BE6A-8BC3753D4A51}"/>
              </a:ext>
            </a:extLst>
          </p:cNvPr>
          <p:cNvSpPr>
            <a:spLocks noGrp="1"/>
          </p:cNvSpPr>
          <p:nvPr>
            <p:ph idx="1"/>
          </p:nvPr>
        </p:nvSpPr>
        <p:spPr/>
        <p:txBody>
          <a:bodyPr/>
          <a:lstStyle/>
          <a:p>
            <a:r>
              <a:rPr lang="en-AU" dirty="0">
                <a:hlinkClick r:id="rId3"/>
              </a:rPr>
              <a:t>DET Data coaching</a:t>
            </a:r>
            <a:endParaRPr lang="en-AU" dirty="0"/>
          </a:p>
          <a:p>
            <a:r>
              <a:rPr lang="en-AU" dirty="0">
                <a:hlinkClick r:id="rId4"/>
              </a:rPr>
              <a:t>FUSE resource – Getting to know the new EAL curriculum </a:t>
            </a:r>
            <a:endParaRPr lang="en-AU" dirty="0"/>
          </a:p>
          <a:p>
            <a:r>
              <a:rPr lang="en-AU" dirty="0">
                <a:hlinkClick r:id="rId5"/>
              </a:rPr>
              <a:t>Resources for implementing the new EAL curriculum </a:t>
            </a:r>
            <a:endParaRPr lang="en-AU" dirty="0"/>
          </a:p>
          <a:p>
            <a:r>
              <a:rPr lang="en-AU" u="sng" dirty="0">
                <a:hlinkClick r:id="rId6" tooltip="https://www.education.vic.gov.au/school/teachers/teachingresources/discipline/english/literacy/Pages/default.aspx#empty"/>
              </a:rPr>
              <a:t>Levels 7 to 10 Literacy Teaching Toolkit</a:t>
            </a:r>
            <a:endParaRPr lang="en-AU" u="sng" dirty="0"/>
          </a:p>
          <a:p>
            <a:pPr marL="0" indent="0">
              <a:buNone/>
            </a:pPr>
            <a:endParaRPr lang="en-AU" dirty="0"/>
          </a:p>
        </p:txBody>
      </p:sp>
    </p:spTree>
    <p:extLst>
      <p:ext uri="{BB962C8B-B14F-4D97-AF65-F5344CB8AC3E}">
        <p14:creationId xmlns:p14="http://schemas.microsoft.com/office/powerpoint/2010/main" val="33751758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F292-3BFF-F044-9D2C-E0889192896A}"/>
              </a:ext>
            </a:extLst>
          </p:cNvPr>
          <p:cNvSpPr>
            <a:spLocks noGrp="1"/>
          </p:cNvSpPr>
          <p:nvPr>
            <p:ph type="title"/>
          </p:nvPr>
        </p:nvSpPr>
        <p:spPr/>
        <p:txBody>
          <a:bodyPr/>
          <a:lstStyle/>
          <a:p>
            <a:r>
              <a:rPr lang="en-US" dirty="0"/>
              <a:t>Additional Webinars</a:t>
            </a:r>
          </a:p>
        </p:txBody>
      </p:sp>
      <p:sp>
        <p:nvSpPr>
          <p:cNvPr id="3" name="Content Placeholder 2">
            <a:extLst>
              <a:ext uri="{FF2B5EF4-FFF2-40B4-BE49-F238E27FC236}">
                <a16:creationId xmlns:a16="http://schemas.microsoft.com/office/drawing/2014/main" id="{FAEA604C-E323-A844-A8B2-B86329C0AE5F}"/>
              </a:ext>
            </a:extLst>
          </p:cNvPr>
          <p:cNvSpPr>
            <a:spLocks noGrp="1"/>
          </p:cNvSpPr>
          <p:nvPr>
            <p:ph idx="1"/>
          </p:nvPr>
        </p:nvSpPr>
        <p:spPr/>
        <p:txBody>
          <a:bodyPr/>
          <a:lstStyle/>
          <a:p>
            <a:r>
              <a:rPr lang="en-US" dirty="0"/>
              <a:t>Thursday 22</a:t>
            </a:r>
            <a:r>
              <a:rPr lang="en-US" baseline="30000" dirty="0"/>
              <a:t>nd</a:t>
            </a:r>
            <a:r>
              <a:rPr lang="en-US" dirty="0"/>
              <a:t> October 2020 at 3.45pm-4.45pm</a:t>
            </a:r>
          </a:p>
          <a:p>
            <a:pPr marL="0" indent="0">
              <a:buNone/>
            </a:pPr>
            <a:r>
              <a:rPr lang="en-US" sz="2000" dirty="0">
                <a:solidFill>
                  <a:srgbClr val="FF0000"/>
                </a:solidFill>
              </a:rPr>
              <a:t>DIFFERENTIATION STRATEGIES TO SUPPORT EAL STUDENTS</a:t>
            </a:r>
            <a:endParaRPr lang="en-US" sz="2000" dirty="0">
              <a:solidFill>
                <a:schemeClr val="tx1"/>
              </a:solidFill>
            </a:endParaRPr>
          </a:p>
          <a:p>
            <a:pPr marL="0" indent="0">
              <a:buNone/>
            </a:pPr>
            <a:endParaRPr lang="en-US" sz="2000" dirty="0">
              <a:solidFill>
                <a:schemeClr val="tx1"/>
              </a:solidFill>
            </a:endParaRPr>
          </a:p>
          <a:p>
            <a:r>
              <a:rPr lang="en-US" dirty="0">
                <a:solidFill>
                  <a:schemeClr val="tx1"/>
                </a:solidFill>
              </a:rPr>
              <a:t>Thursday 29</a:t>
            </a:r>
            <a:r>
              <a:rPr lang="en-US" baseline="30000" dirty="0">
                <a:solidFill>
                  <a:schemeClr val="tx1"/>
                </a:solidFill>
              </a:rPr>
              <a:t>th</a:t>
            </a:r>
            <a:r>
              <a:rPr lang="en-US" dirty="0">
                <a:solidFill>
                  <a:schemeClr val="tx1"/>
                </a:solidFill>
              </a:rPr>
              <a:t> October 2020 at 3.45pm-4.45pm</a:t>
            </a:r>
          </a:p>
          <a:p>
            <a:pPr marL="0" indent="0">
              <a:buNone/>
            </a:pPr>
            <a:r>
              <a:rPr lang="en-US" sz="2000" dirty="0">
                <a:solidFill>
                  <a:srgbClr val="FF0000"/>
                </a:solidFill>
              </a:rPr>
              <a:t>FINAL Q &amp; A WEBINAR</a:t>
            </a:r>
          </a:p>
          <a:p>
            <a:pPr marL="0" indent="0">
              <a:buNone/>
            </a:pPr>
            <a:endParaRPr lang="en-US" sz="2000" dirty="0">
              <a:solidFill>
                <a:srgbClr val="FF0000"/>
              </a:solidFill>
            </a:endParaRPr>
          </a:p>
          <a:p>
            <a:pPr marL="0" indent="0">
              <a:buNone/>
            </a:pPr>
            <a:endParaRPr lang="en-US" sz="2000" dirty="0">
              <a:solidFill>
                <a:srgbClr val="FF0000"/>
              </a:solidFill>
            </a:endParaRPr>
          </a:p>
        </p:txBody>
      </p:sp>
    </p:spTree>
    <p:extLst>
      <p:ext uri="{BB962C8B-B14F-4D97-AF65-F5344CB8AC3E}">
        <p14:creationId xmlns:p14="http://schemas.microsoft.com/office/powerpoint/2010/main" val="42041449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35CE-466E-C242-9A09-8251DB53B9A8}"/>
              </a:ext>
            </a:extLst>
          </p:cNvPr>
          <p:cNvSpPr>
            <a:spLocks noGrp="1"/>
          </p:cNvSpPr>
          <p:nvPr>
            <p:ph type="title"/>
          </p:nvPr>
        </p:nvSpPr>
        <p:spPr/>
        <p:txBody>
          <a:bodyPr/>
          <a:lstStyle/>
          <a:p>
            <a:r>
              <a:rPr lang="en-US" dirty="0"/>
              <a:t>Contacts</a:t>
            </a:r>
          </a:p>
        </p:txBody>
      </p:sp>
      <p:sp>
        <p:nvSpPr>
          <p:cNvPr id="3" name="Content Placeholder 2">
            <a:extLst>
              <a:ext uri="{FF2B5EF4-FFF2-40B4-BE49-F238E27FC236}">
                <a16:creationId xmlns:a16="http://schemas.microsoft.com/office/drawing/2014/main" id="{6C9C7109-1706-C24E-9F85-466ECCA85E3E}"/>
              </a:ext>
            </a:extLst>
          </p:cNvPr>
          <p:cNvSpPr>
            <a:spLocks noGrp="1"/>
          </p:cNvSpPr>
          <p:nvPr>
            <p:ph idx="1"/>
          </p:nvPr>
        </p:nvSpPr>
        <p:spPr/>
        <p:txBody>
          <a:bodyPr/>
          <a:lstStyle/>
          <a:p>
            <a:r>
              <a:rPr lang="en-US" sz="2000" dirty="0"/>
              <a:t>Kellie </a:t>
            </a:r>
            <a:r>
              <a:rPr lang="en-US" sz="2000" dirty="0" err="1"/>
              <a:t>Heintz</a:t>
            </a:r>
            <a:r>
              <a:rPr lang="en-US" sz="2000" dirty="0"/>
              <a:t> </a:t>
            </a:r>
            <a:r>
              <a:rPr lang="en-US" sz="2000" dirty="0">
                <a:solidFill>
                  <a:schemeClr val="accent5"/>
                </a:solidFill>
              </a:rPr>
              <a:t>VCAA</a:t>
            </a:r>
          </a:p>
          <a:p>
            <a:pPr marL="0" indent="0">
              <a:buNone/>
            </a:pPr>
            <a:r>
              <a:rPr lang="en-US" sz="2000" dirty="0">
                <a:hlinkClick r:id="rId2"/>
              </a:rPr>
              <a:t>Kellie.Heintz@education.vic.gov.au</a:t>
            </a:r>
            <a:endParaRPr lang="en-US" sz="2000" dirty="0"/>
          </a:p>
          <a:p>
            <a:pPr marL="0" indent="0">
              <a:buNone/>
            </a:pPr>
            <a:endParaRPr lang="en-US" sz="2000" dirty="0"/>
          </a:p>
          <a:p>
            <a:r>
              <a:rPr lang="en-US" sz="2000" dirty="0"/>
              <a:t>EAL Unit </a:t>
            </a:r>
            <a:r>
              <a:rPr lang="en-US" sz="2000" dirty="0">
                <a:solidFill>
                  <a:srgbClr val="FF0000"/>
                </a:solidFill>
              </a:rPr>
              <a:t>DET</a:t>
            </a:r>
          </a:p>
          <a:p>
            <a:pPr marL="0" indent="0">
              <a:buNone/>
            </a:pPr>
            <a:r>
              <a:rPr lang="en-US" sz="2000" dirty="0">
                <a:hlinkClick r:id="rId3"/>
              </a:rPr>
              <a:t>eal@education.vic.gov.au</a:t>
            </a:r>
            <a:endParaRPr lang="en-US" sz="2000" dirty="0"/>
          </a:p>
          <a:p>
            <a:pPr marL="0" indent="0">
              <a:buNone/>
            </a:pPr>
            <a:endParaRPr lang="en-US" sz="2000" dirty="0"/>
          </a:p>
          <a:p>
            <a:r>
              <a:rPr lang="en-US" sz="2000" dirty="0"/>
              <a:t>Mollie Daphne </a:t>
            </a:r>
            <a:r>
              <a:rPr lang="en-US" sz="2000" dirty="0">
                <a:solidFill>
                  <a:srgbClr val="00B050"/>
                </a:solidFill>
              </a:rPr>
              <a:t>CECV</a:t>
            </a:r>
          </a:p>
          <a:p>
            <a:pPr marL="0" indent="0">
              <a:buNone/>
            </a:pPr>
            <a:r>
              <a:rPr lang="en-US" sz="2000" dirty="0">
                <a:solidFill>
                  <a:schemeClr val="accent5"/>
                </a:solidFill>
                <a:hlinkClick r:id="rId4"/>
              </a:rPr>
              <a:t>mdaphne@cem.edu.au</a:t>
            </a:r>
            <a:endParaRPr lang="en-US" sz="2000">
              <a:solidFill>
                <a:schemeClr val="accent5"/>
              </a:solidFill>
            </a:endParaRPr>
          </a:p>
          <a:p>
            <a:pPr marL="0" indent="0">
              <a:buNone/>
            </a:pPr>
            <a:endParaRPr lang="en-US" sz="2000" dirty="0">
              <a:solidFill>
                <a:schemeClr val="accent5"/>
              </a:solidFill>
            </a:endParaRPr>
          </a:p>
        </p:txBody>
      </p:sp>
    </p:spTree>
    <p:extLst>
      <p:ext uri="{BB962C8B-B14F-4D97-AF65-F5344CB8AC3E}">
        <p14:creationId xmlns:p14="http://schemas.microsoft.com/office/powerpoint/2010/main" val="333197752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E513-1CC7-1A4C-90B3-DFA081CC1CDD}"/>
              </a:ext>
            </a:extLst>
          </p:cNvPr>
          <p:cNvSpPr>
            <a:spLocks noGrp="1"/>
          </p:cNvSpPr>
          <p:nvPr>
            <p:ph type="title"/>
          </p:nvPr>
        </p:nvSpPr>
        <p:spPr/>
        <p:txBody>
          <a:bodyPr/>
          <a:lstStyle/>
          <a:p>
            <a:r>
              <a:rPr lang="en-US" dirty="0"/>
              <a:t>GOVERNMENT SCHOOLS</a:t>
            </a:r>
          </a:p>
        </p:txBody>
      </p:sp>
      <p:sp>
        <p:nvSpPr>
          <p:cNvPr id="5" name="Text Placeholder 4">
            <a:extLst>
              <a:ext uri="{FF2B5EF4-FFF2-40B4-BE49-F238E27FC236}">
                <a16:creationId xmlns:a16="http://schemas.microsoft.com/office/drawing/2014/main" id="{CBFFB839-5A29-164A-89FF-B66E8F8FE454}"/>
              </a:ext>
            </a:extLst>
          </p:cNvPr>
          <p:cNvSpPr>
            <a:spLocks noGrp="1"/>
          </p:cNvSpPr>
          <p:nvPr>
            <p:ph type="body" idx="1"/>
          </p:nvPr>
        </p:nvSpPr>
        <p:spPr/>
        <p:txBody>
          <a:bodyPr/>
          <a:lstStyle/>
          <a:p>
            <a:r>
              <a:rPr lang="en-US" dirty="0"/>
              <a:t>CURRICULUM PLANNING</a:t>
            </a:r>
          </a:p>
        </p:txBody>
      </p:sp>
    </p:spTree>
    <p:extLst>
      <p:ext uri="{BB962C8B-B14F-4D97-AF65-F5344CB8AC3E}">
        <p14:creationId xmlns:p14="http://schemas.microsoft.com/office/powerpoint/2010/main" val="16708015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07BFE4-93B6-4896-9F3A-009E95D2913C}"/>
              </a:ext>
            </a:extLst>
          </p:cNvPr>
          <p:cNvPicPr>
            <a:picLocks noChangeAspect="1"/>
          </p:cNvPicPr>
          <p:nvPr/>
        </p:nvPicPr>
        <p:blipFill>
          <a:blip r:embed="rId3"/>
          <a:stretch>
            <a:fillRect/>
          </a:stretch>
        </p:blipFill>
        <p:spPr>
          <a:xfrm>
            <a:off x="842723" y="487671"/>
            <a:ext cx="7458554" cy="4532351"/>
          </a:xfrm>
          <a:prstGeom prst="rect">
            <a:avLst/>
          </a:prstGeom>
        </p:spPr>
      </p:pic>
      <p:sp>
        <p:nvSpPr>
          <p:cNvPr id="7" name="Rectangle 6">
            <a:extLst>
              <a:ext uri="{FF2B5EF4-FFF2-40B4-BE49-F238E27FC236}">
                <a16:creationId xmlns:a16="http://schemas.microsoft.com/office/drawing/2014/main" id="{F05B4B67-59B9-4289-A500-CBF533D57DBD}"/>
              </a:ext>
            </a:extLst>
          </p:cNvPr>
          <p:cNvSpPr/>
          <p:nvPr/>
        </p:nvSpPr>
        <p:spPr>
          <a:xfrm>
            <a:off x="-1633450" y="26006"/>
            <a:ext cx="12902191" cy="461665"/>
          </a:xfrm>
          <a:prstGeom prst="rect">
            <a:avLst/>
          </a:prstGeom>
        </p:spPr>
        <p:txBody>
          <a:bodyPr wrap="square">
            <a:spAutoFit/>
          </a:bodyPr>
          <a:lstStyle/>
          <a:p>
            <a:pPr marL="2229485" marR="2250440" algn="ctr">
              <a:spcBef>
                <a:spcPts val="470"/>
              </a:spcBef>
              <a:spcAft>
                <a:spcPts val="0"/>
              </a:spcAft>
            </a:pPr>
            <a:r>
              <a:rPr lang="en-US" b="1" dirty="0">
                <a:solidFill>
                  <a:srgbClr val="7DBB6E"/>
                </a:solidFill>
                <a:latin typeface="Lucida Sans" panose="020B0602030504020204" pitchFamily="34" charset="0"/>
                <a:ea typeface="Lucida Sans" panose="020B0602030504020204" pitchFamily="34" charset="0"/>
                <a:cs typeface="Lucida Sans" panose="020B0602030504020204" pitchFamily="34" charset="0"/>
              </a:rPr>
              <a:t>Framework for Improving Student Outcomes (FISO) </a:t>
            </a:r>
            <a:endParaRPr lang="en-AU" b="1" dirty="0">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22279805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FB52D72-5B59-421D-8017-E513D517BC44}"/>
              </a:ext>
            </a:extLst>
          </p:cNvPr>
          <p:cNvSpPr>
            <a:spLocks noGrp="1"/>
          </p:cNvSpPr>
          <p:nvPr>
            <p:ph idx="1"/>
          </p:nvPr>
        </p:nvSpPr>
        <p:spPr>
          <a:xfrm>
            <a:off x="215106" y="783689"/>
            <a:ext cx="8713787" cy="2971800"/>
          </a:xfrm>
        </p:spPr>
        <p:txBody>
          <a:bodyPr/>
          <a:lstStyle/>
          <a:p>
            <a:pPr marL="0" indent="0">
              <a:buNone/>
            </a:pPr>
            <a:r>
              <a:rPr lang="en-AU" sz="1800" b="0" dirty="0"/>
              <a:t>The FISO Improvement Cycle supports teachers, school leadership teams and school improvement teams to focus on better outcomes for our students. </a:t>
            </a:r>
          </a:p>
          <a:p>
            <a:pPr marL="0" indent="0">
              <a:buNone/>
            </a:pPr>
            <a:endParaRPr lang="en-AU" sz="1800" b="0" dirty="0"/>
          </a:p>
          <a:p>
            <a:pPr marL="0" indent="0">
              <a:buNone/>
            </a:pPr>
            <a:r>
              <a:rPr lang="en-AU" sz="1800" b="0" dirty="0"/>
              <a:t>Improvements to teaching practice and student learning are strongly dependent on effective implementation within an evidence-based Improvement Cycle.</a:t>
            </a:r>
          </a:p>
          <a:p>
            <a:pPr marL="0" indent="0">
              <a:buNone/>
            </a:pPr>
            <a:endParaRPr lang="en-AU" sz="1800" b="0" dirty="0"/>
          </a:p>
          <a:p>
            <a:pPr marL="0" indent="0">
              <a:buNone/>
            </a:pPr>
            <a:r>
              <a:rPr lang="en-AU" sz="1800" b="0" dirty="0"/>
              <a:t>The Improvement Cycle can be used at different levels, from the whole-school to the classroom. It can also be used over different time periods, from four week cycles to annual cycles.</a:t>
            </a:r>
          </a:p>
          <a:p>
            <a:endParaRPr lang="en-AU" dirty="0"/>
          </a:p>
        </p:txBody>
      </p:sp>
      <p:grpSp>
        <p:nvGrpSpPr>
          <p:cNvPr id="4" name="Group 3">
            <a:extLst>
              <a:ext uri="{FF2B5EF4-FFF2-40B4-BE49-F238E27FC236}">
                <a16:creationId xmlns:a16="http://schemas.microsoft.com/office/drawing/2014/main" id="{C2B7B5EF-7007-4E60-A3DE-7EA8E7DEDDE5}"/>
              </a:ext>
            </a:extLst>
          </p:cNvPr>
          <p:cNvGrpSpPr>
            <a:grpSpLocks/>
          </p:cNvGrpSpPr>
          <p:nvPr/>
        </p:nvGrpSpPr>
        <p:grpSpPr bwMode="auto">
          <a:xfrm>
            <a:off x="2925123" y="3579862"/>
            <a:ext cx="5231765" cy="714375"/>
            <a:chOff x="1833" y="155"/>
            <a:chExt cx="8239" cy="1125"/>
          </a:xfrm>
        </p:grpSpPr>
        <p:sp>
          <p:nvSpPr>
            <p:cNvPr id="5" name="Freeform 156">
              <a:extLst>
                <a:ext uri="{FF2B5EF4-FFF2-40B4-BE49-F238E27FC236}">
                  <a16:creationId xmlns:a16="http://schemas.microsoft.com/office/drawing/2014/main" id="{3139E42E-F1CE-426A-860A-1CBFFBA54965}"/>
                </a:ext>
              </a:extLst>
            </p:cNvPr>
            <p:cNvSpPr>
              <a:spLocks/>
            </p:cNvSpPr>
            <p:nvPr/>
          </p:nvSpPr>
          <p:spPr bwMode="auto">
            <a:xfrm>
              <a:off x="1833" y="155"/>
              <a:ext cx="8239" cy="838"/>
            </a:xfrm>
            <a:custGeom>
              <a:avLst/>
              <a:gdLst>
                <a:gd name="T0" fmla="+- 0 9495 1833"/>
                <a:gd name="T1" fmla="*/ T0 w 8239"/>
                <a:gd name="T2" fmla="+- 0 993 156"/>
                <a:gd name="T3" fmla="*/ 993 h 838"/>
                <a:gd name="T4" fmla="+- 0 9495 1833"/>
                <a:gd name="T5" fmla="*/ T4 w 8239"/>
                <a:gd name="T6" fmla="+- 0 763 156"/>
                <a:gd name="T7" fmla="*/ 763 h 838"/>
                <a:gd name="T8" fmla="+- 0 9727 1833"/>
                <a:gd name="T9" fmla="*/ T8 w 8239"/>
                <a:gd name="T10" fmla="+- 0 748 156"/>
                <a:gd name="T11" fmla="*/ 748 h 838"/>
                <a:gd name="T12" fmla="+- 0 9828 1833"/>
                <a:gd name="T13" fmla="*/ T12 w 8239"/>
                <a:gd name="T14" fmla="+- 0 647 156"/>
                <a:gd name="T15" fmla="*/ 647 h 838"/>
                <a:gd name="T16" fmla="+- 0 9829 1833"/>
                <a:gd name="T17" fmla="*/ T16 w 8239"/>
                <a:gd name="T18" fmla="+- 0 503 156"/>
                <a:gd name="T19" fmla="*/ 503 h 838"/>
                <a:gd name="T20" fmla="+- 0 9734 1833"/>
                <a:gd name="T21" fmla="*/ T20 w 8239"/>
                <a:gd name="T22" fmla="+- 0 403 156"/>
                <a:gd name="T23" fmla="*/ 403 h 838"/>
                <a:gd name="T24" fmla="+- 0 9664 1833"/>
                <a:gd name="T25" fmla="*/ T24 w 8239"/>
                <a:gd name="T26" fmla="+- 0 386 156"/>
                <a:gd name="T27" fmla="*/ 386 h 838"/>
                <a:gd name="T28" fmla="+- 0 2174 1833"/>
                <a:gd name="T29" fmla="*/ T28 w 8239"/>
                <a:gd name="T30" fmla="+- 0 402 156"/>
                <a:gd name="T31" fmla="*/ 402 h 838"/>
                <a:gd name="T32" fmla="+- 0 2077 1833"/>
                <a:gd name="T33" fmla="*/ T32 w 8239"/>
                <a:gd name="T34" fmla="+- 0 502 156"/>
                <a:gd name="T35" fmla="*/ 502 h 838"/>
                <a:gd name="T36" fmla="+- 0 2078 1833"/>
                <a:gd name="T37" fmla="*/ T36 w 8239"/>
                <a:gd name="T38" fmla="+- 0 647 156"/>
                <a:gd name="T39" fmla="*/ 647 h 838"/>
                <a:gd name="T40" fmla="+- 0 2178 1833"/>
                <a:gd name="T41" fmla="*/ T40 w 8239"/>
                <a:gd name="T42" fmla="+- 0 748 156"/>
                <a:gd name="T43" fmla="*/ 748 h 838"/>
                <a:gd name="T44" fmla="+- 0 2482 1833"/>
                <a:gd name="T45" fmla="*/ T44 w 8239"/>
                <a:gd name="T46" fmla="+- 0 763 156"/>
                <a:gd name="T47" fmla="*/ 763 h 838"/>
                <a:gd name="T48" fmla="+- 0 2482 1833"/>
                <a:gd name="T49" fmla="*/ T48 w 8239"/>
                <a:gd name="T50" fmla="+- 0 993 156"/>
                <a:gd name="T51" fmla="*/ 993 h 838"/>
                <a:gd name="T52" fmla="+- 0 2252 1833"/>
                <a:gd name="T53" fmla="*/ T52 w 8239"/>
                <a:gd name="T54" fmla="+- 0 992 156"/>
                <a:gd name="T55" fmla="*/ 992 h 838"/>
                <a:gd name="T56" fmla="+- 0 2106 1833"/>
                <a:gd name="T57" fmla="*/ T56 w 8239"/>
                <a:gd name="T58" fmla="+- 0 966 156"/>
                <a:gd name="T59" fmla="*/ 966 h 838"/>
                <a:gd name="T60" fmla="+- 0 1982 1833"/>
                <a:gd name="T61" fmla="*/ T60 w 8239"/>
                <a:gd name="T62" fmla="+- 0 894 156"/>
                <a:gd name="T63" fmla="*/ 894 h 838"/>
                <a:gd name="T64" fmla="+- 0 1890 1833"/>
                <a:gd name="T65" fmla="*/ T64 w 8239"/>
                <a:gd name="T66" fmla="+- 0 785 156"/>
                <a:gd name="T67" fmla="*/ 785 h 838"/>
                <a:gd name="T68" fmla="+- 0 1840 1833"/>
                <a:gd name="T69" fmla="*/ T68 w 8239"/>
                <a:gd name="T70" fmla="+- 0 649 156"/>
                <a:gd name="T71" fmla="*/ 649 h 838"/>
                <a:gd name="T72" fmla="+- 0 1840 1833"/>
                <a:gd name="T73" fmla="*/ T72 w 8239"/>
                <a:gd name="T74" fmla="+- 0 500 156"/>
                <a:gd name="T75" fmla="*/ 500 h 838"/>
                <a:gd name="T76" fmla="+- 0 1889 1833"/>
                <a:gd name="T77" fmla="*/ T76 w 8239"/>
                <a:gd name="T78" fmla="+- 0 365 156"/>
                <a:gd name="T79" fmla="*/ 365 h 838"/>
                <a:gd name="T80" fmla="+- 0 1980 1833"/>
                <a:gd name="T81" fmla="*/ T80 w 8239"/>
                <a:gd name="T82" fmla="+- 0 257 156"/>
                <a:gd name="T83" fmla="*/ 257 h 838"/>
                <a:gd name="T84" fmla="+- 0 2101 1833"/>
                <a:gd name="T85" fmla="*/ T84 w 8239"/>
                <a:gd name="T86" fmla="+- 0 184 156"/>
                <a:gd name="T87" fmla="*/ 184 h 838"/>
                <a:gd name="T88" fmla="+- 0 2245 1833"/>
                <a:gd name="T89" fmla="*/ T88 w 8239"/>
                <a:gd name="T90" fmla="+- 0 156 156"/>
                <a:gd name="T91" fmla="*/ 156 h 838"/>
                <a:gd name="T92" fmla="+- 0 9738 1833"/>
                <a:gd name="T93" fmla="*/ T92 w 8239"/>
                <a:gd name="T94" fmla="+- 0 164 156"/>
                <a:gd name="T95" fmla="*/ 164 h 838"/>
                <a:gd name="T96" fmla="+- 0 9870 1833"/>
                <a:gd name="T97" fmla="*/ T96 w 8239"/>
                <a:gd name="T98" fmla="+- 0 216 156"/>
                <a:gd name="T99" fmla="*/ 216 h 838"/>
                <a:gd name="T100" fmla="+- 0 9976 1833"/>
                <a:gd name="T101" fmla="*/ T100 w 8239"/>
                <a:gd name="T102" fmla="+- 0 308 156"/>
                <a:gd name="T103" fmla="*/ 308 h 838"/>
                <a:gd name="T104" fmla="+- 0 10047 1833"/>
                <a:gd name="T105" fmla="*/ T104 w 8239"/>
                <a:gd name="T106" fmla="+- 0 430 156"/>
                <a:gd name="T107" fmla="*/ 430 h 838"/>
                <a:gd name="T108" fmla="+- 0 10072 1833"/>
                <a:gd name="T109" fmla="*/ T108 w 8239"/>
                <a:gd name="T110" fmla="+- 0 574 156"/>
                <a:gd name="T111" fmla="*/ 574 h 838"/>
                <a:gd name="T112" fmla="+- 0 10046 1833"/>
                <a:gd name="T113" fmla="*/ T112 w 8239"/>
                <a:gd name="T114" fmla="+- 0 720 156"/>
                <a:gd name="T115" fmla="*/ 720 h 838"/>
                <a:gd name="T116" fmla="+- 0 9974 1833"/>
                <a:gd name="T117" fmla="*/ T116 w 8239"/>
                <a:gd name="T118" fmla="+- 0 843 156"/>
                <a:gd name="T119" fmla="*/ 843 h 838"/>
                <a:gd name="T120" fmla="+- 0 9865 1833"/>
                <a:gd name="T121" fmla="*/ T120 w 8239"/>
                <a:gd name="T122" fmla="+- 0 935 156"/>
                <a:gd name="T123" fmla="*/ 935 h 838"/>
                <a:gd name="T124" fmla="+- 0 9729 1833"/>
                <a:gd name="T125" fmla="*/ T124 w 8239"/>
                <a:gd name="T126" fmla="+- 0 985 156"/>
                <a:gd name="T127" fmla="*/ 985 h 838"/>
                <a:gd name="T128" fmla="+- 0 9654 1833"/>
                <a:gd name="T129" fmla="*/ T128 w 8239"/>
                <a:gd name="T130" fmla="+- 0 993 156"/>
                <a:gd name="T131" fmla="*/ 993 h 8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8239" h="838">
                  <a:moveTo>
                    <a:pt x="7821" y="837"/>
                  </a:moveTo>
                  <a:lnTo>
                    <a:pt x="7662" y="837"/>
                  </a:lnTo>
                  <a:lnTo>
                    <a:pt x="7778" y="722"/>
                  </a:lnTo>
                  <a:lnTo>
                    <a:pt x="7662" y="607"/>
                  </a:lnTo>
                  <a:lnTo>
                    <a:pt x="7821" y="607"/>
                  </a:lnTo>
                  <a:lnTo>
                    <a:pt x="7894" y="592"/>
                  </a:lnTo>
                  <a:lnTo>
                    <a:pt x="7954" y="551"/>
                  </a:lnTo>
                  <a:lnTo>
                    <a:pt x="7995" y="491"/>
                  </a:lnTo>
                  <a:lnTo>
                    <a:pt x="8010" y="418"/>
                  </a:lnTo>
                  <a:lnTo>
                    <a:pt x="7996" y="347"/>
                  </a:lnTo>
                  <a:lnTo>
                    <a:pt x="7958" y="288"/>
                  </a:lnTo>
                  <a:lnTo>
                    <a:pt x="7901" y="247"/>
                  </a:lnTo>
                  <a:lnTo>
                    <a:pt x="7831" y="230"/>
                  </a:lnTo>
                  <a:lnTo>
                    <a:pt x="412" y="230"/>
                  </a:lnTo>
                  <a:lnTo>
                    <a:pt x="341" y="246"/>
                  </a:lnTo>
                  <a:lnTo>
                    <a:pt x="283" y="287"/>
                  </a:lnTo>
                  <a:lnTo>
                    <a:pt x="244" y="346"/>
                  </a:lnTo>
                  <a:lnTo>
                    <a:pt x="230" y="418"/>
                  </a:lnTo>
                  <a:lnTo>
                    <a:pt x="245" y="491"/>
                  </a:lnTo>
                  <a:lnTo>
                    <a:pt x="285" y="551"/>
                  </a:lnTo>
                  <a:lnTo>
                    <a:pt x="345" y="592"/>
                  </a:lnTo>
                  <a:lnTo>
                    <a:pt x="419" y="607"/>
                  </a:lnTo>
                  <a:lnTo>
                    <a:pt x="649" y="607"/>
                  </a:lnTo>
                  <a:lnTo>
                    <a:pt x="764" y="722"/>
                  </a:lnTo>
                  <a:lnTo>
                    <a:pt x="649" y="837"/>
                  </a:lnTo>
                  <a:lnTo>
                    <a:pt x="419" y="837"/>
                  </a:lnTo>
                  <a:lnTo>
                    <a:pt x="419" y="836"/>
                  </a:lnTo>
                  <a:lnTo>
                    <a:pt x="344" y="829"/>
                  </a:lnTo>
                  <a:lnTo>
                    <a:pt x="273" y="810"/>
                  </a:lnTo>
                  <a:lnTo>
                    <a:pt x="208" y="779"/>
                  </a:lnTo>
                  <a:lnTo>
                    <a:pt x="149" y="738"/>
                  </a:lnTo>
                  <a:lnTo>
                    <a:pt x="99" y="687"/>
                  </a:lnTo>
                  <a:lnTo>
                    <a:pt x="57" y="629"/>
                  </a:lnTo>
                  <a:lnTo>
                    <a:pt x="26" y="564"/>
                  </a:lnTo>
                  <a:lnTo>
                    <a:pt x="7" y="493"/>
                  </a:lnTo>
                  <a:lnTo>
                    <a:pt x="0" y="418"/>
                  </a:lnTo>
                  <a:lnTo>
                    <a:pt x="7" y="344"/>
                  </a:lnTo>
                  <a:lnTo>
                    <a:pt x="26" y="274"/>
                  </a:lnTo>
                  <a:lnTo>
                    <a:pt x="56" y="209"/>
                  </a:lnTo>
                  <a:lnTo>
                    <a:pt x="97" y="151"/>
                  </a:lnTo>
                  <a:lnTo>
                    <a:pt x="147" y="101"/>
                  </a:lnTo>
                  <a:lnTo>
                    <a:pt x="204" y="59"/>
                  </a:lnTo>
                  <a:lnTo>
                    <a:pt x="268" y="28"/>
                  </a:lnTo>
                  <a:lnTo>
                    <a:pt x="338" y="8"/>
                  </a:lnTo>
                  <a:lnTo>
                    <a:pt x="412" y="0"/>
                  </a:lnTo>
                  <a:lnTo>
                    <a:pt x="7831" y="0"/>
                  </a:lnTo>
                  <a:lnTo>
                    <a:pt x="7905" y="8"/>
                  </a:lnTo>
                  <a:lnTo>
                    <a:pt x="7974" y="29"/>
                  </a:lnTo>
                  <a:lnTo>
                    <a:pt x="8037" y="60"/>
                  </a:lnTo>
                  <a:lnTo>
                    <a:pt x="8094" y="102"/>
                  </a:lnTo>
                  <a:lnTo>
                    <a:pt x="8143" y="152"/>
                  </a:lnTo>
                  <a:lnTo>
                    <a:pt x="8184" y="210"/>
                  </a:lnTo>
                  <a:lnTo>
                    <a:pt x="8214" y="274"/>
                  </a:lnTo>
                  <a:lnTo>
                    <a:pt x="8233" y="344"/>
                  </a:lnTo>
                  <a:lnTo>
                    <a:pt x="8239" y="418"/>
                  </a:lnTo>
                  <a:lnTo>
                    <a:pt x="8232" y="493"/>
                  </a:lnTo>
                  <a:lnTo>
                    <a:pt x="8213" y="564"/>
                  </a:lnTo>
                  <a:lnTo>
                    <a:pt x="8182" y="629"/>
                  </a:lnTo>
                  <a:lnTo>
                    <a:pt x="8141" y="687"/>
                  </a:lnTo>
                  <a:lnTo>
                    <a:pt x="8090" y="738"/>
                  </a:lnTo>
                  <a:lnTo>
                    <a:pt x="8032" y="779"/>
                  </a:lnTo>
                  <a:lnTo>
                    <a:pt x="7967" y="810"/>
                  </a:lnTo>
                  <a:lnTo>
                    <a:pt x="7896" y="829"/>
                  </a:lnTo>
                  <a:lnTo>
                    <a:pt x="7821" y="836"/>
                  </a:lnTo>
                  <a:lnTo>
                    <a:pt x="7821" y="837"/>
                  </a:lnTo>
                  <a:close/>
                </a:path>
              </a:pathLst>
            </a:custGeom>
            <a:solidFill>
              <a:srgbClr val="BBD7A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AutoShape 155">
              <a:extLst>
                <a:ext uri="{FF2B5EF4-FFF2-40B4-BE49-F238E27FC236}">
                  <a16:creationId xmlns:a16="http://schemas.microsoft.com/office/drawing/2014/main" id="{6D1C8ECB-8BE4-4D75-897D-4C82471E3D19}"/>
                </a:ext>
              </a:extLst>
            </p:cNvPr>
            <p:cNvSpPr>
              <a:spLocks/>
            </p:cNvSpPr>
            <p:nvPr/>
          </p:nvSpPr>
          <p:spPr bwMode="auto">
            <a:xfrm>
              <a:off x="2355" y="474"/>
              <a:ext cx="7150" cy="806"/>
            </a:xfrm>
            <a:custGeom>
              <a:avLst/>
              <a:gdLst>
                <a:gd name="T0" fmla="+- 0 4313 2355"/>
                <a:gd name="T1" fmla="*/ T0 w 7150"/>
                <a:gd name="T2" fmla="+- 0 878 475"/>
                <a:gd name="T3" fmla="*/ 878 h 806"/>
                <a:gd name="T4" fmla="+- 0 3967 2355"/>
                <a:gd name="T5" fmla="*/ T4 w 7150"/>
                <a:gd name="T6" fmla="+- 0 475 475"/>
                <a:gd name="T7" fmla="*/ 475 h 806"/>
                <a:gd name="T8" fmla="+- 0 2355 2355"/>
                <a:gd name="T9" fmla="*/ T8 w 7150"/>
                <a:gd name="T10" fmla="+- 0 475 475"/>
                <a:gd name="T11" fmla="*/ 475 h 806"/>
                <a:gd name="T12" fmla="+- 0 2701 2355"/>
                <a:gd name="T13" fmla="*/ T12 w 7150"/>
                <a:gd name="T14" fmla="+- 0 878 475"/>
                <a:gd name="T15" fmla="*/ 878 h 806"/>
                <a:gd name="T16" fmla="+- 0 2355 2355"/>
                <a:gd name="T17" fmla="*/ T16 w 7150"/>
                <a:gd name="T18" fmla="+- 0 1281 475"/>
                <a:gd name="T19" fmla="*/ 1281 h 806"/>
                <a:gd name="T20" fmla="+- 0 3967 2355"/>
                <a:gd name="T21" fmla="*/ T20 w 7150"/>
                <a:gd name="T22" fmla="+- 0 1281 475"/>
                <a:gd name="T23" fmla="*/ 1281 h 806"/>
                <a:gd name="T24" fmla="+- 0 4313 2355"/>
                <a:gd name="T25" fmla="*/ T24 w 7150"/>
                <a:gd name="T26" fmla="+- 0 878 475"/>
                <a:gd name="T27" fmla="*/ 878 h 806"/>
                <a:gd name="T28" fmla="+- 0 6043 2355"/>
                <a:gd name="T29" fmla="*/ T28 w 7150"/>
                <a:gd name="T30" fmla="+- 0 878 475"/>
                <a:gd name="T31" fmla="*/ 878 h 806"/>
                <a:gd name="T32" fmla="+- 0 5698 2355"/>
                <a:gd name="T33" fmla="*/ T32 w 7150"/>
                <a:gd name="T34" fmla="+- 0 475 475"/>
                <a:gd name="T35" fmla="*/ 475 h 806"/>
                <a:gd name="T36" fmla="+- 0 4086 2355"/>
                <a:gd name="T37" fmla="*/ T36 w 7150"/>
                <a:gd name="T38" fmla="+- 0 475 475"/>
                <a:gd name="T39" fmla="*/ 475 h 806"/>
                <a:gd name="T40" fmla="+- 0 4431 2355"/>
                <a:gd name="T41" fmla="*/ T40 w 7150"/>
                <a:gd name="T42" fmla="+- 0 878 475"/>
                <a:gd name="T43" fmla="*/ 878 h 806"/>
                <a:gd name="T44" fmla="+- 0 4086 2355"/>
                <a:gd name="T45" fmla="*/ T44 w 7150"/>
                <a:gd name="T46" fmla="+- 0 1281 475"/>
                <a:gd name="T47" fmla="*/ 1281 h 806"/>
                <a:gd name="T48" fmla="+- 0 5698 2355"/>
                <a:gd name="T49" fmla="*/ T48 w 7150"/>
                <a:gd name="T50" fmla="+- 0 1281 475"/>
                <a:gd name="T51" fmla="*/ 1281 h 806"/>
                <a:gd name="T52" fmla="+- 0 6043 2355"/>
                <a:gd name="T53" fmla="*/ T52 w 7150"/>
                <a:gd name="T54" fmla="+- 0 878 475"/>
                <a:gd name="T55" fmla="*/ 878 h 806"/>
                <a:gd name="T56" fmla="+- 0 7774 2355"/>
                <a:gd name="T57" fmla="*/ T56 w 7150"/>
                <a:gd name="T58" fmla="+- 0 878 475"/>
                <a:gd name="T59" fmla="*/ 878 h 806"/>
                <a:gd name="T60" fmla="+- 0 7428 2355"/>
                <a:gd name="T61" fmla="*/ T60 w 7150"/>
                <a:gd name="T62" fmla="+- 0 475 475"/>
                <a:gd name="T63" fmla="*/ 475 h 806"/>
                <a:gd name="T64" fmla="+- 0 5816 2355"/>
                <a:gd name="T65" fmla="*/ T64 w 7150"/>
                <a:gd name="T66" fmla="+- 0 475 475"/>
                <a:gd name="T67" fmla="*/ 475 h 806"/>
                <a:gd name="T68" fmla="+- 0 6162 2355"/>
                <a:gd name="T69" fmla="*/ T68 w 7150"/>
                <a:gd name="T70" fmla="+- 0 878 475"/>
                <a:gd name="T71" fmla="*/ 878 h 806"/>
                <a:gd name="T72" fmla="+- 0 5816 2355"/>
                <a:gd name="T73" fmla="*/ T72 w 7150"/>
                <a:gd name="T74" fmla="+- 0 1281 475"/>
                <a:gd name="T75" fmla="*/ 1281 h 806"/>
                <a:gd name="T76" fmla="+- 0 7428 2355"/>
                <a:gd name="T77" fmla="*/ T76 w 7150"/>
                <a:gd name="T78" fmla="+- 0 1281 475"/>
                <a:gd name="T79" fmla="*/ 1281 h 806"/>
                <a:gd name="T80" fmla="+- 0 7774 2355"/>
                <a:gd name="T81" fmla="*/ T80 w 7150"/>
                <a:gd name="T82" fmla="+- 0 878 475"/>
                <a:gd name="T83" fmla="*/ 878 h 806"/>
                <a:gd name="T84" fmla="+- 0 9504 2355"/>
                <a:gd name="T85" fmla="*/ T84 w 7150"/>
                <a:gd name="T86" fmla="+- 0 878 475"/>
                <a:gd name="T87" fmla="*/ 878 h 806"/>
                <a:gd name="T88" fmla="+- 0 9159 2355"/>
                <a:gd name="T89" fmla="*/ T88 w 7150"/>
                <a:gd name="T90" fmla="+- 0 475 475"/>
                <a:gd name="T91" fmla="*/ 475 h 806"/>
                <a:gd name="T92" fmla="+- 0 7547 2355"/>
                <a:gd name="T93" fmla="*/ T92 w 7150"/>
                <a:gd name="T94" fmla="+- 0 475 475"/>
                <a:gd name="T95" fmla="*/ 475 h 806"/>
                <a:gd name="T96" fmla="+- 0 7892 2355"/>
                <a:gd name="T97" fmla="*/ T96 w 7150"/>
                <a:gd name="T98" fmla="+- 0 878 475"/>
                <a:gd name="T99" fmla="*/ 878 h 806"/>
                <a:gd name="T100" fmla="+- 0 7547 2355"/>
                <a:gd name="T101" fmla="*/ T100 w 7150"/>
                <a:gd name="T102" fmla="+- 0 1281 475"/>
                <a:gd name="T103" fmla="*/ 1281 h 806"/>
                <a:gd name="T104" fmla="+- 0 9159 2355"/>
                <a:gd name="T105" fmla="*/ T104 w 7150"/>
                <a:gd name="T106" fmla="+- 0 1281 475"/>
                <a:gd name="T107" fmla="*/ 1281 h 806"/>
                <a:gd name="T108" fmla="+- 0 9504 2355"/>
                <a:gd name="T109" fmla="*/ T108 w 7150"/>
                <a:gd name="T110" fmla="+- 0 878 475"/>
                <a:gd name="T111" fmla="*/ 878 h 8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7150" h="806">
                  <a:moveTo>
                    <a:pt x="1958" y="403"/>
                  </a:moveTo>
                  <a:lnTo>
                    <a:pt x="1612" y="0"/>
                  </a:lnTo>
                  <a:lnTo>
                    <a:pt x="0" y="0"/>
                  </a:lnTo>
                  <a:lnTo>
                    <a:pt x="346" y="403"/>
                  </a:lnTo>
                  <a:lnTo>
                    <a:pt x="0" y="806"/>
                  </a:lnTo>
                  <a:lnTo>
                    <a:pt x="1612" y="806"/>
                  </a:lnTo>
                  <a:lnTo>
                    <a:pt x="1958" y="403"/>
                  </a:lnTo>
                  <a:close/>
                  <a:moveTo>
                    <a:pt x="3688" y="403"/>
                  </a:moveTo>
                  <a:lnTo>
                    <a:pt x="3343" y="0"/>
                  </a:lnTo>
                  <a:lnTo>
                    <a:pt x="1731" y="0"/>
                  </a:lnTo>
                  <a:lnTo>
                    <a:pt x="2076" y="403"/>
                  </a:lnTo>
                  <a:lnTo>
                    <a:pt x="1731" y="806"/>
                  </a:lnTo>
                  <a:lnTo>
                    <a:pt x="3343" y="806"/>
                  </a:lnTo>
                  <a:lnTo>
                    <a:pt x="3688" y="403"/>
                  </a:lnTo>
                  <a:close/>
                  <a:moveTo>
                    <a:pt x="5419" y="403"/>
                  </a:moveTo>
                  <a:lnTo>
                    <a:pt x="5073" y="0"/>
                  </a:lnTo>
                  <a:lnTo>
                    <a:pt x="3461" y="0"/>
                  </a:lnTo>
                  <a:lnTo>
                    <a:pt x="3807" y="403"/>
                  </a:lnTo>
                  <a:lnTo>
                    <a:pt x="3461" y="806"/>
                  </a:lnTo>
                  <a:lnTo>
                    <a:pt x="5073" y="806"/>
                  </a:lnTo>
                  <a:lnTo>
                    <a:pt x="5419" y="403"/>
                  </a:lnTo>
                  <a:close/>
                  <a:moveTo>
                    <a:pt x="7149" y="403"/>
                  </a:moveTo>
                  <a:lnTo>
                    <a:pt x="6804" y="0"/>
                  </a:lnTo>
                  <a:lnTo>
                    <a:pt x="5192" y="0"/>
                  </a:lnTo>
                  <a:lnTo>
                    <a:pt x="5537" y="403"/>
                  </a:lnTo>
                  <a:lnTo>
                    <a:pt x="5192" y="806"/>
                  </a:lnTo>
                  <a:lnTo>
                    <a:pt x="6804" y="806"/>
                  </a:lnTo>
                  <a:lnTo>
                    <a:pt x="7149" y="403"/>
                  </a:lnTo>
                  <a:close/>
                </a:path>
              </a:pathLst>
            </a:custGeom>
            <a:solidFill>
              <a:srgbClr val="7DBB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Text Box 154">
              <a:extLst>
                <a:ext uri="{FF2B5EF4-FFF2-40B4-BE49-F238E27FC236}">
                  <a16:creationId xmlns:a16="http://schemas.microsoft.com/office/drawing/2014/main" id="{F8393084-C6F7-4366-A643-38EA62708EEB}"/>
                </a:ext>
              </a:extLst>
            </p:cNvPr>
            <p:cNvSpPr txBox="1">
              <a:spLocks noChangeArrowheads="1"/>
            </p:cNvSpPr>
            <p:nvPr/>
          </p:nvSpPr>
          <p:spPr bwMode="auto">
            <a:xfrm>
              <a:off x="2845" y="676"/>
              <a:ext cx="12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0965" indent="-1016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Evaluate and diagnose</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8" name="Text Box 153">
              <a:extLst>
                <a:ext uri="{FF2B5EF4-FFF2-40B4-BE49-F238E27FC236}">
                  <a16:creationId xmlns:a16="http://schemas.microsoft.com/office/drawing/2014/main" id="{6F18E3B8-601E-4FCD-BE37-2404BEB2869E}"/>
                </a:ext>
              </a:extLst>
            </p:cNvPr>
            <p:cNvSpPr txBox="1">
              <a:spLocks noChangeArrowheads="1"/>
            </p:cNvSpPr>
            <p:nvPr/>
          </p:nvSpPr>
          <p:spPr bwMode="auto">
            <a:xfrm>
              <a:off x="4558" y="676"/>
              <a:ext cx="1239"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13665" marR="5080" indent="-1143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Prioritise and set goals</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9" name="Text Box 152">
              <a:extLst>
                <a:ext uri="{FF2B5EF4-FFF2-40B4-BE49-F238E27FC236}">
                  <a16:creationId xmlns:a16="http://schemas.microsoft.com/office/drawing/2014/main" id="{CC6FCF26-69D2-43AE-91B6-F22C26302572}"/>
                </a:ext>
              </a:extLst>
            </p:cNvPr>
            <p:cNvSpPr txBox="1">
              <a:spLocks noChangeArrowheads="1"/>
            </p:cNvSpPr>
            <p:nvPr/>
          </p:nvSpPr>
          <p:spPr bwMode="auto">
            <a:xfrm>
              <a:off x="6485" y="676"/>
              <a:ext cx="82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2540" indent="146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Develop and plan</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10" name="Text Box 151">
              <a:extLst>
                <a:ext uri="{FF2B5EF4-FFF2-40B4-BE49-F238E27FC236}">
                  <a16:creationId xmlns:a16="http://schemas.microsoft.com/office/drawing/2014/main" id="{23DBA877-A35E-4838-8ACE-3B873BBC3048}"/>
                </a:ext>
              </a:extLst>
            </p:cNvPr>
            <p:cNvSpPr txBox="1">
              <a:spLocks noChangeArrowheads="1"/>
            </p:cNvSpPr>
            <p:nvPr/>
          </p:nvSpPr>
          <p:spPr bwMode="auto">
            <a:xfrm>
              <a:off x="8072" y="676"/>
              <a:ext cx="113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00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Implement and monitor</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2" name="Rectangle 1">
            <a:extLst>
              <a:ext uri="{FF2B5EF4-FFF2-40B4-BE49-F238E27FC236}">
                <a16:creationId xmlns:a16="http://schemas.microsoft.com/office/drawing/2014/main" id="{FAEDD4C8-F382-4595-B811-42AB58AE2F10}"/>
              </a:ext>
            </a:extLst>
          </p:cNvPr>
          <p:cNvSpPr/>
          <p:nvPr/>
        </p:nvSpPr>
        <p:spPr>
          <a:xfrm>
            <a:off x="-1633447" y="257889"/>
            <a:ext cx="9117140" cy="461665"/>
          </a:xfrm>
          <a:prstGeom prst="rect">
            <a:avLst/>
          </a:prstGeom>
        </p:spPr>
        <p:txBody>
          <a:bodyPr wrap="square">
            <a:spAutoFit/>
          </a:bodyPr>
          <a:lstStyle/>
          <a:p>
            <a:pPr marL="2229485" marR="2250440" algn="ctr">
              <a:spcBef>
                <a:spcPts val="470"/>
              </a:spcBef>
              <a:spcAft>
                <a:spcPts val="0"/>
              </a:spcAft>
            </a:pPr>
            <a:r>
              <a:rPr lang="en-US" b="1" dirty="0">
                <a:solidFill>
                  <a:srgbClr val="7DBB6E"/>
                </a:solidFill>
                <a:latin typeface="Lucida Sans" panose="020B0602030504020204" pitchFamily="34" charset="0"/>
                <a:ea typeface="Lucida Sans" panose="020B0602030504020204" pitchFamily="34" charset="0"/>
                <a:cs typeface="Lucida Sans" panose="020B0602030504020204" pitchFamily="34" charset="0"/>
              </a:rPr>
              <a:t>IMPROVEMENT CYCLE</a:t>
            </a:r>
            <a:endParaRPr lang="en-AU" b="1" dirty="0">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24201726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C5A3C629-64F1-45BC-BFA1-16E00DA403B9}"/>
              </a:ext>
            </a:extLst>
          </p:cNvPr>
          <p:cNvSpPr>
            <a:spLocks noGrp="1"/>
          </p:cNvSpPr>
          <p:nvPr>
            <p:ph idx="1"/>
          </p:nvPr>
        </p:nvSpPr>
        <p:spPr>
          <a:xfrm>
            <a:off x="179388" y="1485900"/>
            <a:ext cx="8713787" cy="2971800"/>
          </a:xfrm>
        </p:spPr>
        <p:txBody>
          <a:bodyPr/>
          <a:lstStyle/>
          <a:p>
            <a:pPr marL="0" indent="0">
              <a:buNone/>
            </a:pPr>
            <a:r>
              <a:rPr lang="en-AU" sz="1600" b="0" dirty="0"/>
              <a:t>The 'evaluate and diagnose' step involves reviewing existing school practices and programs. As part of this process you could consider:</a:t>
            </a:r>
          </a:p>
          <a:p>
            <a:r>
              <a:rPr lang="en-AU" sz="1600" b="0" dirty="0"/>
              <a:t>how well your school is supporting EAL student learning</a:t>
            </a:r>
          </a:p>
          <a:p>
            <a:r>
              <a:rPr lang="en-AU" sz="1600" b="0" dirty="0"/>
              <a:t>how aligned your school’s teaching and assessments are to the EAL curriculum.</a:t>
            </a:r>
          </a:p>
          <a:p>
            <a:pPr marL="0" indent="0">
              <a:buNone/>
            </a:pPr>
            <a:endParaRPr lang="en-US" sz="1600" dirty="0"/>
          </a:p>
          <a:p>
            <a:pPr marL="0" indent="0">
              <a:buNone/>
            </a:pPr>
            <a:r>
              <a:rPr lang="en-AU" sz="1600" b="0" dirty="0"/>
              <a:t>Actions may include:</a:t>
            </a:r>
          </a:p>
          <a:p>
            <a:pPr marL="342900" indent="-342900">
              <a:buFont typeface="+mj-lt"/>
              <a:buAutoNum type="arabicPeriod"/>
            </a:pPr>
            <a:r>
              <a:rPr lang="en-AU" sz="1600" b="0" dirty="0"/>
              <a:t>assessing current student learning</a:t>
            </a:r>
          </a:p>
          <a:p>
            <a:pPr marL="342900" indent="-342900">
              <a:buFont typeface="+mj-lt"/>
              <a:buAutoNum type="arabicPeriod"/>
            </a:pPr>
            <a:r>
              <a:rPr lang="en-AU" sz="1600" b="0" dirty="0"/>
              <a:t>understanding – or supporting teachers to understand – the new EAL curriculum</a:t>
            </a:r>
          </a:p>
          <a:p>
            <a:pPr marL="342900" indent="-342900">
              <a:buFont typeface="+mj-lt"/>
              <a:buAutoNum type="arabicPeriod"/>
            </a:pPr>
            <a:r>
              <a:rPr lang="en-AU" sz="1600" b="0" dirty="0"/>
              <a:t>evaluating current EAL teaching and learning programs.</a:t>
            </a:r>
          </a:p>
          <a:p>
            <a:pPr marL="0" indent="0">
              <a:buNone/>
            </a:pPr>
            <a:endParaRPr lang="en-US" sz="1600" dirty="0"/>
          </a:p>
        </p:txBody>
      </p:sp>
      <p:grpSp>
        <p:nvGrpSpPr>
          <p:cNvPr id="18" name="Group 17">
            <a:extLst>
              <a:ext uri="{FF2B5EF4-FFF2-40B4-BE49-F238E27FC236}">
                <a16:creationId xmlns:a16="http://schemas.microsoft.com/office/drawing/2014/main" id="{1DBEF080-60AF-4CD5-A577-3B4DB67D15D0}"/>
              </a:ext>
            </a:extLst>
          </p:cNvPr>
          <p:cNvGrpSpPr/>
          <p:nvPr/>
        </p:nvGrpSpPr>
        <p:grpSpPr>
          <a:xfrm>
            <a:off x="-1633447" y="36612"/>
            <a:ext cx="9117140" cy="1161281"/>
            <a:chOff x="-1633447" y="36612"/>
            <a:chExt cx="9117140" cy="1161281"/>
          </a:xfrm>
        </p:grpSpPr>
        <p:grpSp>
          <p:nvGrpSpPr>
            <p:cNvPr id="15" name="Group 14">
              <a:extLst>
                <a:ext uri="{FF2B5EF4-FFF2-40B4-BE49-F238E27FC236}">
                  <a16:creationId xmlns:a16="http://schemas.microsoft.com/office/drawing/2014/main" id="{8E6A8DEF-4A84-4E8A-9F4B-1DE17D74B3E8}"/>
                </a:ext>
              </a:extLst>
            </p:cNvPr>
            <p:cNvGrpSpPr/>
            <p:nvPr/>
          </p:nvGrpSpPr>
          <p:grpSpPr>
            <a:xfrm>
              <a:off x="323528" y="483518"/>
              <a:ext cx="5231765" cy="714375"/>
              <a:chOff x="323528" y="483518"/>
              <a:chExt cx="5231765" cy="714375"/>
            </a:xfrm>
          </p:grpSpPr>
          <p:grpSp>
            <p:nvGrpSpPr>
              <p:cNvPr id="4" name="Group 3">
                <a:extLst>
                  <a:ext uri="{FF2B5EF4-FFF2-40B4-BE49-F238E27FC236}">
                    <a16:creationId xmlns:a16="http://schemas.microsoft.com/office/drawing/2014/main" id="{C2B7B5EF-7007-4E60-A3DE-7EA8E7DEDDE5}"/>
                  </a:ext>
                </a:extLst>
              </p:cNvPr>
              <p:cNvGrpSpPr>
                <a:grpSpLocks/>
              </p:cNvGrpSpPr>
              <p:nvPr/>
            </p:nvGrpSpPr>
            <p:grpSpPr bwMode="auto">
              <a:xfrm>
                <a:off x="323528" y="483518"/>
                <a:ext cx="5231765" cy="714375"/>
                <a:chOff x="1833" y="155"/>
                <a:chExt cx="8239" cy="1125"/>
              </a:xfrm>
            </p:grpSpPr>
            <p:sp>
              <p:nvSpPr>
                <p:cNvPr id="5" name="Freeform 156">
                  <a:extLst>
                    <a:ext uri="{FF2B5EF4-FFF2-40B4-BE49-F238E27FC236}">
                      <a16:creationId xmlns:a16="http://schemas.microsoft.com/office/drawing/2014/main" id="{3139E42E-F1CE-426A-860A-1CBFFBA54965}"/>
                    </a:ext>
                  </a:extLst>
                </p:cNvPr>
                <p:cNvSpPr>
                  <a:spLocks/>
                </p:cNvSpPr>
                <p:nvPr/>
              </p:nvSpPr>
              <p:spPr bwMode="auto">
                <a:xfrm>
                  <a:off x="1833" y="155"/>
                  <a:ext cx="8239" cy="838"/>
                </a:xfrm>
                <a:custGeom>
                  <a:avLst/>
                  <a:gdLst>
                    <a:gd name="T0" fmla="+- 0 9495 1833"/>
                    <a:gd name="T1" fmla="*/ T0 w 8239"/>
                    <a:gd name="T2" fmla="+- 0 993 156"/>
                    <a:gd name="T3" fmla="*/ 993 h 838"/>
                    <a:gd name="T4" fmla="+- 0 9495 1833"/>
                    <a:gd name="T5" fmla="*/ T4 w 8239"/>
                    <a:gd name="T6" fmla="+- 0 763 156"/>
                    <a:gd name="T7" fmla="*/ 763 h 838"/>
                    <a:gd name="T8" fmla="+- 0 9727 1833"/>
                    <a:gd name="T9" fmla="*/ T8 w 8239"/>
                    <a:gd name="T10" fmla="+- 0 748 156"/>
                    <a:gd name="T11" fmla="*/ 748 h 838"/>
                    <a:gd name="T12" fmla="+- 0 9828 1833"/>
                    <a:gd name="T13" fmla="*/ T12 w 8239"/>
                    <a:gd name="T14" fmla="+- 0 647 156"/>
                    <a:gd name="T15" fmla="*/ 647 h 838"/>
                    <a:gd name="T16" fmla="+- 0 9829 1833"/>
                    <a:gd name="T17" fmla="*/ T16 w 8239"/>
                    <a:gd name="T18" fmla="+- 0 503 156"/>
                    <a:gd name="T19" fmla="*/ 503 h 838"/>
                    <a:gd name="T20" fmla="+- 0 9734 1833"/>
                    <a:gd name="T21" fmla="*/ T20 w 8239"/>
                    <a:gd name="T22" fmla="+- 0 403 156"/>
                    <a:gd name="T23" fmla="*/ 403 h 838"/>
                    <a:gd name="T24" fmla="+- 0 9664 1833"/>
                    <a:gd name="T25" fmla="*/ T24 w 8239"/>
                    <a:gd name="T26" fmla="+- 0 386 156"/>
                    <a:gd name="T27" fmla="*/ 386 h 838"/>
                    <a:gd name="T28" fmla="+- 0 2174 1833"/>
                    <a:gd name="T29" fmla="*/ T28 w 8239"/>
                    <a:gd name="T30" fmla="+- 0 402 156"/>
                    <a:gd name="T31" fmla="*/ 402 h 838"/>
                    <a:gd name="T32" fmla="+- 0 2077 1833"/>
                    <a:gd name="T33" fmla="*/ T32 w 8239"/>
                    <a:gd name="T34" fmla="+- 0 502 156"/>
                    <a:gd name="T35" fmla="*/ 502 h 838"/>
                    <a:gd name="T36" fmla="+- 0 2078 1833"/>
                    <a:gd name="T37" fmla="*/ T36 w 8239"/>
                    <a:gd name="T38" fmla="+- 0 647 156"/>
                    <a:gd name="T39" fmla="*/ 647 h 838"/>
                    <a:gd name="T40" fmla="+- 0 2178 1833"/>
                    <a:gd name="T41" fmla="*/ T40 w 8239"/>
                    <a:gd name="T42" fmla="+- 0 748 156"/>
                    <a:gd name="T43" fmla="*/ 748 h 838"/>
                    <a:gd name="T44" fmla="+- 0 2482 1833"/>
                    <a:gd name="T45" fmla="*/ T44 w 8239"/>
                    <a:gd name="T46" fmla="+- 0 763 156"/>
                    <a:gd name="T47" fmla="*/ 763 h 838"/>
                    <a:gd name="T48" fmla="+- 0 2482 1833"/>
                    <a:gd name="T49" fmla="*/ T48 w 8239"/>
                    <a:gd name="T50" fmla="+- 0 993 156"/>
                    <a:gd name="T51" fmla="*/ 993 h 838"/>
                    <a:gd name="T52" fmla="+- 0 2252 1833"/>
                    <a:gd name="T53" fmla="*/ T52 w 8239"/>
                    <a:gd name="T54" fmla="+- 0 992 156"/>
                    <a:gd name="T55" fmla="*/ 992 h 838"/>
                    <a:gd name="T56" fmla="+- 0 2106 1833"/>
                    <a:gd name="T57" fmla="*/ T56 w 8239"/>
                    <a:gd name="T58" fmla="+- 0 966 156"/>
                    <a:gd name="T59" fmla="*/ 966 h 838"/>
                    <a:gd name="T60" fmla="+- 0 1982 1833"/>
                    <a:gd name="T61" fmla="*/ T60 w 8239"/>
                    <a:gd name="T62" fmla="+- 0 894 156"/>
                    <a:gd name="T63" fmla="*/ 894 h 838"/>
                    <a:gd name="T64" fmla="+- 0 1890 1833"/>
                    <a:gd name="T65" fmla="*/ T64 w 8239"/>
                    <a:gd name="T66" fmla="+- 0 785 156"/>
                    <a:gd name="T67" fmla="*/ 785 h 838"/>
                    <a:gd name="T68" fmla="+- 0 1840 1833"/>
                    <a:gd name="T69" fmla="*/ T68 w 8239"/>
                    <a:gd name="T70" fmla="+- 0 649 156"/>
                    <a:gd name="T71" fmla="*/ 649 h 838"/>
                    <a:gd name="T72" fmla="+- 0 1840 1833"/>
                    <a:gd name="T73" fmla="*/ T72 w 8239"/>
                    <a:gd name="T74" fmla="+- 0 500 156"/>
                    <a:gd name="T75" fmla="*/ 500 h 838"/>
                    <a:gd name="T76" fmla="+- 0 1889 1833"/>
                    <a:gd name="T77" fmla="*/ T76 w 8239"/>
                    <a:gd name="T78" fmla="+- 0 365 156"/>
                    <a:gd name="T79" fmla="*/ 365 h 838"/>
                    <a:gd name="T80" fmla="+- 0 1980 1833"/>
                    <a:gd name="T81" fmla="*/ T80 w 8239"/>
                    <a:gd name="T82" fmla="+- 0 257 156"/>
                    <a:gd name="T83" fmla="*/ 257 h 838"/>
                    <a:gd name="T84" fmla="+- 0 2101 1833"/>
                    <a:gd name="T85" fmla="*/ T84 w 8239"/>
                    <a:gd name="T86" fmla="+- 0 184 156"/>
                    <a:gd name="T87" fmla="*/ 184 h 838"/>
                    <a:gd name="T88" fmla="+- 0 2245 1833"/>
                    <a:gd name="T89" fmla="*/ T88 w 8239"/>
                    <a:gd name="T90" fmla="+- 0 156 156"/>
                    <a:gd name="T91" fmla="*/ 156 h 838"/>
                    <a:gd name="T92" fmla="+- 0 9738 1833"/>
                    <a:gd name="T93" fmla="*/ T92 w 8239"/>
                    <a:gd name="T94" fmla="+- 0 164 156"/>
                    <a:gd name="T95" fmla="*/ 164 h 838"/>
                    <a:gd name="T96" fmla="+- 0 9870 1833"/>
                    <a:gd name="T97" fmla="*/ T96 w 8239"/>
                    <a:gd name="T98" fmla="+- 0 216 156"/>
                    <a:gd name="T99" fmla="*/ 216 h 838"/>
                    <a:gd name="T100" fmla="+- 0 9976 1833"/>
                    <a:gd name="T101" fmla="*/ T100 w 8239"/>
                    <a:gd name="T102" fmla="+- 0 308 156"/>
                    <a:gd name="T103" fmla="*/ 308 h 838"/>
                    <a:gd name="T104" fmla="+- 0 10047 1833"/>
                    <a:gd name="T105" fmla="*/ T104 w 8239"/>
                    <a:gd name="T106" fmla="+- 0 430 156"/>
                    <a:gd name="T107" fmla="*/ 430 h 838"/>
                    <a:gd name="T108" fmla="+- 0 10072 1833"/>
                    <a:gd name="T109" fmla="*/ T108 w 8239"/>
                    <a:gd name="T110" fmla="+- 0 574 156"/>
                    <a:gd name="T111" fmla="*/ 574 h 838"/>
                    <a:gd name="T112" fmla="+- 0 10046 1833"/>
                    <a:gd name="T113" fmla="*/ T112 w 8239"/>
                    <a:gd name="T114" fmla="+- 0 720 156"/>
                    <a:gd name="T115" fmla="*/ 720 h 838"/>
                    <a:gd name="T116" fmla="+- 0 9974 1833"/>
                    <a:gd name="T117" fmla="*/ T116 w 8239"/>
                    <a:gd name="T118" fmla="+- 0 843 156"/>
                    <a:gd name="T119" fmla="*/ 843 h 838"/>
                    <a:gd name="T120" fmla="+- 0 9865 1833"/>
                    <a:gd name="T121" fmla="*/ T120 w 8239"/>
                    <a:gd name="T122" fmla="+- 0 935 156"/>
                    <a:gd name="T123" fmla="*/ 935 h 838"/>
                    <a:gd name="T124" fmla="+- 0 9729 1833"/>
                    <a:gd name="T125" fmla="*/ T124 w 8239"/>
                    <a:gd name="T126" fmla="+- 0 985 156"/>
                    <a:gd name="T127" fmla="*/ 985 h 838"/>
                    <a:gd name="T128" fmla="+- 0 9654 1833"/>
                    <a:gd name="T129" fmla="*/ T128 w 8239"/>
                    <a:gd name="T130" fmla="+- 0 993 156"/>
                    <a:gd name="T131" fmla="*/ 993 h 8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8239" h="838">
                      <a:moveTo>
                        <a:pt x="7821" y="837"/>
                      </a:moveTo>
                      <a:lnTo>
                        <a:pt x="7662" y="837"/>
                      </a:lnTo>
                      <a:lnTo>
                        <a:pt x="7778" y="722"/>
                      </a:lnTo>
                      <a:lnTo>
                        <a:pt x="7662" y="607"/>
                      </a:lnTo>
                      <a:lnTo>
                        <a:pt x="7821" y="607"/>
                      </a:lnTo>
                      <a:lnTo>
                        <a:pt x="7894" y="592"/>
                      </a:lnTo>
                      <a:lnTo>
                        <a:pt x="7954" y="551"/>
                      </a:lnTo>
                      <a:lnTo>
                        <a:pt x="7995" y="491"/>
                      </a:lnTo>
                      <a:lnTo>
                        <a:pt x="8010" y="418"/>
                      </a:lnTo>
                      <a:lnTo>
                        <a:pt x="7996" y="347"/>
                      </a:lnTo>
                      <a:lnTo>
                        <a:pt x="7958" y="288"/>
                      </a:lnTo>
                      <a:lnTo>
                        <a:pt x="7901" y="247"/>
                      </a:lnTo>
                      <a:lnTo>
                        <a:pt x="7831" y="230"/>
                      </a:lnTo>
                      <a:lnTo>
                        <a:pt x="412" y="230"/>
                      </a:lnTo>
                      <a:lnTo>
                        <a:pt x="341" y="246"/>
                      </a:lnTo>
                      <a:lnTo>
                        <a:pt x="283" y="287"/>
                      </a:lnTo>
                      <a:lnTo>
                        <a:pt x="244" y="346"/>
                      </a:lnTo>
                      <a:lnTo>
                        <a:pt x="230" y="418"/>
                      </a:lnTo>
                      <a:lnTo>
                        <a:pt x="245" y="491"/>
                      </a:lnTo>
                      <a:lnTo>
                        <a:pt x="285" y="551"/>
                      </a:lnTo>
                      <a:lnTo>
                        <a:pt x="345" y="592"/>
                      </a:lnTo>
                      <a:lnTo>
                        <a:pt x="419" y="607"/>
                      </a:lnTo>
                      <a:lnTo>
                        <a:pt x="649" y="607"/>
                      </a:lnTo>
                      <a:lnTo>
                        <a:pt x="764" y="722"/>
                      </a:lnTo>
                      <a:lnTo>
                        <a:pt x="649" y="837"/>
                      </a:lnTo>
                      <a:lnTo>
                        <a:pt x="419" y="837"/>
                      </a:lnTo>
                      <a:lnTo>
                        <a:pt x="419" y="836"/>
                      </a:lnTo>
                      <a:lnTo>
                        <a:pt x="344" y="829"/>
                      </a:lnTo>
                      <a:lnTo>
                        <a:pt x="273" y="810"/>
                      </a:lnTo>
                      <a:lnTo>
                        <a:pt x="208" y="779"/>
                      </a:lnTo>
                      <a:lnTo>
                        <a:pt x="149" y="738"/>
                      </a:lnTo>
                      <a:lnTo>
                        <a:pt x="99" y="687"/>
                      </a:lnTo>
                      <a:lnTo>
                        <a:pt x="57" y="629"/>
                      </a:lnTo>
                      <a:lnTo>
                        <a:pt x="26" y="564"/>
                      </a:lnTo>
                      <a:lnTo>
                        <a:pt x="7" y="493"/>
                      </a:lnTo>
                      <a:lnTo>
                        <a:pt x="0" y="418"/>
                      </a:lnTo>
                      <a:lnTo>
                        <a:pt x="7" y="344"/>
                      </a:lnTo>
                      <a:lnTo>
                        <a:pt x="26" y="274"/>
                      </a:lnTo>
                      <a:lnTo>
                        <a:pt x="56" y="209"/>
                      </a:lnTo>
                      <a:lnTo>
                        <a:pt x="97" y="151"/>
                      </a:lnTo>
                      <a:lnTo>
                        <a:pt x="147" y="101"/>
                      </a:lnTo>
                      <a:lnTo>
                        <a:pt x="204" y="59"/>
                      </a:lnTo>
                      <a:lnTo>
                        <a:pt x="268" y="28"/>
                      </a:lnTo>
                      <a:lnTo>
                        <a:pt x="338" y="8"/>
                      </a:lnTo>
                      <a:lnTo>
                        <a:pt x="412" y="0"/>
                      </a:lnTo>
                      <a:lnTo>
                        <a:pt x="7831" y="0"/>
                      </a:lnTo>
                      <a:lnTo>
                        <a:pt x="7905" y="8"/>
                      </a:lnTo>
                      <a:lnTo>
                        <a:pt x="7974" y="29"/>
                      </a:lnTo>
                      <a:lnTo>
                        <a:pt x="8037" y="60"/>
                      </a:lnTo>
                      <a:lnTo>
                        <a:pt x="8094" y="102"/>
                      </a:lnTo>
                      <a:lnTo>
                        <a:pt x="8143" y="152"/>
                      </a:lnTo>
                      <a:lnTo>
                        <a:pt x="8184" y="210"/>
                      </a:lnTo>
                      <a:lnTo>
                        <a:pt x="8214" y="274"/>
                      </a:lnTo>
                      <a:lnTo>
                        <a:pt x="8233" y="344"/>
                      </a:lnTo>
                      <a:lnTo>
                        <a:pt x="8239" y="418"/>
                      </a:lnTo>
                      <a:lnTo>
                        <a:pt x="8232" y="493"/>
                      </a:lnTo>
                      <a:lnTo>
                        <a:pt x="8213" y="564"/>
                      </a:lnTo>
                      <a:lnTo>
                        <a:pt x="8182" y="629"/>
                      </a:lnTo>
                      <a:lnTo>
                        <a:pt x="8141" y="687"/>
                      </a:lnTo>
                      <a:lnTo>
                        <a:pt x="8090" y="738"/>
                      </a:lnTo>
                      <a:lnTo>
                        <a:pt x="8032" y="779"/>
                      </a:lnTo>
                      <a:lnTo>
                        <a:pt x="7967" y="810"/>
                      </a:lnTo>
                      <a:lnTo>
                        <a:pt x="7896" y="829"/>
                      </a:lnTo>
                      <a:lnTo>
                        <a:pt x="7821" y="836"/>
                      </a:lnTo>
                      <a:lnTo>
                        <a:pt x="7821" y="837"/>
                      </a:lnTo>
                      <a:close/>
                    </a:path>
                  </a:pathLst>
                </a:custGeom>
                <a:solidFill>
                  <a:srgbClr val="BBD7A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AutoShape 155">
                  <a:extLst>
                    <a:ext uri="{FF2B5EF4-FFF2-40B4-BE49-F238E27FC236}">
                      <a16:creationId xmlns:a16="http://schemas.microsoft.com/office/drawing/2014/main" id="{6D1C8ECB-8BE4-4D75-897D-4C82471E3D19}"/>
                    </a:ext>
                  </a:extLst>
                </p:cNvPr>
                <p:cNvSpPr>
                  <a:spLocks/>
                </p:cNvSpPr>
                <p:nvPr/>
              </p:nvSpPr>
              <p:spPr bwMode="auto">
                <a:xfrm>
                  <a:off x="2355" y="474"/>
                  <a:ext cx="7150" cy="806"/>
                </a:xfrm>
                <a:custGeom>
                  <a:avLst/>
                  <a:gdLst>
                    <a:gd name="T0" fmla="+- 0 4313 2355"/>
                    <a:gd name="T1" fmla="*/ T0 w 7150"/>
                    <a:gd name="T2" fmla="+- 0 878 475"/>
                    <a:gd name="T3" fmla="*/ 878 h 806"/>
                    <a:gd name="T4" fmla="+- 0 3967 2355"/>
                    <a:gd name="T5" fmla="*/ T4 w 7150"/>
                    <a:gd name="T6" fmla="+- 0 475 475"/>
                    <a:gd name="T7" fmla="*/ 475 h 806"/>
                    <a:gd name="T8" fmla="+- 0 2355 2355"/>
                    <a:gd name="T9" fmla="*/ T8 w 7150"/>
                    <a:gd name="T10" fmla="+- 0 475 475"/>
                    <a:gd name="T11" fmla="*/ 475 h 806"/>
                    <a:gd name="T12" fmla="+- 0 2701 2355"/>
                    <a:gd name="T13" fmla="*/ T12 w 7150"/>
                    <a:gd name="T14" fmla="+- 0 878 475"/>
                    <a:gd name="T15" fmla="*/ 878 h 806"/>
                    <a:gd name="T16" fmla="+- 0 2355 2355"/>
                    <a:gd name="T17" fmla="*/ T16 w 7150"/>
                    <a:gd name="T18" fmla="+- 0 1281 475"/>
                    <a:gd name="T19" fmla="*/ 1281 h 806"/>
                    <a:gd name="T20" fmla="+- 0 3967 2355"/>
                    <a:gd name="T21" fmla="*/ T20 w 7150"/>
                    <a:gd name="T22" fmla="+- 0 1281 475"/>
                    <a:gd name="T23" fmla="*/ 1281 h 806"/>
                    <a:gd name="T24" fmla="+- 0 4313 2355"/>
                    <a:gd name="T25" fmla="*/ T24 w 7150"/>
                    <a:gd name="T26" fmla="+- 0 878 475"/>
                    <a:gd name="T27" fmla="*/ 878 h 806"/>
                    <a:gd name="T28" fmla="+- 0 6043 2355"/>
                    <a:gd name="T29" fmla="*/ T28 w 7150"/>
                    <a:gd name="T30" fmla="+- 0 878 475"/>
                    <a:gd name="T31" fmla="*/ 878 h 806"/>
                    <a:gd name="T32" fmla="+- 0 5698 2355"/>
                    <a:gd name="T33" fmla="*/ T32 w 7150"/>
                    <a:gd name="T34" fmla="+- 0 475 475"/>
                    <a:gd name="T35" fmla="*/ 475 h 806"/>
                    <a:gd name="T36" fmla="+- 0 4086 2355"/>
                    <a:gd name="T37" fmla="*/ T36 w 7150"/>
                    <a:gd name="T38" fmla="+- 0 475 475"/>
                    <a:gd name="T39" fmla="*/ 475 h 806"/>
                    <a:gd name="T40" fmla="+- 0 4431 2355"/>
                    <a:gd name="T41" fmla="*/ T40 w 7150"/>
                    <a:gd name="T42" fmla="+- 0 878 475"/>
                    <a:gd name="T43" fmla="*/ 878 h 806"/>
                    <a:gd name="T44" fmla="+- 0 4086 2355"/>
                    <a:gd name="T45" fmla="*/ T44 w 7150"/>
                    <a:gd name="T46" fmla="+- 0 1281 475"/>
                    <a:gd name="T47" fmla="*/ 1281 h 806"/>
                    <a:gd name="T48" fmla="+- 0 5698 2355"/>
                    <a:gd name="T49" fmla="*/ T48 w 7150"/>
                    <a:gd name="T50" fmla="+- 0 1281 475"/>
                    <a:gd name="T51" fmla="*/ 1281 h 806"/>
                    <a:gd name="T52" fmla="+- 0 6043 2355"/>
                    <a:gd name="T53" fmla="*/ T52 w 7150"/>
                    <a:gd name="T54" fmla="+- 0 878 475"/>
                    <a:gd name="T55" fmla="*/ 878 h 806"/>
                    <a:gd name="T56" fmla="+- 0 7774 2355"/>
                    <a:gd name="T57" fmla="*/ T56 w 7150"/>
                    <a:gd name="T58" fmla="+- 0 878 475"/>
                    <a:gd name="T59" fmla="*/ 878 h 806"/>
                    <a:gd name="T60" fmla="+- 0 7428 2355"/>
                    <a:gd name="T61" fmla="*/ T60 w 7150"/>
                    <a:gd name="T62" fmla="+- 0 475 475"/>
                    <a:gd name="T63" fmla="*/ 475 h 806"/>
                    <a:gd name="T64" fmla="+- 0 5816 2355"/>
                    <a:gd name="T65" fmla="*/ T64 w 7150"/>
                    <a:gd name="T66" fmla="+- 0 475 475"/>
                    <a:gd name="T67" fmla="*/ 475 h 806"/>
                    <a:gd name="T68" fmla="+- 0 6162 2355"/>
                    <a:gd name="T69" fmla="*/ T68 w 7150"/>
                    <a:gd name="T70" fmla="+- 0 878 475"/>
                    <a:gd name="T71" fmla="*/ 878 h 806"/>
                    <a:gd name="T72" fmla="+- 0 5816 2355"/>
                    <a:gd name="T73" fmla="*/ T72 w 7150"/>
                    <a:gd name="T74" fmla="+- 0 1281 475"/>
                    <a:gd name="T75" fmla="*/ 1281 h 806"/>
                    <a:gd name="T76" fmla="+- 0 7428 2355"/>
                    <a:gd name="T77" fmla="*/ T76 w 7150"/>
                    <a:gd name="T78" fmla="+- 0 1281 475"/>
                    <a:gd name="T79" fmla="*/ 1281 h 806"/>
                    <a:gd name="T80" fmla="+- 0 7774 2355"/>
                    <a:gd name="T81" fmla="*/ T80 w 7150"/>
                    <a:gd name="T82" fmla="+- 0 878 475"/>
                    <a:gd name="T83" fmla="*/ 878 h 806"/>
                    <a:gd name="T84" fmla="+- 0 9504 2355"/>
                    <a:gd name="T85" fmla="*/ T84 w 7150"/>
                    <a:gd name="T86" fmla="+- 0 878 475"/>
                    <a:gd name="T87" fmla="*/ 878 h 806"/>
                    <a:gd name="T88" fmla="+- 0 9159 2355"/>
                    <a:gd name="T89" fmla="*/ T88 w 7150"/>
                    <a:gd name="T90" fmla="+- 0 475 475"/>
                    <a:gd name="T91" fmla="*/ 475 h 806"/>
                    <a:gd name="T92" fmla="+- 0 7547 2355"/>
                    <a:gd name="T93" fmla="*/ T92 w 7150"/>
                    <a:gd name="T94" fmla="+- 0 475 475"/>
                    <a:gd name="T95" fmla="*/ 475 h 806"/>
                    <a:gd name="T96" fmla="+- 0 7892 2355"/>
                    <a:gd name="T97" fmla="*/ T96 w 7150"/>
                    <a:gd name="T98" fmla="+- 0 878 475"/>
                    <a:gd name="T99" fmla="*/ 878 h 806"/>
                    <a:gd name="T100" fmla="+- 0 7547 2355"/>
                    <a:gd name="T101" fmla="*/ T100 w 7150"/>
                    <a:gd name="T102" fmla="+- 0 1281 475"/>
                    <a:gd name="T103" fmla="*/ 1281 h 806"/>
                    <a:gd name="T104" fmla="+- 0 9159 2355"/>
                    <a:gd name="T105" fmla="*/ T104 w 7150"/>
                    <a:gd name="T106" fmla="+- 0 1281 475"/>
                    <a:gd name="T107" fmla="*/ 1281 h 806"/>
                    <a:gd name="T108" fmla="+- 0 9504 2355"/>
                    <a:gd name="T109" fmla="*/ T108 w 7150"/>
                    <a:gd name="T110" fmla="+- 0 878 475"/>
                    <a:gd name="T111" fmla="*/ 878 h 8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7150" h="806">
                      <a:moveTo>
                        <a:pt x="1958" y="403"/>
                      </a:moveTo>
                      <a:lnTo>
                        <a:pt x="1612" y="0"/>
                      </a:lnTo>
                      <a:lnTo>
                        <a:pt x="0" y="0"/>
                      </a:lnTo>
                      <a:lnTo>
                        <a:pt x="346" y="403"/>
                      </a:lnTo>
                      <a:lnTo>
                        <a:pt x="0" y="806"/>
                      </a:lnTo>
                      <a:lnTo>
                        <a:pt x="1612" y="806"/>
                      </a:lnTo>
                      <a:lnTo>
                        <a:pt x="1958" y="403"/>
                      </a:lnTo>
                      <a:close/>
                      <a:moveTo>
                        <a:pt x="3688" y="403"/>
                      </a:moveTo>
                      <a:lnTo>
                        <a:pt x="3343" y="0"/>
                      </a:lnTo>
                      <a:lnTo>
                        <a:pt x="1731" y="0"/>
                      </a:lnTo>
                      <a:lnTo>
                        <a:pt x="2076" y="403"/>
                      </a:lnTo>
                      <a:lnTo>
                        <a:pt x="1731" y="806"/>
                      </a:lnTo>
                      <a:lnTo>
                        <a:pt x="3343" y="806"/>
                      </a:lnTo>
                      <a:lnTo>
                        <a:pt x="3688" y="403"/>
                      </a:lnTo>
                      <a:close/>
                      <a:moveTo>
                        <a:pt x="5419" y="403"/>
                      </a:moveTo>
                      <a:lnTo>
                        <a:pt x="5073" y="0"/>
                      </a:lnTo>
                      <a:lnTo>
                        <a:pt x="3461" y="0"/>
                      </a:lnTo>
                      <a:lnTo>
                        <a:pt x="3807" y="403"/>
                      </a:lnTo>
                      <a:lnTo>
                        <a:pt x="3461" y="806"/>
                      </a:lnTo>
                      <a:lnTo>
                        <a:pt x="5073" y="806"/>
                      </a:lnTo>
                      <a:lnTo>
                        <a:pt x="5419" y="403"/>
                      </a:lnTo>
                      <a:close/>
                      <a:moveTo>
                        <a:pt x="7149" y="403"/>
                      </a:moveTo>
                      <a:lnTo>
                        <a:pt x="6804" y="0"/>
                      </a:lnTo>
                      <a:lnTo>
                        <a:pt x="5192" y="0"/>
                      </a:lnTo>
                      <a:lnTo>
                        <a:pt x="5537" y="403"/>
                      </a:lnTo>
                      <a:lnTo>
                        <a:pt x="5192" y="806"/>
                      </a:lnTo>
                      <a:lnTo>
                        <a:pt x="6804" y="806"/>
                      </a:lnTo>
                      <a:lnTo>
                        <a:pt x="7149" y="403"/>
                      </a:lnTo>
                      <a:close/>
                    </a:path>
                  </a:pathLst>
                </a:custGeom>
                <a:solidFill>
                  <a:srgbClr val="7DBB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Text Box 154">
                  <a:extLst>
                    <a:ext uri="{FF2B5EF4-FFF2-40B4-BE49-F238E27FC236}">
                      <a16:creationId xmlns:a16="http://schemas.microsoft.com/office/drawing/2014/main" id="{F8393084-C6F7-4366-A643-38EA62708EEB}"/>
                    </a:ext>
                  </a:extLst>
                </p:cNvPr>
                <p:cNvSpPr txBox="1">
                  <a:spLocks noChangeArrowheads="1"/>
                </p:cNvSpPr>
                <p:nvPr/>
              </p:nvSpPr>
              <p:spPr bwMode="auto">
                <a:xfrm>
                  <a:off x="2845" y="676"/>
                  <a:ext cx="12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0965" indent="-1016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Evaluate and diagnose</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8" name="Text Box 153">
                  <a:extLst>
                    <a:ext uri="{FF2B5EF4-FFF2-40B4-BE49-F238E27FC236}">
                      <a16:creationId xmlns:a16="http://schemas.microsoft.com/office/drawing/2014/main" id="{6F18E3B8-601E-4FCD-BE37-2404BEB2869E}"/>
                    </a:ext>
                  </a:extLst>
                </p:cNvPr>
                <p:cNvSpPr txBox="1">
                  <a:spLocks noChangeArrowheads="1"/>
                </p:cNvSpPr>
                <p:nvPr/>
              </p:nvSpPr>
              <p:spPr bwMode="auto">
                <a:xfrm>
                  <a:off x="4558" y="676"/>
                  <a:ext cx="1239"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13665" marR="5080" indent="-1143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Prioritise and set goals</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9" name="Text Box 152">
                  <a:extLst>
                    <a:ext uri="{FF2B5EF4-FFF2-40B4-BE49-F238E27FC236}">
                      <a16:creationId xmlns:a16="http://schemas.microsoft.com/office/drawing/2014/main" id="{CC6FCF26-69D2-43AE-91B6-F22C26302572}"/>
                    </a:ext>
                  </a:extLst>
                </p:cNvPr>
                <p:cNvSpPr txBox="1">
                  <a:spLocks noChangeArrowheads="1"/>
                </p:cNvSpPr>
                <p:nvPr/>
              </p:nvSpPr>
              <p:spPr bwMode="auto">
                <a:xfrm>
                  <a:off x="6485" y="676"/>
                  <a:ext cx="82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2540" indent="146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Develop and plan</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10" name="Text Box 151">
                  <a:extLst>
                    <a:ext uri="{FF2B5EF4-FFF2-40B4-BE49-F238E27FC236}">
                      <a16:creationId xmlns:a16="http://schemas.microsoft.com/office/drawing/2014/main" id="{23DBA877-A35E-4838-8ACE-3B873BBC3048}"/>
                    </a:ext>
                  </a:extLst>
                </p:cNvPr>
                <p:cNvSpPr txBox="1">
                  <a:spLocks noChangeArrowheads="1"/>
                </p:cNvSpPr>
                <p:nvPr/>
              </p:nvSpPr>
              <p:spPr bwMode="auto">
                <a:xfrm>
                  <a:off x="8072" y="676"/>
                  <a:ext cx="113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00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Implement and monitor</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12" name="Rectangle 11">
                <a:extLst>
                  <a:ext uri="{FF2B5EF4-FFF2-40B4-BE49-F238E27FC236}">
                    <a16:creationId xmlns:a16="http://schemas.microsoft.com/office/drawing/2014/main" id="{5E62F741-D9DF-4BA0-BD74-F27B5136AFB4}"/>
                  </a:ext>
                </a:extLst>
              </p:cNvPr>
              <p:cNvSpPr/>
              <p:nvPr/>
            </p:nvSpPr>
            <p:spPr bwMode="auto">
              <a:xfrm>
                <a:off x="1979712" y="744070"/>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3" name="Rectangle 12">
                <a:extLst>
                  <a:ext uri="{FF2B5EF4-FFF2-40B4-BE49-F238E27FC236}">
                    <a16:creationId xmlns:a16="http://schemas.microsoft.com/office/drawing/2014/main" id="{46E5723B-E51B-4EA9-95A2-C71B7243D9B9}"/>
                  </a:ext>
                </a:extLst>
              </p:cNvPr>
              <p:cNvSpPr/>
              <p:nvPr/>
            </p:nvSpPr>
            <p:spPr bwMode="auto">
              <a:xfrm>
                <a:off x="3091060" y="755596"/>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4" name="Rectangle 13">
                <a:extLst>
                  <a:ext uri="{FF2B5EF4-FFF2-40B4-BE49-F238E27FC236}">
                    <a16:creationId xmlns:a16="http://schemas.microsoft.com/office/drawing/2014/main" id="{CD81B33D-0C65-4E2D-9773-744233103CE7}"/>
                  </a:ext>
                </a:extLst>
              </p:cNvPr>
              <p:cNvSpPr/>
              <p:nvPr/>
            </p:nvSpPr>
            <p:spPr bwMode="auto">
              <a:xfrm>
                <a:off x="4191091" y="721287"/>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grpSp>
        <p:sp>
          <p:nvSpPr>
            <p:cNvPr id="17" name="Rectangle 16">
              <a:extLst>
                <a:ext uri="{FF2B5EF4-FFF2-40B4-BE49-F238E27FC236}">
                  <a16:creationId xmlns:a16="http://schemas.microsoft.com/office/drawing/2014/main" id="{333DB422-6C0B-4F75-975D-92449468B88A}"/>
                </a:ext>
              </a:extLst>
            </p:cNvPr>
            <p:cNvSpPr/>
            <p:nvPr/>
          </p:nvSpPr>
          <p:spPr>
            <a:xfrm>
              <a:off x="-1633447" y="36612"/>
              <a:ext cx="9117140" cy="461665"/>
            </a:xfrm>
            <a:prstGeom prst="rect">
              <a:avLst/>
            </a:prstGeom>
          </p:spPr>
          <p:txBody>
            <a:bodyPr wrap="square">
              <a:spAutoFit/>
            </a:bodyPr>
            <a:lstStyle/>
            <a:p>
              <a:pPr marL="2229485" marR="2250440" algn="ctr">
                <a:spcBef>
                  <a:spcPts val="470"/>
                </a:spcBef>
                <a:spcAft>
                  <a:spcPts val="0"/>
                </a:spcAft>
              </a:pPr>
              <a:r>
                <a:rPr lang="en-US" b="1" dirty="0">
                  <a:solidFill>
                    <a:srgbClr val="7DBB6E"/>
                  </a:solidFill>
                  <a:latin typeface="Lucida Sans" panose="020B0602030504020204" pitchFamily="34" charset="0"/>
                  <a:ea typeface="Lucida Sans" panose="020B0602030504020204" pitchFamily="34" charset="0"/>
                  <a:cs typeface="Lucida Sans" panose="020B0602030504020204" pitchFamily="34" charset="0"/>
                </a:rPr>
                <a:t>IMPROVEMENT CYCLE</a:t>
              </a:r>
              <a:endParaRPr lang="en-AU" b="1" dirty="0">
                <a:latin typeface="Lucida Sans" panose="020B0602030504020204" pitchFamily="34" charset="0"/>
                <a:ea typeface="Lucida Sans" panose="020B0602030504020204" pitchFamily="34" charset="0"/>
                <a:cs typeface="Lucida Sans" panose="020B0602030504020204" pitchFamily="34" charset="0"/>
              </a:endParaRPr>
            </a:p>
          </p:txBody>
        </p:sp>
      </p:grpSp>
    </p:spTree>
    <p:extLst>
      <p:ext uri="{BB962C8B-B14F-4D97-AF65-F5344CB8AC3E}">
        <p14:creationId xmlns:p14="http://schemas.microsoft.com/office/powerpoint/2010/main" val="16489093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C5A3C629-64F1-45BC-BFA1-16E00DA403B9}"/>
              </a:ext>
            </a:extLst>
          </p:cNvPr>
          <p:cNvSpPr>
            <a:spLocks noGrp="1"/>
          </p:cNvSpPr>
          <p:nvPr>
            <p:ph idx="1"/>
          </p:nvPr>
        </p:nvSpPr>
        <p:spPr>
          <a:xfrm>
            <a:off x="179388" y="1233097"/>
            <a:ext cx="8964612" cy="3224603"/>
          </a:xfrm>
        </p:spPr>
        <p:txBody>
          <a:bodyPr/>
          <a:lstStyle/>
          <a:p>
            <a:pPr marL="0" indent="0">
              <a:buNone/>
            </a:pPr>
            <a:r>
              <a:rPr lang="en-US" sz="1600" kern="1200" dirty="0">
                <a:solidFill>
                  <a:srgbClr val="7DBB6E"/>
                </a:solidFill>
              </a:rPr>
              <a:t>1. Assessing current student learning</a:t>
            </a:r>
          </a:p>
          <a:p>
            <a:pPr marL="0" indent="0">
              <a:buNone/>
            </a:pPr>
            <a:endParaRPr lang="en-US" sz="1500" dirty="0"/>
          </a:p>
          <a:p>
            <a:pPr marL="0" indent="0">
              <a:buNone/>
            </a:pPr>
            <a:r>
              <a:rPr lang="en-US" sz="1500" dirty="0"/>
              <a:t>Where school leaders can find EAL data </a:t>
            </a:r>
          </a:p>
          <a:p>
            <a:r>
              <a:rPr lang="en-AU" sz="1500" b="0" dirty="0"/>
              <a:t>Panorama dashboard – access to the Panorama School Dashboards, the School Information Portal and other performance reports</a:t>
            </a:r>
          </a:p>
          <a:p>
            <a:r>
              <a:rPr lang="en-AU" sz="1500" b="0" dirty="0"/>
              <a:t>School Information Portal – two EAL student achievement reports by stage and mode reflect teacher judgements of student proficiency across modes</a:t>
            </a:r>
          </a:p>
          <a:p>
            <a:r>
              <a:rPr lang="en-AU" sz="1500" b="0" dirty="0"/>
              <a:t>CASES21 report ST21905 – gives a history of teacher judgement data for individual EAL students for up to seven years.</a:t>
            </a:r>
          </a:p>
          <a:p>
            <a:pPr marL="0" indent="0">
              <a:buNone/>
            </a:pPr>
            <a:endParaRPr lang="en-AU" sz="1500" b="0" dirty="0"/>
          </a:p>
          <a:p>
            <a:pPr marL="0" indent="0">
              <a:buNone/>
            </a:pPr>
            <a:r>
              <a:rPr lang="en-AU" sz="1500" b="0" dirty="0">
                <a:hlinkClick r:id="rId3"/>
              </a:rPr>
              <a:t>Data coaching services</a:t>
            </a:r>
            <a:r>
              <a:rPr lang="en-AU" sz="1500" b="0" dirty="0"/>
              <a:t> can help you interpret and use school data.</a:t>
            </a:r>
          </a:p>
          <a:p>
            <a:pPr marL="0" indent="0">
              <a:buNone/>
            </a:pPr>
            <a:endParaRPr lang="en-US" sz="900" dirty="0"/>
          </a:p>
        </p:txBody>
      </p:sp>
      <p:grpSp>
        <p:nvGrpSpPr>
          <p:cNvPr id="18" name="Group 17">
            <a:extLst>
              <a:ext uri="{FF2B5EF4-FFF2-40B4-BE49-F238E27FC236}">
                <a16:creationId xmlns:a16="http://schemas.microsoft.com/office/drawing/2014/main" id="{1DBEF080-60AF-4CD5-A577-3B4DB67D15D0}"/>
              </a:ext>
            </a:extLst>
          </p:cNvPr>
          <p:cNvGrpSpPr/>
          <p:nvPr/>
        </p:nvGrpSpPr>
        <p:grpSpPr>
          <a:xfrm>
            <a:off x="-1633447" y="36612"/>
            <a:ext cx="9117140" cy="1161281"/>
            <a:chOff x="-1633447" y="36612"/>
            <a:chExt cx="9117140" cy="1161281"/>
          </a:xfrm>
        </p:grpSpPr>
        <p:grpSp>
          <p:nvGrpSpPr>
            <p:cNvPr id="15" name="Group 14">
              <a:extLst>
                <a:ext uri="{FF2B5EF4-FFF2-40B4-BE49-F238E27FC236}">
                  <a16:creationId xmlns:a16="http://schemas.microsoft.com/office/drawing/2014/main" id="{8E6A8DEF-4A84-4E8A-9F4B-1DE17D74B3E8}"/>
                </a:ext>
              </a:extLst>
            </p:cNvPr>
            <p:cNvGrpSpPr/>
            <p:nvPr/>
          </p:nvGrpSpPr>
          <p:grpSpPr>
            <a:xfrm>
              <a:off x="323528" y="483518"/>
              <a:ext cx="5231765" cy="714375"/>
              <a:chOff x="323528" y="483518"/>
              <a:chExt cx="5231765" cy="714375"/>
            </a:xfrm>
          </p:grpSpPr>
          <p:grpSp>
            <p:nvGrpSpPr>
              <p:cNvPr id="4" name="Group 3">
                <a:extLst>
                  <a:ext uri="{FF2B5EF4-FFF2-40B4-BE49-F238E27FC236}">
                    <a16:creationId xmlns:a16="http://schemas.microsoft.com/office/drawing/2014/main" id="{C2B7B5EF-7007-4E60-A3DE-7EA8E7DEDDE5}"/>
                  </a:ext>
                </a:extLst>
              </p:cNvPr>
              <p:cNvGrpSpPr>
                <a:grpSpLocks/>
              </p:cNvGrpSpPr>
              <p:nvPr/>
            </p:nvGrpSpPr>
            <p:grpSpPr bwMode="auto">
              <a:xfrm>
                <a:off x="323528" y="483518"/>
                <a:ext cx="5231765" cy="714375"/>
                <a:chOff x="1833" y="155"/>
                <a:chExt cx="8239" cy="1125"/>
              </a:xfrm>
            </p:grpSpPr>
            <p:sp>
              <p:nvSpPr>
                <p:cNvPr id="5" name="Freeform 156">
                  <a:extLst>
                    <a:ext uri="{FF2B5EF4-FFF2-40B4-BE49-F238E27FC236}">
                      <a16:creationId xmlns:a16="http://schemas.microsoft.com/office/drawing/2014/main" id="{3139E42E-F1CE-426A-860A-1CBFFBA54965}"/>
                    </a:ext>
                  </a:extLst>
                </p:cNvPr>
                <p:cNvSpPr>
                  <a:spLocks/>
                </p:cNvSpPr>
                <p:nvPr/>
              </p:nvSpPr>
              <p:spPr bwMode="auto">
                <a:xfrm>
                  <a:off x="1833" y="155"/>
                  <a:ext cx="8239" cy="838"/>
                </a:xfrm>
                <a:custGeom>
                  <a:avLst/>
                  <a:gdLst>
                    <a:gd name="T0" fmla="+- 0 9495 1833"/>
                    <a:gd name="T1" fmla="*/ T0 w 8239"/>
                    <a:gd name="T2" fmla="+- 0 993 156"/>
                    <a:gd name="T3" fmla="*/ 993 h 838"/>
                    <a:gd name="T4" fmla="+- 0 9495 1833"/>
                    <a:gd name="T5" fmla="*/ T4 w 8239"/>
                    <a:gd name="T6" fmla="+- 0 763 156"/>
                    <a:gd name="T7" fmla="*/ 763 h 838"/>
                    <a:gd name="T8" fmla="+- 0 9727 1833"/>
                    <a:gd name="T9" fmla="*/ T8 w 8239"/>
                    <a:gd name="T10" fmla="+- 0 748 156"/>
                    <a:gd name="T11" fmla="*/ 748 h 838"/>
                    <a:gd name="T12" fmla="+- 0 9828 1833"/>
                    <a:gd name="T13" fmla="*/ T12 w 8239"/>
                    <a:gd name="T14" fmla="+- 0 647 156"/>
                    <a:gd name="T15" fmla="*/ 647 h 838"/>
                    <a:gd name="T16" fmla="+- 0 9829 1833"/>
                    <a:gd name="T17" fmla="*/ T16 w 8239"/>
                    <a:gd name="T18" fmla="+- 0 503 156"/>
                    <a:gd name="T19" fmla="*/ 503 h 838"/>
                    <a:gd name="T20" fmla="+- 0 9734 1833"/>
                    <a:gd name="T21" fmla="*/ T20 w 8239"/>
                    <a:gd name="T22" fmla="+- 0 403 156"/>
                    <a:gd name="T23" fmla="*/ 403 h 838"/>
                    <a:gd name="T24" fmla="+- 0 9664 1833"/>
                    <a:gd name="T25" fmla="*/ T24 w 8239"/>
                    <a:gd name="T26" fmla="+- 0 386 156"/>
                    <a:gd name="T27" fmla="*/ 386 h 838"/>
                    <a:gd name="T28" fmla="+- 0 2174 1833"/>
                    <a:gd name="T29" fmla="*/ T28 w 8239"/>
                    <a:gd name="T30" fmla="+- 0 402 156"/>
                    <a:gd name="T31" fmla="*/ 402 h 838"/>
                    <a:gd name="T32" fmla="+- 0 2077 1833"/>
                    <a:gd name="T33" fmla="*/ T32 w 8239"/>
                    <a:gd name="T34" fmla="+- 0 502 156"/>
                    <a:gd name="T35" fmla="*/ 502 h 838"/>
                    <a:gd name="T36" fmla="+- 0 2078 1833"/>
                    <a:gd name="T37" fmla="*/ T36 w 8239"/>
                    <a:gd name="T38" fmla="+- 0 647 156"/>
                    <a:gd name="T39" fmla="*/ 647 h 838"/>
                    <a:gd name="T40" fmla="+- 0 2178 1833"/>
                    <a:gd name="T41" fmla="*/ T40 w 8239"/>
                    <a:gd name="T42" fmla="+- 0 748 156"/>
                    <a:gd name="T43" fmla="*/ 748 h 838"/>
                    <a:gd name="T44" fmla="+- 0 2482 1833"/>
                    <a:gd name="T45" fmla="*/ T44 w 8239"/>
                    <a:gd name="T46" fmla="+- 0 763 156"/>
                    <a:gd name="T47" fmla="*/ 763 h 838"/>
                    <a:gd name="T48" fmla="+- 0 2482 1833"/>
                    <a:gd name="T49" fmla="*/ T48 w 8239"/>
                    <a:gd name="T50" fmla="+- 0 993 156"/>
                    <a:gd name="T51" fmla="*/ 993 h 838"/>
                    <a:gd name="T52" fmla="+- 0 2252 1833"/>
                    <a:gd name="T53" fmla="*/ T52 w 8239"/>
                    <a:gd name="T54" fmla="+- 0 992 156"/>
                    <a:gd name="T55" fmla="*/ 992 h 838"/>
                    <a:gd name="T56" fmla="+- 0 2106 1833"/>
                    <a:gd name="T57" fmla="*/ T56 w 8239"/>
                    <a:gd name="T58" fmla="+- 0 966 156"/>
                    <a:gd name="T59" fmla="*/ 966 h 838"/>
                    <a:gd name="T60" fmla="+- 0 1982 1833"/>
                    <a:gd name="T61" fmla="*/ T60 w 8239"/>
                    <a:gd name="T62" fmla="+- 0 894 156"/>
                    <a:gd name="T63" fmla="*/ 894 h 838"/>
                    <a:gd name="T64" fmla="+- 0 1890 1833"/>
                    <a:gd name="T65" fmla="*/ T64 w 8239"/>
                    <a:gd name="T66" fmla="+- 0 785 156"/>
                    <a:gd name="T67" fmla="*/ 785 h 838"/>
                    <a:gd name="T68" fmla="+- 0 1840 1833"/>
                    <a:gd name="T69" fmla="*/ T68 w 8239"/>
                    <a:gd name="T70" fmla="+- 0 649 156"/>
                    <a:gd name="T71" fmla="*/ 649 h 838"/>
                    <a:gd name="T72" fmla="+- 0 1840 1833"/>
                    <a:gd name="T73" fmla="*/ T72 w 8239"/>
                    <a:gd name="T74" fmla="+- 0 500 156"/>
                    <a:gd name="T75" fmla="*/ 500 h 838"/>
                    <a:gd name="T76" fmla="+- 0 1889 1833"/>
                    <a:gd name="T77" fmla="*/ T76 w 8239"/>
                    <a:gd name="T78" fmla="+- 0 365 156"/>
                    <a:gd name="T79" fmla="*/ 365 h 838"/>
                    <a:gd name="T80" fmla="+- 0 1980 1833"/>
                    <a:gd name="T81" fmla="*/ T80 w 8239"/>
                    <a:gd name="T82" fmla="+- 0 257 156"/>
                    <a:gd name="T83" fmla="*/ 257 h 838"/>
                    <a:gd name="T84" fmla="+- 0 2101 1833"/>
                    <a:gd name="T85" fmla="*/ T84 w 8239"/>
                    <a:gd name="T86" fmla="+- 0 184 156"/>
                    <a:gd name="T87" fmla="*/ 184 h 838"/>
                    <a:gd name="T88" fmla="+- 0 2245 1833"/>
                    <a:gd name="T89" fmla="*/ T88 w 8239"/>
                    <a:gd name="T90" fmla="+- 0 156 156"/>
                    <a:gd name="T91" fmla="*/ 156 h 838"/>
                    <a:gd name="T92" fmla="+- 0 9738 1833"/>
                    <a:gd name="T93" fmla="*/ T92 w 8239"/>
                    <a:gd name="T94" fmla="+- 0 164 156"/>
                    <a:gd name="T95" fmla="*/ 164 h 838"/>
                    <a:gd name="T96" fmla="+- 0 9870 1833"/>
                    <a:gd name="T97" fmla="*/ T96 w 8239"/>
                    <a:gd name="T98" fmla="+- 0 216 156"/>
                    <a:gd name="T99" fmla="*/ 216 h 838"/>
                    <a:gd name="T100" fmla="+- 0 9976 1833"/>
                    <a:gd name="T101" fmla="*/ T100 w 8239"/>
                    <a:gd name="T102" fmla="+- 0 308 156"/>
                    <a:gd name="T103" fmla="*/ 308 h 838"/>
                    <a:gd name="T104" fmla="+- 0 10047 1833"/>
                    <a:gd name="T105" fmla="*/ T104 w 8239"/>
                    <a:gd name="T106" fmla="+- 0 430 156"/>
                    <a:gd name="T107" fmla="*/ 430 h 838"/>
                    <a:gd name="T108" fmla="+- 0 10072 1833"/>
                    <a:gd name="T109" fmla="*/ T108 w 8239"/>
                    <a:gd name="T110" fmla="+- 0 574 156"/>
                    <a:gd name="T111" fmla="*/ 574 h 838"/>
                    <a:gd name="T112" fmla="+- 0 10046 1833"/>
                    <a:gd name="T113" fmla="*/ T112 w 8239"/>
                    <a:gd name="T114" fmla="+- 0 720 156"/>
                    <a:gd name="T115" fmla="*/ 720 h 838"/>
                    <a:gd name="T116" fmla="+- 0 9974 1833"/>
                    <a:gd name="T117" fmla="*/ T116 w 8239"/>
                    <a:gd name="T118" fmla="+- 0 843 156"/>
                    <a:gd name="T119" fmla="*/ 843 h 838"/>
                    <a:gd name="T120" fmla="+- 0 9865 1833"/>
                    <a:gd name="T121" fmla="*/ T120 w 8239"/>
                    <a:gd name="T122" fmla="+- 0 935 156"/>
                    <a:gd name="T123" fmla="*/ 935 h 838"/>
                    <a:gd name="T124" fmla="+- 0 9729 1833"/>
                    <a:gd name="T125" fmla="*/ T124 w 8239"/>
                    <a:gd name="T126" fmla="+- 0 985 156"/>
                    <a:gd name="T127" fmla="*/ 985 h 838"/>
                    <a:gd name="T128" fmla="+- 0 9654 1833"/>
                    <a:gd name="T129" fmla="*/ T128 w 8239"/>
                    <a:gd name="T130" fmla="+- 0 993 156"/>
                    <a:gd name="T131" fmla="*/ 993 h 8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8239" h="838">
                      <a:moveTo>
                        <a:pt x="7821" y="837"/>
                      </a:moveTo>
                      <a:lnTo>
                        <a:pt x="7662" y="837"/>
                      </a:lnTo>
                      <a:lnTo>
                        <a:pt x="7778" y="722"/>
                      </a:lnTo>
                      <a:lnTo>
                        <a:pt x="7662" y="607"/>
                      </a:lnTo>
                      <a:lnTo>
                        <a:pt x="7821" y="607"/>
                      </a:lnTo>
                      <a:lnTo>
                        <a:pt x="7894" y="592"/>
                      </a:lnTo>
                      <a:lnTo>
                        <a:pt x="7954" y="551"/>
                      </a:lnTo>
                      <a:lnTo>
                        <a:pt x="7995" y="491"/>
                      </a:lnTo>
                      <a:lnTo>
                        <a:pt x="8010" y="418"/>
                      </a:lnTo>
                      <a:lnTo>
                        <a:pt x="7996" y="347"/>
                      </a:lnTo>
                      <a:lnTo>
                        <a:pt x="7958" y="288"/>
                      </a:lnTo>
                      <a:lnTo>
                        <a:pt x="7901" y="247"/>
                      </a:lnTo>
                      <a:lnTo>
                        <a:pt x="7831" y="230"/>
                      </a:lnTo>
                      <a:lnTo>
                        <a:pt x="412" y="230"/>
                      </a:lnTo>
                      <a:lnTo>
                        <a:pt x="341" y="246"/>
                      </a:lnTo>
                      <a:lnTo>
                        <a:pt x="283" y="287"/>
                      </a:lnTo>
                      <a:lnTo>
                        <a:pt x="244" y="346"/>
                      </a:lnTo>
                      <a:lnTo>
                        <a:pt x="230" y="418"/>
                      </a:lnTo>
                      <a:lnTo>
                        <a:pt x="245" y="491"/>
                      </a:lnTo>
                      <a:lnTo>
                        <a:pt x="285" y="551"/>
                      </a:lnTo>
                      <a:lnTo>
                        <a:pt x="345" y="592"/>
                      </a:lnTo>
                      <a:lnTo>
                        <a:pt x="419" y="607"/>
                      </a:lnTo>
                      <a:lnTo>
                        <a:pt x="649" y="607"/>
                      </a:lnTo>
                      <a:lnTo>
                        <a:pt x="764" y="722"/>
                      </a:lnTo>
                      <a:lnTo>
                        <a:pt x="649" y="837"/>
                      </a:lnTo>
                      <a:lnTo>
                        <a:pt x="419" y="837"/>
                      </a:lnTo>
                      <a:lnTo>
                        <a:pt x="419" y="836"/>
                      </a:lnTo>
                      <a:lnTo>
                        <a:pt x="344" y="829"/>
                      </a:lnTo>
                      <a:lnTo>
                        <a:pt x="273" y="810"/>
                      </a:lnTo>
                      <a:lnTo>
                        <a:pt x="208" y="779"/>
                      </a:lnTo>
                      <a:lnTo>
                        <a:pt x="149" y="738"/>
                      </a:lnTo>
                      <a:lnTo>
                        <a:pt x="99" y="687"/>
                      </a:lnTo>
                      <a:lnTo>
                        <a:pt x="57" y="629"/>
                      </a:lnTo>
                      <a:lnTo>
                        <a:pt x="26" y="564"/>
                      </a:lnTo>
                      <a:lnTo>
                        <a:pt x="7" y="493"/>
                      </a:lnTo>
                      <a:lnTo>
                        <a:pt x="0" y="418"/>
                      </a:lnTo>
                      <a:lnTo>
                        <a:pt x="7" y="344"/>
                      </a:lnTo>
                      <a:lnTo>
                        <a:pt x="26" y="274"/>
                      </a:lnTo>
                      <a:lnTo>
                        <a:pt x="56" y="209"/>
                      </a:lnTo>
                      <a:lnTo>
                        <a:pt x="97" y="151"/>
                      </a:lnTo>
                      <a:lnTo>
                        <a:pt x="147" y="101"/>
                      </a:lnTo>
                      <a:lnTo>
                        <a:pt x="204" y="59"/>
                      </a:lnTo>
                      <a:lnTo>
                        <a:pt x="268" y="28"/>
                      </a:lnTo>
                      <a:lnTo>
                        <a:pt x="338" y="8"/>
                      </a:lnTo>
                      <a:lnTo>
                        <a:pt x="412" y="0"/>
                      </a:lnTo>
                      <a:lnTo>
                        <a:pt x="7831" y="0"/>
                      </a:lnTo>
                      <a:lnTo>
                        <a:pt x="7905" y="8"/>
                      </a:lnTo>
                      <a:lnTo>
                        <a:pt x="7974" y="29"/>
                      </a:lnTo>
                      <a:lnTo>
                        <a:pt x="8037" y="60"/>
                      </a:lnTo>
                      <a:lnTo>
                        <a:pt x="8094" y="102"/>
                      </a:lnTo>
                      <a:lnTo>
                        <a:pt x="8143" y="152"/>
                      </a:lnTo>
                      <a:lnTo>
                        <a:pt x="8184" y="210"/>
                      </a:lnTo>
                      <a:lnTo>
                        <a:pt x="8214" y="274"/>
                      </a:lnTo>
                      <a:lnTo>
                        <a:pt x="8233" y="344"/>
                      </a:lnTo>
                      <a:lnTo>
                        <a:pt x="8239" y="418"/>
                      </a:lnTo>
                      <a:lnTo>
                        <a:pt x="8232" y="493"/>
                      </a:lnTo>
                      <a:lnTo>
                        <a:pt x="8213" y="564"/>
                      </a:lnTo>
                      <a:lnTo>
                        <a:pt x="8182" y="629"/>
                      </a:lnTo>
                      <a:lnTo>
                        <a:pt x="8141" y="687"/>
                      </a:lnTo>
                      <a:lnTo>
                        <a:pt x="8090" y="738"/>
                      </a:lnTo>
                      <a:lnTo>
                        <a:pt x="8032" y="779"/>
                      </a:lnTo>
                      <a:lnTo>
                        <a:pt x="7967" y="810"/>
                      </a:lnTo>
                      <a:lnTo>
                        <a:pt x="7896" y="829"/>
                      </a:lnTo>
                      <a:lnTo>
                        <a:pt x="7821" y="836"/>
                      </a:lnTo>
                      <a:lnTo>
                        <a:pt x="7821" y="837"/>
                      </a:lnTo>
                      <a:close/>
                    </a:path>
                  </a:pathLst>
                </a:custGeom>
                <a:solidFill>
                  <a:srgbClr val="BBD7A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AutoShape 155">
                  <a:extLst>
                    <a:ext uri="{FF2B5EF4-FFF2-40B4-BE49-F238E27FC236}">
                      <a16:creationId xmlns:a16="http://schemas.microsoft.com/office/drawing/2014/main" id="{6D1C8ECB-8BE4-4D75-897D-4C82471E3D19}"/>
                    </a:ext>
                  </a:extLst>
                </p:cNvPr>
                <p:cNvSpPr>
                  <a:spLocks/>
                </p:cNvSpPr>
                <p:nvPr/>
              </p:nvSpPr>
              <p:spPr bwMode="auto">
                <a:xfrm>
                  <a:off x="2355" y="474"/>
                  <a:ext cx="7150" cy="806"/>
                </a:xfrm>
                <a:custGeom>
                  <a:avLst/>
                  <a:gdLst>
                    <a:gd name="T0" fmla="+- 0 4313 2355"/>
                    <a:gd name="T1" fmla="*/ T0 w 7150"/>
                    <a:gd name="T2" fmla="+- 0 878 475"/>
                    <a:gd name="T3" fmla="*/ 878 h 806"/>
                    <a:gd name="T4" fmla="+- 0 3967 2355"/>
                    <a:gd name="T5" fmla="*/ T4 w 7150"/>
                    <a:gd name="T6" fmla="+- 0 475 475"/>
                    <a:gd name="T7" fmla="*/ 475 h 806"/>
                    <a:gd name="T8" fmla="+- 0 2355 2355"/>
                    <a:gd name="T9" fmla="*/ T8 w 7150"/>
                    <a:gd name="T10" fmla="+- 0 475 475"/>
                    <a:gd name="T11" fmla="*/ 475 h 806"/>
                    <a:gd name="T12" fmla="+- 0 2701 2355"/>
                    <a:gd name="T13" fmla="*/ T12 w 7150"/>
                    <a:gd name="T14" fmla="+- 0 878 475"/>
                    <a:gd name="T15" fmla="*/ 878 h 806"/>
                    <a:gd name="T16" fmla="+- 0 2355 2355"/>
                    <a:gd name="T17" fmla="*/ T16 w 7150"/>
                    <a:gd name="T18" fmla="+- 0 1281 475"/>
                    <a:gd name="T19" fmla="*/ 1281 h 806"/>
                    <a:gd name="T20" fmla="+- 0 3967 2355"/>
                    <a:gd name="T21" fmla="*/ T20 w 7150"/>
                    <a:gd name="T22" fmla="+- 0 1281 475"/>
                    <a:gd name="T23" fmla="*/ 1281 h 806"/>
                    <a:gd name="T24" fmla="+- 0 4313 2355"/>
                    <a:gd name="T25" fmla="*/ T24 w 7150"/>
                    <a:gd name="T26" fmla="+- 0 878 475"/>
                    <a:gd name="T27" fmla="*/ 878 h 806"/>
                    <a:gd name="T28" fmla="+- 0 6043 2355"/>
                    <a:gd name="T29" fmla="*/ T28 w 7150"/>
                    <a:gd name="T30" fmla="+- 0 878 475"/>
                    <a:gd name="T31" fmla="*/ 878 h 806"/>
                    <a:gd name="T32" fmla="+- 0 5698 2355"/>
                    <a:gd name="T33" fmla="*/ T32 w 7150"/>
                    <a:gd name="T34" fmla="+- 0 475 475"/>
                    <a:gd name="T35" fmla="*/ 475 h 806"/>
                    <a:gd name="T36" fmla="+- 0 4086 2355"/>
                    <a:gd name="T37" fmla="*/ T36 w 7150"/>
                    <a:gd name="T38" fmla="+- 0 475 475"/>
                    <a:gd name="T39" fmla="*/ 475 h 806"/>
                    <a:gd name="T40" fmla="+- 0 4431 2355"/>
                    <a:gd name="T41" fmla="*/ T40 w 7150"/>
                    <a:gd name="T42" fmla="+- 0 878 475"/>
                    <a:gd name="T43" fmla="*/ 878 h 806"/>
                    <a:gd name="T44" fmla="+- 0 4086 2355"/>
                    <a:gd name="T45" fmla="*/ T44 w 7150"/>
                    <a:gd name="T46" fmla="+- 0 1281 475"/>
                    <a:gd name="T47" fmla="*/ 1281 h 806"/>
                    <a:gd name="T48" fmla="+- 0 5698 2355"/>
                    <a:gd name="T49" fmla="*/ T48 w 7150"/>
                    <a:gd name="T50" fmla="+- 0 1281 475"/>
                    <a:gd name="T51" fmla="*/ 1281 h 806"/>
                    <a:gd name="T52" fmla="+- 0 6043 2355"/>
                    <a:gd name="T53" fmla="*/ T52 w 7150"/>
                    <a:gd name="T54" fmla="+- 0 878 475"/>
                    <a:gd name="T55" fmla="*/ 878 h 806"/>
                    <a:gd name="T56" fmla="+- 0 7774 2355"/>
                    <a:gd name="T57" fmla="*/ T56 w 7150"/>
                    <a:gd name="T58" fmla="+- 0 878 475"/>
                    <a:gd name="T59" fmla="*/ 878 h 806"/>
                    <a:gd name="T60" fmla="+- 0 7428 2355"/>
                    <a:gd name="T61" fmla="*/ T60 w 7150"/>
                    <a:gd name="T62" fmla="+- 0 475 475"/>
                    <a:gd name="T63" fmla="*/ 475 h 806"/>
                    <a:gd name="T64" fmla="+- 0 5816 2355"/>
                    <a:gd name="T65" fmla="*/ T64 w 7150"/>
                    <a:gd name="T66" fmla="+- 0 475 475"/>
                    <a:gd name="T67" fmla="*/ 475 h 806"/>
                    <a:gd name="T68" fmla="+- 0 6162 2355"/>
                    <a:gd name="T69" fmla="*/ T68 w 7150"/>
                    <a:gd name="T70" fmla="+- 0 878 475"/>
                    <a:gd name="T71" fmla="*/ 878 h 806"/>
                    <a:gd name="T72" fmla="+- 0 5816 2355"/>
                    <a:gd name="T73" fmla="*/ T72 w 7150"/>
                    <a:gd name="T74" fmla="+- 0 1281 475"/>
                    <a:gd name="T75" fmla="*/ 1281 h 806"/>
                    <a:gd name="T76" fmla="+- 0 7428 2355"/>
                    <a:gd name="T77" fmla="*/ T76 w 7150"/>
                    <a:gd name="T78" fmla="+- 0 1281 475"/>
                    <a:gd name="T79" fmla="*/ 1281 h 806"/>
                    <a:gd name="T80" fmla="+- 0 7774 2355"/>
                    <a:gd name="T81" fmla="*/ T80 w 7150"/>
                    <a:gd name="T82" fmla="+- 0 878 475"/>
                    <a:gd name="T83" fmla="*/ 878 h 806"/>
                    <a:gd name="T84" fmla="+- 0 9504 2355"/>
                    <a:gd name="T85" fmla="*/ T84 w 7150"/>
                    <a:gd name="T86" fmla="+- 0 878 475"/>
                    <a:gd name="T87" fmla="*/ 878 h 806"/>
                    <a:gd name="T88" fmla="+- 0 9159 2355"/>
                    <a:gd name="T89" fmla="*/ T88 w 7150"/>
                    <a:gd name="T90" fmla="+- 0 475 475"/>
                    <a:gd name="T91" fmla="*/ 475 h 806"/>
                    <a:gd name="T92" fmla="+- 0 7547 2355"/>
                    <a:gd name="T93" fmla="*/ T92 w 7150"/>
                    <a:gd name="T94" fmla="+- 0 475 475"/>
                    <a:gd name="T95" fmla="*/ 475 h 806"/>
                    <a:gd name="T96" fmla="+- 0 7892 2355"/>
                    <a:gd name="T97" fmla="*/ T96 w 7150"/>
                    <a:gd name="T98" fmla="+- 0 878 475"/>
                    <a:gd name="T99" fmla="*/ 878 h 806"/>
                    <a:gd name="T100" fmla="+- 0 7547 2355"/>
                    <a:gd name="T101" fmla="*/ T100 w 7150"/>
                    <a:gd name="T102" fmla="+- 0 1281 475"/>
                    <a:gd name="T103" fmla="*/ 1281 h 806"/>
                    <a:gd name="T104" fmla="+- 0 9159 2355"/>
                    <a:gd name="T105" fmla="*/ T104 w 7150"/>
                    <a:gd name="T106" fmla="+- 0 1281 475"/>
                    <a:gd name="T107" fmla="*/ 1281 h 806"/>
                    <a:gd name="T108" fmla="+- 0 9504 2355"/>
                    <a:gd name="T109" fmla="*/ T108 w 7150"/>
                    <a:gd name="T110" fmla="+- 0 878 475"/>
                    <a:gd name="T111" fmla="*/ 878 h 8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7150" h="806">
                      <a:moveTo>
                        <a:pt x="1958" y="403"/>
                      </a:moveTo>
                      <a:lnTo>
                        <a:pt x="1612" y="0"/>
                      </a:lnTo>
                      <a:lnTo>
                        <a:pt x="0" y="0"/>
                      </a:lnTo>
                      <a:lnTo>
                        <a:pt x="346" y="403"/>
                      </a:lnTo>
                      <a:lnTo>
                        <a:pt x="0" y="806"/>
                      </a:lnTo>
                      <a:lnTo>
                        <a:pt x="1612" y="806"/>
                      </a:lnTo>
                      <a:lnTo>
                        <a:pt x="1958" y="403"/>
                      </a:lnTo>
                      <a:close/>
                      <a:moveTo>
                        <a:pt x="3688" y="403"/>
                      </a:moveTo>
                      <a:lnTo>
                        <a:pt x="3343" y="0"/>
                      </a:lnTo>
                      <a:lnTo>
                        <a:pt x="1731" y="0"/>
                      </a:lnTo>
                      <a:lnTo>
                        <a:pt x="2076" y="403"/>
                      </a:lnTo>
                      <a:lnTo>
                        <a:pt x="1731" y="806"/>
                      </a:lnTo>
                      <a:lnTo>
                        <a:pt x="3343" y="806"/>
                      </a:lnTo>
                      <a:lnTo>
                        <a:pt x="3688" y="403"/>
                      </a:lnTo>
                      <a:close/>
                      <a:moveTo>
                        <a:pt x="5419" y="403"/>
                      </a:moveTo>
                      <a:lnTo>
                        <a:pt x="5073" y="0"/>
                      </a:lnTo>
                      <a:lnTo>
                        <a:pt x="3461" y="0"/>
                      </a:lnTo>
                      <a:lnTo>
                        <a:pt x="3807" y="403"/>
                      </a:lnTo>
                      <a:lnTo>
                        <a:pt x="3461" y="806"/>
                      </a:lnTo>
                      <a:lnTo>
                        <a:pt x="5073" y="806"/>
                      </a:lnTo>
                      <a:lnTo>
                        <a:pt x="5419" y="403"/>
                      </a:lnTo>
                      <a:close/>
                      <a:moveTo>
                        <a:pt x="7149" y="403"/>
                      </a:moveTo>
                      <a:lnTo>
                        <a:pt x="6804" y="0"/>
                      </a:lnTo>
                      <a:lnTo>
                        <a:pt x="5192" y="0"/>
                      </a:lnTo>
                      <a:lnTo>
                        <a:pt x="5537" y="403"/>
                      </a:lnTo>
                      <a:lnTo>
                        <a:pt x="5192" y="806"/>
                      </a:lnTo>
                      <a:lnTo>
                        <a:pt x="6804" y="806"/>
                      </a:lnTo>
                      <a:lnTo>
                        <a:pt x="7149" y="403"/>
                      </a:lnTo>
                      <a:close/>
                    </a:path>
                  </a:pathLst>
                </a:custGeom>
                <a:solidFill>
                  <a:srgbClr val="7DBB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Text Box 154">
                  <a:extLst>
                    <a:ext uri="{FF2B5EF4-FFF2-40B4-BE49-F238E27FC236}">
                      <a16:creationId xmlns:a16="http://schemas.microsoft.com/office/drawing/2014/main" id="{F8393084-C6F7-4366-A643-38EA62708EEB}"/>
                    </a:ext>
                  </a:extLst>
                </p:cNvPr>
                <p:cNvSpPr txBox="1">
                  <a:spLocks noChangeArrowheads="1"/>
                </p:cNvSpPr>
                <p:nvPr/>
              </p:nvSpPr>
              <p:spPr bwMode="auto">
                <a:xfrm>
                  <a:off x="2845" y="676"/>
                  <a:ext cx="12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0965" indent="-1016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Evaluate and diagnose</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8" name="Text Box 153">
                  <a:extLst>
                    <a:ext uri="{FF2B5EF4-FFF2-40B4-BE49-F238E27FC236}">
                      <a16:creationId xmlns:a16="http://schemas.microsoft.com/office/drawing/2014/main" id="{6F18E3B8-601E-4FCD-BE37-2404BEB2869E}"/>
                    </a:ext>
                  </a:extLst>
                </p:cNvPr>
                <p:cNvSpPr txBox="1">
                  <a:spLocks noChangeArrowheads="1"/>
                </p:cNvSpPr>
                <p:nvPr/>
              </p:nvSpPr>
              <p:spPr bwMode="auto">
                <a:xfrm>
                  <a:off x="4558" y="676"/>
                  <a:ext cx="1239"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13665" marR="5080" indent="-1143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Prioritise and set goals</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9" name="Text Box 152">
                  <a:extLst>
                    <a:ext uri="{FF2B5EF4-FFF2-40B4-BE49-F238E27FC236}">
                      <a16:creationId xmlns:a16="http://schemas.microsoft.com/office/drawing/2014/main" id="{CC6FCF26-69D2-43AE-91B6-F22C26302572}"/>
                    </a:ext>
                  </a:extLst>
                </p:cNvPr>
                <p:cNvSpPr txBox="1">
                  <a:spLocks noChangeArrowheads="1"/>
                </p:cNvSpPr>
                <p:nvPr/>
              </p:nvSpPr>
              <p:spPr bwMode="auto">
                <a:xfrm>
                  <a:off x="6485" y="676"/>
                  <a:ext cx="82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2540" indent="146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Develop and plan</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10" name="Text Box 151">
                  <a:extLst>
                    <a:ext uri="{FF2B5EF4-FFF2-40B4-BE49-F238E27FC236}">
                      <a16:creationId xmlns:a16="http://schemas.microsoft.com/office/drawing/2014/main" id="{23DBA877-A35E-4838-8ACE-3B873BBC3048}"/>
                    </a:ext>
                  </a:extLst>
                </p:cNvPr>
                <p:cNvSpPr txBox="1">
                  <a:spLocks noChangeArrowheads="1"/>
                </p:cNvSpPr>
                <p:nvPr/>
              </p:nvSpPr>
              <p:spPr bwMode="auto">
                <a:xfrm>
                  <a:off x="8072" y="676"/>
                  <a:ext cx="113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00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Implement and monitor</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12" name="Rectangle 11">
                <a:extLst>
                  <a:ext uri="{FF2B5EF4-FFF2-40B4-BE49-F238E27FC236}">
                    <a16:creationId xmlns:a16="http://schemas.microsoft.com/office/drawing/2014/main" id="{5E62F741-D9DF-4BA0-BD74-F27B5136AFB4}"/>
                  </a:ext>
                </a:extLst>
              </p:cNvPr>
              <p:cNvSpPr/>
              <p:nvPr/>
            </p:nvSpPr>
            <p:spPr bwMode="auto">
              <a:xfrm>
                <a:off x="1979712" y="744070"/>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3" name="Rectangle 12">
                <a:extLst>
                  <a:ext uri="{FF2B5EF4-FFF2-40B4-BE49-F238E27FC236}">
                    <a16:creationId xmlns:a16="http://schemas.microsoft.com/office/drawing/2014/main" id="{46E5723B-E51B-4EA9-95A2-C71B7243D9B9}"/>
                  </a:ext>
                </a:extLst>
              </p:cNvPr>
              <p:cNvSpPr/>
              <p:nvPr/>
            </p:nvSpPr>
            <p:spPr bwMode="auto">
              <a:xfrm>
                <a:off x="3091060" y="755596"/>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4" name="Rectangle 13">
                <a:extLst>
                  <a:ext uri="{FF2B5EF4-FFF2-40B4-BE49-F238E27FC236}">
                    <a16:creationId xmlns:a16="http://schemas.microsoft.com/office/drawing/2014/main" id="{CD81B33D-0C65-4E2D-9773-744233103CE7}"/>
                  </a:ext>
                </a:extLst>
              </p:cNvPr>
              <p:cNvSpPr/>
              <p:nvPr/>
            </p:nvSpPr>
            <p:spPr bwMode="auto">
              <a:xfrm>
                <a:off x="4191091" y="721287"/>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grpSp>
        <p:sp>
          <p:nvSpPr>
            <p:cNvPr id="17" name="Rectangle 16">
              <a:extLst>
                <a:ext uri="{FF2B5EF4-FFF2-40B4-BE49-F238E27FC236}">
                  <a16:creationId xmlns:a16="http://schemas.microsoft.com/office/drawing/2014/main" id="{333DB422-6C0B-4F75-975D-92449468B88A}"/>
                </a:ext>
              </a:extLst>
            </p:cNvPr>
            <p:cNvSpPr/>
            <p:nvPr/>
          </p:nvSpPr>
          <p:spPr>
            <a:xfrm>
              <a:off x="-1633447" y="36612"/>
              <a:ext cx="9117140" cy="461665"/>
            </a:xfrm>
            <a:prstGeom prst="rect">
              <a:avLst/>
            </a:prstGeom>
          </p:spPr>
          <p:txBody>
            <a:bodyPr wrap="square">
              <a:spAutoFit/>
            </a:bodyPr>
            <a:lstStyle/>
            <a:p>
              <a:pPr marL="2229485" marR="2250440" algn="ctr">
                <a:spcBef>
                  <a:spcPts val="470"/>
                </a:spcBef>
                <a:spcAft>
                  <a:spcPts val="0"/>
                </a:spcAft>
              </a:pPr>
              <a:r>
                <a:rPr lang="en-US" b="1" dirty="0">
                  <a:solidFill>
                    <a:srgbClr val="7DBB6E"/>
                  </a:solidFill>
                  <a:latin typeface="Lucida Sans" panose="020B0602030504020204" pitchFamily="34" charset="0"/>
                  <a:ea typeface="Lucida Sans" panose="020B0602030504020204" pitchFamily="34" charset="0"/>
                  <a:cs typeface="Lucida Sans" panose="020B0602030504020204" pitchFamily="34" charset="0"/>
                </a:rPr>
                <a:t>IMPROVEMENT CYCLE</a:t>
              </a:r>
              <a:endParaRPr lang="en-AU" b="1" dirty="0">
                <a:latin typeface="Lucida Sans" panose="020B0602030504020204" pitchFamily="34" charset="0"/>
                <a:ea typeface="Lucida Sans" panose="020B0602030504020204" pitchFamily="34" charset="0"/>
                <a:cs typeface="Lucida Sans" panose="020B0602030504020204" pitchFamily="34" charset="0"/>
              </a:endParaRPr>
            </a:p>
          </p:txBody>
        </p:sp>
      </p:grpSp>
    </p:spTree>
    <p:extLst>
      <p:ext uri="{BB962C8B-B14F-4D97-AF65-F5344CB8AC3E}">
        <p14:creationId xmlns:p14="http://schemas.microsoft.com/office/powerpoint/2010/main" val="25347045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C5A3C629-64F1-45BC-BFA1-16E00DA403B9}"/>
              </a:ext>
            </a:extLst>
          </p:cNvPr>
          <p:cNvSpPr>
            <a:spLocks noGrp="1"/>
          </p:cNvSpPr>
          <p:nvPr>
            <p:ph idx="1"/>
          </p:nvPr>
        </p:nvSpPr>
        <p:spPr>
          <a:xfrm>
            <a:off x="107504" y="1326162"/>
            <a:ext cx="8713787" cy="3261811"/>
          </a:xfrm>
        </p:spPr>
        <p:txBody>
          <a:bodyPr/>
          <a:lstStyle/>
          <a:p>
            <a:pPr marL="0" indent="0">
              <a:buNone/>
            </a:pPr>
            <a:r>
              <a:rPr lang="en-US" sz="1600" kern="1200" dirty="0">
                <a:solidFill>
                  <a:srgbClr val="7DBB6E"/>
                </a:solidFill>
              </a:rPr>
              <a:t>2. Understanding the new EAL curriculum </a:t>
            </a:r>
          </a:p>
          <a:p>
            <a:pPr marL="0" indent="0">
              <a:buNone/>
            </a:pPr>
            <a:r>
              <a:rPr lang="en-US" sz="1600" dirty="0"/>
              <a:t>Teachers and school leaders </a:t>
            </a:r>
            <a:endParaRPr lang="en-US" sz="1600" b="0" dirty="0"/>
          </a:p>
          <a:p>
            <a:pPr marL="0" indent="0">
              <a:buNone/>
            </a:pPr>
            <a:r>
              <a:rPr lang="en-AU" sz="1600" b="0" dirty="0"/>
              <a:t>To become familiar with the new EAL curriculum, you could:</a:t>
            </a:r>
          </a:p>
          <a:p>
            <a:r>
              <a:rPr lang="en-AU" sz="1600" b="0" dirty="0"/>
              <a:t>discuss the EAL curriculum during whole-school or team meetings</a:t>
            </a:r>
          </a:p>
          <a:p>
            <a:r>
              <a:rPr lang="en-AU" sz="1600" b="0" dirty="0"/>
              <a:t>refer to the </a:t>
            </a:r>
            <a:r>
              <a:rPr lang="en-AU" sz="1600" b="0" dirty="0">
                <a:hlinkClick r:id="rId3"/>
              </a:rPr>
              <a:t>EAL glossary</a:t>
            </a:r>
            <a:r>
              <a:rPr lang="en-AU" sz="1600" b="0" dirty="0"/>
              <a:t> to help with understanding the EAL curriculum</a:t>
            </a:r>
          </a:p>
          <a:p>
            <a:r>
              <a:rPr lang="en-AU" sz="1600" b="0" dirty="0"/>
              <a:t>use </a:t>
            </a:r>
            <a:r>
              <a:rPr lang="en-AU" sz="1600" b="0" dirty="0">
                <a:hlinkClick r:id="rId4"/>
              </a:rPr>
              <a:t>Getting to know the Victorian Curriculum F-10 EAL</a:t>
            </a:r>
            <a:r>
              <a:rPr lang="en-AU" sz="1600" b="0" dirty="0"/>
              <a:t> for self-study or discussions at meetings. </a:t>
            </a:r>
            <a:endParaRPr lang="en-US" sz="1600" b="0" dirty="0"/>
          </a:p>
          <a:p>
            <a:pPr marL="0" indent="0">
              <a:buNone/>
            </a:pPr>
            <a:r>
              <a:rPr lang="en-US" sz="1600" dirty="0"/>
              <a:t>School leaders </a:t>
            </a:r>
          </a:p>
          <a:p>
            <a:pPr marL="0" indent="0">
              <a:buNone/>
            </a:pPr>
            <a:r>
              <a:rPr lang="en-US" sz="1600" b="0" dirty="0"/>
              <a:t>You could work with teachers to identify:</a:t>
            </a:r>
          </a:p>
          <a:p>
            <a:r>
              <a:rPr lang="en-AU" sz="1600" b="0" dirty="0"/>
              <a:t>curriculum implementation priorities, for example, updating scope and sequence documents</a:t>
            </a:r>
          </a:p>
          <a:p>
            <a:r>
              <a:rPr lang="en-US" sz="1600" b="0" dirty="0"/>
              <a:t>next steps. </a:t>
            </a:r>
          </a:p>
          <a:p>
            <a:endParaRPr lang="en-US" sz="1600" b="0" dirty="0"/>
          </a:p>
          <a:p>
            <a:endParaRPr lang="en-AU" dirty="0"/>
          </a:p>
        </p:txBody>
      </p:sp>
      <p:grpSp>
        <p:nvGrpSpPr>
          <p:cNvPr id="18" name="Group 17">
            <a:extLst>
              <a:ext uri="{FF2B5EF4-FFF2-40B4-BE49-F238E27FC236}">
                <a16:creationId xmlns:a16="http://schemas.microsoft.com/office/drawing/2014/main" id="{1DBEF080-60AF-4CD5-A577-3B4DB67D15D0}"/>
              </a:ext>
            </a:extLst>
          </p:cNvPr>
          <p:cNvGrpSpPr/>
          <p:nvPr/>
        </p:nvGrpSpPr>
        <p:grpSpPr>
          <a:xfrm>
            <a:off x="-1633447" y="36612"/>
            <a:ext cx="9117140" cy="1161281"/>
            <a:chOff x="-1633447" y="36612"/>
            <a:chExt cx="9117140" cy="1161281"/>
          </a:xfrm>
        </p:grpSpPr>
        <p:grpSp>
          <p:nvGrpSpPr>
            <p:cNvPr id="15" name="Group 14">
              <a:extLst>
                <a:ext uri="{FF2B5EF4-FFF2-40B4-BE49-F238E27FC236}">
                  <a16:creationId xmlns:a16="http://schemas.microsoft.com/office/drawing/2014/main" id="{8E6A8DEF-4A84-4E8A-9F4B-1DE17D74B3E8}"/>
                </a:ext>
              </a:extLst>
            </p:cNvPr>
            <p:cNvGrpSpPr/>
            <p:nvPr/>
          </p:nvGrpSpPr>
          <p:grpSpPr>
            <a:xfrm>
              <a:off x="323528" y="483518"/>
              <a:ext cx="5231765" cy="714375"/>
              <a:chOff x="323528" y="483518"/>
              <a:chExt cx="5231765" cy="714375"/>
            </a:xfrm>
          </p:grpSpPr>
          <p:grpSp>
            <p:nvGrpSpPr>
              <p:cNvPr id="4" name="Group 3">
                <a:extLst>
                  <a:ext uri="{FF2B5EF4-FFF2-40B4-BE49-F238E27FC236}">
                    <a16:creationId xmlns:a16="http://schemas.microsoft.com/office/drawing/2014/main" id="{C2B7B5EF-7007-4E60-A3DE-7EA8E7DEDDE5}"/>
                  </a:ext>
                </a:extLst>
              </p:cNvPr>
              <p:cNvGrpSpPr>
                <a:grpSpLocks/>
              </p:cNvGrpSpPr>
              <p:nvPr/>
            </p:nvGrpSpPr>
            <p:grpSpPr bwMode="auto">
              <a:xfrm>
                <a:off x="323528" y="483518"/>
                <a:ext cx="5231765" cy="714375"/>
                <a:chOff x="1833" y="155"/>
                <a:chExt cx="8239" cy="1125"/>
              </a:xfrm>
            </p:grpSpPr>
            <p:sp>
              <p:nvSpPr>
                <p:cNvPr id="5" name="Freeform 156">
                  <a:extLst>
                    <a:ext uri="{FF2B5EF4-FFF2-40B4-BE49-F238E27FC236}">
                      <a16:creationId xmlns:a16="http://schemas.microsoft.com/office/drawing/2014/main" id="{3139E42E-F1CE-426A-860A-1CBFFBA54965}"/>
                    </a:ext>
                  </a:extLst>
                </p:cNvPr>
                <p:cNvSpPr>
                  <a:spLocks/>
                </p:cNvSpPr>
                <p:nvPr/>
              </p:nvSpPr>
              <p:spPr bwMode="auto">
                <a:xfrm>
                  <a:off x="1833" y="155"/>
                  <a:ext cx="8239" cy="838"/>
                </a:xfrm>
                <a:custGeom>
                  <a:avLst/>
                  <a:gdLst>
                    <a:gd name="T0" fmla="+- 0 9495 1833"/>
                    <a:gd name="T1" fmla="*/ T0 w 8239"/>
                    <a:gd name="T2" fmla="+- 0 993 156"/>
                    <a:gd name="T3" fmla="*/ 993 h 838"/>
                    <a:gd name="T4" fmla="+- 0 9495 1833"/>
                    <a:gd name="T5" fmla="*/ T4 w 8239"/>
                    <a:gd name="T6" fmla="+- 0 763 156"/>
                    <a:gd name="T7" fmla="*/ 763 h 838"/>
                    <a:gd name="T8" fmla="+- 0 9727 1833"/>
                    <a:gd name="T9" fmla="*/ T8 w 8239"/>
                    <a:gd name="T10" fmla="+- 0 748 156"/>
                    <a:gd name="T11" fmla="*/ 748 h 838"/>
                    <a:gd name="T12" fmla="+- 0 9828 1833"/>
                    <a:gd name="T13" fmla="*/ T12 w 8239"/>
                    <a:gd name="T14" fmla="+- 0 647 156"/>
                    <a:gd name="T15" fmla="*/ 647 h 838"/>
                    <a:gd name="T16" fmla="+- 0 9829 1833"/>
                    <a:gd name="T17" fmla="*/ T16 w 8239"/>
                    <a:gd name="T18" fmla="+- 0 503 156"/>
                    <a:gd name="T19" fmla="*/ 503 h 838"/>
                    <a:gd name="T20" fmla="+- 0 9734 1833"/>
                    <a:gd name="T21" fmla="*/ T20 w 8239"/>
                    <a:gd name="T22" fmla="+- 0 403 156"/>
                    <a:gd name="T23" fmla="*/ 403 h 838"/>
                    <a:gd name="T24" fmla="+- 0 9664 1833"/>
                    <a:gd name="T25" fmla="*/ T24 w 8239"/>
                    <a:gd name="T26" fmla="+- 0 386 156"/>
                    <a:gd name="T27" fmla="*/ 386 h 838"/>
                    <a:gd name="T28" fmla="+- 0 2174 1833"/>
                    <a:gd name="T29" fmla="*/ T28 w 8239"/>
                    <a:gd name="T30" fmla="+- 0 402 156"/>
                    <a:gd name="T31" fmla="*/ 402 h 838"/>
                    <a:gd name="T32" fmla="+- 0 2077 1833"/>
                    <a:gd name="T33" fmla="*/ T32 w 8239"/>
                    <a:gd name="T34" fmla="+- 0 502 156"/>
                    <a:gd name="T35" fmla="*/ 502 h 838"/>
                    <a:gd name="T36" fmla="+- 0 2078 1833"/>
                    <a:gd name="T37" fmla="*/ T36 w 8239"/>
                    <a:gd name="T38" fmla="+- 0 647 156"/>
                    <a:gd name="T39" fmla="*/ 647 h 838"/>
                    <a:gd name="T40" fmla="+- 0 2178 1833"/>
                    <a:gd name="T41" fmla="*/ T40 w 8239"/>
                    <a:gd name="T42" fmla="+- 0 748 156"/>
                    <a:gd name="T43" fmla="*/ 748 h 838"/>
                    <a:gd name="T44" fmla="+- 0 2482 1833"/>
                    <a:gd name="T45" fmla="*/ T44 w 8239"/>
                    <a:gd name="T46" fmla="+- 0 763 156"/>
                    <a:gd name="T47" fmla="*/ 763 h 838"/>
                    <a:gd name="T48" fmla="+- 0 2482 1833"/>
                    <a:gd name="T49" fmla="*/ T48 w 8239"/>
                    <a:gd name="T50" fmla="+- 0 993 156"/>
                    <a:gd name="T51" fmla="*/ 993 h 838"/>
                    <a:gd name="T52" fmla="+- 0 2252 1833"/>
                    <a:gd name="T53" fmla="*/ T52 w 8239"/>
                    <a:gd name="T54" fmla="+- 0 992 156"/>
                    <a:gd name="T55" fmla="*/ 992 h 838"/>
                    <a:gd name="T56" fmla="+- 0 2106 1833"/>
                    <a:gd name="T57" fmla="*/ T56 w 8239"/>
                    <a:gd name="T58" fmla="+- 0 966 156"/>
                    <a:gd name="T59" fmla="*/ 966 h 838"/>
                    <a:gd name="T60" fmla="+- 0 1982 1833"/>
                    <a:gd name="T61" fmla="*/ T60 w 8239"/>
                    <a:gd name="T62" fmla="+- 0 894 156"/>
                    <a:gd name="T63" fmla="*/ 894 h 838"/>
                    <a:gd name="T64" fmla="+- 0 1890 1833"/>
                    <a:gd name="T65" fmla="*/ T64 w 8239"/>
                    <a:gd name="T66" fmla="+- 0 785 156"/>
                    <a:gd name="T67" fmla="*/ 785 h 838"/>
                    <a:gd name="T68" fmla="+- 0 1840 1833"/>
                    <a:gd name="T69" fmla="*/ T68 w 8239"/>
                    <a:gd name="T70" fmla="+- 0 649 156"/>
                    <a:gd name="T71" fmla="*/ 649 h 838"/>
                    <a:gd name="T72" fmla="+- 0 1840 1833"/>
                    <a:gd name="T73" fmla="*/ T72 w 8239"/>
                    <a:gd name="T74" fmla="+- 0 500 156"/>
                    <a:gd name="T75" fmla="*/ 500 h 838"/>
                    <a:gd name="T76" fmla="+- 0 1889 1833"/>
                    <a:gd name="T77" fmla="*/ T76 w 8239"/>
                    <a:gd name="T78" fmla="+- 0 365 156"/>
                    <a:gd name="T79" fmla="*/ 365 h 838"/>
                    <a:gd name="T80" fmla="+- 0 1980 1833"/>
                    <a:gd name="T81" fmla="*/ T80 w 8239"/>
                    <a:gd name="T82" fmla="+- 0 257 156"/>
                    <a:gd name="T83" fmla="*/ 257 h 838"/>
                    <a:gd name="T84" fmla="+- 0 2101 1833"/>
                    <a:gd name="T85" fmla="*/ T84 w 8239"/>
                    <a:gd name="T86" fmla="+- 0 184 156"/>
                    <a:gd name="T87" fmla="*/ 184 h 838"/>
                    <a:gd name="T88" fmla="+- 0 2245 1833"/>
                    <a:gd name="T89" fmla="*/ T88 w 8239"/>
                    <a:gd name="T90" fmla="+- 0 156 156"/>
                    <a:gd name="T91" fmla="*/ 156 h 838"/>
                    <a:gd name="T92" fmla="+- 0 9738 1833"/>
                    <a:gd name="T93" fmla="*/ T92 w 8239"/>
                    <a:gd name="T94" fmla="+- 0 164 156"/>
                    <a:gd name="T95" fmla="*/ 164 h 838"/>
                    <a:gd name="T96" fmla="+- 0 9870 1833"/>
                    <a:gd name="T97" fmla="*/ T96 w 8239"/>
                    <a:gd name="T98" fmla="+- 0 216 156"/>
                    <a:gd name="T99" fmla="*/ 216 h 838"/>
                    <a:gd name="T100" fmla="+- 0 9976 1833"/>
                    <a:gd name="T101" fmla="*/ T100 w 8239"/>
                    <a:gd name="T102" fmla="+- 0 308 156"/>
                    <a:gd name="T103" fmla="*/ 308 h 838"/>
                    <a:gd name="T104" fmla="+- 0 10047 1833"/>
                    <a:gd name="T105" fmla="*/ T104 w 8239"/>
                    <a:gd name="T106" fmla="+- 0 430 156"/>
                    <a:gd name="T107" fmla="*/ 430 h 838"/>
                    <a:gd name="T108" fmla="+- 0 10072 1833"/>
                    <a:gd name="T109" fmla="*/ T108 w 8239"/>
                    <a:gd name="T110" fmla="+- 0 574 156"/>
                    <a:gd name="T111" fmla="*/ 574 h 838"/>
                    <a:gd name="T112" fmla="+- 0 10046 1833"/>
                    <a:gd name="T113" fmla="*/ T112 w 8239"/>
                    <a:gd name="T114" fmla="+- 0 720 156"/>
                    <a:gd name="T115" fmla="*/ 720 h 838"/>
                    <a:gd name="T116" fmla="+- 0 9974 1833"/>
                    <a:gd name="T117" fmla="*/ T116 w 8239"/>
                    <a:gd name="T118" fmla="+- 0 843 156"/>
                    <a:gd name="T119" fmla="*/ 843 h 838"/>
                    <a:gd name="T120" fmla="+- 0 9865 1833"/>
                    <a:gd name="T121" fmla="*/ T120 w 8239"/>
                    <a:gd name="T122" fmla="+- 0 935 156"/>
                    <a:gd name="T123" fmla="*/ 935 h 838"/>
                    <a:gd name="T124" fmla="+- 0 9729 1833"/>
                    <a:gd name="T125" fmla="*/ T124 w 8239"/>
                    <a:gd name="T126" fmla="+- 0 985 156"/>
                    <a:gd name="T127" fmla="*/ 985 h 838"/>
                    <a:gd name="T128" fmla="+- 0 9654 1833"/>
                    <a:gd name="T129" fmla="*/ T128 w 8239"/>
                    <a:gd name="T130" fmla="+- 0 993 156"/>
                    <a:gd name="T131" fmla="*/ 993 h 8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8239" h="838">
                      <a:moveTo>
                        <a:pt x="7821" y="837"/>
                      </a:moveTo>
                      <a:lnTo>
                        <a:pt x="7662" y="837"/>
                      </a:lnTo>
                      <a:lnTo>
                        <a:pt x="7778" y="722"/>
                      </a:lnTo>
                      <a:lnTo>
                        <a:pt x="7662" y="607"/>
                      </a:lnTo>
                      <a:lnTo>
                        <a:pt x="7821" y="607"/>
                      </a:lnTo>
                      <a:lnTo>
                        <a:pt x="7894" y="592"/>
                      </a:lnTo>
                      <a:lnTo>
                        <a:pt x="7954" y="551"/>
                      </a:lnTo>
                      <a:lnTo>
                        <a:pt x="7995" y="491"/>
                      </a:lnTo>
                      <a:lnTo>
                        <a:pt x="8010" y="418"/>
                      </a:lnTo>
                      <a:lnTo>
                        <a:pt x="7996" y="347"/>
                      </a:lnTo>
                      <a:lnTo>
                        <a:pt x="7958" y="288"/>
                      </a:lnTo>
                      <a:lnTo>
                        <a:pt x="7901" y="247"/>
                      </a:lnTo>
                      <a:lnTo>
                        <a:pt x="7831" y="230"/>
                      </a:lnTo>
                      <a:lnTo>
                        <a:pt x="412" y="230"/>
                      </a:lnTo>
                      <a:lnTo>
                        <a:pt x="341" y="246"/>
                      </a:lnTo>
                      <a:lnTo>
                        <a:pt x="283" y="287"/>
                      </a:lnTo>
                      <a:lnTo>
                        <a:pt x="244" y="346"/>
                      </a:lnTo>
                      <a:lnTo>
                        <a:pt x="230" y="418"/>
                      </a:lnTo>
                      <a:lnTo>
                        <a:pt x="245" y="491"/>
                      </a:lnTo>
                      <a:lnTo>
                        <a:pt x="285" y="551"/>
                      </a:lnTo>
                      <a:lnTo>
                        <a:pt x="345" y="592"/>
                      </a:lnTo>
                      <a:lnTo>
                        <a:pt x="419" y="607"/>
                      </a:lnTo>
                      <a:lnTo>
                        <a:pt x="649" y="607"/>
                      </a:lnTo>
                      <a:lnTo>
                        <a:pt x="764" y="722"/>
                      </a:lnTo>
                      <a:lnTo>
                        <a:pt x="649" y="837"/>
                      </a:lnTo>
                      <a:lnTo>
                        <a:pt x="419" y="837"/>
                      </a:lnTo>
                      <a:lnTo>
                        <a:pt x="419" y="836"/>
                      </a:lnTo>
                      <a:lnTo>
                        <a:pt x="344" y="829"/>
                      </a:lnTo>
                      <a:lnTo>
                        <a:pt x="273" y="810"/>
                      </a:lnTo>
                      <a:lnTo>
                        <a:pt x="208" y="779"/>
                      </a:lnTo>
                      <a:lnTo>
                        <a:pt x="149" y="738"/>
                      </a:lnTo>
                      <a:lnTo>
                        <a:pt x="99" y="687"/>
                      </a:lnTo>
                      <a:lnTo>
                        <a:pt x="57" y="629"/>
                      </a:lnTo>
                      <a:lnTo>
                        <a:pt x="26" y="564"/>
                      </a:lnTo>
                      <a:lnTo>
                        <a:pt x="7" y="493"/>
                      </a:lnTo>
                      <a:lnTo>
                        <a:pt x="0" y="418"/>
                      </a:lnTo>
                      <a:lnTo>
                        <a:pt x="7" y="344"/>
                      </a:lnTo>
                      <a:lnTo>
                        <a:pt x="26" y="274"/>
                      </a:lnTo>
                      <a:lnTo>
                        <a:pt x="56" y="209"/>
                      </a:lnTo>
                      <a:lnTo>
                        <a:pt x="97" y="151"/>
                      </a:lnTo>
                      <a:lnTo>
                        <a:pt x="147" y="101"/>
                      </a:lnTo>
                      <a:lnTo>
                        <a:pt x="204" y="59"/>
                      </a:lnTo>
                      <a:lnTo>
                        <a:pt x="268" y="28"/>
                      </a:lnTo>
                      <a:lnTo>
                        <a:pt x="338" y="8"/>
                      </a:lnTo>
                      <a:lnTo>
                        <a:pt x="412" y="0"/>
                      </a:lnTo>
                      <a:lnTo>
                        <a:pt x="7831" y="0"/>
                      </a:lnTo>
                      <a:lnTo>
                        <a:pt x="7905" y="8"/>
                      </a:lnTo>
                      <a:lnTo>
                        <a:pt x="7974" y="29"/>
                      </a:lnTo>
                      <a:lnTo>
                        <a:pt x="8037" y="60"/>
                      </a:lnTo>
                      <a:lnTo>
                        <a:pt x="8094" y="102"/>
                      </a:lnTo>
                      <a:lnTo>
                        <a:pt x="8143" y="152"/>
                      </a:lnTo>
                      <a:lnTo>
                        <a:pt x="8184" y="210"/>
                      </a:lnTo>
                      <a:lnTo>
                        <a:pt x="8214" y="274"/>
                      </a:lnTo>
                      <a:lnTo>
                        <a:pt x="8233" y="344"/>
                      </a:lnTo>
                      <a:lnTo>
                        <a:pt x="8239" y="418"/>
                      </a:lnTo>
                      <a:lnTo>
                        <a:pt x="8232" y="493"/>
                      </a:lnTo>
                      <a:lnTo>
                        <a:pt x="8213" y="564"/>
                      </a:lnTo>
                      <a:lnTo>
                        <a:pt x="8182" y="629"/>
                      </a:lnTo>
                      <a:lnTo>
                        <a:pt x="8141" y="687"/>
                      </a:lnTo>
                      <a:lnTo>
                        <a:pt x="8090" y="738"/>
                      </a:lnTo>
                      <a:lnTo>
                        <a:pt x="8032" y="779"/>
                      </a:lnTo>
                      <a:lnTo>
                        <a:pt x="7967" y="810"/>
                      </a:lnTo>
                      <a:lnTo>
                        <a:pt x="7896" y="829"/>
                      </a:lnTo>
                      <a:lnTo>
                        <a:pt x="7821" y="836"/>
                      </a:lnTo>
                      <a:lnTo>
                        <a:pt x="7821" y="837"/>
                      </a:lnTo>
                      <a:close/>
                    </a:path>
                  </a:pathLst>
                </a:custGeom>
                <a:solidFill>
                  <a:srgbClr val="BBD7A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AutoShape 155">
                  <a:extLst>
                    <a:ext uri="{FF2B5EF4-FFF2-40B4-BE49-F238E27FC236}">
                      <a16:creationId xmlns:a16="http://schemas.microsoft.com/office/drawing/2014/main" id="{6D1C8ECB-8BE4-4D75-897D-4C82471E3D19}"/>
                    </a:ext>
                  </a:extLst>
                </p:cNvPr>
                <p:cNvSpPr>
                  <a:spLocks/>
                </p:cNvSpPr>
                <p:nvPr/>
              </p:nvSpPr>
              <p:spPr bwMode="auto">
                <a:xfrm>
                  <a:off x="2355" y="474"/>
                  <a:ext cx="7150" cy="806"/>
                </a:xfrm>
                <a:custGeom>
                  <a:avLst/>
                  <a:gdLst>
                    <a:gd name="T0" fmla="+- 0 4313 2355"/>
                    <a:gd name="T1" fmla="*/ T0 w 7150"/>
                    <a:gd name="T2" fmla="+- 0 878 475"/>
                    <a:gd name="T3" fmla="*/ 878 h 806"/>
                    <a:gd name="T4" fmla="+- 0 3967 2355"/>
                    <a:gd name="T5" fmla="*/ T4 w 7150"/>
                    <a:gd name="T6" fmla="+- 0 475 475"/>
                    <a:gd name="T7" fmla="*/ 475 h 806"/>
                    <a:gd name="T8" fmla="+- 0 2355 2355"/>
                    <a:gd name="T9" fmla="*/ T8 w 7150"/>
                    <a:gd name="T10" fmla="+- 0 475 475"/>
                    <a:gd name="T11" fmla="*/ 475 h 806"/>
                    <a:gd name="T12" fmla="+- 0 2701 2355"/>
                    <a:gd name="T13" fmla="*/ T12 w 7150"/>
                    <a:gd name="T14" fmla="+- 0 878 475"/>
                    <a:gd name="T15" fmla="*/ 878 h 806"/>
                    <a:gd name="T16" fmla="+- 0 2355 2355"/>
                    <a:gd name="T17" fmla="*/ T16 w 7150"/>
                    <a:gd name="T18" fmla="+- 0 1281 475"/>
                    <a:gd name="T19" fmla="*/ 1281 h 806"/>
                    <a:gd name="T20" fmla="+- 0 3967 2355"/>
                    <a:gd name="T21" fmla="*/ T20 w 7150"/>
                    <a:gd name="T22" fmla="+- 0 1281 475"/>
                    <a:gd name="T23" fmla="*/ 1281 h 806"/>
                    <a:gd name="T24" fmla="+- 0 4313 2355"/>
                    <a:gd name="T25" fmla="*/ T24 w 7150"/>
                    <a:gd name="T26" fmla="+- 0 878 475"/>
                    <a:gd name="T27" fmla="*/ 878 h 806"/>
                    <a:gd name="T28" fmla="+- 0 6043 2355"/>
                    <a:gd name="T29" fmla="*/ T28 w 7150"/>
                    <a:gd name="T30" fmla="+- 0 878 475"/>
                    <a:gd name="T31" fmla="*/ 878 h 806"/>
                    <a:gd name="T32" fmla="+- 0 5698 2355"/>
                    <a:gd name="T33" fmla="*/ T32 w 7150"/>
                    <a:gd name="T34" fmla="+- 0 475 475"/>
                    <a:gd name="T35" fmla="*/ 475 h 806"/>
                    <a:gd name="T36" fmla="+- 0 4086 2355"/>
                    <a:gd name="T37" fmla="*/ T36 w 7150"/>
                    <a:gd name="T38" fmla="+- 0 475 475"/>
                    <a:gd name="T39" fmla="*/ 475 h 806"/>
                    <a:gd name="T40" fmla="+- 0 4431 2355"/>
                    <a:gd name="T41" fmla="*/ T40 w 7150"/>
                    <a:gd name="T42" fmla="+- 0 878 475"/>
                    <a:gd name="T43" fmla="*/ 878 h 806"/>
                    <a:gd name="T44" fmla="+- 0 4086 2355"/>
                    <a:gd name="T45" fmla="*/ T44 w 7150"/>
                    <a:gd name="T46" fmla="+- 0 1281 475"/>
                    <a:gd name="T47" fmla="*/ 1281 h 806"/>
                    <a:gd name="T48" fmla="+- 0 5698 2355"/>
                    <a:gd name="T49" fmla="*/ T48 w 7150"/>
                    <a:gd name="T50" fmla="+- 0 1281 475"/>
                    <a:gd name="T51" fmla="*/ 1281 h 806"/>
                    <a:gd name="T52" fmla="+- 0 6043 2355"/>
                    <a:gd name="T53" fmla="*/ T52 w 7150"/>
                    <a:gd name="T54" fmla="+- 0 878 475"/>
                    <a:gd name="T55" fmla="*/ 878 h 806"/>
                    <a:gd name="T56" fmla="+- 0 7774 2355"/>
                    <a:gd name="T57" fmla="*/ T56 w 7150"/>
                    <a:gd name="T58" fmla="+- 0 878 475"/>
                    <a:gd name="T59" fmla="*/ 878 h 806"/>
                    <a:gd name="T60" fmla="+- 0 7428 2355"/>
                    <a:gd name="T61" fmla="*/ T60 w 7150"/>
                    <a:gd name="T62" fmla="+- 0 475 475"/>
                    <a:gd name="T63" fmla="*/ 475 h 806"/>
                    <a:gd name="T64" fmla="+- 0 5816 2355"/>
                    <a:gd name="T65" fmla="*/ T64 w 7150"/>
                    <a:gd name="T66" fmla="+- 0 475 475"/>
                    <a:gd name="T67" fmla="*/ 475 h 806"/>
                    <a:gd name="T68" fmla="+- 0 6162 2355"/>
                    <a:gd name="T69" fmla="*/ T68 w 7150"/>
                    <a:gd name="T70" fmla="+- 0 878 475"/>
                    <a:gd name="T71" fmla="*/ 878 h 806"/>
                    <a:gd name="T72" fmla="+- 0 5816 2355"/>
                    <a:gd name="T73" fmla="*/ T72 w 7150"/>
                    <a:gd name="T74" fmla="+- 0 1281 475"/>
                    <a:gd name="T75" fmla="*/ 1281 h 806"/>
                    <a:gd name="T76" fmla="+- 0 7428 2355"/>
                    <a:gd name="T77" fmla="*/ T76 w 7150"/>
                    <a:gd name="T78" fmla="+- 0 1281 475"/>
                    <a:gd name="T79" fmla="*/ 1281 h 806"/>
                    <a:gd name="T80" fmla="+- 0 7774 2355"/>
                    <a:gd name="T81" fmla="*/ T80 w 7150"/>
                    <a:gd name="T82" fmla="+- 0 878 475"/>
                    <a:gd name="T83" fmla="*/ 878 h 806"/>
                    <a:gd name="T84" fmla="+- 0 9504 2355"/>
                    <a:gd name="T85" fmla="*/ T84 w 7150"/>
                    <a:gd name="T86" fmla="+- 0 878 475"/>
                    <a:gd name="T87" fmla="*/ 878 h 806"/>
                    <a:gd name="T88" fmla="+- 0 9159 2355"/>
                    <a:gd name="T89" fmla="*/ T88 w 7150"/>
                    <a:gd name="T90" fmla="+- 0 475 475"/>
                    <a:gd name="T91" fmla="*/ 475 h 806"/>
                    <a:gd name="T92" fmla="+- 0 7547 2355"/>
                    <a:gd name="T93" fmla="*/ T92 w 7150"/>
                    <a:gd name="T94" fmla="+- 0 475 475"/>
                    <a:gd name="T95" fmla="*/ 475 h 806"/>
                    <a:gd name="T96" fmla="+- 0 7892 2355"/>
                    <a:gd name="T97" fmla="*/ T96 w 7150"/>
                    <a:gd name="T98" fmla="+- 0 878 475"/>
                    <a:gd name="T99" fmla="*/ 878 h 806"/>
                    <a:gd name="T100" fmla="+- 0 7547 2355"/>
                    <a:gd name="T101" fmla="*/ T100 w 7150"/>
                    <a:gd name="T102" fmla="+- 0 1281 475"/>
                    <a:gd name="T103" fmla="*/ 1281 h 806"/>
                    <a:gd name="T104" fmla="+- 0 9159 2355"/>
                    <a:gd name="T105" fmla="*/ T104 w 7150"/>
                    <a:gd name="T106" fmla="+- 0 1281 475"/>
                    <a:gd name="T107" fmla="*/ 1281 h 806"/>
                    <a:gd name="T108" fmla="+- 0 9504 2355"/>
                    <a:gd name="T109" fmla="*/ T108 w 7150"/>
                    <a:gd name="T110" fmla="+- 0 878 475"/>
                    <a:gd name="T111" fmla="*/ 878 h 8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7150" h="806">
                      <a:moveTo>
                        <a:pt x="1958" y="403"/>
                      </a:moveTo>
                      <a:lnTo>
                        <a:pt x="1612" y="0"/>
                      </a:lnTo>
                      <a:lnTo>
                        <a:pt x="0" y="0"/>
                      </a:lnTo>
                      <a:lnTo>
                        <a:pt x="346" y="403"/>
                      </a:lnTo>
                      <a:lnTo>
                        <a:pt x="0" y="806"/>
                      </a:lnTo>
                      <a:lnTo>
                        <a:pt x="1612" y="806"/>
                      </a:lnTo>
                      <a:lnTo>
                        <a:pt x="1958" y="403"/>
                      </a:lnTo>
                      <a:close/>
                      <a:moveTo>
                        <a:pt x="3688" y="403"/>
                      </a:moveTo>
                      <a:lnTo>
                        <a:pt x="3343" y="0"/>
                      </a:lnTo>
                      <a:lnTo>
                        <a:pt x="1731" y="0"/>
                      </a:lnTo>
                      <a:lnTo>
                        <a:pt x="2076" y="403"/>
                      </a:lnTo>
                      <a:lnTo>
                        <a:pt x="1731" y="806"/>
                      </a:lnTo>
                      <a:lnTo>
                        <a:pt x="3343" y="806"/>
                      </a:lnTo>
                      <a:lnTo>
                        <a:pt x="3688" y="403"/>
                      </a:lnTo>
                      <a:close/>
                      <a:moveTo>
                        <a:pt x="5419" y="403"/>
                      </a:moveTo>
                      <a:lnTo>
                        <a:pt x="5073" y="0"/>
                      </a:lnTo>
                      <a:lnTo>
                        <a:pt x="3461" y="0"/>
                      </a:lnTo>
                      <a:lnTo>
                        <a:pt x="3807" y="403"/>
                      </a:lnTo>
                      <a:lnTo>
                        <a:pt x="3461" y="806"/>
                      </a:lnTo>
                      <a:lnTo>
                        <a:pt x="5073" y="806"/>
                      </a:lnTo>
                      <a:lnTo>
                        <a:pt x="5419" y="403"/>
                      </a:lnTo>
                      <a:close/>
                      <a:moveTo>
                        <a:pt x="7149" y="403"/>
                      </a:moveTo>
                      <a:lnTo>
                        <a:pt x="6804" y="0"/>
                      </a:lnTo>
                      <a:lnTo>
                        <a:pt x="5192" y="0"/>
                      </a:lnTo>
                      <a:lnTo>
                        <a:pt x="5537" y="403"/>
                      </a:lnTo>
                      <a:lnTo>
                        <a:pt x="5192" y="806"/>
                      </a:lnTo>
                      <a:lnTo>
                        <a:pt x="6804" y="806"/>
                      </a:lnTo>
                      <a:lnTo>
                        <a:pt x="7149" y="403"/>
                      </a:lnTo>
                      <a:close/>
                    </a:path>
                  </a:pathLst>
                </a:custGeom>
                <a:solidFill>
                  <a:srgbClr val="7DBB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Text Box 154">
                  <a:extLst>
                    <a:ext uri="{FF2B5EF4-FFF2-40B4-BE49-F238E27FC236}">
                      <a16:creationId xmlns:a16="http://schemas.microsoft.com/office/drawing/2014/main" id="{F8393084-C6F7-4366-A643-38EA62708EEB}"/>
                    </a:ext>
                  </a:extLst>
                </p:cNvPr>
                <p:cNvSpPr txBox="1">
                  <a:spLocks noChangeArrowheads="1"/>
                </p:cNvSpPr>
                <p:nvPr/>
              </p:nvSpPr>
              <p:spPr bwMode="auto">
                <a:xfrm>
                  <a:off x="2845" y="676"/>
                  <a:ext cx="12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0965" indent="-1016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Evaluate and diagnose</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8" name="Text Box 153">
                  <a:extLst>
                    <a:ext uri="{FF2B5EF4-FFF2-40B4-BE49-F238E27FC236}">
                      <a16:creationId xmlns:a16="http://schemas.microsoft.com/office/drawing/2014/main" id="{6F18E3B8-601E-4FCD-BE37-2404BEB2869E}"/>
                    </a:ext>
                  </a:extLst>
                </p:cNvPr>
                <p:cNvSpPr txBox="1">
                  <a:spLocks noChangeArrowheads="1"/>
                </p:cNvSpPr>
                <p:nvPr/>
              </p:nvSpPr>
              <p:spPr bwMode="auto">
                <a:xfrm>
                  <a:off x="4558" y="676"/>
                  <a:ext cx="1239"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13665" marR="5080" indent="-1143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Prioritise and set goals</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9" name="Text Box 152">
                  <a:extLst>
                    <a:ext uri="{FF2B5EF4-FFF2-40B4-BE49-F238E27FC236}">
                      <a16:creationId xmlns:a16="http://schemas.microsoft.com/office/drawing/2014/main" id="{CC6FCF26-69D2-43AE-91B6-F22C26302572}"/>
                    </a:ext>
                  </a:extLst>
                </p:cNvPr>
                <p:cNvSpPr txBox="1">
                  <a:spLocks noChangeArrowheads="1"/>
                </p:cNvSpPr>
                <p:nvPr/>
              </p:nvSpPr>
              <p:spPr bwMode="auto">
                <a:xfrm>
                  <a:off x="6485" y="676"/>
                  <a:ext cx="82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2540" indent="146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Develop and plan</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10" name="Text Box 151">
                  <a:extLst>
                    <a:ext uri="{FF2B5EF4-FFF2-40B4-BE49-F238E27FC236}">
                      <a16:creationId xmlns:a16="http://schemas.microsoft.com/office/drawing/2014/main" id="{23DBA877-A35E-4838-8ACE-3B873BBC3048}"/>
                    </a:ext>
                  </a:extLst>
                </p:cNvPr>
                <p:cNvSpPr txBox="1">
                  <a:spLocks noChangeArrowheads="1"/>
                </p:cNvSpPr>
                <p:nvPr/>
              </p:nvSpPr>
              <p:spPr bwMode="auto">
                <a:xfrm>
                  <a:off x="8072" y="676"/>
                  <a:ext cx="113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00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Implement and monitor</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12" name="Rectangle 11">
                <a:extLst>
                  <a:ext uri="{FF2B5EF4-FFF2-40B4-BE49-F238E27FC236}">
                    <a16:creationId xmlns:a16="http://schemas.microsoft.com/office/drawing/2014/main" id="{5E62F741-D9DF-4BA0-BD74-F27B5136AFB4}"/>
                  </a:ext>
                </a:extLst>
              </p:cNvPr>
              <p:cNvSpPr/>
              <p:nvPr/>
            </p:nvSpPr>
            <p:spPr bwMode="auto">
              <a:xfrm>
                <a:off x="1979712" y="744070"/>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3" name="Rectangle 12">
                <a:extLst>
                  <a:ext uri="{FF2B5EF4-FFF2-40B4-BE49-F238E27FC236}">
                    <a16:creationId xmlns:a16="http://schemas.microsoft.com/office/drawing/2014/main" id="{46E5723B-E51B-4EA9-95A2-C71B7243D9B9}"/>
                  </a:ext>
                </a:extLst>
              </p:cNvPr>
              <p:cNvSpPr/>
              <p:nvPr/>
            </p:nvSpPr>
            <p:spPr bwMode="auto">
              <a:xfrm>
                <a:off x="3091060" y="755596"/>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4" name="Rectangle 13">
                <a:extLst>
                  <a:ext uri="{FF2B5EF4-FFF2-40B4-BE49-F238E27FC236}">
                    <a16:creationId xmlns:a16="http://schemas.microsoft.com/office/drawing/2014/main" id="{CD81B33D-0C65-4E2D-9773-744233103CE7}"/>
                  </a:ext>
                </a:extLst>
              </p:cNvPr>
              <p:cNvSpPr/>
              <p:nvPr/>
            </p:nvSpPr>
            <p:spPr bwMode="auto">
              <a:xfrm>
                <a:off x="4191091" y="721287"/>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grpSp>
        <p:sp>
          <p:nvSpPr>
            <p:cNvPr id="17" name="Rectangle 16">
              <a:extLst>
                <a:ext uri="{FF2B5EF4-FFF2-40B4-BE49-F238E27FC236}">
                  <a16:creationId xmlns:a16="http://schemas.microsoft.com/office/drawing/2014/main" id="{333DB422-6C0B-4F75-975D-92449468B88A}"/>
                </a:ext>
              </a:extLst>
            </p:cNvPr>
            <p:cNvSpPr/>
            <p:nvPr/>
          </p:nvSpPr>
          <p:spPr>
            <a:xfrm>
              <a:off x="-1633447" y="36612"/>
              <a:ext cx="9117140" cy="461665"/>
            </a:xfrm>
            <a:prstGeom prst="rect">
              <a:avLst/>
            </a:prstGeom>
          </p:spPr>
          <p:txBody>
            <a:bodyPr wrap="square">
              <a:spAutoFit/>
            </a:bodyPr>
            <a:lstStyle/>
            <a:p>
              <a:pPr marL="2229485" marR="2250440" algn="ctr">
                <a:spcBef>
                  <a:spcPts val="470"/>
                </a:spcBef>
                <a:spcAft>
                  <a:spcPts val="0"/>
                </a:spcAft>
              </a:pPr>
              <a:r>
                <a:rPr lang="en-US" b="1" dirty="0">
                  <a:solidFill>
                    <a:srgbClr val="7DBB6E"/>
                  </a:solidFill>
                  <a:latin typeface="Lucida Sans" panose="020B0602030504020204" pitchFamily="34" charset="0"/>
                  <a:ea typeface="Lucida Sans" panose="020B0602030504020204" pitchFamily="34" charset="0"/>
                  <a:cs typeface="Lucida Sans" panose="020B0602030504020204" pitchFamily="34" charset="0"/>
                </a:rPr>
                <a:t>IMPROVEMENT CYCLE</a:t>
              </a:r>
              <a:endParaRPr lang="en-AU" b="1" dirty="0">
                <a:latin typeface="Lucida Sans" panose="020B0602030504020204" pitchFamily="34" charset="0"/>
                <a:ea typeface="Lucida Sans" panose="020B0602030504020204" pitchFamily="34" charset="0"/>
                <a:cs typeface="Lucida Sans" panose="020B0602030504020204" pitchFamily="34" charset="0"/>
              </a:endParaRPr>
            </a:p>
          </p:txBody>
        </p:sp>
      </p:grpSp>
    </p:spTree>
    <p:extLst>
      <p:ext uri="{BB962C8B-B14F-4D97-AF65-F5344CB8AC3E}">
        <p14:creationId xmlns:p14="http://schemas.microsoft.com/office/powerpoint/2010/main" val="21718474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C5A3C629-64F1-45BC-BFA1-16E00DA403B9}"/>
              </a:ext>
            </a:extLst>
          </p:cNvPr>
          <p:cNvSpPr>
            <a:spLocks noGrp="1"/>
          </p:cNvSpPr>
          <p:nvPr>
            <p:ph idx="1"/>
          </p:nvPr>
        </p:nvSpPr>
        <p:spPr>
          <a:xfrm>
            <a:off x="179388" y="1485900"/>
            <a:ext cx="8713787" cy="2971800"/>
          </a:xfrm>
        </p:spPr>
        <p:txBody>
          <a:bodyPr/>
          <a:lstStyle/>
          <a:p>
            <a:pPr marL="0" indent="0">
              <a:buNone/>
            </a:pPr>
            <a:r>
              <a:rPr lang="en-US" sz="1600" kern="1200" dirty="0">
                <a:solidFill>
                  <a:srgbClr val="7DBB6E"/>
                </a:solidFill>
              </a:rPr>
              <a:t>3. Evaluating current EAL teaching and learning programs </a:t>
            </a:r>
          </a:p>
          <a:p>
            <a:pPr marL="0" indent="0">
              <a:buNone/>
            </a:pPr>
            <a:r>
              <a:rPr lang="en-US" sz="1600" dirty="0"/>
              <a:t>Specialist EAL teachers </a:t>
            </a:r>
            <a:endParaRPr lang="en-US" sz="1600" b="0" dirty="0"/>
          </a:p>
          <a:p>
            <a:pPr marL="0" indent="0">
              <a:buNone/>
            </a:pPr>
            <a:r>
              <a:rPr lang="en-AU" sz="1600" b="0" dirty="0"/>
              <a:t>A specialist EAL teacher may act as the coordinator or leader of the school’s EAL teaching and learning program.</a:t>
            </a:r>
          </a:p>
          <a:p>
            <a:pPr marL="0" indent="0">
              <a:buNone/>
            </a:pPr>
            <a:endParaRPr lang="en-US" sz="1600" b="0" dirty="0"/>
          </a:p>
          <a:p>
            <a:pPr marL="0" indent="0">
              <a:buNone/>
            </a:pPr>
            <a:r>
              <a:rPr lang="en-US" sz="1600" dirty="0"/>
              <a:t>Generalist primary school teachers </a:t>
            </a:r>
            <a:endParaRPr lang="en-US" sz="1600" b="0" dirty="0"/>
          </a:p>
          <a:p>
            <a:pPr marL="0" indent="0">
              <a:buNone/>
            </a:pPr>
            <a:r>
              <a:rPr lang="en-AU" sz="1600" b="0" dirty="0"/>
              <a:t>A primary teacher caters for students with different learning needs, including EAL students. Reflect on how you’re teaching EAL learners now. Consider what you might need to update in your teaching and learning program.</a:t>
            </a:r>
            <a:endParaRPr lang="en-US" sz="1600" b="0" dirty="0"/>
          </a:p>
          <a:p>
            <a:pPr marL="0" indent="0">
              <a:buNone/>
            </a:pPr>
            <a:endParaRPr lang="en-US" sz="1600" b="0" dirty="0"/>
          </a:p>
          <a:p>
            <a:endParaRPr lang="en-AU" dirty="0"/>
          </a:p>
        </p:txBody>
      </p:sp>
      <p:grpSp>
        <p:nvGrpSpPr>
          <p:cNvPr id="18" name="Group 17">
            <a:extLst>
              <a:ext uri="{FF2B5EF4-FFF2-40B4-BE49-F238E27FC236}">
                <a16:creationId xmlns:a16="http://schemas.microsoft.com/office/drawing/2014/main" id="{1DBEF080-60AF-4CD5-A577-3B4DB67D15D0}"/>
              </a:ext>
            </a:extLst>
          </p:cNvPr>
          <p:cNvGrpSpPr/>
          <p:nvPr/>
        </p:nvGrpSpPr>
        <p:grpSpPr>
          <a:xfrm>
            <a:off x="-1633447" y="36612"/>
            <a:ext cx="9117140" cy="1161281"/>
            <a:chOff x="-1633447" y="36612"/>
            <a:chExt cx="9117140" cy="1161281"/>
          </a:xfrm>
        </p:grpSpPr>
        <p:grpSp>
          <p:nvGrpSpPr>
            <p:cNvPr id="15" name="Group 14">
              <a:extLst>
                <a:ext uri="{FF2B5EF4-FFF2-40B4-BE49-F238E27FC236}">
                  <a16:creationId xmlns:a16="http://schemas.microsoft.com/office/drawing/2014/main" id="{8E6A8DEF-4A84-4E8A-9F4B-1DE17D74B3E8}"/>
                </a:ext>
              </a:extLst>
            </p:cNvPr>
            <p:cNvGrpSpPr/>
            <p:nvPr/>
          </p:nvGrpSpPr>
          <p:grpSpPr>
            <a:xfrm>
              <a:off x="323528" y="483518"/>
              <a:ext cx="5231765" cy="714375"/>
              <a:chOff x="323528" y="483518"/>
              <a:chExt cx="5231765" cy="714375"/>
            </a:xfrm>
          </p:grpSpPr>
          <p:grpSp>
            <p:nvGrpSpPr>
              <p:cNvPr id="4" name="Group 3">
                <a:extLst>
                  <a:ext uri="{FF2B5EF4-FFF2-40B4-BE49-F238E27FC236}">
                    <a16:creationId xmlns:a16="http://schemas.microsoft.com/office/drawing/2014/main" id="{C2B7B5EF-7007-4E60-A3DE-7EA8E7DEDDE5}"/>
                  </a:ext>
                </a:extLst>
              </p:cNvPr>
              <p:cNvGrpSpPr>
                <a:grpSpLocks/>
              </p:cNvGrpSpPr>
              <p:nvPr/>
            </p:nvGrpSpPr>
            <p:grpSpPr bwMode="auto">
              <a:xfrm>
                <a:off x="323528" y="483518"/>
                <a:ext cx="5231765" cy="714375"/>
                <a:chOff x="1833" y="155"/>
                <a:chExt cx="8239" cy="1125"/>
              </a:xfrm>
            </p:grpSpPr>
            <p:sp>
              <p:nvSpPr>
                <p:cNvPr id="5" name="Freeform 156">
                  <a:extLst>
                    <a:ext uri="{FF2B5EF4-FFF2-40B4-BE49-F238E27FC236}">
                      <a16:creationId xmlns:a16="http://schemas.microsoft.com/office/drawing/2014/main" id="{3139E42E-F1CE-426A-860A-1CBFFBA54965}"/>
                    </a:ext>
                  </a:extLst>
                </p:cNvPr>
                <p:cNvSpPr>
                  <a:spLocks/>
                </p:cNvSpPr>
                <p:nvPr/>
              </p:nvSpPr>
              <p:spPr bwMode="auto">
                <a:xfrm>
                  <a:off x="1833" y="155"/>
                  <a:ext cx="8239" cy="838"/>
                </a:xfrm>
                <a:custGeom>
                  <a:avLst/>
                  <a:gdLst>
                    <a:gd name="T0" fmla="+- 0 9495 1833"/>
                    <a:gd name="T1" fmla="*/ T0 w 8239"/>
                    <a:gd name="T2" fmla="+- 0 993 156"/>
                    <a:gd name="T3" fmla="*/ 993 h 838"/>
                    <a:gd name="T4" fmla="+- 0 9495 1833"/>
                    <a:gd name="T5" fmla="*/ T4 w 8239"/>
                    <a:gd name="T6" fmla="+- 0 763 156"/>
                    <a:gd name="T7" fmla="*/ 763 h 838"/>
                    <a:gd name="T8" fmla="+- 0 9727 1833"/>
                    <a:gd name="T9" fmla="*/ T8 w 8239"/>
                    <a:gd name="T10" fmla="+- 0 748 156"/>
                    <a:gd name="T11" fmla="*/ 748 h 838"/>
                    <a:gd name="T12" fmla="+- 0 9828 1833"/>
                    <a:gd name="T13" fmla="*/ T12 w 8239"/>
                    <a:gd name="T14" fmla="+- 0 647 156"/>
                    <a:gd name="T15" fmla="*/ 647 h 838"/>
                    <a:gd name="T16" fmla="+- 0 9829 1833"/>
                    <a:gd name="T17" fmla="*/ T16 w 8239"/>
                    <a:gd name="T18" fmla="+- 0 503 156"/>
                    <a:gd name="T19" fmla="*/ 503 h 838"/>
                    <a:gd name="T20" fmla="+- 0 9734 1833"/>
                    <a:gd name="T21" fmla="*/ T20 w 8239"/>
                    <a:gd name="T22" fmla="+- 0 403 156"/>
                    <a:gd name="T23" fmla="*/ 403 h 838"/>
                    <a:gd name="T24" fmla="+- 0 9664 1833"/>
                    <a:gd name="T25" fmla="*/ T24 w 8239"/>
                    <a:gd name="T26" fmla="+- 0 386 156"/>
                    <a:gd name="T27" fmla="*/ 386 h 838"/>
                    <a:gd name="T28" fmla="+- 0 2174 1833"/>
                    <a:gd name="T29" fmla="*/ T28 w 8239"/>
                    <a:gd name="T30" fmla="+- 0 402 156"/>
                    <a:gd name="T31" fmla="*/ 402 h 838"/>
                    <a:gd name="T32" fmla="+- 0 2077 1833"/>
                    <a:gd name="T33" fmla="*/ T32 w 8239"/>
                    <a:gd name="T34" fmla="+- 0 502 156"/>
                    <a:gd name="T35" fmla="*/ 502 h 838"/>
                    <a:gd name="T36" fmla="+- 0 2078 1833"/>
                    <a:gd name="T37" fmla="*/ T36 w 8239"/>
                    <a:gd name="T38" fmla="+- 0 647 156"/>
                    <a:gd name="T39" fmla="*/ 647 h 838"/>
                    <a:gd name="T40" fmla="+- 0 2178 1833"/>
                    <a:gd name="T41" fmla="*/ T40 w 8239"/>
                    <a:gd name="T42" fmla="+- 0 748 156"/>
                    <a:gd name="T43" fmla="*/ 748 h 838"/>
                    <a:gd name="T44" fmla="+- 0 2482 1833"/>
                    <a:gd name="T45" fmla="*/ T44 w 8239"/>
                    <a:gd name="T46" fmla="+- 0 763 156"/>
                    <a:gd name="T47" fmla="*/ 763 h 838"/>
                    <a:gd name="T48" fmla="+- 0 2482 1833"/>
                    <a:gd name="T49" fmla="*/ T48 w 8239"/>
                    <a:gd name="T50" fmla="+- 0 993 156"/>
                    <a:gd name="T51" fmla="*/ 993 h 838"/>
                    <a:gd name="T52" fmla="+- 0 2252 1833"/>
                    <a:gd name="T53" fmla="*/ T52 w 8239"/>
                    <a:gd name="T54" fmla="+- 0 992 156"/>
                    <a:gd name="T55" fmla="*/ 992 h 838"/>
                    <a:gd name="T56" fmla="+- 0 2106 1833"/>
                    <a:gd name="T57" fmla="*/ T56 w 8239"/>
                    <a:gd name="T58" fmla="+- 0 966 156"/>
                    <a:gd name="T59" fmla="*/ 966 h 838"/>
                    <a:gd name="T60" fmla="+- 0 1982 1833"/>
                    <a:gd name="T61" fmla="*/ T60 w 8239"/>
                    <a:gd name="T62" fmla="+- 0 894 156"/>
                    <a:gd name="T63" fmla="*/ 894 h 838"/>
                    <a:gd name="T64" fmla="+- 0 1890 1833"/>
                    <a:gd name="T65" fmla="*/ T64 w 8239"/>
                    <a:gd name="T66" fmla="+- 0 785 156"/>
                    <a:gd name="T67" fmla="*/ 785 h 838"/>
                    <a:gd name="T68" fmla="+- 0 1840 1833"/>
                    <a:gd name="T69" fmla="*/ T68 w 8239"/>
                    <a:gd name="T70" fmla="+- 0 649 156"/>
                    <a:gd name="T71" fmla="*/ 649 h 838"/>
                    <a:gd name="T72" fmla="+- 0 1840 1833"/>
                    <a:gd name="T73" fmla="*/ T72 w 8239"/>
                    <a:gd name="T74" fmla="+- 0 500 156"/>
                    <a:gd name="T75" fmla="*/ 500 h 838"/>
                    <a:gd name="T76" fmla="+- 0 1889 1833"/>
                    <a:gd name="T77" fmla="*/ T76 w 8239"/>
                    <a:gd name="T78" fmla="+- 0 365 156"/>
                    <a:gd name="T79" fmla="*/ 365 h 838"/>
                    <a:gd name="T80" fmla="+- 0 1980 1833"/>
                    <a:gd name="T81" fmla="*/ T80 w 8239"/>
                    <a:gd name="T82" fmla="+- 0 257 156"/>
                    <a:gd name="T83" fmla="*/ 257 h 838"/>
                    <a:gd name="T84" fmla="+- 0 2101 1833"/>
                    <a:gd name="T85" fmla="*/ T84 w 8239"/>
                    <a:gd name="T86" fmla="+- 0 184 156"/>
                    <a:gd name="T87" fmla="*/ 184 h 838"/>
                    <a:gd name="T88" fmla="+- 0 2245 1833"/>
                    <a:gd name="T89" fmla="*/ T88 w 8239"/>
                    <a:gd name="T90" fmla="+- 0 156 156"/>
                    <a:gd name="T91" fmla="*/ 156 h 838"/>
                    <a:gd name="T92" fmla="+- 0 9738 1833"/>
                    <a:gd name="T93" fmla="*/ T92 w 8239"/>
                    <a:gd name="T94" fmla="+- 0 164 156"/>
                    <a:gd name="T95" fmla="*/ 164 h 838"/>
                    <a:gd name="T96" fmla="+- 0 9870 1833"/>
                    <a:gd name="T97" fmla="*/ T96 w 8239"/>
                    <a:gd name="T98" fmla="+- 0 216 156"/>
                    <a:gd name="T99" fmla="*/ 216 h 838"/>
                    <a:gd name="T100" fmla="+- 0 9976 1833"/>
                    <a:gd name="T101" fmla="*/ T100 w 8239"/>
                    <a:gd name="T102" fmla="+- 0 308 156"/>
                    <a:gd name="T103" fmla="*/ 308 h 838"/>
                    <a:gd name="T104" fmla="+- 0 10047 1833"/>
                    <a:gd name="T105" fmla="*/ T104 w 8239"/>
                    <a:gd name="T106" fmla="+- 0 430 156"/>
                    <a:gd name="T107" fmla="*/ 430 h 838"/>
                    <a:gd name="T108" fmla="+- 0 10072 1833"/>
                    <a:gd name="T109" fmla="*/ T108 w 8239"/>
                    <a:gd name="T110" fmla="+- 0 574 156"/>
                    <a:gd name="T111" fmla="*/ 574 h 838"/>
                    <a:gd name="T112" fmla="+- 0 10046 1833"/>
                    <a:gd name="T113" fmla="*/ T112 w 8239"/>
                    <a:gd name="T114" fmla="+- 0 720 156"/>
                    <a:gd name="T115" fmla="*/ 720 h 838"/>
                    <a:gd name="T116" fmla="+- 0 9974 1833"/>
                    <a:gd name="T117" fmla="*/ T116 w 8239"/>
                    <a:gd name="T118" fmla="+- 0 843 156"/>
                    <a:gd name="T119" fmla="*/ 843 h 838"/>
                    <a:gd name="T120" fmla="+- 0 9865 1833"/>
                    <a:gd name="T121" fmla="*/ T120 w 8239"/>
                    <a:gd name="T122" fmla="+- 0 935 156"/>
                    <a:gd name="T123" fmla="*/ 935 h 838"/>
                    <a:gd name="T124" fmla="+- 0 9729 1833"/>
                    <a:gd name="T125" fmla="*/ T124 w 8239"/>
                    <a:gd name="T126" fmla="+- 0 985 156"/>
                    <a:gd name="T127" fmla="*/ 985 h 838"/>
                    <a:gd name="T128" fmla="+- 0 9654 1833"/>
                    <a:gd name="T129" fmla="*/ T128 w 8239"/>
                    <a:gd name="T130" fmla="+- 0 993 156"/>
                    <a:gd name="T131" fmla="*/ 993 h 8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8239" h="838">
                      <a:moveTo>
                        <a:pt x="7821" y="837"/>
                      </a:moveTo>
                      <a:lnTo>
                        <a:pt x="7662" y="837"/>
                      </a:lnTo>
                      <a:lnTo>
                        <a:pt x="7778" y="722"/>
                      </a:lnTo>
                      <a:lnTo>
                        <a:pt x="7662" y="607"/>
                      </a:lnTo>
                      <a:lnTo>
                        <a:pt x="7821" y="607"/>
                      </a:lnTo>
                      <a:lnTo>
                        <a:pt x="7894" y="592"/>
                      </a:lnTo>
                      <a:lnTo>
                        <a:pt x="7954" y="551"/>
                      </a:lnTo>
                      <a:lnTo>
                        <a:pt x="7995" y="491"/>
                      </a:lnTo>
                      <a:lnTo>
                        <a:pt x="8010" y="418"/>
                      </a:lnTo>
                      <a:lnTo>
                        <a:pt x="7996" y="347"/>
                      </a:lnTo>
                      <a:lnTo>
                        <a:pt x="7958" y="288"/>
                      </a:lnTo>
                      <a:lnTo>
                        <a:pt x="7901" y="247"/>
                      </a:lnTo>
                      <a:lnTo>
                        <a:pt x="7831" y="230"/>
                      </a:lnTo>
                      <a:lnTo>
                        <a:pt x="412" y="230"/>
                      </a:lnTo>
                      <a:lnTo>
                        <a:pt x="341" y="246"/>
                      </a:lnTo>
                      <a:lnTo>
                        <a:pt x="283" y="287"/>
                      </a:lnTo>
                      <a:lnTo>
                        <a:pt x="244" y="346"/>
                      </a:lnTo>
                      <a:lnTo>
                        <a:pt x="230" y="418"/>
                      </a:lnTo>
                      <a:lnTo>
                        <a:pt x="245" y="491"/>
                      </a:lnTo>
                      <a:lnTo>
                        <a:pt x="285" y="551"/>
                      </a:lnTo>
                      <a:lnTo>
                        <a:pt x="345" y="592"/>
                      </a:lnTo>
                      <a:lnTo>
                        <a:pt x="419" y="607"/>
                      </a:lnTo>
                      <a:lnTo>
                        <a:pt x="649" y="607"/>
                      </a:lnTo>
                      <a:lnTo>
                        <a:pt x="764" y="722"/>
                      </a:lnTo>
                      <a:lnTo>
                        <a:pt x="649" y="837"/>
                      </a:lnTo>
                      <a:lnTo>
                        <a:pt x="419" y="837"/>
                      </a:lnTo>
                      <a:lnTo>
                        <a:pt x="419" y="836"/>
                      </a:lnTo>
                      <a:lnTo>
                        <a:pt x="344" y="829"/>
                      </a:lnTo>
                      <a:lnTo>
                        <a:pt x="273" y="810"/>
                      </a:lnTo>
                      <a:lnTo>
                        <a:pt x="208" y="779"/>
                      </a:lnTo>
                      <a:lnTo>
                        <a:pt x="149" y="738"/>
                      </a:lnTo>
                      <a:lnTo>
                        <a:pt x="99" y="687"/>
                      </a:lnTo>
                      <a:lnTo>
                        <a:pt x="57" y="629"/>
                      </a:lnTo>
                      <a:lnTo>
                        <a:pt x="26" y="564"/>
                      </a:lnTo>
                      <a:lnTo>
                        <a:pt x="7" y="493"/>
                      </a:lnTo>
                      <a:lnTo>
                        <a:pt x="0" y="418"/>
                      </a:lnTo>
                      <a:lnTo>
                        <a:pt x="7" y="344"/>
                      </a:lnTo>
                      <a:lnTo>
                        <a:pt x="26" y="274"/>
                      </a:lnTo>
                      <a:lnTo>
                        <a:pt x="56" y="209"/>
                      </a:lnTo>
                      <a:lnTo>
                        <a:pt x="97" y="151"/>
                      </a:lnTo>
                      <a:lnTo>
                        <a:pt x="147" y="101"/>
                      </a:lnTo>
                      <a:lnTo>
                        <a:pt x="204" y="59"/>
                      </a:lnTo>
                      <a:lnTo>
                        <a:pt x="268" y="28"/>
                      </a:lnTo>
                      <a:lnTo>
                        <a:pt x="338" y="8"/>
                      </a:lnTo>
                      <a:lnTo>
                        <a:pt x="412" y="0"/>
                      </a:lnTo>
                      <a:lnTo>
                        <a:pt x="7831" y="0"/>
                      </a:lnTo>
                      <a:lnTo>
                        <a:pt x="7905" y="8"/>
                      </a:lnTo>
                      <a:lnTo>
                        <a:pt x="7974" y="29"/>
                      </a:lnTo>
                      <a:lnTo>
                        <a:pt x="8037" y="60"/>
                      </a:lnTo>
                      <a:lnTo>
                        <a:pt x="8094" y="102"/>
                      </a:lnTo>
                      <a:lnTo>
                        <a:pt x="8143" y="152"/>
                      </a:lnTo>
                      <a:lnTo>
                        <a:pt x="8184" y="210"/>
                      </a:lnTo>
                      <a:lnTo>
                        <a:pt x="8214" y="274"/>
                      </a:lnTo>
                      <a:lnTo>
                        <a:pt x="8233" y="344"/>
                      </a:lnTo>
                      <a:lnTo>
                        <a:pt x="8239" y="418"/>
                      </a:lnTo>
                      <a:lnTo>
                        <a:pt x="8232" y="493"/>
                      </a:lnTo>
                      <a:lnTo>
                        <a:pt x="8213" y="564"/>
                      </a:lnTo>
                      <a:lnTo>
                        <a:pt x="8182" y="629"/>
                      </a:lnTo>
                      <a:lnTo>
                        <a:pt x="8141" y="687"/>
                      </a:lnTo>
                      <a:lnTo>
                        <a:pt x="8090" y="738"/>
                      </a:lnTo>
                      <a:lnTo>
                        <a:pt x="8032" y="779"/>
                      </a:lnTo>
                      <a:lnTo>
                        <a:pt x="7967" y="810"/>
                      </a:lnTo>
                      <a:lnTo>
                        <a:pt x="7896" y="829"/>
                      </a:lnTo>
                      <a:lnTo>
                        <a:pt x="7821" y="836"/>
                      </a:lnTo>
                      <a:lnTo>
                        <a:pt x="7821" y="837"/>
                      </a:lnTo>
                      <a:close/>
                    </a:path>
                  </a:pathLst>
                </a:custGeom>
                <a:solidFill>
                  <a:srgbClr val="BBD7A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6" name="AutoShape 155">
                  <a:extLst>
                    <a:ext uri="{FF2B5EF4-FFF2-40B4-BE49-F238E27FC236}">
                      <a16:creationId xmlns:a16="http://schemas.microsoft.com/office/drawing/2014/main" id="{6D1C8ECB-8BE4-4D75-897D-4C82471E3D19}"/>
                    </a:ext>
                  </a:extLst>
                </p:cNvPr>
                <p:cNvSpPr>
                  <a:spLocks/>
                </p:cNvSpPr>
                <p:nvPr/>
              </p:nvSpPr>
              <p:spPr bwMode="auto">
                <a:xfrm>
                  <a:off x="2355" y="474"/>
                  <a:ext cx="7150" cy="806"/>
                </a:xfrm>
                <a:custGeom>
                  <a:avLst/>
                  <a:gdLst>
                    <a:gd name="T0" fmla="+- 0 4313 2355"/>
                    <a:gd name="T1" fmla="*/ T0 w 7150"/>
                    <a:gd name="T2" fmla="+- 0 878 475"/>
                    <a:gd name="T3" fmla="*/ 878 h 806"/>
                    <a:gd name="T4" fmla="+- 0 3967 2355"/>
                    <a:gd name="T5" fmla="*/ T4 w 7150"/>
                    <a:gd name="T6" fmla="+- 0 475 475"/>
                    <a:gd name="T7" fmla="*/ 475 h 806"/>
                    <a:gd name="T8" fmla="+- 0 2355 2355"/>
                    <a:gd name="T9" fmla="*/ T8 w 7150"/>
                    <a:gd name="T10" fmla="+- 0 475 475"/>
                    <a:gd name="T11" fmla="*/ 475 h 806"/>
                    <a:gd name="T12" fmla="+- 0 2701 2355"/>
                    <a:gd name="T13" fmla="*/ T12 w 7150"/>
                    <a:gd name="T14" fmla="+- 0 878 475"/>
                    <a:gd name="T15" fmla="*/ 878 h 806"/>
                    <a:gd name="T16" fmla="+- 0 2355 2355"/>
                    <a:gd name="T17" fmla="*/ T16 w 7150"/>
                    <a:gd name="T18" fmla="+- 0 1281 475"/>
                    <a:gd name="T19" fmla="*/ 1281 h 806"/>
                    <a:gd name="T20" fmla="+- 0 3967 2355"/>
                    <a:gd name="T21" fmla="*/ T20 w 7150"/>
                    <a:gd name="T22" fmla="+- 0 1281 475"/>
                    <a:gd name="T23" fmla="*/ 1281 h 806"/>
                    <a:gd name="T24" fmla="+- 0 4313 2355"/>
                    <a:gd name="T25" fmla="*/ T24 w 7150"/>
                    <a:gd name="T26" fmla="+- 0 878 475"/>
                    <a:gd name="T27" fmla="*/ 878 h 806"/>
                    <a:gd name="T28" fmla="+- 0 6043 2355"/>
                    <a:gd name="T29" fmla="*/ T28 w 7150"/>
                    <a:gd name="T30" fmla="+- 0 878 475"/>
                    <a:gd name="T31" fmla="*/ 878 h 806"/>
                    <a:gd name="T32" fmla="+- 0 5698 2355"/>
                    <a:gd name="T33" fmla="*/ T32 w 7150"/>
                    <a:gd name="T34" fmla="+- 0 475 475"/>
                    <a:gd name="T35" fmla="*/ 475 h 806"/>
                    <a:gd name="T36" fmla="+- 0 4086 2355"/>
                    <a:gd name="T37" fmla="*/ T36 w 7150"/>
                    <a:gd name="T38" fmla="+- 0 475 475"/>
                    <a:gd name="T39" fmla="*/ 475 h 806"/>
                    <a:gd name="T40" fmla="+- 0 4431 2355"/>
                    <a:gd name="T41" fmla="*/ T40 w 7150"/>
                    <a:gd name="T42" fmla="+- 0 878 475"/>
                    <a:gd name="T43" fmla="*/ 878 h 806"/>
                    <a:gd name="T44" fmla="+- 0 4086 2355"/>
                    <a:gd name="T45" fmla="*/ T44 w 7150"/>
                    <a:gd name="T46" fmla="+- 0 1281 475"/>
                    <a:gd name="T47" fmla="*/ 1281 h 806"/>
                    <a:gd name="T48" fmla="+- 0 5698 2355"/>
                    <a:gd name="T49" fmla="*/ T48 w 7150"/>
                    <a:gd name="T50" fmla="+- 0 1281 475"/>
                    <a:gd name="T51" fmla="*/ 1281 h 806"/>
                    <a:gd name="T52" fmla="+- 0 6043 2355"/>
                    <a:gd name="T53" fmla="*/ T52 w 7150"/>
                    <a:gd name="T54" fmla="+- 0 878 475"/>
                    <a:gd name="T55" fmla="*/ 878 h 806"/>
                    <a:gd name="T56" fmla="+- 0 7774 2355"/>
                    <a:gd name="T57" fmla="*/ T56 w 7150"/>
                    <a:gd name="T58" fmla="+- 0 878 475"/>
                    <a:gd name="T59" fmla="*/ 878 h 806"/>
                    <a:gd name="T60" fmla="+- 0 7428 2355"/>
                    <a:gd name="T61" fmla="*/ T60 w 7150"/>
                    <a:gd name="T62" fmla="+- 0 475 475"/>
                    <a:gd name="T63" fmla="*/ 475 h 806"/>
                    <a:gd name="T64" fmla="+- 0 5816 2355"/>
                    <a:gd name="T65" fmla="*/ T64 w 7150"/>
                    <a:gd name="T66" fmla="+- 0 475 475"/>
                    <a:gd name="T67" fmla="*/ 475 h 806"/>
                    <a:gd name="T68" fmla="+- 0 6162 2355"/>
                    <a:gd name="T69" fmla="*/ T68 w 7150"/>
                    <a:gd name="T70" fmla="+- 0 878 475"/>
                    <a:gd name="T71" fmla="*/ 878 h 806"/>
                    <a:gd name="T72" fmla="+- 0 5816 2355"/>
                    <a:gd name="T73" fmla="*/ T72 w 7150"/>
                    <a:gd name="T74" fmla="+- 0 1281 475"/>
                    <a:gd name="T75" fmla="*/ 1281 h 806"/>
                    <a:gd name="T76" fmla="+- 0 7428 2355"/>
                    <a:gd name="T77" fmla="*/ T76 w 7150"/>
                    <a:gd name="T78" fmla="+- 0 1281 475"/>
                    <a:gd name="T79" fmla="*/ 1281 h 806"/>
                    <a:gd name="T80" fmla="+- 0 7774 2355"/>
                    <a:gd name="T81" fmla="*/ T80 w 7150"/>
                    <a:gd name="T82" fmla="+- 0 878 475"/>
                    <a:gd name="T83" fmla="*/ 878 h 806"/>
                    <a:gd name="T84" fmla="+- 0 9504 2355"/>
                    <a:gd name="T85" fmla="*/ T84 w 7150"/>
                    <a:gd name="T86" fmla="+- 0 878 475"/>
                    <a:gd name="T87" fmla="*/ 878 h 806"/>
                    <a:gd name="T88" fmla="+- 0 9159 2355"/>
                    <a:gd name="T89" fmla="*/ T88 w 7150"/>
                    <a:gd name="T90" fmla="+- 0 475 475"/>
                    <a:gd name="T91" fmla="*/ 475 h 806"/>
                    <a:gd name="T92" fmla="+- 0 7547 2355"/>
                    <a:gd name="T93" fmla="*/ T92 w 7150"/>
                    <a:gd name="T94" fmla="+- 0 475 475"/>
                    <a:gd name="T95" fmla="*/ 475 h 806"/>
                    <a:gd name="T96" fmla="+- 0 7892 2355"/>
                    <a:gd name="T97" fmla="*/ T96 w 7150"/>
                    <a:gd name="T98" fmla="+- 0 878 475"/>
                    <a:gd name="T99" fmla="*/ 878 h 806"/>
                    <a:gd name="T100" fmla="+- 0 7547 2355"/>
                    <a:gd name="T101" fmla="*/ T100 w 7150"/>
                    <a:gd name="T102" fmla="+- 0 1281 475"/>
                    <a:gd name="T103" fmla="*/ 1281 h 806"/>
                    <a:gd name="T104" fmla="+- 0 9159 2355"/>
                    <a:gd name="T105" fmla="*/ T104 w 7150"/>
                    <a:gd name="T106" fmla="+- 0 1281 475"/>
                    <a:gd name="T107" fmla="*/ 1281 h 806"/>
                    <a:gd name="T108" fmla="+- 0 9504 2355"/>
                    <a:gd name="T109" fmla="*/ T108 w 7150"/>
                    <a:gd name="T110" fmla="+- 0 878 475"/>
                    <a:gd name="T111" fmla="*/ 878 h 8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7150" h="806">
                      <a:moveTo>
                        <a:pt x="1958" y="403"/>
                      </a:moveTo>
                      <a:lnTo>
                        <a:pt x="1612" y="0"/>
                      </a:lnTo>
                      <a:lnTo>
                        <a:pt x="0" y="0"/>
                      </a:lnTo>
                      <a:lnTo>
                        <a:pt x="346" y="403"/>
                      </a:lnTo>
                      <a:lnTo>
                        <a:pt x="0" y="806"/>
                      </a:lnTo>
                      <a:lnTo>
                        <a:pt x="1612" y="806"/>
                      </a:lnTo>
                      <a:lnTo>
                        <a:pt x="1958" y="403"/>
                      </a:lnTo>
                      <a:close/>
                      <a:moveTo>
                        <a:pt x="3688" y="403"/>
                      </a:moveTo>
                      <a:lnTo>
                        <a:pt x="3343" y="0"/>
                      </a:lnTo>
                      <a:lnTo>
                        <a:pt x="1731" y="0"/>
                      </a:lnTo>
                      <a:lnTo>
                        <a:pt x="2076" y="403"/>
                      </a:lnTo>
                      <a:lnTo>
                        <a:pt x="1731" y="806"/>
                      </a:lnTo>
                      <a:lnTo>
                        <a:pt x="3343" y="806"/>
                      </a:lnTo>
                      <a:lnTo>
                        <a:pt x="3688" y="403"/>
                      </a:lnTo>
                      <a:close/>
                      <a:moveTo>
                        <a:pt x="5419" y="403"/>
                      </a:moveTo>
                      <a:lnTo>
                        <a:pt x="5073" y="0"/>
                      </a:lnTo>
                      <a:lnTo>
                        <a:pt x="3461" y="0"/>
                      </a:lnTo>
                      <a:lnTo>
                        <a:pt x="3807" y="403"/>
                      </a:lnTo>
                      <a:lnTo>
                        <a:pt x="3461" y="806"/>
                      </a:lnTo>
                      <a:lnTo>
                        <a:pt x="5073" y="806"/>
                      </a:lnTo>
                      <a:lnTo>
                        <a:pt x="5419" y="403"/>
                      </a:lnTo>
                      <a:close/>
                      <a:moveTo>
                        <a:pt x="7149" y="403"/>
                      </a:moveTo>
                      <a:lnTo>
                        <a:pt x="6804" y="0"/>
                      </a:lnTo>
                      <a:lnTo>
                        <a:pt x="5192" y="0"/>
                      </a:lnTo>
                      <a:lnTo>
                        <a:pt x="5537" y="403"/>
                      </a:lnTo>
                      <a:lnTo>
                        <a:pt x="5192" y="806"/>
                      </a:lnTo>
                      <a:lnTo>
                        <a:pt x="6804" y="806"/>
                      </a:lnTo>
                      <a:lnTo>
                        <a:pt x="7149" y="403"/>
                      </a:lnTo>
                      <a:close/>
                    </a:path>
                  </a:pathLst>
                </a:custGeom>
                <a:solidFill>
                  <a:srgbClr val="7DBB6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AU"/>
                </a:p>
              </p:txBody>
            </p:sp>
            <p:sp>
              <p:nvSpPr>
                <p:cNvPr id="7" name="Text Box 154">
                  <a:extLst>
                    <a:ext uri="{FF2B5EF4-FFF2-40B4-BE49-F238E27FC236}">
                      <a16:creationId xmlns:a16="http://schemas.microsoft.com/office/drawing/2014/main" id="{F8393084-C6F7-4366-A643-38EA62708EEB}"/>
                    </a:ext>
                  </a:extLst>
                </p:cNvPr>
                <p:cNvSpPr txBox="1">
                  <a:spLocks noChangeArrowheads="1"/>
                </p:cNvSpPr>
                <p:nvPr/>
              </p:nvSpPr>
              <p:spPr bwMode="auto">
                <a:xfrm>
                  <a:off x="2845" y="676"/>
                  <a:ext cx="1216"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0965" indent="-1016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Evaluate and diagnose</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8" name="Text Box 153">
                  <a:extLst>
                    <a:ext uri="{FF2B5EF4-FFF2-40B4-BE49-F238E27FC236}">
                      <a16:creationId xmlns:a16="http://schemas.microsoft.com/office/drawing/2014/main" id="{6F18E3B8-601E-4FCD-BE37-2404BEB2869E}"/>
                    </a:ext>
                  </a:extLst>
                </p:cNvPr>
                <p:cNvSpPr txBox="1">
                  <a:spLocks noChangeArrowheads="1"/>
                </p:cNvSpPr>
                <p:nvPr/>
              </p:nvSpPr>
              <p:spPr bwMode="auto">
                <a:xfrm>
                  <a:off x="4558" y="676"/>
                  <a:ext cx="1239"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13665" marR="5080" indent="-114300">
                    <a:lnSpc>
                      <a:spcPct val="100000"/>
                    </a:lnSpc>
                    <a:spcAft>
                      <a:spcPts val="0"/>
                    </a:spcAft>
                  </a:pPr>
                  <a:r>
                    <a:rPr lang="en-US" sz="900" dirty="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Prioritise and set goals</a:t>
                  </a:r>
                  <a:endParaRPr lang="en-AU" sz="1100"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9" name="Text Box 152">
                  <a:extLst>
                    <a:ext uri="{FF2B5EF4-FFF2-40B4-BE49-F238E27FC236}">
                      <a16:creationId xmlns:a16="http://schemas.microsoft.com/office/drawing/2014/main" id="{CC6FCF26-69D2-43AE-91B6-F22C26302572}"/>
                    </a:ext>
                  </a:extLst>
                </p:cNvPr>
                <p:cNvSpPr txBox="1">
                  <a:spLocks noChangeArrowheads="1"/>
                </p:cNvSpPr>
                <p:nvPr/>
              </p:nvSpPr>
              <p:spPr bwMode="auto">
                <a:xfrm>
                  <a:off x="6485" y="676"/>
                  <a:ext cx="82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2540" indent="146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Develop and plan</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10" name="Text Box 151">
                  <a:extLst>
                    <a:ext uri="{FF2B5EF4-FFF2-40B4-BE49-F238E27FC236}">
                      <a16:creationId xmlns:a16="http://schemas.microsoft.com/office/drawing/2014/main" id="{23DBA877-A35E-4838-8ACE-3B873BBC3048}"/>
                    </a:ext>
                  </a:extLst>
                </p:cNvPr>
                <p:cNvSpPr txBox="1">
                  <a:spLocks noChangeArrowheads="1"/>
                </p:cNvSpPr>
                <p:nvPr/>
              </p:nvSpPr>
              <p:spPr bwMode="auto">
                <a:xfrm>
                  <a:off x="8072" y="676"/>
                  <a:ext cx="1133"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0005">
                    <a:lnSpc>
                      <a:spcPct val="100000"/>
                    </a:lnSpc>
                    <a:spcAft>
                      <a:spcPts val="0"/>
                    </a:spcAft>
                  </a:pPr>
                  <a:r>
                    <a:rPr lang="en-US" sz="900">
                      <a:solidFill>
                        <a:srgbClr val="FFFFFF"/>
                      </a:solidFill>
                      <a:effectLst/>
                      <a:latin typeface="Lucida Sans" panose="020B0602030504020204" pitchFamily="34" charset="0"/>
                      <a:ea typeface="Lucida Sans" panose="020B0602030504020204" pitchFamily="34" charset="0"/>
                      <a:cs typeface="Lucida Sans" panose="020B0602030504020204" pitchFamily="34" charset="0"/>
                    </a:rPr>
                    <a:t>Implement and monitor</a:t>
                  </a:r>
                  <a:endParaRPr lang="en-AU" sz="1100">
                    <a:effectLst/>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12" name="Rectangle 11">
                <a:extLst>
                  <a:ext uri="{FF2B5EF4-FFF2-40B4-BE49-F238E27FC236}">
                    <a16:creationId xmlns:a16="http://schemas.microsoft.com/office/drawing/2014/main" id="{5E62F741-D9DF-4BA0-BD74-F27B5136AFB4}"/>
                  </a:ext>
                </a:extLst>
              </p:cNvPr>
              <p:cNvSpPr/>
              <p:nvPr/>
            </p:nvSpPr>
            <p:spPr bwMode="auto">
              <a:xfrm>
                <a:off x="1979712" y="744070"/>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3" name="Rectangle 12">
                <a:extLst>
                  <a:ext uri="{FF2B5EF4-FFF2-40B4-BE49-F238E27FC236}">
                    <a16:creationId xmlns:a16="http://schemas.microsoft.com/office/drawing/2014/main" id="{46E5723B-E51B-4EA9-95A2-C71B7243D9B9}"/>
                  </a:ext>
                </a:extLst>
              </p:cNvPr>
              <p:cNvSpPr/>
              <p:nvPr/>
            </p:nvSpPr>
            <p:spPr bwMode="auto">
              <a:xfrm>
                <a:off x="3091060" y="755596"/>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4" name="Rectangle 13">
                <a:extLst>
                  <a:ext uri="{FF2B5EF4-FFF2-40B4-BE49-F238E27FC236}">
                    <a16:creationId xmlns:a16="http://schemas.microsoft.com/office/drawing/2014/main" id="{CD81B33D-0C65-4E2D-9773-744233103CE7}"/>
                  </a:ext>
                </a:extLst>
              </p:cNvPr>
              <p:cNvSpPr/>
              <p:nvPr/>
            </p:nvSpPr>
            <p:spPr bwMode="auto">
              <a:xfrm>
                <a:off x="4191091" y="721287"/>
                <a:ext cx="810791" cy="385483"/>
              </a:xfrm>
              <a:prstGeom prst="rect">
                <a:avLst/>
              </a:prstGeom>
              <a:solidFill>
                <a:srgbClr val="7DBB6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grpSp>
        <p:sp>
          <p:nvSpPr>
            <p:cNvPr id="17" name="Rectangle 16">
              <a:extLst>
                <a:ext uri="{FF2B5EF4-FFF2-40B4-BE49-F238E27FC236}">
                  <a16:creationId xmlns:a16="http://schemas.microsoft.com/office/drawing/2014/main" id="{333DB422-6C0B-4F75-975D-92449468B88A}"/>
                </a:ext>
              </a:extLst>
            </p:cNvPr>
            <p:cNvSpPr/>
            <p:nvPr/>
          </p:nvSpPr>
          <p:spPr>
            <a:xfrm>
              <a:off x="-1633447" y="36612"/>
              <a:ext cx="9117140" cy="461665"/>
            </a:xfrm>
            <a:prstGeom prst="rect">
              <a:avLst/>
            </a:prstGeom>
          </p:spPr>
          <p:txBody>
            <a:bodyPr wrap="square">
              <a:spAutoFit/>
            </a:bodyPr>
            <a:lstStyle/>
            <a:p>
              <a:pPr marL="2229485" marR="2250440" algn="ctr">
                <a:spcBef>
                  <a:spcPts val="470"/>
                </a:spcBef>
                <a:spcAft>
                  <a:spcPts val="0"/>
                </a:spcAft>
              </a:pPr>
              <a:r>
                <a:rPr lang="en-US" b="1" dirty="0">
                  <a:solidFill>
                    <a:srgbClr val="7DBB6E"/>
                  </a:solidFill>
                  <a:latin typeface="Lucida Sans" panose="020B0602030504020204" pitchFamily="34" charset="0"/>
                  <a:ea typeface="Lucida Sans" panose="020B0602030504020204" pitchFamily="34" charset="0"/>
                  <a:cs typeface="Lucida Sans" panose="020B0602030504020204" pitchFamily="34" charset="0"/>
                </a:rPr>
                <a:t>IMPROVEMENT CYCLE</a:t>
              </a:r>
              <a:endParaRPr lang="en-AU" b="1" dirty="0">
                <a:latin typeface="Lucida Sans" panose="020B0602030504020204" pitchFamily="34" charset="0"/>
                <a:ea typeface="Lucida Sans" panose="020B0602030504020204" pitchFamily="34" charset="0"/>
                <a:cs typeface="Lucida Sans" panose="020B0602030504020204" pitchFamily="34" charset="0"/>
              </a:endParaRPr>
            </a:p>
          </p:txBody>
        </p:sp>
      </p:grpSp>
    </p:spTree>
    <p:extLst>
      <p:ext uri="{BB962C8B-B14F-4D97-AF65-F5344CB8AC3E}">
        <p14:creationId xmlns:p14="http://schemas.microsoft.com/office/powerpoint/2010/main" val="1439236353"/>
      </p:ext>
    </p:extLst>
  </p:cSld>
  <p:clrMapOvr>
    <a:masterClrMapping/>
  </p:clrMapOvr>
  <p:transition/>
</p:sld>
</file>

<file path=ppt/theme/theme1.xml><?xml version="1.0" encoding="utf-8"?>
<a:theme xmlns:a="http://schemas.openxmlformats.org/drawingml/2006/main" name="VCAA Powerpoint Template">
  <a:themeElements>
    <a:clrScheme name="F-10">
      <a:dk1>
        <a:srgbClr val="000000"/>
      </a:dk1>
      <a:lt1>
        <a:srgbClr val="FFFFFF"/>
      </a:lt1>
      <a:dk2>
        <a:srgbClr val="000000"/>
      </a:dk2>
      <a:lt2>
        <a:srgbClr val="808080"/>
      </a:lt2>
      <a:accent1>
        <a:srgbClr val="5179BB"/>
      </a:accent1>
      <a:accent2>
        <a:srgbClr val="0096DF"/>
      </a:accent2>
      <a:accent3>
        <a:srgbClr val="FFFFFF"/>
      </a:accent3>
      <a:accent4>
        <a:srgbClr val="000000"/>
      </a:accent4>
      <a:accent5>
        <a:srgbClr val="5179BB"/>
      </a:accent5>
      <a:accent6>
        <a:srgbClr val="0096DF"/>
      </a:accent6>
      <a:hlink>
        <a:srgbClr val="5179BB"/>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ECD_Expired xmlns="http://schemas.microsoft.com/sharepoint/v3">false</DEECD_Expired>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A2A11A40BE9045AE22BD0150786171" ma:contentTypeVersion="2" ma:contentTypeDescription="Create a new document." ma:contentTypeScope="" ma:versionID="a30143d08fe7ba904f479db3a82dc8d2">
  <xsd:schema xmlns:xsd="http://www.w3.org/2001/XMLSchema" xmlns:xs="http://www.w3.org/2001/XMLSchema" xmlns:p="http://schemas.microsoft.com/office/2006/metadata/properties" xmlns:ns1="http://schemas.microsoft.com/sharepoint/v3" targetNamespace="http://schemas.microsoft.com/office/2006/metadata/properties" ma:root="true" ma:fieldsID="42b686e5b4d9b38ce3c7d81e5cb6e22f"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DEECD_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DEECD_Expired" ma:index="10" nillable="true" ma:displayName="Expired" ma:default="0" ma:internalName="DEECD_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F4E8E6-2C1E-4D78-BB85-4E5FB81F4080}">
  <ds:schemaRefs>
    <ds:schemaRef ds:uri="http://www.w3.org/XML/1998/namespace"/>
    <ds:schemaRef ds:uri="http://schemas.microsoft.com/office/infopath/2007/PartnerControls"/>
    <ds:schemaRef ds:uri="http://purl.org/dc/dcmitype/"/>
    <ds:schemaRef ds:uri="http://schemas.openxmlformats.org/package/2006/metadata/core-properties"/>
    <ds:schemaRef ds:uri="http://purl.org/dc/terms/"/>
    <ds:schemaRef ds:uri="http://schemas.microsoft.com/office/2006/documentManagement/types"/>
    <ds:schemaRef ds:uri="8171bf80-aaaa-43ac-83cc-8beefc939b0c"/>
    <ds:schemaRef ds:uri="http://purl.org/dc/elements/1.1/"/>
    <ds:schemaRef ds:uri="b224c62f-dad6-49bc-851d-2551ba373199"/>
    <ds:schemaRef ds:uri="http://schemas.microsoft.com/office/2006/metadata/properties"/>
  </ds:schemaRefs>
</ds:datastoreItem>
</file>

<file path=customXml/itemProps2.xml><?xml version="1.0" encoding="utf-8"?>
<ds:datastoreItem xmlns:ds="http://schemas.openxmlformats.org/officeDocument/2006/customXml" ds:itemID="{9BB17B97-3D03-4FAE-B572-40A9B561C76E}">
  <ds:schemaRefs>
    <ds:schemaRef ds:uri="http://schemas.microsoft.com/sharepoint/v3/contenttype/forms"/>
  </ds:schemaRefs>
</ds:datastoreItem>
</file>

<file path=customXml/itemProps3.xml><?xml version="1.0" encoding="utf-8"?>
<ds:datastoreItem xmlns:ds="http://schemas.openxmlformats.org/officeDocument/2006/customXml" ds:itemID="{B57FB83E-3A7F-46B9-A095-7F830010CDF5}"/>
</file>

<file path=docProps/app.xml><?xml version="1.0" encoding="utf-8"?>
<Properties xmlns="http://schemas.openxmlformats.org/officeDocument/2006/extended-properties" xmlns:vt="http://schemas.openxmlformats.org/officeDocument/2006/docPropsVTypes">
  <TotalTime>1626</TotalTime>
  <Words>3829</Words>
  <Application>Microsoft Macintosh PowerPoint</Application>
  <PresentationFormat>On-screen Show (16:9)</PresentationFormat>
  <Paragraphs>419</Paragraphs>
  <Slides>29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Lucida Sans</vt:lpstr>
      <vt:lpstr>Symbol</vt:lpstr>
      <vt:lpstr>Times New Roman</vt:lpstr>
      <vt:lpstr>Verdana</vt:lpstr>
      <vt:lpstr>VCAA Powerpoint Template</vt:lpstr>
      <vt:lpstr>Curriculum Planning: F-10 EAL </vt:lpstr>
      <vt:lpstr>Acknowledgment of Country</vt:lpstr>
      <vt:lpstr>GOVERNMENT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CATHOLIC SCHOOLS</vt:lpstr>
      <vt:lpstr>CECV</vt:lpstr>
      <vt:lpstr>CECV</vt:lpstr>
      <vt:lpstr>CECV</vt:lpstr>
      <vt:lpstr>CECV</vt:lpstr>
      <vt:lpstr>CECV</vt:lpstr>
      <vt:lpstr>Macro Vs Micro Planning</vt:lpstr>
      <vt:lpstr>Teaching and Learning Cycle for EAL</vt:lpstr>
      <vt:lpstr>Planning in different context</vt:lpstr>
      <vt:lpstr>VCAA</vt:lpstr>
      <vt:lpstr>VCAA</vt:lpstr>
      <vt:lpstr>Curriculum Planning Templates</vt:lpstr>
      <vt:lpstr>Resources</vt:lpstr>
      <vt:lpstr>Additional Webinars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EAL curriculum in primary settings</dc:title>
  <dc:creator>Choong, Yan Yao Y</dc:creator>
  <cp:lastModifiedBy>Rod Crouch</cp:lastModifiedBy>
  <cp:revision>36</cp:revision>
  <dcterms:created xsi:type="dcterms:W3CDTF">2020-07-28T09:21:45Z</dcterms:created>
  <dcterms:modified xsi:type="dcterms:W3CDTF">2020-10-20T02:30:06Z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T_EDRMS_RCS">
    <vt:lpwstr>1;#13.1.2 Internal Policy|ad985a07-89db-41e4-84da-e1a6cef79014</vt:lpwstr>
  </property>
  <property fmtid="{D5CDD505-2E9C-101B-9397-08002B2CF9AE}" pid="3" name="RecordPoint_WorkflowType">
    <vt:lpwstr>ActiveSubmitStub</vt:lpwstr>
  </property>
  <property fmtid="{D5CDD505-2E9C-101B-9397-08002B2CF9AE}" pid="4" name="DET_EDRMS_BusUnit">
    <vt:lpwstr/>
  </property>
  <property fmtid="{D5CDD505-2E9C-101B-9397-08002B2CF9AE}" pid="5" name="DET_EDRMS_SecClass">
    <vt:lpwstr/>
  </property>
  <property fmtid="{D5CDD505-2E9C-101B-9397-08002B2CF9AE}" pid="6" name="RecordPoint_ActiveItemUniqueId">
    <vt:lpwstr>{1e51395c-e331-4269-bf97-02e6d79dd324}</vt:lpwstr>
  </property>
  <property fmtid="{D5CDD505-2E9C-101B-9397-08002B2CF9AE}" pid="7" name="ContentTypeId">
    <vt:lpwstr>0x0101007BA2A11A40BE9045AE22BD0150786171</vt:lpwstr>
  </property>
  <property fmtid="{D5CDD505-2E9C-101B-9397-08002B2CF9AE}" pid="8" name="RecordPoint_ActiveItemWebId">
    <vt:lpwstr>{da706925-d282-4b4f-9bae-7a6b6ad36c73}</vt:lpwstr>
  </property>
  <property fmtid="{D5CDD505-2E9C-101B-9397-08002B2CF9AE}" pid="9" name="RecordPoint_ActiveItemSiteId">
    <vt:lpwstr>{961a7ddc-37b0-42de-84bd-35efee479238}</vt:lpwstr>
  </property>
  <property fmtid="{D5CDD505-2E9C-101B-9397-08002B2CF9AE}" pid="10" name="RecordPoint_ActiveItemListId">
    <vt:lpwstr>{968b83ec-b345-46f5-b0a7-dbe54230b40b}</vt:lpwstr>
  </property>
  <property fmtid="{D5CDD505-2E9C-101B-9397-08002B2CF9AE}" pid="11" name="RecordPoint_RecordNumberSubmitted">
    <vt:lpwstr/>
  </property>
  <property fmtid="{D5CDD505-2E9C-101B-9397-08002B2CF9AE}" pid="12" name="RecordPoint_SubmissionCompleted">
    <vt:lpwstr/>
  </property>
  <property fmtid="{D5CDD505-2E9C-101B-9397-08002B2CF9AE}" pid="13" name="Order">
    <vt:r8>795100</vt:r8>
  </property>
  <property fmtid="{D5CDD505-2E9C-101B-9397-08002B2CF9AE}" pid="14" name="URL">
    <vt:lpwstr/>
  </property>
  <property fmtid="{D5CDD505-2E9C-101B-9397-08002B2CF9AE}" pid="15" name="Cc">
    <vt:lpwstr/>
  </property>
  <property fmtid="{D5CDD505-2E9C-101B-9397-08002B2CF9AE}" pid="16" name="From1">
    <vt:lpwstr/>
  </property>
  <property fmtid="{D5CDD505-2E9C-101B-9397-08002B2CF9AE}" pid="17" name="DocumentSetDescription">
    <vt:lpwstr/>
  </property>
  <property fmtid="{D5CDD505-2E9C-101B-9397-08002B2CF9AE}" pid="18" name="xd_ProgID">
    <vt:lpwstr/>
  </property>
  <property fmtid="{D5CDD505-2E9C-101B-9397-08002B2CF9AE}" pid="19" name="Attachment">
    <vt:bool>false</vt:bool>
  </property>
  <property fmtid="{D5CDD505-2E9C-101B-9397-08002B2CF9AE}" pid="20" name="TemplateUrl">
    <vt:lpwstr/>
  </property>
  <property fmtid="{D5CDD505-2E9C-101B-9397-08002B2CF9AE}" pid="21" name="To">
    <vt:lpwstr/>
  </property>
  <property fmtid="{D5CDD505-2E9C-101B-9397-08002B2CF9AE}" pid="22" name="Email Categories">
    <vt:lpwstr/>
  </property>
  <property fmtid="{D5CDD505-2E9C-101B-9397-08002B2CF9AE}" pid="23" name="Bcc">
    <vt:lpwstr/>
  </property>
  <property fmtid="{D5CDD505-2E9C-101B-9397-08002B2CF9AE}" pid="24" name="Email Subject">
    <vt:lpwstr/>
  </property>
  <property fmtid="{D5CDD505-2E9C-101B-9397-08002B2CF9AE}" pid="25" name="Conversation">
    <vt:lpwstr/>
  </property>
  <property fmtid="{D5CDD505-2E9C-101B-9397-08002B2CF9AE}" pid="26" name="RecordPoint_ActiveItemMoved">
    <vt:lpwstr/>
  </property>
  <property fmtid="{D5CDD505-2E9C-101B-9397-08002B2CF9AE}" pid="27" name="RecordPoint_SubmissionDate">
    <vt:lpwstr/>
  </property>
  <property fmtid="{D5CDD505-2E9C-101B-9397-08002B2CF9AE}" pid="28" name="RecordPoint_RecordFormat">
    <vt:lpwstr/>
  </property>
</Properties>
</file>