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452" r:id="rId5"/>
    <p:sldId id="416" r:id="rId6"/>
    <p:sldId id="420" r:id="rId7"/>
    <p:sldId id="421" r:id="rId8"/>
    <p:sldId id="417" r:id="rId9"/>
    <p:sldId id="381" r:id="rId10"/>
    <p:sldId id="449" r:id="rId11"/>
    <p:sldId id="447" r:id="rId12"/>
    <p:sldId id="448" r:id="rId13"/>
    <p:sldId id="419" r:id="rId14"/>
    <p:sldId id="450" r:id="rId15"/>
    <p:sldId id="418" r:id="rId16"/>
    <p:sldId id="415" r:id="rId17"/>
    <p:sldId id="286" r:id="rId18"/>
  </p:sldIdLst>
  <p:sldSz cx="9144000" cy="5143500" type="screen16x9"/>
  <p:notesSz cx="6858000" cy="9144000"/>
  <p:defaultTex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E3"/>
    <a:srgbClr val="0099CC"/>
    <a:srgbClr val="306278"/>
    <a:srgbClr val="468EAE"/>
    <a:srgbClr val="646566"/>
    <a:srgbClr val="C0C0C0"/>
    <a:srgbClr val="75AEC7"/>
    <a:srgbClr val="777879"/>
    <a:srgbClr val="303132"/>
    <a:srgbClr val="2A56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81" autoAdjust="0"/>
    <p:restoredTop sz="91020"/>
  </p:normalViewPr>
  <p:slideViewPr>
    <p:cSldViewPr>
      <p:cViewPr varScale="1">
        <p:scale>
          <a:sx n="80" d="100"/>
          <a:sy n="80" d="100"/>
        </p:scale>
        <p:origin x="60" y="29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3" d="100"/>
          <a:sy n="43" d="100"/>
        </p:scale>
        <p:origin x="-138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AU"/>
          </a:p>
        </p:txBody>
      </p:sp>
      <p:sp>
        <p:nvSpPr>
          <p:cNvPr id="717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AU"/>
          </a:p>
        </p:txBody>
      </p:sp>
      <p:sp>
        <p:nvSpPr>
          <p:cNvPr id="717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AU"/>
          </a:p>
        </p:txBody>
      </p:sp>
      <p:sp>
        <p:nvSpPr>
          <p:cNvPr id="717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2A6D20FD-8F03-4CD0-8EBE-BDFFACD302B2}" type="slidenum">
              <a:rPr lang="en-AU"/>
              <a:pPr/>
              <a:t>‹#›</a:t>
            </a:fld>
            <a:endParaRPr lang="en-AU"/>
          </a:p>
        </p:txBody>
      </p:sp>
    </p:spTree>
    <p:extLst>
      <p:ext uri="{BB962C8B-B14F-4D97-AF65-F5344CB8AC3E}">
        <p14:creationId xmlns:p14="http://schemas.microsoft.com/office/powerpoint/2010/main" val="3355227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AU"/>
          </a:p>
        </p:txBody>
      </p:sp>
      <p:sp>
        <p:nvSpPr>
          <p:cNvPr id="9219" name="Rectangle 1027"/>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AU"/>
          </a:p>
        </p:txBody>
      </p:sp>
      <p:sp>
        <p:nvSpPr>
          <p:cNvPr id="9220" name="Rectangle 1028"/>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1029"/>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9222" name="Rectangle 1030"/>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AU"/>
          </a:p>
        </p:txBody>
      </p:sp>
      <p:sp>
        <p:nvSpPr>
          <p:cNvPr id="9223" name="Rectangle 1031"/>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086DB27-C44E-42FC-8577-04AF19E06BB2}" type="slidenum">
              <a:rPr lang="en-AU"/>
              <a:pPr/>
              <a:t>‹#›</a:t>
            </a:fld>
            <a:endParaRPr lang="en-AU"/>
          </a:p>
        </p:txBody>
      </p:sp>
    </p:spTree>
    <p:extLst>
      <p:ext uri="{BB962C8B-B14F-4D97-AF65-F5344CB8AC3E}">
        <p14:creationId xmlns:p14="http://schemas.microsoft.com/office/powerpoint/2010/main" val="1449700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1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1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1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1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b="1"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2</a:t>
            </a:fld>
            <a:endParaRPr lang="en-AU"/>
          </a:p>
        </p:txBody>
      </p:sp>
    </p:spTree>
    <p:extLst>
      <p:ext uri="{BB962C8B-B14F-4D97-AF65-F5344CB8AC3E}">
        <p14:creationId xmlns:p14="http://schemas.microsoft.com/office/powerpoint/2010/main" val="3279905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7</a:t>
            </a:fld>
            <a:endParaRPr lang="en-AU"/>
          </a:p>
        </p:txBody>
      </p:sp>
    </p:spTree>
    <p:extLst>
      <p:ext uri="{BB962C8B-B14F-4D97-AF65-F5344CB8AC3E}">
        <p14:creationId xmlns:p14="http://schemas.microsoft.com/office/powerpoint/2010/main" val="1185756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914401" y="4343400"/>
            <a:ext cx="5029199" cy="4114800"/>
          </a:xfrm>
          <a:prstGeom prst="rect">
            <a:avLst/>
          </a:prstGeom>
        </p:spPr>
        <p:txBody>
          <a:bodyPr lIns="91425" tIns="91425" rIns="91425" bIns="91425" anchor="t" anchorCtr="0">
            <a:noAutofit/>
          </a:bodyPr>
          <a:lstStyle/>
          <a:p>
            <a:pPr lvl="0">
              <a:spcBef>
                <a:spcPts val="0"/>
              </a:spcBef>
              <a:buNone/>
            </a:pPr>
            <a:endParaRPr dirty="0"/>
          </a:p>
        </p:txBody>
      </p:sp>
      <p:sp>
        <p:nvSpPr>
          <p:cNvPr id="307" name="Shape 3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79951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lvl1pPr>
              <a:defRPr>
                <a:solidFill>
                  <a:schemeClr val="bg1"/>
                </a:solidFill>
              </a:defRPr>
            </a:lvl1pPr>
          </a:lstStyle>
          <a:p>
            <a:r>
              <a:rPr lang="en-US"/>
              <a:t>Click to edit Master title style</a:t>
            </a:r>
            <a:endParaRPr lang="en-AU"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bg1"/>
                </a:solidFill>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endParaRPr lang="en-AU" dirty="0"/>
          </a:p>
        </p:txBody>
      </p:sp>
    </p:spTree>
    <p:extLst>
      <p:ext uri="{BB962C8B-B14F-4D97-AF65-F5344CB8AC3E}">
        <p14:creationId xmlns:p14="http://schemas.microsoft.com/office/powerpoint/2010/main" val="332456893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5548012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457200"/>
            <a:ext cx="1943100" cy="40005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85801" y="457200"/>
            <a:ext cx="5676900" cy="4000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6198384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0422853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Tree>
    <p:extLst>
      <p:ext uri="{BB962C8B-B14F-4D97-AF65-F5344CB8AC3E}">
        <p14:creationId xmlns:p14="http://schemas.microsoft.com/office/powerpoint/2010/main" val="363265925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485900"/>
            <a:ext cx="3810000"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485900"/>
            <a:ext cx="3810000"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20508365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1512"/>
            <a:ext cx="8229600" cy="651719"/>
          </a:xfrm>
        </p:spPr>
        <p:txBody>
          <a:bodyPr/>
          <a:lstStyle>
            <a:lvl1pPr>
              <a:defRPr/>
            </a:lvl1pPr>
          </a:lstStyle>
          <a:p>
            <a:r>
              <a:rPr lang="en-US"/>
              <a:t>Click to edit Master title style</a:t>
            </a:r>
            <a:endParaRPr lang="en-AU" dirty="0"/>
          </a:p>
        </p:txBody>
      </p:sp>
      <p:sp>
        <p:nvSpPr>
          <p:cNvPr id="3" name="Text Placeholder 2"/>
          <p:cNvSpPr>
            <a:spLocks noGrp="1"/>
          </p:cNvSpPr>
          <p:nvPr>
            <p:ph type="body" idx="1"/>
          </p:nvPr>
        </p:nvSpPr>
        <p:spPr>
          <a:xfrm>
            <a:off x="457201" y="1151335"/>
            <a:ext cx="4040188" cy="47982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0584153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13294418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27091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411512"/>
            <a:ext cx="3008313" cy="664815"/>
          </a:xfrm>
        </p:spPr>
        <p:txBody>
          <a:bodyPr anchor="b"/>
          <a:lstStyle>
            <a:lvl1pPr algn="l">
              <a:defRPr sz="2000" b="1"/>
            </a:lvl1pPr>
          </a:lstStyle>
          <a:p>
            <a:r>
              <a:rPr lang="en-US"/>
              <a:t>Click to edit Master title style</a:t>
            </a:r>
            <a:endParaRPr lang="en-AU" dirty="0"/>
          </a:p>
        </p:txBody>
      </p:sp>
      <p:sp>
        <p:nvSpPr>
          <p:cNvPr id="3" name="Content Placeholder 2"/>
          <p:cNvSpPr>
            <a:spLocks noGrp="1"/>
          </p:cNvSpPr>
          <p:nvPr>
            <p:ph idx="1"/>
          </p:nvPr>
        </p:nvSpPr>
        <p:spPr>
          <a:xfrm>
            <a:off x="3575050" y="411511"/>
            <a:ext cx="5111751" cy="41831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45616461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276868148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dirty="0"/>
          </a:p>
        </p:txBody>
      </p:sp>
      <p:sp>
        <p:nvSpPr>
          <p:cNvPr id="1027" name="Rectangle 3"/>
          <p:cNvSpPr>
            <a:spLocks noGrp="1" noChangeArrowheads="1"/>
          </p:cNvSpPr>
          <p:nvPr>
            <p:ph type="body" idx="1"/>
          </p:nvPr>
        </p:nvSpPr>
        <p:spPr bwMode="auto">
          <a:xfrm>
            <a:off x="685800" y="1485900"/>
            <a:ext cx="77724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dirty="0"/>
              <a:t> Click to edit Master text styles</a:t>
            </a:r>
          </a:p>
          <a:p>
            <a:pPr lvl="1"/>
            <a:r>
              <a:rPr lang="en-AU" dirty="0"/>
              <a:t>Second level</a:t>
            </a:r>
          </a:p>
          <a:p>
            <a:pPr lvl="2"/>
            <a:r>
              <a:rPr lang="en-AU" dirty="0"/>
              <a:t>Third level</a:t>
            </a:r>
          </a:p>
          <a:p>
            <a:pPr lvl="3"/>
            <a:r>
              <a:rPr lang="en-AU" dirty="0"/>
              <a:t>Fourth level</a:t>
            </a:r>
          </a:p>
          <a:p>
            <a:pPr lvl="4"/>
            <a:r>
              <a:rPr lang="en-AU"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1" fontAlgn="base" hangingPunct="1">
        <a:spcBef>
          <a:spcPct val="0"/>
        </a:spcBef>
        <a:spcAft>
          <a:spcPct val="0"/>
        </a:spcAft>
        <a:defRPr sz="4400" b="1">
          <a:solidFill>
            <a:srgbClr val="0099E3"/>
          </a:solidFill>
          <a:latin typeface="+mj-lt"/>
          <a:ea typeface="+mj-ea"/>
          <a:cs typeface="+mj-cs"/>
        </a:defRPr>
      </a:lvl1pPr>
      <a:lvl2pPr algn="ctr" rtl="0" eaLnBrk="1" fontAlgn="base" hangingPunct="1">
        <a:spcBef>
          <a:spcPct val="0"/>
        </a:spcBef>
        <a:spcAft>
          <a:spcPct val="0"/>
        </a:spcAft>
        <a:defRPr sz="4400" b="1">
          <a:solidFill>
            <a:srgbClr val="2A5686"/>
          </a:solidFill>
          <a:latin typeface="Verdana" pitchFamily="34" charset="0"/>
        </a:defRPr>
      </a:lvl2pPr>
      <a:lvl3pPr algn="ctr" rtl="0" eaLnBrk="1" fontAlgn="base" hangingPunct="1">
        <a:spcBef>
          <a:spcPct val="0"/>
        </a:spcBef>
        <a:spcAft>
          <a:spcPct val="0"/>
        </a:spcAft>
        <a:defRPr sz="4400" b="1">
          <a:solidFill>
            <a:srgbClr val="2A5686"/>
          </a:solidFill>
          <a:latin typeface="Verdana" pitchFamily="34" charset="0"/>
        </a:defRPr>
      </a:lvl3pPr>
      <a:lvl4pPr algn="ctr" rtl="0" eaLnBrk="1" fontAlgn="base" hangingPunct="1">
        <a:spcBef>
          <a:spcPct val="0"/>
        </a:spcBef>
        <a:spcAft>
          <a:spcPct val="0"/>
        </a:spcAft>
        <a:defRPr sz="4400" b="1">
          <a:solidFill>
            <a:srgbClr val="2A5686"/>
          </a:solidFill>
          <a:latin typeface="Verdana" pitchFamily="34" charset="0"/>
        </a:defRPr>
      </a:lvl4pPr>
      <a:lvl5pPr algn="ctr" rtl="0" eaLnBrk="1" fontAlgn="base" hangingPunct="1">
        <a:spcBef>
          <a:spcPct val="0"/>
        </a:spcBef>
        <a:spcAft>
          <a:spcPct val="0"/>
        </a:spcAft>
        <a:defRPr sz="4400" b="1">
          <a:solidFill>
            <a:srgbClr val="2A5686"/>
          </a:solidFill>
          <a:latin typeface="Verdana" pitchFamily="34" charset="0"/>
        </a:defRPr>
      </a:lvl5pPr>
      <a:lvl6pPr marL="457189" algn="ctr" rtl="0" eaLnBrk="1" fontAlgn="base" hangingPunct="1">
        <a:spcBef>
          <a:spcPct val="0"/>
        </a:spcBef>
        <a:spcAft>
          <a:spcPct val="0"/>
        </a:spcAft>
        <a:defRPr sz="4400" b="1">
          <a:solidFill>
            <a:srgbClr val="2A5686"/>
          </a:solidFill>
          <a:latin typeface="Verdana" pitchFamily="34" charset="0"/>
        </a:defRPr>
      </a:lvl6pPr>
      <a:lvl7pPr marL="914377" algn="ctr" rtl="0" eaLnBrk="1" fontAlgn="base" hangingPunct="1">
        <a:spcBef>
          <a:spcPct val="0"/>
        </a:spcBef>
        <a:spcAft>
          <a:spcPct val="0"/>
        </a:spcAft>
        <a:defRPr sz="4400" b="1">
          <a:solidFill>
            <a:srgbClr val="2A5686"/>
          </a:solidFill>
          <a:latin typeface="Verdana" pitchFamily="34" charset="0"/>
        </a:defRPr>
      </a:lvl7pPr>
      <a:lvl8pPr marL="1371566" algn="ctr" rtl="0" eaLnBrk="1" fontAlgn="base" hangingPunct="1">
        <a:spcBef>
          <a:spcPct val="0"/>
        </a:spcBef>
        <a:spcAft>
          <a:spcPct val="0"/>
        </a:spcAft>
        <a:defRPr sz="4400" b="1">
          <a:solidFill>
            <a:srgbClr val="2A5686"/>
          </a:solidFill>
          <a:latin typeface="Verdana" pitchFamily="34" charset="0"/>
        </a:defRPr>
      </a:lvl8pPr>
      <a:lvl9pPr marL="1828754" algn="ctr" rtl="0" eaLnBrk="1" fontAlgn="base" hangingPunct="1">
        <a:spcBef>
          <a:spcPct val="0"/>
        </a:spcBef>
        <a:spcAft>
          <a:spcPct val="0"/>
        </a:spcAft>
        <a:defRPr sz="4400" b="1">
          <a:solidFill>
            <a:srgbClr val="2A5686"/>
          </a:solidFill>
          <a:latin typeface="Verdana" pitchFamily="34" charset="0"/>
        </a:defRPr>
      </a:lvl9pPr>
    </p:titleStyle>
    <p:bodyStyle>
      <a:lvl1pPr marL="266693" indent="-266693" algn="l" rtl="0" eaLnBrk="1" fontAlgn="base" hangingPunct="1">
        <a:spcBef>
          <a:spcPct val="20000"/>
        </a:spcBef>
        <a:spcAft>
          <a:spcPct val="0"/>
        </a:spcAft>
        <a:buFont typeface="Arial" pitchFamily="34" charset="0"/>
        <a:buChar char="•"/>
        <a:defRPr sz="3000" b="1">
          <a:solidFill>
            <a:srgbClr val="303132"/>
          </a:solidFill>
          <a:latin typeface="+mn-lt"/>
          <a:ea typeface="+mn-ea"/>
          <a:cs typeface="+mn-cs"/>
        </a:defRPr>
      </a:lvl1pPr>
      <a:lvl2pPr marL="742932" indent="-285744" algn="l" rtl="0" eaLnBrk="1" fontAlgn="base" hangingPunct="1">
        <a:spcBef>
          <a:spcPct val="20000"/>
        </a:spcBef>
        <a:spcAft>
          <a:spcPct val="0"/>
        </a:spcAft>
        <a:buFont typeface="Arial" pitchFamily="34" charset="0"/>
        <a:buChar char="‒"/>
        <a:defRPr sz="2600">
          <a:solidFill>
            <a:srgbClr val="303132"/>
          </a:solidFill>
          <a:latin typeface="+mn-lt"/>
        </a:defRPr>
      </a:lvl2pPr>
      <a:lvl3pPr marL="1142971" indent="-228594" algn="l" rtl="0" eaLnBrk="1" fontAlgn="base" hangingPunct="1">
        <a:spcBef>
          <a:spcPct val="20000"/>
        </a:spcBef>
        <a:spcAft>
          <a:spcPct val="0"/>
        </a:spcAft>
        <a:buChar char="–"/>
        <a:defRPr sz="2300">
          <a:solidFill>
            <a:srgbClr val="303132"/>
          </a:solidFill>
          <a:latin typeface="+mn-lt"/>
        </a:defRPr>
      </a:lvl3pPr>
      <a:lvl4pPr marL="1600160" indent="-228594" algn="l" rtl="0" eaLnBrk="1" fontAlgn="base" hangingPunct="1">
        <a:spcBef>
          <a:spcPct val="20000"/>
        </a:spcBef>
        <a:spcAft>
          <a:spcPct val="0"/>
        </a:spcAft>
        <a:buChar char="–"/>
        <a:defRPr sz="2000">
          <a:solidFill>
            <a:srgbClr val="303132"/>
          </a:solidFill>
          <a:latin typeface="+mn-lt"/>
        </a:defRPr>
      </a:lvl4pPr>
      <a:lvl5pPr marL="2057349" indent="-228594" algn="l" rtl="0" eaLnBrk="1" fontAlgn="base" hangingPunct="1">
        <a:spcBef>
          <a:spcPct val="20000"/>
        </a:spcBef>
        <a:spcAft>
          <a:spcPct val="0"/>
        </a:spcAft>
        <a:buChar char="–"/>
        <a:defRPr sz="2000">
          <a:solidFill>
            <a:srgbClr val="303132"/>
          </a:solidFill>
          <a:latin typeface="+mn-lt"/>
        </a:defRPr>
      </a:lvl5pPr>
      <a:lvl6pPr marL="2514537" indent="-228594" algn="l" rtl="0" eaLnBrk="1" fontAlgn="base" hangingPunct="1">
        <a:spcBef>
          <a:spcPct val="20000"/>
        </a:spcBef>
        <a:spcAft>
          <a:spcPct val="0"/>
        </a:spcAft>
        <a:buChar char="–"/>
        <a:defRPr sz="2000">
          <a:solidFill>
            <a:srgbClr val="303132"/>
          </a:solidFill>
          <a:latin typeface="+mn-lt"/>
        </a:defRPr>
      </a:lvl6pPr>
      <a:lvl7pPr marL="2971726" indent="-228594" algn="l" rtl="0" eaLnBrk="1" fontAlgn="base" hangingPunct="1">
        <a:spcBef>
          <a:spcPct val="20000"/>
        </a:spcBef>
        <a:spcAft>
          <a:spcPct val="0"/>
        </a:spcAft>
        <a:buChar char="–"/>
        <a:defRPr sz="2000">
          <a:solidFill>
            <a:srgbClr val="303132"/>
          </a:solidFill>
          <a:latin typeface="+mn-lt"/>
        </a:defRPr>
      </a:lvl7pPr>
      <a:lvl8pPr marL="3428914" indent="-228594" algn="l" rtl="0" eaLnBrk="1" fontAlgn="base" hangingPunct="1">
        <a:spcBef>
          <a:spcPct val="20000"/>
        </a:spcBef>
        <a:spcAft>
          <a:spcPct val="0"/>
        </a:spcAft>
        <a:buChar char="–"/>
        <a:defRPr sz="2000">
          <a:solidFill>
            <a:srgbClr val="303132"/>
          </a:solidFill>
          <a:latin typeface="+mn-lt"/>
        </a:defRPr>
      </a:lvl8pPr>
      <a:lvl9pPr marL="3886103" indent="-228594" algn="l" rtl="0" eaLnBrk="1" fontAlgn="base" hangingPunct="1">
        <a:spcBef>
          <a:spcPct val="20000"/>
        </a:spcBef>
        <a:spcAft>
          <a:spcPct val="0"/>
        </a:spcAft>
        <a:buChar char="–"/>
        <a:defRPr sz="2000">
          <a:solidFill>
            <a:srgbClr val="303132"/>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hyperlink" Target="http://victoriancurriculum.vcaa.vic.edu.au/Curriculum/ContentDescription/VCPSCSO021" TargetMode="Externa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42905" y="1755107"/>
            <a:ext cx="5829300" cy="2344657"/>
          </a:xfrm>
        </p:spPr>
        <p:txBody>
          <a:bodyPr/>
          <a:lstStyle/>
          <a:p>
            <a:r>
              <a:rPr lang="en-AU" dirty="0"/>
              <a:t>Module 3: </a:t>
            </a:r>
            <a:br>
              <a:rPr lang="en-AU" dirty="0"/>
            </a:br>
            <a:r>
              <a:rPr lang="en-AU" dirty="0"/>
              <a:t>Two-way Planning</a:t>
            </a:r>
            <a:br>
              <a:rPr lang="en-AU" dirty="0"/>
            </a:br>
            <a:r>
              <a:rPr lang="en-AU" dirty="0"/>
              <a:t/>
            </a:r>
            <a:br>
              <a:rPr lang="en-AU" dirty="0"/>
            </a:br>
            <a:r>
              <a:rPr lang="en-AU" sz="1800" dirty="0"/>
              <a:t>The Victorian Curriculum F–10: Health and Physical Education and Personal and Social Capability, including Respectful Relationships</a:t>
            </a:r>
            <a:r>
              <a:rPr lang="en-AU" dirty="0"/>
              <a:t/>
            </a:r>
            <a:br>
              <a:rPr lang="en-AU" dirty="0"/>
            </a:br>
            <a:r>
              <a:rPr lang="en-AU" sz="2400" dirty="0"/>
              <a:t/>
            </a:r>
            <a:br>
              <a:rPr lang="en-AU" sz="2400" dirty="0"/>
            </a:br>
            <a:endParaRPr lang="en-AU" sz="2400" dirty="0"/>
          </a:p>
        </p:txBody>
      </p:sp>
      <p:grpSp>
        <p:nvGrpSpPr>
          <p:cNvPr id="3" name="Group 2">
            <a:extLst>
              <a:ext uri="{FF2B5EF4-FFF2-40B4-BE49-F238E27FC236}">
                <a16:creationId xmlns:a16="http://schemas.microsoft.com/office/drawing/2014/main" id="{E0990806-EC88-E84B-A7C5-67A8AEE7BFD7}"/>
              </a:ext>
            </a:extLst>
          </p:cNvPr>
          <p:cNvGrpSpPr/>
          <p:nvPr/>
        </p:nvGrpSpPr>
        <p:grpSpPr>
          <a:xfrm>
            <a:off x="7344000" y="570591"/>
            <a:ext cx="2020361" cy="2024660"/>
            <a:chOff x="3577739" y="1177326"/>
            <a:chExt cx="2721972" cy="3355621"/>
          </a:xfrm>
        </p:grpSpPr>
        <p:pic>
          <p:nvPicPr>
            <p:cNvPr id="5" name="Picture 4">
              <a:extLst>
                <a:ext uri="{FF2B5EF4-FFF2-40B4-BE49-F238E27FC236}">
                  <a16:creationId xmlns:a16="http://schemas.microsoft.com/office/drawing/2014/main" id="{F7C86913-0138-2341-B41F-CEF0D370D9E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984" r="-13984"/>
            <a:stretch/>
          </p:blipFill>
          <p:spPr>
            <a:xfrm>
              <a:off x="3577739" y="1271704"/>
              <a:ext cx="2425355" cy="3261243"/>
            </a:xfrm>
            <a:prstGeom prst="rect">
              <a:avLst/>
            </a:prstGeom>
          </p:spPr>
        </p:pic>
        <p:sp>
          <p:nvSpPr>
            <p:cNvPr id="6" name="TextBox 5">
              <a:extLst>
                <a:ext uri="{FF2B5EF4-FFF2-40B4-BE49-F238E27FC236}">
                  <a16:creationId xmlns:a16="http://schemas.microsoft.com/office/drawing/2014/main" id="{0104634E-9E18-064A-9366-A420540FF092}"/>
                </a:ext>
              </a:extLst>
            </p:cNvPr>
            <p:cNvSpPr txBox="1"/>
            <p:nvPr/>
          </p:nvSpPr>
          <p:spPr>
            <a:xfrm rot="21110280">
              <a:off x="3705317" y="1177326"/>
              <a:ext cx="1712233" cy="421046"/>
            </a:xfrm>
            <a:prstGeom prst="rect">
              <a:avLst/>
            </a:prstGeom>
            <a:noFill/>
          </p:spPr>
          <p:txBody>
            <a:bodyPr wrap="square" rtlCol="0">
              <a:spAutoFit/>
            </a:bodyPr>
            <a:lstStyle/>
            <a:p>
              <a:r>
                <a:rPr lang="en-AU" sz="1051" dirty="0"/>
                <a:t>Activity</a:t>
              </a:r>
            </a:p>
          </p:txBody>
        </p:sp>
        <p:sp>
          <p:nvSpPr>
            <p:cNvPr id="7" name="TextBox 6">
              <a:extLst>
                <a:ext uri="{FF2B5EF4-FFF2-40B4-BE49-F238E27FC236}">
                  <a16:creationId xmlns:a16="http://schemas.microsoft.com/office/drawing/2014/main" id="{509C6E66-7ACD-3341-BD03-A73517DDC500}"/>
                </a:ext>
              </a:extLst>
            </p:cNvPr>
            <p:cNvSpPr txBox="1"/>
            <p:nvPr/>
          </p:nvSpPr>
          <p:spPr>
            <a:xfrm rot="20536960">
              <a:off x="4362611" y="4090964"/>
              <a:ext cx="1937100" cy="382575"/>
            </a:xfrm>
            <a:prstGeom prst="rect">
              <a:avLst/>
            </a:prstGeom>
            <a:noFill/>
          </p:spPr>
          <p:txBody>
            <a:bodyPr wrap="square" rtlCol="0">
              <a:spAutoFit/>
            </a:bodyPr>
            <a:lstStyle/>
            <a:p>
              <a:r>
                <a:rPr lang="en-AU" sz="900" dirty="0"/>
                <a:t>Curriculum</a:t>
              </a:r>
              <a:endParaRPr lang="en-AU" sz="1800" dirty="0"/>
            </a:p>
          </p:txBody>
        </p:sp>
        <p:cxnSp>
          <p:nvCxnSpPr>
            <p:cNvPr id="8" name="Straight Arrow Connector 7">
              <a:extLst>
                <a:ext uri="{FF2B5EF4-FFF2-40B4-BE49-F238E27FC236}">
                  <a16:creationId xmlns:a16="http://schemas.microsoft.com/office/drawing/2014/main" id="{B1008174-9AF5-1743-AB52-18C0E7FB2BA8}"/>
                </a:ext>
              </a:extLst>
            </p:cNvPr>
            <p:cNvCxnSpPr>
              <a:cxnSpLocks/>
            </p:cNvCxnSpPr>
            <p:nvPr/>
          </p:nvCxnSpPr>
          <p:spPr bwMode="auto">
            <a:xfrm>
              <a:off x="4111729" y="1640025"/>
              <a:ext cx="635773" cy="2552087"/>
            </a:xfrm>
            <a:prstGeom prst="straightConnector1">
              <a:avLst/>
            </a:prstGeom>
            <a:ln>
              <a:headEnd type="none" w="med" len="med"/>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9" name="Straight Arrow Connector 8">
              <a:extLst>
                <a:ext uri="{FF2B5EF4-FFF2-40B4-BE49-F238E27FC236}">
                  <a16:creationId xmlns:a16="http://schemas.microsoft.com/office/drawing/2014/main" id="{A3FD83F0-C2DF-F94A-BB07-9E583D72DE0C}"/>
                </a:ext>
              </a:extLst>
            </p:cNvPr>
            <p:cNvCxnSpPr>
              <a:cxnSpLocks/>
            </p:cNvCxnSpPr>
            <p:nvPr/>
          </p:nvCxnSpPr>
          <p:spPr bwMode="auto">
            <a:xfrm flipH="1" flipV="1">
              <a:off x="4284224" y="1599872"/>
              <a:ext cx="603619" cy="2536092"/>
            </a:xfrm>
            <a:prstGeom prst="straightConnector1">
              <a:avLst/>
            </a:prstGeom>
            <a:ln>
              <a:headEnd type="none" w="med" len="med"/>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181262152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title="Tracking Connections table">
            <a:extLst>
              <a:ext uri="{FF2B5EF4-FFF2-40B4-BE49-F238E27FC236}">
                <a16:creationId xmlns:a16="http://schemas.microsoft.com/office/drawing/2014/main" id="{9EDCB3CA-B740-9642-89A5-DD7371796C78}"/>
              </a:ext>
            </a:extLst>
          </p:cNvPr>
          <p:cNvGraphicFramePr>
            <a:graphicFrameLocks noChangeAspect="1"/>
          </p:cNvGraphicFramePr>
          <p:nvPr>
            <p:extLst>
              <p:ext uri="{D42A27DB-BD31-4B8C-83A1-F6EECF244321}">
                <p14:modId xmlns:p14="http://schemas.microsoft.com/office/powerpoint/2010/main" val="1556927100"/>
              </p:ext>
            </p:extLst>
          </p:nvPr>
        </p:nvGraphicFramePr>
        <p:xfrm>
          <a:off x="1223628" y="465517"/>
          <a:ext cx="6696744" cy="4348976"/>
        </p:xfrm>
        <a:graphic>
          <a:graphicData uri="http://schemas.openxmlformats.org/presentationml/2006/ole">
            <mc:AlternateContent xmlns:mc="http://schemas.openxmlformats.org/markup-compatibility/2006">
              <mc:Choice xmlns:v="urn:schemas-microsoft-com:vml" Requires="v">
                <p:oleObj spid="_x0000_s2071" name="Document" r:id="rId3" imgW="9779000" imgH="6350000" progId="Word.Document.12">
                  <p:embed/>
                </p:oleObj>
              </mc:Choice>
              <mc:Fallback>
                <p:oleObj name="Document" r:id="rId3" imgW="9779000" imgH="6350000" progId="Word.Document.12">
                  <p:embed/>
                  <p:pic>
                    <p:nvPicPr>
                      <p:cNvPr id="4" name="Object 3">
                        <a:extLst>
                          <a:ext uri="{FF2B5EF4-FFF2-40B4-BE49-F238E27FC236}">
                            <a16:creationId xmlns:a16="http://schemas.microsoft.com/office/drawing/2014/main" id="{9EDCB3CA-B740-9642-89A5-DD7371796C78}"/>
                          </a:ext>
                        </a:extLst>
                      </p:cNvPr>
                      <p:cNvPicPr/>
                      <p:nvPr/>
                    </p:nvPicPr>
                    <p:blipFill>
                      <a:blip r:embed="rId4"/>
                      <a:stretch>
                        <a:fillRect/>
                      </a:stretch>
                    </p:blipFill>
                    <p:spPr>
                      <a:xfrm>
                        <a:off x="1223628" y="465517"/>
                        <a:ext cx="6696744" cy="4348976"/>
                      </a:xfrm>
                      <a:prstGeom prst="rect">
                        <a:avLst/>
                      </a:prstGeom>
                    </p:spPr>
                  </p:pic>
                </p:oleObj>
              </mc:Fallback>
            </mc:AlternateContent>
          </a:graphicData>
        </a:graphic>
      </p:graphicFrame>
    </p:spTree>
    <p:extLst>
      <p:ext uri="{BB962C8B-B14F-4D97-AF65-F5344CB8AC3E}">
        <p14:creationId xmlns:p14="http://schemas.microsoft.com/office/powerpoint/2010/main" val="13385919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title="Tracking connections - filled in table">
            <a:extLst>
              <a:ext uri="{FF2B5EF4-FFF2-40B4-BE49-F238E27FC236}">
                <a16:creationId xmlns:a16="http://schemas.microsoft.com/office/drawing/2014/main" id="{5CADB636-A46C-4243-BD51-10ADCE823FA4}"/>
              </a:ext>
            </a:extLst>
          </p:cNvPr>
          <p:cNvGraphicFramePr>
            <a:graphicFrameLocks noChangeAspect="1"/>
          </p:cNvGraphicFramePr>
          <p:nvPr>
            <p:extLst>
              <p:ext uri="{D42A27DB-BD31-4B8C-83A1-F6EECF244321}">
                <p14:modId xmlns:p14="http://schemas.microsoft.com/office/powerpoint/2010/main" val="3864169905"/>
              </p:ext>
            </p:extLst>
          </p:nvPr>
        </p:nvGraphicFramePr>
        <p:xfrm>
          <a:off x="1296203" y="519523"/>
          <a:ext cx="6696744" cy="4348976"/>
        </p:xfrm>
        <a:graphic>
          <a:graphicData uri="http://schemas.openxmlformats.org/presentationml/2006/ole">
            <mc:AlternateContent xmlns:mc="http://schemas.openxmlformats.org/markup-compatibility/2006">
              <mc:Choice xmlns:v="urn:schemas-microsoft-com:vml" Requires="v">
                <p:oleObj spid="_x0000_s3095" name="Document" r:id="rId3" imgW="9779000" imgH="6350000" progId="Word.Document.12">
                  <p:embed/>
                </p:oleObj>
              </mc:Choice>
              <mc:Fallback>
                <p:oleObj name="Document" r:id="rId3" imgW="9779000" imgH="6350000" progId="Word.Document.12">
                  <p:embed/>
                  <p:pic>
                    <p:nvPicPr>
                      <p:cNvPr id="3" name="Object 2">
                        <a:extLst>
                          <a:ext uri="{FF2B5EF4-FFF2-40B4-BE49-F238E27FC236}">
                            <a16:creationId xmlns:a16="http://schemas.microsoft.com/office/drawing/2014/main" id="{5CADB636-A46C-4243-BD51-10ADCE823FA4}"/>
                          </a:ext>
                        </a:extLst>
                      </p:cNvPr>
                      <p:cNvPicPr/>
                      <p:nvPr/>
                    </p:nvPicPr>
                    <p:blipFill>
                      <a:blip r:embed="rId4"/>
                      <a:stretch>
                        <a:fillRect/>
                      </a:stretch>
                    </p:blipFill>
                    <p:spPr>
                      <a:xfrm>
                        <a:off x="1296203" y="519523"/>
                        <a:ext cx="6696744" cy="4348976"/>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DE9F9E4A-539D-B546-A39A-734E4ED10839}"/>
              </a:ext>
            </a:extLst>
          </p:cNvPr>
          <p:cNvSpPr txBox="1"/>
          <p:nvPr/>
        </p:nvSpPr>
        <p:spPr>
          <a:xfrm>
            <a:off x="1925705" y="627534"/>
            <a:ext cx="2970331" cy="300210"/>
          </a:xfrm>
          <a:prstGeom prst="rect">
            <a:avLst/>
          </a:prstGeom>
          <a:noFill/>
        </p:spPr>
        <p:txBody>
          <a:bodyPr wrap="square" rtlCol="0">
            <a:spAutoFit/>
          </a:bodyPr>
          <a:lstStyle/>
          <a:p>
            <a:r>
              <a:rPr lang="en-AU" sz="1351" dirty="0"/>
              <a:t>Personal and Social Capability</a:t>
            </a:r>
          </a:p>
        </p:txBody>
      </p:sp>
      <p:sp>
        <p:nvSpPr>
          <p:cNvPr id="6" name="TextBox 5">
            <a:extLst>
              <a:ext uri="{FF2B5EF4-FFF2-40B4-BE49-F238E27FC236}">
                <a16:creationId xmlns:a16="http://schemas.microsoft.com/office/drawing/2014/main" id="{B62FEF03-9B3D-BB4F-AF58-380518D3F9A3}"/>
              </a:ext>
            </a:extLst>
          </p:cNvPr>
          <p:cNvSpPr txBox="1"/>
          <p:nvPr/>
        </p:nvSpPr>
        <p:spPr>
          <a:xfrm>
            <a:off x="1493657" y="835283"/>
            <a:ext cx="2970331" cy="300210"/>
          </a:xfrm>
          <a:prstGeom prst="rect">
            <a:avLst/>
          </a:prstGeom>
          <a:noFill/>
        </p:spPr>
        <p:txBody>
          <a:bodyPr wrap="square" rtlCol="0">
            <a:spAutoFit/>
          </a:bodyPr>
          <a:lstStyle/>
          <a:p>
            <a:r>
              <a:rPr lang="en-AU" sz="1351" dirty="0"/>
              <a:t>3 and 4</a:t>
            </a:r>
          </a:p>
        </p:txBody>
      </p:sp>
      <p:sp>
        <p:nvSpPr>
          <p:cNvPr id="7" name="TextBox 6">
            <a:extLst>
              <a:ext uri="{FF2B5EF4-FFF2-40B4-BE49-F238E27FC236}">
                <a16:creationId xmlns:a16="http://schemas.microsoft.com/office/drawing/2014/main" id="{C755D0C0-5A07-764F-8A4F-E42976A6E5A2}"/>
              </a:ext>
            </a:extLst>
          </p:cNvPr>
          <p:cNvSpPr txBox="1"/>
          <p:nvPr/>
        </p:nvSpPr>
        <p:spPr>
          <a:xfrm>
            <a:off x="1331641" y="1428045"/>
            <a:ext cx="1188132" cy="819840"/>
          </a:xfrm>
          <a:prstGeom prst="rect">
            <a:avLst/>
          </a:prstGeom>
          <a:noFill/>
        </p:spPr>
        <p:txBody>
          <a:bodyPr wrap="square" rtlCol="0">
            <a:spAutoFit/>
          </a:bodyPr>
          <a:lstStyle/>
          <a:p>
            <a:r>
              <a:rPr lang="en-AU" sz="788" dirty="0"/>
              <a:t>Describe the ways in which similarities and differences can affect relationships </a:t>
            </a:r>
            <a:r>
              <a:rPr lang="en-AU" sz="788" dirty="0">
                <a:hlinkClick r:id="rId5" tooltip="View elaborations and additional details of VCPSCSO021"/>
              </a:rPr>
              <a:t>(VCPSCSO021)</a:t>
            </a:r>
            <a:endParaRPr lang="en-AU" sz="788" dirty="0"/>
          </a:p>
        </p:txBody>
      </p:sp>
      <p:sp>
        <p:nvSpPr>
          <p:cNvPr id="8" name="TextBox 7">
            <a:extLst>
              <a:ext uri="{FF2B5EF4-FFF2-40B4-BE49-F238E27FC236}">
                <a16:creationId xmlns:a16="http://schemas.microsoft.com/office/drawing/2014/main" id="{A291935A-AFE2-E64D-8C55-E79F01B25F88}"/>
              </a:ext>
            </a:extLst>
          </p:cNvPr>
          <p:cNvSpPr txBox="1"/>
          <p:nvPr/>
        </p:nvSpPr>
        <p:spPr>
          <a:xfrm>
            <a:off x="3113837" y="1428044"/>
            <a:ext cx="1242139" cy="923330"/>
          </a:xfrm>
          <a:prstGeom prst="rect">
            <a:avLst/>
          </a:prstGeom>
          <a:noFill/>
        </p:spPr>
        <p:txBody>
          <a:bodyPr wrap="square" rtlCol="0">
            <a:spAutoFit/>
          </a:bodyPr>
          <a:lstStyle/>
          <a:p>
            <a:r>
              <a:rPr lang="en-AU" sz="675" dirty="0"/>
              <a:t>Students discuss the value of diverse perspectives and through their interactions they demonstrate respect for a diverse range of people and groups. </a:t>
            </a:r>
          </a:p>
        </p:txBody>
      </p:sp>
      <p:sp>
        <p:nvSpPr>
          <p:cNvPr id="9" name="TextBox 8">
            <a:extLst>
              <a:ext uri="{FF2B5EF4-FFF2-40B4-BE49-F238E27FC236}">
                <a16:creationId xmlns:a16="http://schemas.microsoft.com/office/drawing/2014/main" id="{09CEE516-5EB6-9D40-AD46-19218C2AB735}"/>
              </a:ext>
            </a:extLst>
          </p:cNvPr>
          <p:cNvSpPr txBox="1"/>
          <p:nvPr/>
        </p:nvSpPr>
        <p:spPr>
          <a:xfrm>
            <a:off x="4896036" y="1428045"/>
            <a:ext cx="1512168" cy="461665"/>
          </a:xfrm>
          <a:prstGeom prst="rect">
            <a:avLst/>
          </a:prstGeom>
          <a:noFill/>
        </p:spPr>
        <p:txBody>
          <a:bodyPr wrap="square" rtlCol="0">
            <a:spAutoFit/>
          </a:bodyPr>
          <a:lstStyle/>
          <a:p>
            <a:r>
              <a:rPr lang="en-AU" sz="1200" dirty="0"/>
              <a:t>What is gender-based violence?</a:t>
            </a:r>
          </a:p>
        </p:txBody>
      </p:sp>
      <p:sp>
        <p:nvSpPr>
          <p:cNvPr id="10" name="TextBox 9">
            <a:extLst>
              <a:ext uri="{FF2B5EF4-FFF2-40B4-BE49-F238E27FC236}">
                <a16:creationId xmlns:a16="http://schemas.microsoft.com/office/drawing/2014/main" id="{8E717770-0B54-B340-9F58-1FB443B73724}"/>
              </a:ext>
            </a:extLst>
          </p:cNvPr>
          <p:cNvSpPr txBox="1"/>
          <p:nvPr/>
        </p:nvSpPr>
        <p:spPr>
          <a:xfrm>
            <a:off x="3051780" y="2224416"/>
            <a:ext cx="1304197" cy="854080"/>
          </a:xfrm>
          <a:prstGeom prst="rect">
            <a:avLst/>
          </a:prstGeom>
          <a:noFill/>
        </p:spPr>
        <p:txBody>
          <a:bodyPr wrap="square" rtlCol="0">
            <a:spAutoFit/>
          </a:bodyPr>
          <a:lstStyle/>
          <a:p>
            <a:r>
              <a:rPr lang="en-AU" sz="825" dirty="0"/>
              <a:t>They describe factors that contribute to positive relationships with peers, other people at school and in the community. </a:t>
            </a:r>
          </a:p>
        </p:txBody>
      </p:sp>
      <p:sp>
        <p:nvSpPr>
          <p:cNvPr id="11" name="TextBox 10">
            <a:extLst>
              <a:ext uri="{FF2B5EF4-FFF2-40B4-BE49-F238E27FC236}">
                <a16:creationId xmlns:a16="http://schemas.microsoft.com/office/drawing/2014/main" id="{A8E7E8B3-5C05-ED40-B28E-254261721B8A}"/>
              </a:ext>
            </a:extLst>
          </p:cNvPr>
          <p:cNvSpPr txBox="1"/>
          <p:nvPr/>
        </p:nvSpPr>
        <p:spPr>
          <a:xfrm>
            <a:off x="6408206" y="1367450"/>
            <a:ext cx="1584743" cy="819840"/>
          </a:xfrm>
          <a:prstGeom prst="rect">
            <a:avLst/>
          </a:prstGeom>
          <a:noFill/>
        </p:spPr>
        <p:txBody>
          <a:bodyPr wrap="square" rtlCol="0">
            <a:spAutoFit/>
          </a:bodyPr>
          <a:lstStyle/>
          <a:p>
            <a:r>
              <a:rPr lang="en-AU" sz="788" dirty="0"/>
              <a:t>Students complete an individual X-chart based on a scenario you provide them.</a:t>
            </a:r>
          </a:p>
          <a:p>
            <a:r>
              <a:rPr lang="en-AU" sz="788" dirty="0"/>
              <a:t>Can use a scenario that commonly occurs at school.</a:t>
            </a:r>
          </a:p>
        </p:txBody>
      </p:sp>
    </p:spTree>
    <p:extLst>
      <p:ext uri="{BB962C8B-B14F-4D97-AF65-F5344CB8AC3E}">
        <p14:creationId xmlns:p14="http://schemas.microsoft.com/office/powerpoint/2010/main" val="382856390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A81DD-319F-2A4A-8507-BADC3B495FEA}"/>
              </a:ext>
            </a:extLst>
          </p:cNvPr>
          <p:cNvSpPr>
            <a:spLocks noGrp="1"/>
          </p:cNvSpPr>
          <p:nvPr>
            <p:ph type="title"/>
          </p:nvPr>
        </p:nvSpPr>
        <p:spPr>
          <a:xfrm>
            <a:off x="1657351" y="457199"/>
            <a:ext cx="5829300" cy="494371"/>
          </a:xfrm>
        </p:spPr>
        <p:txBody>
          <a:bodyPr/>
          <a:lstStyle/>
          <a:p>
            <a:r>
              <a:rPr lang="en-AU" sz="2800" b="0" dirty="0"/>
              <a:t>Example</a:t>
            </a:r>
          </a:p>
        </p:txBody>
      </p:sp>
      <p:graphicFrame>
        <p:nvGraphicFramePr>
          <p:cNvPr id="4" name="Object 3" title="Tracking Connections table">
            <a:extLst>
              <a:ext uri="{FF2B5EF4-FFF2-40B4-BE49-F238E27FC236}">
                <a16:creationId xmlns:a16="http://schemas.microsoft.com/office/drawing/2014/main" id="{8F5D6689-199C-094C-8DEE-977A32452BF4}"/>
              </a:ext>
            </a:extLst>
          </p:cNvPr>
          <p:cNvGraphicFramePr>
            <a:graphicFrameLocks noChangeAspect="1"/>
          </p:cNvGraphicFramePr>
          <p:nvPr>
            <p:extLst>
              <p:ext uri="{D42A27DB-BD31-4B8C-83A1-F6EECF244321}">
                <p14:modId xmlns:p14="http://schemas.microsoft.com/office/powerpoint/2010/main" val="2499784831"/>
              </p:ext>
            </p:extLst>
          </p:nvPr>
        </p:nvGraphicFramePr>
        <p:xfrm>
          <a:off x="1159795" y="951571"/>
          <a:ext cx="6915135" cy="3510391"/>
        </p:xfrm>
        <a:graphic>
          <a:graphicData uri="http://schemas.openxmlformats.org/presentationml/2006/ole">
            <mc:AlternateContent xmlns:mc="http://schemas.openxmlformats.org/markup-compatibility/2006">
              <mc:Choice xmlns:v="urn:schemas-microsoft-com:vml" Requires="v">
                <p:oleObj spid="_x0000_s4119" name="Document" r:id="rId3" imgW="10033000" imgH="5092700" progId="Word.Document.12">
                  <p:embed/>
                </p:oleObj>
              </mc:Choice>
              <mc:Fallback>
                <p:oleObj name="Document" r:id="rId3" imgW="10033000" imgH="5092700" progId="Word.Document.12">
                  <p:embed/>
                  <p:pic>
                    <p:nvPicPr>
                      <p:cNvPr id="4" name="Object 3">
                        <a:extLst>
                          <a:ext uri="{FF2B5EF4-FFF2-40B4-BE49-F238E27FC236}">
                            <a16:creationId xmlns:a16="http://schemas.microsoft.com/office/drawing/2014/main" id="{8F5D6689-199C-094C-8DEE-977A32452BF4}"/>
                          </a:ext>
                        </a:extLst>
                      </p:cNvPr>
                      <p:cNvPicPr/>
                      <p:nvPr/>
                    </p:nvPicPr>
                    <p:blipFill>
                      <a:blip r:embed="rId4"/>
                      <a:stretch>
                        <a:fillRect/>
                      </a:stretch>
                    </p:blipFill>
                    <p:spPr>
                      <a:xfrm>
                        <a:off x="1159795" y="951571"/>
                        <a:ext cx="6915135" cy="3510391"/>
                      </a:xfrm>
                      <a:prstGeom prst="rect">
                        <a:avLst/>
                      </a:prstGeom>
                    </p:spPr>
                  </p:pic>
                </p:oleObj>
              </mc:Fallback>
            </mc:AlternateContent>
          </a:graphicData>
        </a:graphic>
      </p:graphicFrame>
    </p:spTree>
    <p:extLst>
      <p:ext uri="{BB962C8B-B14F-4D97-AF65-F5344CB8AC3E}">
        <p14:creationId xmlns:p14="http://schemas.microsoft.com/office/powerpoint/2010/main" val="182833151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Next steps</a:t>
            </a:r>
          </a:p>
        </p:txBody>
      </p:sp>
      <p:sp>
        <p:nvSpPr>
          <p:cNvPr id="3" name="Text Placeholder 2"/>
          <p:cNvSpPr>
            <a:spLocks noGrp="1"/>
          </p:cNvSpPr>
          <p:nvPr>
            <p:ph type="body" idx="1"/>
          </p:nvPr>
        </p:nvSpPr>
        <p:spPr>
          <a:xfrm>
            <a:off x="1763689" y="1707654"/>
            <a:ext cx="5829300" cy="1085851"/>
          </a:xfrm>
        </p:spPr>
        <p:txBody>
          <a:bodyPr/>
          <a:lstStyle/>
          <a:p>
            <a:pPr>
              <a:buFont typeface="Wingdings" pitchFamily="2" charset="2"/>
              <a:buChar char="§"/>
            </a:pPr>
            <a:r>
              <a:rPr lang="en-US" b="0" dirty="0"/>
              <a:t>Work through this for the topics you are covering …</a:t>
            </a:r>
          </a:p>
        </p:txBody>
      </p:sp>
    </p:spTree>
    <p:extLst>
      <p:ext uri="{BB962C8B-B14F-4D97-AF65-F5344CB8AC3E}">
        <p14:creationId xmlns:p14="http://schemas.microsoft.com/office/powerpoint/2010/main" val="202977977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ctrTitle"/>
          </p:nvPr>
        </p:nvSpPr>
        <p:spPr>
          <a:xfrm>
            <a:off x="1493659" y="1597820"/>
            <a:ext cx="6318701" cy="1102519"/>
          </a:xfrm>
          <a:prstGeom prst="rect">
            <a:avLst/>
          </a:prstGeom>
          <a:noFill/>
          <a:ln>
            <a:noFill/>
          </a:ln>
        </p:spPr>
        <p:txBody>
          <a:bodyPr vert="horz" wrap="square" lIns="68569" tIns="34275" rIns="68569" bIns="34275" numCol="1" anchor="ctr" anchorCtr="0" compatLnSpc="1">
            <a:prstTxWarp prst="textNoShape">
              <a:avLst/>
            </a:prstTxWarp>
            <a:noAutofit/>
          </a:bodyPr>
          <a:lstStyle/>
          <a:p>
            <a:pPr algn="l">
              <a:buSzPct val="25000"/>
            </a:pPr>
            <a:r>
              <a:rPr lang="en-AU" sz="2100" dirty="0">
                <a:solidFill>
                  <a:schemeClr val="lt1"/>
                </a:solidFill>
                <a:latin typeface="Arial"/>
                <a:ea typeface="Arial"/>
                <a:cs typeface="Arial"/>
                <a:sym typeface="Arial"/>
              </a:rPr>
              <a:t/>
            </a:r>
            <a:br>
              <a:rPr lang="en-AU" sz="2100" dirty="0">
                <a:solidFill>
                  <a:schemeClr val="lt1"/>
                </a:solidFill>
                <a:latin typeface="Arial"/>
                <a:ea typeface="Arial"/>
                <a:cs typeface="Arial"/>
                <a:sym typeface="Arial"/>
              </a:rPr>
            </a:br>
            <a:r>
              <a:rPr lang="en-AU" sz="2100" dirty="0">
                <a:solidFill>
                  <a:schemeClr val="lt1"/>
                </a:solidFill>
                <a:latin typeface="Arial"/>
                <a:ea typeface="Arial"/>
                <a:cs typeface="Arial"/>
                <a:sym typeface="Arial"/>
              </a:rPr>
              <a:t>Sapna Sachdeva</a:t>
            </a:r>
            <a:br>
              <a:rPr lang="en-AU" sz="2100" dirty="0">
                <a:solidFill>
                  <a:schemeClr val="lt1"/>
                </a:solidFill>
                <a:latin typeface="Arial"/>
                <a:ea typeface="Arial"/>
                <a:cs typeface="Arial"/>
                <a:sym typeface="Arial"/>
              </a:rPr>
            </a:br>
            <a:r>
              <a:rPr lang="en-AU" sz="1800" b="0" dirty="0"/>
              <a:t>VCAA Specialist </a:t>
            </a:r>
            <a:r>
              <a:rPr lang="en-AU" sz="1800" b="0" dirty="0">
                <a:solidFill>
                  <a:schemeClr val="lt1"/>
                </a:solidFill>
                <a:latin typeface="Arial"/>
                <a:ea typeface="Arial"/>
                <a:cs typeface="Arial"/>
                <a:sym typeface="Arial"/>
              </a:rPr>
              <a:t>Teacher</a:t>
            </a:r>
            <a:br>
              <a:rPr lang="en-AU" sz="1800" b="0" dirty="0">
                <a:solidFill>
                  <a:schemeClr val="lt1"/>
                </a:solidFill>
                <a:latin typeface="Arial"/>
                <a:ea typeface="Arial"/>
                <a:cs typeface="Arial"/>
                <a:sym typeface="Arial"/>
              </a:rPr>
            </a:br>
            <a:r>
              <a:rPr lang="en-AU" sz="1800" b="0">
                <a:solidFill>
                  <a:schemeClr val="lt1"/>
                </a:solidFill>
                <a:latin typeface="Arial"/>
                <a:ea typeface="Arial"/>
                <a:cs typeface="Arial"/>
                <a:sym typeface="Arial"/>
              </a:rPr>
              <a:t>Health Education </a:t>
            </a:r>
            <a:r>
              <a:rPr lang="en-AU" sz="1800" b="0" dirty="0">
                <a:solidFill>
                  <a:schemeClr val="lt1"/>
                </a:solidFill>
                <a:latin typeface="Arial"/>
                <a:ea typeface="Arial"/>
                <a:cs typeface="Arial"/>
                <a:sym typeface="Arial"/>
              </a:rPr>
              <a:t>and Personal and Social Capability, including Respectful Relationships</a:t>
            </a:r>
            <a:br>
              <a:rPr lang="en-AU" sz="1800" b="0" dirty="0">
                <a:solidFill>
                  <a:schemeClr val="lt1"/>
                </a:solidFill>
                <a:latin typeface="Arial"/>
                <a:ea typeface="Arial"/>
                <a:cs typeface="Arial"/>
                <a:sym typeface="Arial"/>
              </a:rPr>
            </a:br>
            <a:endParaRPr lang="en-AU" sz="1800" b="0"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0123076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E43EC1-2DD0-9C4A-B884-357E1B0EC71B}"/>
              </a:ext>
            </a:extLst>
          </p:cNvPr>
          <p:cNvSpPr>
            <a:spLocks noGrp="1"/>
          </p:cNvSpPr>
          <p:nvPr>
            <p:ph idx="1"/>
          </p:nvPr>
        </p:nvSpPr>
        <p:spPr>
          <a:xfrm>
            <a:off x="1385647" y="789553"/>
            <a:ext cx="6372708" cy="540060"/>
          </a:xfrm>
        </p:spPr>
        <p:txBody>
          <a:bodyPr/>
          <a:lstStyle/>
          <a:p>
            <a:pPr marL="0" indent="0" algn="ctr">
              <a:buNone/>
            </a:pPr>
            <a:r>
              <a:rPr lang="en-AU" b="0" dirty="0"/>
              <a:t>Multiple entry points</a:t>
            </a:r>
          </a:p>
        </p:txBody>
      </p:sp>
      <p:pic>
        <p:nvPicPr>
          <p:cNvPr id="2" name="Picture 1" title="Decorative picture">
            <a:extLst>
              <a:ext uri="{FF2B5EF4-FFF2-40B4-BE49-F238E27FC236}">
                <a16:creationId xmlns:a16="http://schemas.microsoft.com/office/drawing/2014/main" id="{08774158-7E81-D247-BCC8-75A6C4B2048A}"/>
              </a:ext>
            </a:extLst>
          </p:cNvPr>
          <p:cNvPicPr>
            <a:picLocks/>
          </p:cNvPicPr>
          <p:nvPr/>
        </p:nvPicPr>
        <p:blipFill rotWithShape="1">
          <a:blip r:embed="rId3" cstate="print">
            <a:extLst>
              <a:ext uri="{28A0092B-C50C-407E-A947-70E740481C1C}">
                <a14:useLocalDpi xmlns:a14="http://schemas.microsoft.com/office/drawing/2010/main" val="0"/>
              </a:ext>
            </a:extLst>
          </a:blip>
          <a:srcRect t="14733" b="25019"/>
          <a:stretch/>
        </p:blipFill>
        <p:spPr>
          <a:xfrm>
            <a:off x="2464724" y="1563638"/>
            <a:ext cx="4214553" cy="2539184"/>
          </a:xfrm>
          <a:prstGeom prst="rect">
            <a:avLst/>
          </a:prstGeom>
        </p:spPr>
      </p:pic>
    </p:spTree>
    <p:extLst>
      <p:ext uri="{BB962C8B-B14F-4D97-AF65-F5344CB8AC3E}">
        <p14:creationId xmlns:p14="http://schemas.microsoft.com/office/powerpoint/2010/main" val="62898250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E0E909-0B8A-0141-8445-BC765707C18F}"/>
              </a:ext>
            </a:extLst>
          </p:cNvPr>
          <p:cNvSpPr>
            <a:spLocks noGrp="1"/>
          </p:cNvSpPr>
          <p:nvPr>
            <p:ph idx="1"/>
          </p:nvPr>
        </p:nvSpPr>
        <p:spPr>
          <a:xfrm>
            <a:off x="1635037" y="411511"/>
            <a:ext cx="5889291" cy="667348"/>
          </a:xfrm>
        </p:spPr>
        <p:txBody>
          <a:bodyPr/>
          <a:lstStyle/>
          <a:p>
            <a:pPr marL="0" indent="0" algn="ctr">
              <a:buNone/>
            </a:pPr>
            <a:r>
              <a:rPr lang="en-AU" sz="2400" b="0" dirty="0"/>
              <a:t>Start with the curriculum</a:t>
            </a:r>
            <a:endParaRPr lang="en-AU" b="0" dirty="0"/>
          </a:p>
        </p:txBody>
      </p:sp>
      <p:pic>
        <p:nvPicPr>
          <p:cNvPr id="6" name="Picture 5" title="Personal and Social Capability, Victorian Curriculum page">
            <a:extLst>
              <a:ext uri="{FF2B5EF4-FFF2-40B4-BE49-F238E27FC236}">
                <a16:creationId xmlns:a16="http://schemas.microsoft.com/office/drawing/2014/main" id="{090A0557-BD27-F547-9294-1D39472BD004}"/>
              </a:ext>
            </a:extLst>
          </p:cNvPr>
          <p:cNvPicPr>
            <a:picLocks noChangeAspect="1"/>
          </p:cNvPicPr>
          <p:nvPr/>
        </p:nvPicPr>
        <p:blipFill rotWithShape="1">
          <a:blip r:embed="rId2">
            <a:extLst>
              <a:ext uri="{28A0092B-C50C-407E-A947-70E740481C1C}">
                <a14:useLocalDpi xmlns:a14="http://schemas.microsoft.com/office/drawing/2010/main" val="0"/>
              </a:ext>
            </a:extLst>
          </a:blip>
          <a:srcRect b="18093"/>
          <a:stretch/>
        </p:blipFill>
        <p:spPr>
          <a:xfrm>
            <a:off x="1143000" y="1078859"/>
            <a:ext cx="6813376" cy="4017815"/>
          </a:xfrm>
          <a:prstGeom prst="rect">
            <a:avLst/>
          </a:prstGeom>
        </p:spPr>
      </p:pic>
    </p:spTree>
    <p:extLst>
      <p:ext uri="{BB962C8B-B14F-4D97-AF65-F5344CB8AC3E}">
        <p14:creationId xmlns:p14="http://schemas.microsoft.com/office/powerpoint/2010/main" val="332417778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809807-6C8A-0E44-A3B0-EE1E0B42EBA9}"/>
              </a:ext>
            </a:extLst>
          </p:cNvPr>
          <p:cNvSpPr>
            <a:spLocks noGrp="1"/>
          </p:cNvSpPr>
          <p:nvPr>
            <p:ph idx="1"/>
          </p:nvPr>
        </p:nvSpPr>
        <p:spPr>
          <a:xfrm>
            <a:off x="179512" y="411511"/>
            <a:ext cx="8712968" cy="1463892"/>
          </a:xfrm>
        </p:spPr>
        <p:txBody>
          <a:bodyPr/>
          <a:lstStyle/>
          <a:p>
            <a:pPr marL="0" indent="0" algn="ctr">
              <a:buNone/>
            </a:pPr>
            <a:r>
              <a:rPr lang="en-AU" sz="2400" b="0" dirty="0"/>
              <a:t>Or start with the teaching and learning activity </a:t>
            </a:r>
            <a:br>
              <a:rPr lang="en-AU" sz="2400" b="0" dirty="0"/>
            </a:br>
            <a:r>
              <a:rPr lang="en-AU" sz="2400" b="0" dirty="0"/>
              <a:t>(Resilience, Rights and Respectful Relationships resource) and work back to the curriculum</a:t>
            </a:r>
          </a:p>
          <a:p>
            <a:endParaRPr lang="en-AU" dirty="0"/>
          </a:p>
        </p:txBody>
      </p:sp>
      <p:pic>
        <p:nvPicPr>
          <p:cNvPr id="4" name="Picture 2" title="Resilience, Rights and Respectful Relationships resources">
            <a:extLst>
              <a:ext uri="{FF2B5EF4-FFF2-40B4-BE49-F238E27FC236}">
                <a16:creationId xmlns:a16="http://schemas.microsoft.com/office/drawing/2014/main" id="{F343AFDB-47EA-434F-857B-0B93637371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1596917"/>
            <a:ext cx="4968552" cy="349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58480650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title="Tracking Connections table">
            <a:extLst>
              <a:ext uri="{FF2B5EF4-FFF2-40B4-BE49-F238E27FC236}">
                <a16:creationId xmlns:a16="http://schemas.microsoft.com/office/drawing/2014/main" id="{9EDCB3CA-B740-9642-89A5-DD7371796C78}"/>
              </a:ext>
            </a:extLst>
          </p:cNvPr>
          <p:cNvGraphicFramePr>
            <a:graphicFrameLocks noChangeAspect="1"/>
          </p:cNvGraphicFramePr>
          <p:nvPr>
            <p:extLst>
              <p:ext uri="{D42A27DB-BD31-4B8C-83A1-F6EECF244321}">
                <p14:modId xmlns:p14="http://schemas.microsoft.com/office/powerpoint/2010/main" val="1972242988"/>
              </p:ext>
            </p:extLst>
          </p:nvPr>
        </p:nvGraphicFramePr>
        <p:xfrm>
          <a:off x="1223628" y="465517"/>
          <a:ext cx="6696744" cy="4348976"/>
        </p:xfrm>
        <a:graphic>
          <a:graphicData uri="http://schemas.openxmlformats.org/presentationml/2006/ole">
            <mc:AlternateContent xmlns:mc="http://schemas.openxmlformats.org/markup-compatibility/2006">
              <mc:Choice xmlns:v="urn:schemas-microsoft-com:vml" Requires="v">
                <p:oleObj spid="_x0000_s1047" name="Document" r:id="rId3" imgW="9779000" imgH="6350000" progId="Word.Document.12">
                  <p:embed/>
                </p:oleObj>
              </mc:Choice>
              <mc:Fallback>
                <p:oleObj name="Document" r:id="rId3" imgW="9779000" imgH="6350000" progId="Word.Document.12">
                  <p:embed/>
                  <p:pic>
                    <p:nvPicPr>
                      <p:cNvPr id="4" name="Object 3">
                        <a:extLst>
                          <a:ext uri="{FF2B5EF4-FFF2-40B4-BE49-F238E27FC236}">
                            <a16:creationId xmlns:a16="http://schemas.microsoft.com/office/drawing/2014/main" id="{9EDCB3CA-B740-9642-89A5-DD7371796C78}"/>
                          </a:ext>
                        </a:extLst>
                      </p:cNvPr>
                      <p:cNvPicPr/>
                      <p:nvPr/>
                    </p:nvPicPr>
                    <p:blipFill>
                      <a:blip r:embed="rId4"/>
                      <a:stretch>
                        <a:fillRect/>
                      </a:stretch>
                    </p:blipFill>
                    <p:spPr>
                      <a:xfrm>
                        <a:off x="1223628" y="465517"/>
                        <a:ext cx="6696744" cy="4348976"/>
                      </a:xfrm>
                      <a:prstGeom prst="rect">
                        <a:avLst/>
                      </a:prstGeom>
                    </p:spPr>
                  </p:pic>
                </p:oleObj>
              </mc:Fallback>
            </mc:AlternateContent>
          </a:graphicData>
        </a:graphic>
      </p:graphicFrame>
    </p:spTree>
    <p:extLst>
      <p:ext uri="{BB962C8B-B14F-4D97-AF65-F5344CB8AC3E}">
        <p14:creationId xmlns:p14="http://schemas.microsoft.com/office/powerpoint/2010/main" val="196071818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Activity</a:t>
            </a:r>
          </a:p>
        </p:txBody>
      </p:sp>
      <p:sp>
        <p:nvSpPr>
          <p:cNvPr id="3" name="Text Placeholder 2"/>
          <p:cNvSpPr>
            <a:spLocks noGrp="1"/>
          </p:cNvSpPr>
          <p:nvPr>
            <p:ph type="body" idx="1"/>
          </p:nvPr>
        </p:nvSpPr>
        <p:spPr>
          <a:xfrm>
            <a:off x="1657351" y="1599643"/>
            <a:ext cx="5829300" cy="2475969"/>
          </a:xfrm>
        </p:spPr>
        <p:txBody>
          <a:bodyPr/>
          <a:lstStyle/>
          <a:p>
            <a:pPr marL="142871" indent="0" algn="ctr">
              <a:buNone/>
            </a:pPr>
            <a:endParaRPr lang="en-US" b="0" dirty="0"/>
          </a:p>
          <a:p>
            <a:pPr marL="142871" indent="0" algn="ctr">
              <a:buNone/>
            </a:pPr>
            <a:r>
              <a:rPr lang="en-US" b="0" dirty="0"/>
              <a:t>What is gender-based violence? </a:t>
            </a:r>
          </a:p>
          <a:p>
            <a:pPr marL="142871" indent="0" algn="ctr">
              <a:buNone/>
            </a:pPr>
            <a:r>
              <a:rPr lang="en-US" sz="1800" b="0" dirty="0"/>
              <a:t>Levels 3–4, Topic 8, Activity 2, page 76</a:t>
            </a:r>
          </a:p>
          <a:p>
            <a:pPr marL="142871" indent="0" algn="ctr">
              <a:buNone/>
            </a:pPr>
            <a:endParaRPr lang="en-US" sz="1800" b="0" dirty="0"/>
          </a:p>
          <a:p>
            <a:pPr marL="142871" indent="0" algn="ctr">
              <a:buNone/>
            </a:pPr>
            <a:endParaRPr lang="en-US" sz="1800" b="0" dirty="0"/>
          </a:p>
        </p:txBody>
      </p:sp>
    </p:spTree>
    <p:extLst>
      <p:ext uri="{BB962C8B-B14F-4D97-AF65-F5344CB8AC3E}">
        <p14:creationId xmlns:p14="http://schemas.microsoft.com/office/powerpoint/2010/main" val="288490441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194A3-E746-694F-8536-B2F4C12F686F}"/>
              </a:ext>
            </a:extLst>
          </p:cNvPr>
          <p:cNvSpPr>
            <a:spLocks noGrp="1"/>
          </p:cNvSpPr>
          <p:nvPr>
            <p:ph type="title"/>
          </p:nvPr>
        </p:nvSpPr>
        <p:spPr>
          <a:xfrm>
            <a:off x="1187624" y="411510"/>
            <a:ext cx="6858000" cy="857251"/>
          </a:xfrm>
        </p:spPr>
        <p:txBody>
          <a:bodyPr/>
          <a:lstStyle/>
          <a:p>
            <a:r>
              <a:rPr lang="en-AU" sz="3600" b="0" dirty="0"/>
              <a:t>What is gender-based violence?</a:t>
            </a:r>
          </a:p>
        </p:txBody>
      </p:sp>
      <p:pic>
        <p:nvPicPr>
          <p:cNvPr id="3" name="Picture 2" title="Decorative image">
            <a:extLst>
              <a:ext uri="{FF2B5EF4-FFF2-40B4-BE49-F238E27FC236}">
                <a16:creationId xmlns:a16="http://schemas.microsoft.com/office/drawing/2014/main" id="{C11D98D3-FE34-7B4B-AF29-57ABE15456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3928" y="1203598"/>
            <a:ext cx="5234089" cy="3488979"/>
          </a:xfrm>
          <a:prstGeom prst="rect">
            <a:avLst/>
          </a:prstGeom>
        </p:spPr>
      </p:pic>
    </p:spTree>
    <p:extLst>
      <p:ext uri="{BB962C8B-B14F-4D97-AF65-F5344CB8AC3E}">
        <p14:creationId xmlns:p14="http://schemas.microsoft.com/office/powerpoint/2010/main" val="165578745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88283" y="500063"/>
            <a:ext cx="6155531" cy="4123916"/>
          </a:xfrm>
        </p:spPr>
        <p:txBody>
          <a:bodyPr/>
          <a:lstStyle/>
          <a:p>
            <a:pPr marL="142871" indent="0">
              <a:buNone/>
            </a:pPr>
            <a:r>
              <a:rPr lang="en-AU" sz="1575" b="0" dirty="0"/>
              <a:t>It was ‘Sports and Leisure Day’ at school, and the students were asked to come in the clothes they wear to play sports or active games. Many of the girls wore their netball uniforms, and some wore ballet costumes, or karate uniforms. Kellie arrived with her skateboard, wearing her helmet, knee pads and elbow pads. Several of the boys were talking to Kellie, looking at her skateboard and asking if they could try it out. She showed them a few of the tricks she had perfected. In the playground, </a:t>
            </a:r>
            <a:r>
              <a:rPr lang="en-AU" sz="1575" b="0" dirty="0">
                <a:solidFill>
                  <a:schemeClr val="accent6"/>
                </a:solidFill>
              </a:rPr>
              <a:t>Aisha whispered something to Megan while pointing and laughing at Kellie.</a:t>
            </a:r>
            <a:r>
              <a:rPr lang="en-AU" sz="1575" b="0" dirty="0"/>
              <a:t> This continued in class during group work, </a:t>
            </a:r>
            <a:r>
              <a:rPr lang="en-AU" sz="1575" b="0" dirty="0">
                <a:solidFill>
                  <a:schemeClr val="accent6"/>
                </a:solidFill>
              </a:rPr>
              <a:t>Aisha kept whispering, “Boy. Boy. You’re a boy. You should go sit with the boys.”</a:t>
            </a:r>
            <a:r>
              <a:rPr lang="en-AU" sz="1575" b="0" dirty="0"/>
              <a:t> When they had to go to the bathrooms to wash hands before snack time, </a:t>
            </a:r>
            <a:r>
              <a:rPr lang="en-AU" sz="1575" b="0" dirty="0">
                <a:solidFill>
                  <a:schemeClr val="accent6"/>
                </a:solidFill>
              </a:rPr>
              <a:t>Aisha stood in the doorway, blocking Kellie’s entry, and said, “This toilet is only for girls! </a:t>
            </a:r>
            <a:r>
              <a:rPr lang="en-AU" sz="1575" b="0" dirty="0" err="1">
                <a:solidFill>
                  <a:schemeClr val="accent6"/>
                </a:solidFill>
              </a:rPr>
              <a:t>Skatey</a:t>
            </a:r>
            <a:r>
              <a:rPr lang="en-AU" sz="1575" b="0" dirty="0">
                <a:solidFill>
                  <a:schemeClr val="accent6"/>
                </a:solidFill>
              </a:rPr>
              <a:t> Kellie is a boy! Go and use the boys toilets!”</a:t>
            </a:r>
            <a:r>
              <a:rPr lang="en-AU" sz="1575" b="0" dirty="0"/>
              <a:t> </a:t>
            </a:r>
            <a:r>
              <a:rPr lang="en-AU" sz="1575" b="0" dirty="0">
                <a:solidFill>
                  <a:schemeClr val="accent6"/>
                </a:solidFill>
              </a:rPr>
              <a:t>Megan said nothing</a:t>
            </a:r>
            <a:r>
              <a:rPr lang="en-AU" sz="1575" b="0" dirty="0"/>
              <a:t>, just looked away, even when Kellie looked straight at her. </a:t>
            </a:r>
            <a:r>
              <a:rPr lang="en-AU" sz="1575" b="0" dirty="0">
                <a:solidFill>
                  <a:schemeClr val="accent6"/>
                </a:solidFill>
              </a:rPr>
              <a:t>Several other younger students who were leaving the toilets witnessed this too.</a:t>
            </a:r>
          </a:p>
          <a:p>
            <a:endParaRPr lang="en-US" sz="1500" dirty="0"/>
          </a:p>
        </p:txBody>
      </p:sp>
    </p:spTree>
    <p:extLst>
      <p:ext uri="{BB962C8B-B14F-4D97-AF65-F5344CB8AC3E}">
        <p14:creationId xmlns:p14="http://schemas.microsoft.com/office/powerpoint/2010/main" val="183688398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Diagram">
            <a:extLst>
              <a:ext uri="{FF2B5EF4-FFF2-40B4-BE49-F238E27FC236}">
                <a16:creationId xmlns:a16="http://schemas.microsoft.com/office/drawing/2014/main" id="{B1A8BBE1-92EF-544D-87F0-CBA5BB89C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5765" y="465517"/>
            <a:ext cx="4482499" cy="4212544"/>
          </a:xfrm>
          <a:prstGeom prst="rect">
            <a:avLst/>
          </a:prstGeom>
        </p:spPr>
      </p:pic>
    </p:spTree>
    <p:extLst>
      <p:ext uri="{BB962C8B-B14F-4D97-AF65-F5344CB8AC3E}">
        <p14:creationId xmlns:p14="http://schemas.microsoft.com/office/powerpoint/2010/main" val="833501618"/>
      </p:ext>
    </p:extLst>
  </p:cSld>
  <p:clrMapOvr>
    <a:masterClrMapping/>
  </p:clrMapOvr>
  <p:transition/>
</p:sld>
</file>

<file path=ppt/theme/theme1.xml><?xml version="1.0" encoding="utf-8"?>
<a:theme xmlns:a="http://schemas.openxmlformats.org/drawingml/2006/main" name="VCAA Powerpoint Template">
  <a:themeElements>
    <a:clrScheme name="VCAA">
      <a:dk1>
        <a:srgbClr val="000000"/>
      </a:dk1>
      <a:lt1>
        <a:srgbClr val="FFFFFF"/>
      </a:lt1>
      <a:dk2>
        <a:srgbClr val="000000"/>
      </a:dk2>
      <a:lt2>
        <a:srgbClr val="808080"/>
      </a:lt2>
      <a:accent1>
        <a:srgbClr val="00CC99"/>
      </a:accent1>
      <a:accent2>
        <a:srgbClr val="0096DF"/>
      </a:accent2>
      <a:accent3>
        <a:srgbClr val="FFFFFF"/>
      </a:accent3>
      <a:accent4>
        <a:srgbClr val="000000"/>
      </a:accent4>
      <a:accent5>
        <a:srgbClr val="AAE2CA"/>
      </a:accent5>
      <a:accent6>
        <a:srgbClr val="0096DF"/>
      </a:accent6>
      <a:hlink>
        <a:srgbClr val="CCCC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b1688cb4a3a940449dc8286705012a42 xmlns="1aab662d-a6b2-42d6-996b-a574723d1ad8">
      <Terms xmlns="http://schemas.microsoft.com/office/infopath/2007/PartnerControls"/>
    </b1688cb4a3a940449dc8286705012a42>
    <DEECD_Publisher xmlns="http://schemas.microsoft.com/sharepoint/v3">Department of Education and early Childhood Development</DEECD_Publisher>
    <pfad5814e62747ed9f131defefc62dac xmlns="1aab662d-a6b2-42d6-996b-a574723d1ad8">
      <Terms xmlns="http://schemas.microsoft.com/office/infopath/2007/PartnerControls"/>
    </pfad5814e62747ed9f131defefc62dac>
    <a319977fc8504e09982f090ae1d7c602 xmlns="1aab662d-a6b2-42d6-996b-a574723d1ad8">
      <Terms xmlns="http://schemas.microsoft.com/office/infopath/2007/PartnerControls"/>
    </a319977fc8504e09982f090ae1d7c602>
    <DEECD_Keywords xmlns="http://schemas.microsoft.com/sharepoint/v3" xsi:nil="true"/>
    <PublishingExpirationDate xmlns="http://schemas.microsoft.com/sharepoint/v3" xsi:nil="true"/>
    <DEECD_Description xmlns="http://schemas.microsoft.com/sharepoint/v3" xsi:nil="true"/>
    <PublishingStartDate xmlns="http://schemas.microsoft.com/sharepoint/v3" xsi:nil="true"/>
    <TaxCatchAll xmlns="1aab662d-a6b2-42d6-996b-a574723d1ad8"/>
    <ofbb8b9a280a423a91cf717fb81349cd xmlns="1aab662d-a6b2-42d6-996b-a574723d1ad8">
      <Terms xmlns="http://schemas.microsoft.com/office/infopath/2007/PartnerControls"/>
    </ofbb8b9a280a423a91cf717fb81349cd>
  </documentManagement>
</p:properties>
</file>

<file path=customXml/item3.xml><?xml version="1.0" encoding="utf-8"?>
<ct:contentTypeSchema xmlns:ct="http://schemas.microsoft.com/office/2006/metadata/contentType" xmlns:ma="http://schemas.microsoft.com/office/2006/metadata/properties/metaAttributes" ct:_="" ma:_="" ma:contentTypeName="WebCM Documents" ma:contentTypeID="0x0101008840106FE30D4F50BC61A726A7CA6E3800C6AB3851F4F88F40B98871D148B8EC2C" ma:contentTypeVersion="4" ma:contentTypeDescription="WebCM Documents Content Type" ma:contentTypeScope="" ma:versionID="201aefb3d423ab3496ecf505ba6700f1">
  <xsd:schema xmlns:xsd="http://www.w3.org/2001/XMLSchema" xmlns:xs="http://www.w3.org/2001/XMLSchema" xmlns:p="http://schemas.microsoft.com/office/2006/metadata/properties" xmlns:ns1="http://schemas.microsoft.com/sharepoint/v3" xmlns:ns2="1aab662d-a6b2-42d6-996b-a574723d1ad8" targetNamespace="http://schemas.microsoft.com/office/2006/metadata/properties" ma:root="true" ma:fieldsID="aced064e7767211f932e8066716e15cd" ns1:_="" ns2:_="">
    <xsd:import namespace="http://schemas.microsoft.com/sharepoint/v3"/>
    <xsd:import namespace="1aab662d-a6b2-42d6-996b-a574723d1ad8"/>
    <xsd:element name="properties">
      <xsd:complexType>
        <xsd:sequence>
          <xsd:element name="documentManagement">
            <xsd:complexType>
              <xsd:all>
                <xsd:element ref="ns1:DEECD_Description" minOccurs="0"/>
                <xsd:element ref="ns1:DEECD_Publisher" minOccurs="0"/>
                <xsd:element ref="ns1:DEECD_Keywords" minOccurs="0"/>
                <xsd:element ref="ns1:PublishingStartDate" minOccurs="0"/>
                <xsd:element ref="ns1:PublishingExpirationDate" minOccurs="0"/>
                <xsd:element ref="ns2:TaxCatchAll" minOccurs="0"/>
                <xsd:element ref="ns2:pfad5814e62747ed9f131defefc62dac" minOccurs="0"/>
                <xsd:element ref="ns2:a319977fc8504e09982f090ae1d7c602" minOccurs="0"/>
                <xsd:element ref="ns2:ofbb8b9a280a423a91cf717fb81349cd" minOccurs="0"/>
                <xsd:element ref="ns2:b1688cb4a3a940449dc8286705012a4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ECD_Description" ma:index="8" nillable="true" ma:displayName="Description" ma:internalName="DEECD_Description">
      <xsd:simpleType>
        <xsd:restriction base="dms:Note">
          <xsd:maxLength value="255"/>
        </xsd:restriction>
      </xsd:simpleType>
    </xsd:element>
    <xsd:element name="DEECD_Publisher" ma:index="9" nillable="true" ma:displayName="Publisher" ma:default="Department of Education and early Childhood Development" ma:internalName="DEECD_Publisher">
      <xsd:simpleType>
        <xsd:restriction base="dms:Text"/>
      </xsd:simpleType>
    </xsd:element>
    <xsd:element name="DEECD_Keywords" ma:index="14" nillable="true" ma:displayName="Keywords" ma:internalName="DEECD_Keywords">
      <xsd:simpleType>
        <xsd:restriction base="dms:Note">
          <xsd:maxLength value="255"/>
        </xsd:restriction>
      </xsd:simpleType>
    </xsd:element>
    <xsd:element name="PublishingStartDate" ma:index="15"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6"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b662d-a6b2-42d6-996b-a574723d1ad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0074adc-11cd-43a7-822e-3f870fae400d}" ma:internalName="TaxCatchAll" ma:showField="CatchAllData" ma:web="1aab662d-a6b2-42d6-996b-a574723d1ad8">
      <xsd:complexType>
        <xsd:complexContent>
          <xsd:extension base="dms:MultiChoiceLookup">
            <xsd:sequence>
              <xsd:element name="Value" type="dms:Lookup" maxOccurs="unbounded" minOccurs="0" nillable="true"/>
            </xsd:sequence>
          </xsd:extension>
        </xsd:complexContent>
      </xsd:complexType>
    </xsd:element>
    <xsd:element name="pfad5814e62747ed9f131defefc62dac" ma:index="18" nillable="true" ma:taxonomy="true" ma:internalName="pfad5814e62747ed9f131defefc62dac" ma:taxonomyFieldName="DEECD_SubjectCategory" ma:displayName="Subject Category" ma:fieldId="{9fad5814-e627-47ed-9f13-1defefc62dac}" ma:sspId="272df97b-2740-40bb-9c0d-572a441144cd" ma:termSetId="cc6468fc-15c3-4209-9517-a733b6c80435" ma:anchorId="00000000-0000-0000-0000-000000000000" ma:open="false" ma:isKeyword="false">
      <xsd:complexType>
        <xsd:sequence>
          <xsd:element ref="pc:Terms" minOccurs="0" maxOccurs="1"/>
        </xsd:sequence>
      </xsd:complexType>
    </xsd:element>
    <xsd:element name="a319977fc8504e09982f090ae1d7c602" ma:index="19" nillable="true" ma:taxonomy="true" ma:internalName="a319977fc8504e09982f090ae1d7c602" ma:taxonomyFieldName="DEECD_ItemType" ma:displayName="Item Type" ma:fieldId="{a319977f-c850-4e09-982f-090ae1d7c602}" ma:sspId="272df97b-2740-40bb-9c0d-572a441144cd" ma:termSetId="87a54e1a-a086-4056-9430-e3def70b5bc0" ma:anchorId="00000000-0000-0000-0000-000000000000" ma:open="false" ma:isKeyword="false">
      <xsd:complexType>
        <xsd:sequence>
          <xsd:element ref="pc:Terms" minOccurs="0" maxOccurs="1"/>
        </xsd:sequence>
      </xsd:complexType>
    </xsd:element>
    <xsd:element name="ofbb8b9a280a423a91cf717fb81349cd" ma:index="20" nillable="true" ma:taxonomy="true" ma:internalName="ofbb8b9a280a423a91cf717fb81349cd" ma:taxonomyFieldName="DEECD_Author" ma:displayName="Author" ma:fieldId="{8fbb8b9a-280a-423a-91cf-717fb81349cd}" ma:sspId="272df97b-2740-40bb-9c0d-572a441144cd" ma:termSetId="f9681774-4169-418a-ae49-9bc331f72a4f" ma:anchorId="00000000-0000-0000-0000-000000000000" ma:open="false" ma:isKeyword="false">
      <xsd:complexType>
        <xsd:sequence>
          <xsd:element ref="pc:Terms" minOccurs="0" maxOccurs="1"/>
        </xsd:sequence>
      </xsd:complexType>
    </xsd:element>
    <xsd:element name="b1688cb4a3a940449dc8286705012a42" ma:index="21" nillable="true" ma:taxonomy="true" ma:internalName="b1688cb4a3a940449dc8286705012a42" ma:taxonomyFieldName="DEECD_Audience" ma:displayName="Audience" ma:fieldId="{b1688cb4-a3a9-4044-9dc8-286705012a42}" ma:taxonomyMulti="true" ma:sspId="272df97b-2740-40bb-9c0d-572a441144cd" ma:termSetId="af0be819-ce00-4865-904d-8408c82c230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637BF4-9AF0-4B3F-AC26-9B89E7700C7B}">
  <ds:schemaRefs>
    <ds:schemaRef ds:uri="http://schemas.microsoft.com/sharepoint/v3/contenttype/forms"/>
  </ds:schemaRefs>
</ds:datastoreItem>
</file>

<file path=customXml/itemProps2.xml><?xml version="1.0" encoding="utf-8"?>
<ds:datastoreItem xmlns:ds="http://schemas.openxmlformats.org/officeDocument/2006/customXml" ds:itemID="{CFC1D9AF-F6A8-4BFF-8B8C-65216AFC7477}">
  <ds:schemaRefs>
    <ds:schemaRef ds:uri="http://schemas.microsoft.com/office/2006/documentManagement/types"/>
    <ds:schemaRef ds:uri="http://www.w3.org/XML/1998/namespace"/>
    <ds:schemaRef ds:uri="http://purl.org/dc/dcmityp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7408A442-D322-4A48-AF35-743083F343CB}"/>
</file>

<file path=docProps/app.xml><?xml version="1.0" encoding="utf-8"?>
<Properties xmlns="http://schemas.openxmlformats.org/officeDocument/2006/extended-properties" xmlns:vt="http://schemas.openxmlformats.org/officeDocument/2006/docPropsVTypes">
  <Template>VCAA Powerpoint Template</Template>
  <TotalTime>89</TotalTime>
  <Words>368</Words>
  <Application>Microsoft Office PowerPoint</Application>
  <PresentationFormat>On-screen Show (16:9)</PresentationFormat>
  <Paragraphs>26</Paragraphs>
  <Slides>14</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0" baseType="lpstr">
      <vt:lpstr>Arial</vt:lpstr>
      <vt:lpstr>Times New Roman</vt:lpstr>
      <vt:lpstr>Verdana</vt:lpstr>
      <vt:lpstr>Wingdings</vt:lpstr>
      <vt:lpstr>VCAA Powerpoint Template</vt:lpstr>
      <vt:lpstr>Document</vt:lpstr>
      <vt:lpstr>Module 3:  Two-way Planning  The Victorian Curriculum F–10: Health and Physical Education and Personal and Social Capability, including Respectful Relationships  </vt:lpstr>
      <vt:lpstr>PowerPoint Presentation</vt:lpstr>
      <vt:lpstr>PowerPoint Presentation</vt:lpstr>
      <vt:lpstr>PowerPoint Presentation</vt:lpstr>
      <vt:lpstr>PowerPoint Presentation</vt:lpstr>
      <vt:lpstr>Activity</vt:lpstr>
      <vt:lpstr>What is gender-based violence?</vt:lpstr>
      <vt:lpstr>PowerPoint Presentation</vt:lpstr>
      <vt:lpstr>PowerPoint Presentation</vt:lpstr>
      <vt:lpstr>PowerPoint Presentation</vt:lpstr>
      <vt:lpstr>PowerPoint Presentation</vt:lpstr>
      <vt:lpstr>Example</vt:lpstr>
      <vt:lpstr>Next steps</vt:lpstr>
      <vt:lpstr> Sapna Sachdeva VCAA Specialist Teacher Health Education and Personal and Social Capability, including Respectful Relationships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 Two-way planning</dc:title>
  <dc:creator>Victorian Curriculum and Assessment Authority</dc:creator>
  <cp:keywords>Victorian Curriculum, F-10, Respectful Relationships</cp:keywords>
  <cp:lastModifiedBy>Ng, Francis F</cp:lastModifiedBy>
  <cp:revision>32</cp:revision>
  <dcterms:created xsi:type="dcterms:W3CDTF">2018-03-22T21:33:26Z</dcterms:created>
  <dcterms:modified xsi:type="dcterms:W3CDTF">2019-09-08T22:57:53Z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0x0101008840106FE30D4F50BC61A726A7CA6E3800C6AB3851F4F88F40B98871D148B8EC2C</vt:lpwstr>
  </property>
</Properties>
</file>