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58" r:id="rId3"/>
    <p:sldId id="259" r:id="rId4"/>
    <p:sldId id="260" r:id="rId5"/>
    <p:sldId id="262" r:id="rId6"/>
    <p:sldId id="263" r:id="rId7"/>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17" d="100"/>
          <a:sy n="117" d="100"/>
        </p:scale>
        <p:origin x="-14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smtClean="0"/>
              <a:t>Introducing Mathematics</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107504" y="5445224"/>
            <a:ext cx="8928992"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915888"/>
          </a:xfrm>
        </p:spPr>
        <p:txBody>
          <a:bodyPr/>
          <a:lstStyle/>
          <a:p>
            <a:r>
              <a:rPr lang="en-AU" dirty="0" smtClean="0"/>
              <a:t>Aims</a:t>
            </a:r>
            <a:endParaRPr lang="en-AU" dirty="0"/>
          </a:p>
        </p:txBody>
      </p:sp>
      <p:sp>
        <p:nvSpPr>
          <p:cNvPr id="4" name="Content Placeholder 2"/>
          <p:cNvSpPr>
            <a:spLocks noGrp="1"/>
          </p:cNvSpPr>
          <p:nvPr>
            <p:ph idx="1"/>
          </p:nvPr>
        </p:nvSpPr>
        <p:spPr>
          <a:xfrm>
            <a:off x="539552" y="1340768"/>
            <a:ext cx="8064896" cy="4032448"/>
          </a:xfrm>
        </p:spPr>
        <p:txBody>
          <a:bodyPr/>
          <a:lstStyle/>
          <a:p>
            <a:pPr marL="0" indent="0">
              <a:buNone/>
            </a:pPr>
            <a:r>
              <a:rPr lang="en-US" sz="2400" b="0" dirty="0"/>
              <a:t>The Mathematics curriculum aims to ensure that students</a:t>
            </a:r>
            <a:r>
              <a:rPr lang="en-US" sz="2400" b="0" dirty="0" smtClean="0"/>
              <a:t>:</a:t>
            </a:r>
          </a:p>
          <a:p>
            <a:pPr>
              <a:buFont typeface="Arial" pitchFamily="34" charset="0"/>
              <a:buChar char="•"/>
            </a:pPr>
            <a:r>
              <a:rPr lang="en-US" sz="2400" b="0" dirty="0" smtClean="0"/>
              <a:t>develop </a:t>
            </a:r>
            <a:r>
              <a:rPr lang="en-US" sz="2400" b="0" dirty="0"/>
              <a:t>useful mathematical and numeracy skills for everyday life, work and as active and critical citizens in a technological world</a:t>
            </a:r>
          </a:p>
          <a:p>
            <a:pPr>
              <a:buFont typeface="Arial" pitchFamily="34" charset="0"/>
              <a:buChar char="•"/>
            </a:pPr>
            <a:r>
              <a:rPr lang="en-US" sz="2400" b="0" dirty="0"/>
              <a:t>see connections and apply mathematical concepts, skills and processes to pose and solve problems in mathematics and in other disciplines and contexts</a:t>
            </a:r>
          </a:p>
          <a:p>
            <a:pPr>
              <a:buFont typeface="Arial" pitchFamily="34" charset="0"/>
              <a:buChar char="•"/>
            </a:pPr>
            <a:r>
              <a:rPr lang="en-US" sz="2400" b="0" dirty="0"/>
              <a:t>acquire specialist knowledge and skills in mathematics that provide for further study in the discipline</a:t>
            </a:r>
          </a:p>
          <a:p>
            <a:pPr>
              <a:buFont typeface="Arial" pitchFamily="34" charset="0"/>
              <a:buChar char="•"/>
            </a:pPr>
            <a:r>
              <a:rPr lang="en-US" sz="2400" b="0" dirty="0"/>
              <a:t>appreciate mathematics as a discipline – its history, ideas, problems and applications, aesthetics and philosophy.</a:t>
            </a:r>
            <a:endParaRPr lang="en-AU" sz="2400" dirty="0"/>
          </a:p>
        </p:txBody>
      </p:sp>
    </p:spTree>
    <p:extLst>
      <p:ext uri="{BB962C8B-B14F-4D97-AF65-F5344CB8AC3E}">
        <p14:creationId xmlns:p14="http://schemas.microsoft.com/office/powerpoint/2010/main" val="37710749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772400" cy="771872"/>
          </a:xfrm>
        </p:spPr>
        <p:txBody>
          <a:bodyPr/>
          <a:lstStyle/>
          <a:p>
            <a:r>
              <a:rPr lang="en-AU" dirty="0" smtClean="0"/>
              <a:t>Structure</a:t>
            </a:r>
            <a:endParaRPr lang="en-AU" dirty="0"/>
          </a:p>
        </p:txBody>
      </p:sp>
      <p:sp>
        <p:nvSpPr>
          <p:cNvPr id="4" name="Content Placeholder 3"/>
          <p:cNvSpPr txBox="1">
            <a:spLocks noGrp="1"/>
          </p:cNvSpPr>
          <p:nvPr>
            <p:ph idx="1"/>
          </p:nvPr>
        </p:nvSpPr>
        <p:spPr>
          <a:xfrm>
            <a:off x="395536" y="1268760"/>
            <a:ext cx="7772400" cy="461665"/>
          </a:xfrm>
          <a:prstGeom prst="rect">
            <a:avLst/>
          </a:prstGeom>
          <a:noFill/>
        </p:spPr>
        <p:txBody>
          <a:bodyPr wrap="square" rtlCol="0">
            <a:spAutoFit/>
          </a:bodyPr>
          <a:lstStyle/>
          <a:p>
            <a:pPr marL="0" indent="0">
              <a:buNone/>
            </a:pPr>
            <a:r>
              <a:rPr lang="en-AU" sz="2400" b="1" dirty="0" smtClean="0">
                <a:solidFill>
                  <a:prstClr val="black"/>
                </a:solidFill>
                <a:latin typeface="Arial"/>
              </a:rPr>
              <a:t>Strands and Sub-strands</a:t>
            </a:r>
            <a:endParaRPr lang="en-AU" sz="2400" b="1" dirty="0">
              <a:solidFill>
                <a:prstClr val="black"/>
              </a:solidFill>
              <a:latin typeface="Arial"/>
            </a:endParaRPr>
          </a:p>
        </p:txBody>
      </p:sp>
      <p:graphicFrame>
        <p:nvGraphicFramePr>
          <p:cNvPr id="5" name="Content Placeholder 3"/>
          <p:cNvGraphicFramePr>
            <a:graphicFrameLocks/>
          </p:cNvGraphicFramePr>
          <p:nvPr>
            <p:extLst>
              <p:ext uri="{D42A27DB-BD31-4B8C-83A1-F6EECF244321}">
                <p14:modId xmlns:p14="http://schemas.microsoft.com/office/powerpoint/2010/main" val="2289473948"/>
              </p:ext>
            </p:extLst>
          </p:nvPr>
        </p:nvGraphicFramePr>
        <p:xfrm>
          <a:off x="395536" y="1916832"/>
          <a:ext cx="8424936" cy="4206240"/>
        </p:xfrm>
        <a:graphic>
          <a:graphicData uri="http://schemas.openxmlformats.org/drawingml/2006/table">
            <a:tbl>
              <a:tblPr firstRow="1" bandRow="1">
                <a:tableStyleId>{5C22544A-7EE6-4342-B048-85BDC9FD1C3A}</a:tableStyleId>
              </a:tblPr>
              <a:tblGrid>
                <a:gridCol w="2808312"/>
                <a:gridCol w="2808312"/>
                <a:gridCol w="2808312"/>
              </a:tblGrid>
              <a:tr h="145361">
                <a:tc>
                  <a:txBody>
                    <a:bodyPr/>
                    <a:lstStyle/>
                    <a:p>
                      <a:r>
                        <a:rPr lang="en-AU" sz="1800" b="0" i="0" kern="1200" dirty="0" smtClean="0">
                          <a:solidFill>
                            <a:schemeClr val="lt1"/>
                          </a:solidFill>
                          <a:effectLst/>
                          <a:latin typeface="+mn-lt"/>
                          <a:ea typeface="+mn-ea"/>
                          <a:cs typeface="+mn-cs"/>
                        </a:rPr>
                        <a:t>Number and Algebra</a:t>
                      </a:r>
                      <a:endParaRPr lang="en-AU" sz="1800" b="0" dirty="0"/>
                    </a:p>
                  </a:txBody>
                  <a:tcPr/>
                </a:tc>
                <a:tc>
                  <a:txBody>
                    <a:bodyPr/>
                    <a:lstStyle/>
                    <a:p>
                      <a:r>
                        <a:rPr lang="en-AU" sz="1800" b="0" i="0" kern="1200" dirty="0" smtClean="0">
                          <a:solidFill>
                            <a:schemeClr val="lt1"/>
                          </a:solidFill>
                          <a:effectLst/>
                          <a:latin typeface="+mn-lt"/>
                          <a:ea typeface="+mn-ea"/>
                          <a:cs typeface="+mn-cs"/>
                        </a:rPr>
                        <a:t>Measurement and Geometry</a:t>
                      </a:r>
                      <a:endParaRPr lang="en-AU" sz="1800" b="0" dirty="0"/>
                    </a:p>
                  </a:txBody>
                  <a:tcPr/>
                </a:tc>
                <a:tc>
                  <a:txBody>
                    <a:bodyPr/>
                    <a:lstStyle/>
                    <a:p>
                      <a:r>
                        <a:rPr lang="en-AU" sz="1800" b="0" dirty="0" smtClean="0"/>
                        <a:t>Statistics and Probability</a:t>
                      </a:r>
                      <a:endParaRPr lang="en-AU" sz="1800" b="0" dirty="0"/>
                    </a:p>
                  </a:txBody>
                  <a:tcPr/>
                </a:tc>
              </a:tr>
              <a:tr h="312792">
                <a:tc>
                  <a:txBody>
                    <a:bodyPr/>
                    <a:lstStyle/>
                    <a:p>
                      <a:r>
                        <a:rPr lang="en-AU" sz="1800" b="0" baseline="0" dirty="0" smtClean="0"/>
                        <a:t>Number and place value</a:t>
                      </a:r>
                    </a:p>
                  </a:txBody>
                  <a:tcPr/>
                </a:tc>
                <a:tc>
                  <a:txBody>
                    <a:bodyPr/>
                    <a:lstStyle/>
                    <a:p>
                      <a:r>
                        <a:rPr lang="en-AU" sz="1800" b="0" dirty="0" smtClean="0"/>
                        <a:t>Using units of measurement</a:t>
                      </a:r>
                      <a:endParaRPr lang="en-AU" sz="1800" b="0" dirty="0"/>
                    </a:p>
                  </a:txBody>
                  <a:tcPr/>
                </a:tc>
                <a:tc>
                  <a:txBody>
                    <a:bodyPr/>
                    <a:lstStyle/>
                    <a:p>
                      <a:r>
                        <a:rPr lang="en-AU" sz="1800" b="0" dirty="0" smtClean="0"/>
                        <a:t>Chance</a:t>
                      </a:r>
                      <a:endParaRPr lang="en-AU" sz="1800" b="0" dirty="0"/>
                    </a:p>
                  </a:txBody>
                  <a:tcPr/>
                </a:tc>
              </a:tr>
              <a:tr h="288032">
                <a:tc>
                  <a:txBody>
                    <a:bodyPr/>
                    <a:lstStyle/>
                    <a:p>
                      <a:r>
                        <a:rPr lang="en-AU" sz="1800" b="0" dirty="0" smtClean="0"/>
                        <a:t>Fractions and decimals</a:t>
                      </a:r>
                      <a:endParaRPr lang="en-AU" sz="1800" b="0" dirty="0"/>
                    </a:p>
                  </a:txBody>
                  <a:tcPr/>
                </a:tc>
                <a:tc>
                  <a:txBody>
                    <a:bodyPr/>
                    <a:lstStyle/>
                    <a:p>
                      <a:r>
                        <a:rPr lang="en-AU" sz="1800" b="0" dirty="0" smtClean="0"/>
                        <a:t>Shape</a:t>
                      </a:r>
                      <a:endParaRPr lang="en-AU" sz="1800" b="0" dirty="0"/>
                    </a:p>
                  </a:txBody>
                  <a:tcPr/>
                </a:tc>
                <a:tc>
                  <a:txBody>
                    <a:bodyPr/>
                    <a:lstStyle/>
                    <a:p>
                      <a:r>
                        <a:rPr lang="en-AU" sz="1800" b="0" dirty="0" smtClean="0"/>
                        <a:t>Data representation and interpretation</a:t>
                      </a:r>
                      <a:endParaRPr lang="en-AU" sz="1800" b="0" dirty="0"/>
                    </a:p>
                  </a:txBody>
                  <a:tcPr/>
                </a:tc>
              </a:tr>
              <a:tr h="338336">
                <a:tc>
                  <a:txBody>
                    <a:bodyPr/>
                    <a:lstStyle/>
                    <a:p>
                      <a:r>
                        <a:rPr lang="en-AU" sz="1800" b="0" dirty="0" smtClean="0"/>
                        <a:t>Real numbers</a:t>
                      </a:r>
                      <a:endParaRPr lang="en-AU" sz="1800" b="0" dirty="0"/>
                    </a:p>
                  </a:txBody>
                  <a:tcPr/>
                </a:tc>
                <a:tc>
                  <a:txBody>
                    <a:bodyPr/>
                    <a:lstStyle/>
                    <a:p>
                      <a:r>
                        <a:rPr lang="en-AU" sz="1800" b="0" dirty="0" smtClean="0"/>
                        <a:t>Geometric reasoning</a:t>
                      </a:r>
                      <a:endParaRPr lang="en-AU" sz="1800" b="0" dirty="0"/>
                    </a:p>
                  </a:txBody>
                  <a:tcPr/>
                </a:tc>
                <a:tc>
                  <a:txBody>
                    <a:bodyPr/>
                    <a:lstStyle/>
                    <a:p>
                      <a:endParaRPr lang="en-AU" sz="1800" b="0" dirty="0"/>
                    </a:p>
                  </a:txBody>
                  <a:tcPr/>
                </a:tc>
              </a:tr>
              <a:tr h="288032">
                <a:tc>
                  <a:txBody>
                    <a:bodyPr/>
                    <a:lstStyle/>
                    <a:p>
                      <a:r>
                        <a:rPr lang="en-AU" sz="1800" b="0" dirty="0" smtClean="0"/>
                        <a:t>Money and financial mathematics</a:t>
                      </a:r>
                      <a:endParaRPr lang="en-AU" sz="1800" b="0" dirty="0"/>
                    </a:p>
                  </a:txBody>
                  <a:tcPr/>
                </a:tc>
                <a:tc>
                  <a:txBody>
                    <a:bodyPr/>
                    <a:lstStyle/>
                    <a:p>
                      <a:r>
                        <a:rPr lang="en-AU" sz="1800" b="0" dirty="0" smtClean="0"/>
                        <a:t>Location and transformation</a:t>
                      </a:r>
                      <a:endParaRPr lang="en-AU" sz="1800" b="0" dirty="0"/>
                    </a:p>
                  </a:txBody>
                  <a:tcPr/>
                </a:tc>
                <a:tc>
                  <a:txBody>
                    <a:bodyPr/>
                    <a:lstStyle/>
                    <a:p>
                      <a:endParaRPr lang="en-AU" sz="1800" b="0" dirty="0"/>
                    </a:p>
                  </a:txBody>
                  <a:tcPr/>
                </a:tc>
              </a:tr>
              <a:tr h="276200">
                <a:tc>
                  <a:txBody>
                    <a:bodyPr/>
                    <a:lstStyle/>
                    <a:p>
                      <a:r>
                        <a:rPr lang="en-AU" sz="1800" b="0" dirty="0" smtClean="0"/>
                        <a:t>Patterns and algebra</a:t>
                      </a:r>
                      <a:endParaRPr lang="en-AU" sz="1800" b="0" dirty="0"/>
                    </a:p>
                  </a:txBody>
                  <a:tcPr/>
                </a:tc>
                <a:tc>
                  <a:txBody>
                    <a:bodyPr/>
                    <a:lstStyle/>
                    <a:p>
                      <a:r>
                        <a:rPr lang="en-AU" sz="1800" b="0" dirty="0" smtClean="0"/>
                        <a:t>Pythagoras and trigonometry</a:t>
                      </a:r>
                      <a:endParaRPr lang="en-AU" sz="1800" b="0" dirty="0"/>
                    </a:p>
                  </a:txBody>
                  <a:tcPr/>
                </a:tc>
                <a:tc>
                  <a:txBody>
                    <a:bodyPr/>
                    <a:lstStyle/>
                    <a:p>
                      <a:endParaRPr lang="en-AU" sz="1800" b="0" dirty="0"/>
                    </a:p>
                  </a:txBody>
                  <a:tcPr/>
                </a:tc>
              </a:tr>
              <a:tr h="276200">
                <a:tc>
                  <a:txBody>
                    <a:bodyPr/>
                    <a:lstStyle/>
                    <a:p>
                      <a:r>
                        <a:rPr lang="en-US" sz="1800" b="0" dirty="0" smtClean="0"/>
                        <a:t>Linear and non-­linear relationships</a:t>
                      </a:r>
                      <a:endParaRPr lang="en-AU" sz="1800" b="0" dirty="0"/>
                    </a:p>
                  </a:txBody>
                  <a:tcPr/>
                </a:tc>
                <a:tc>
                  <a:txBody>
                    <a:bodyPr/>
                    <a:lstStyle/>
                    <a:p>
                      <a:endParaRPr lang="en-AU" sz="1800" b="0" dirty="0"/>
                    </a:p>
                  </a:txBody>
                  <a:tcPr/>
                </a:tc>
                <a:tc>
                  <a:txBody>
                    <a:bodyPr/>
                    <a:lstStyle/>
                    <a:p>
                      <a:endParaRPr lang="en-AU" sz="1800" b="0" dirty="0"/>
                    </a:p>
                  </a:txBody>
                  <a:tcPr/>
                </a:tc>
              </a:tr>
            </a:tbl>
          </a:graphicData>
        </a:graphic>
      </p:graphicFrame>
    </p:spTree>
    <p:extLst>
      <p:ext uri="{BB962C8B-B14F-4D97-AF65-F5344CB8AC3E}">
        <p14:creationId xmlns:p14="http://schemas.microsoft.com/office/powerpoint/2010/main" val="30782591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4" name="TextBox 3"/>
          <p:cNvSpPr txBox="1"/>
          <p:nvPr/>
        </p:nvSpPr>
        <p:spPr>
          <a:xfrm>
            <a:off x="754669" y="1916832"/>
            <a:ext cx="7920880" cy="3539430"/>
          </a:xfrm>
          <a:prstGeom prst="rect">
            <a:avLst/>
          </a:prstGeom>
          <a:noFill/>
        </p:spPr>
        <p:txBody>
          <a:bodyPr wrap="square" rtlCol="0">
            <a:spAutoFit/>
          </a:bodyPr>
          <a:lstStyle/>
          <a:p>
            <a:pPr lvl="0"/>
            <a:r>
              <a:rPr lang="en-US" b="1" dirty="0">
                <a:solidFill>
                  <a:prstClr val="black"/>
                </a:solidFill>
                <a:latin typeface="Arial"/>
              </a:rPr>
              <a:t>Achievement standards</a:t>
            </a:r>
          </a:p>
          <a:p>
            <a:pPr lvl="0"/>
            <a:endParaRPr lang="en-US" sz="1600" b="1" dirty="0">
              <a:solidFill>
                <a:prstClr val="black"/>
              </a:solidFill>
              <a:latin typeface="Arial"/>
            </a:endParaRPr>
          </a:p>
          <a:p>
            <a:pPr marL="285750" lvl="0" indent="-285750">
              <a:buFont typeface="Arial" panose="020B0604020202020204" pitchFamily="34" charset="0"/>
              <a:buChar char="•"/>
            </a:pPr>
            <a:r>
              <a:rPr lang="en-US" dirty="0" smtClean="0">
                <a:solidFill>
                  <a:prstClr val="black"/>
                </a:solidFill>
                <a:latin typeface="Arial"/>
              </a:rPr>
              <a:t>The </a:t>
            </a:r>
            <a:r>
              <a:rPr lang="en-US" dirty="0">
                <a:solidFill>
                  <a:prstClr val="black"/>
                </a:solidFill>
                <a:latin typeface="Arial"/>
              </a:rPr>
              <a:t>first achievement standard at Foundation and then at Levels 1, 2, 3, 4, 5, 6, 7, 8, 9 and 10. </a:t>
            </a:r>
            <a:endParaRPr lang="en-US" dirty="0" smtClean="0">
              <a:solidFill>
                <a:prstClr val="black"/>
              </a:solidFill>
              <a:latin typeface="Arial"/>
            </a:endParaRPr>
          </a:p>
          <a:p>
            <a:pPr marL="285750" indent="-285750">
              <a:buFont typeface="Arial" panose="020B0604020202020204" pitchFamily="34" charset="0"/>
              <a:buChar char="•"/>
            </a:pPr>
            <a:r>
              <a:rPr lang="en-US" dirty="0">
                <a:solidFill>
                  <a:prstClr val="black"/>
                </a:solidFill>
                <a:latin typeface="Arial"/>
              </a:rPr>
              <a:t>The curriculum also provides an optional Level 10A, which is intended for students working at Level 10 requiring further mathematical studies.</a:t>
            </a:r>
          </a:p>
          <a:p>
            <a:pPr marL="285750" lvl="0" indent="-285750">
              <a:buFont typeface="Arial" panose="020B0604020202020204" pitchFamily="34" charset="0"/>
              <a:buChar char="•"/>
            </a:pPr>
            <a:r>
              <a:rPr lang="en-US" dirty="0" smtClean="0">
                <a:solidFill>
                  <a:prstClr val="black"/>
                </a:solidFill>
                <a:latin typeface="Arial"/>
              </a:rPr>
              <a:t>A </a:t>
            </a:r>
            <a:r>
              <a:rPr lang="en-US" dirty="0">
                <a:solidFill>
                  <a:prstClr val="black"/>
                </a:solidFill>
                <a:latin typeface="Arial"/>
              </a:rPr>
              <a:t>curriculum for students with disabilities is provided in this learning area.</a:t>
            </a:r>
            <a:r>
              <a:rPr lang="en-US" sz="1600" dirty="0">
                <a:solidFill>
                  <a:prstClr val="black"/>
                </a:solidFill>
                <a:latin typeface="Arial"/>
              </a:rPr>
              <a:t> </a:t>
            </a:r>
          </a:p>
          <a:p>
            <a:pPr lvl="0"/>
            <a:endParaRPr lang="en-AU" sz="1600" dirty="0">
              <a:solidFill>
                <a:prstClr val="black"/>
              </a:solidFill>
            </a:endParaRPr>
          </a:p>
        </p:txBody>
      </p:sp>
    </p:spTree>
    <p:extLst>
      <p:ext uri="{BB962C8B-B14F-4D97-AF65-F5344CB8AC3E}">
        <p14:creationId xmlns:p14="http://schemas.microsoft.com/office/powerpoint/2010/main" val="37973966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772400" cy="1143000"/>
          </a:xfrm>
        </p:spPr>
        <p:txBody>
          <a:bodyPr/>
          <a:lstStyle/>
          <a:p>
            <a:r>
              <a:rPr lang="en-AU" dirty="0" smtClean="0"/>
              <a:t>Key messages</a:t>
            </a:r>
            <a:endParaRPr lang="en-AU" dirty="0"/>
          </a:p>
        </p:txBody>
      </p:sp>
      <p:sp>
        <p:nvSpPr>
          <p:cNvPr id="3" name="Content Placeholder 2"/>
          <p:cNvSpPr>
            <a:spLocks noGrp="1"/>
          </p:cNvSpPr>
          <p:nvPr>
            <p:ph idx="1"/>
          </p:nvPr>
        </p:nvSpPr>
        <p:spPr>
          <a:xfrm>
            <a:off x="251520" y="1268760"/>
            <a:ext cx="8640960" cy="2527920"/>
          </a:xfrm>
        </p:spPr>
        <p:txBody>
          <a:bodyPr/>
          <a:lstStyle/>
          <a:p>
            <a:pPr>
              <a:buFont typeface="Arial" panose="020B0604020202020204" pitchFamily="34" charset="0"/>
              <a:buChar char="•"/>
            </a:pPr>
            <a:r>
              <a:rPr lang="en-US" sz="1800" b="0" dirty="0" smtClean="0"/>
              <a:t>Mathematics in </a:t>
            </a:r>
            <a:r>
              <a:rPr lang="en-US" sz="1800" b="0" dirty="0"/>
              <a:t>the Victorian Curriculum </a:t>
            </a:r>
            <a:r>
              <a:rPr lang="en-US" sz="1800" b="0" dirty="0" smtClean="0"/>
              <a:t>F-10 is </a:t>
            </a:r>
            <a:r>
              <a:rPr lang="en-US" sz="1800" b="0" dirty="0"/>
              <a:t>substantially similar to AusVELS </a:t>
            </a:r>
            <a:r>
              <a:rPr lang="en-US" sz="1800" b="0" dirty="0" smtClean="0"/>
              <a:t>Mathematics </a:t>
            </a:r>
            <a:r>
              <a:rPr lang="en-US" sz="1800" b="0" dirty="0"/>
              <a:t>with the majority of the curriculum unchanged. </a:t>
            </a:r>
          </a:p>
          <a:p>
            <a:pPr>
              <a:buFont typeface="Arial" panose="020B0604020202020204" pitchFamily="34" charset="0"/>
              <a:buChar char="•"/>
            </a:pPr>
            <a:r>
              <a:rPr lang="en-US" sz="1800" b="0" dirty="0"/>
              <a:t>The level descriptions in the Victorian Curriculum Mathematics have all been revised to more fully articulate the proficiencies of understanding, fluency, reasoning and problem solving in relation to the content descriptions and achievement </a:t>
            </a:r>
            <a:r>
              <a:rPr lang="en-US" sz="1800" b="0" dirty="0" smtClean="0"/>
              <a:t>standards</a:t>
            </a:r>
            <a:endParaRPr lang="en-US" sz="1800" b="0" dirty="0"/>
          </a:p>
          <a:p>
            <a:pPr>
              <a:buFont typeface="Arial" panose="020B0604020202020204" pitchFamily="34" charset="0"/>
              <a:buChar char="•"/>
            </a:pPr>
            <a:r>
              <a:rPr lang="en-US" sz="1800" b="0" dirty="0" smtClean="0"/>
              <a:t>The </a:t>
            </a:r>
            <a:r>
              <a:rPr lang="en-US" sz="1800" b="0" dirty="0" smtClean="0"/>
              <a:t>Mathematics curriculum has been strengthened with the </a:t>
            </a:r>
            <a:r>
              <a:rPr lang="en-US" sz="1800" b="0" dirty="0"/>
              <a:t>addition </a:t>
            </a:r>
            <a:r>
              <a:rPr lang="en-US" sz="1800" b="0" dirty="0" smtClean="0"/>
              <a:t>of content relating to </a:t>
            </a:r>
            <a:r>
              <a:rPr lang="en-US" sz="1800" b="0" dirty="0"/>
              <a:t>algorithms and </a:t>
            </a:r>
            <a:r>
              <a:rPr lang="en-US" sz="1800" b="0" dirty="0" smtClean="0"/>
              <a:t>coding in </a:t>
            </a:r>
            <a:r>
              <a:rPr lang="en-US" sz="1800" b="0" dirty="0"/>
              <a:t>the Patterns and algebra sub-strand of the Number and Algebra strand at each </a:t>
            </a:r>
            <a:r>
              <a:rPr lang="en-US" sz="1800" b="0" dirty="0" smtClean="0"/>
              <a:t>level.</a:t>
            </a:r>
            <a:endParaRPr lang="en-AU" sz="1800" b="0" dirty="0"/>
          </a:p>
          <a:p>
            <a:pPr>
              <a:buFont typeface="Arial" panose="020B0604020202020204" pitchFamily="34" charset="0"/>
              <a:buChar char="•"/>
            </a:pPr>
            <a:r>
              <a:rPr lang="en-US" sz="1800" b="0" dirty="0" smtClean="0"/>
              <a:t>A </a:t>
            </a:r>
            <a:r>
              <a:rPr lang="en-US" sz="1800" b="0" dirty="0"/>
              <a:t>small number of new content descriptions and elaborations have been developed, and a small number of existing content descriptions and elaborations revised, at various levels to enhance the coherence, consistency and completeness of the curriculum.</a:t>
            </a:r>
          </a:p>
          <a:p>
            <a:pPr marL="0" indent="0">
              <a:buNone/>
            </a:pPr>
            <a:r>
              <a:rPr lang="en-US" sz="1800" kern="1200" dirty="0" smtClean="0">
                <a:solidFill>
                  <a:srgbClr val="0099E3"/>
                </a:solidFill>
                <a:latin typeface="+mj-lt"/>
                <a:ea typeface="+mj-ea"/>
                <a:cs typeface="+mj-cs"/>
              </a:rPr>
              <a:t>Reporting </a:t>
            </a:r>
            <a:r>
              <a:rPr lang="en-US" sz="1800" kern="1200" dirty="0">
                <a:solidFill>
                  <a:srgbClr val="0099E3"/>
                </a:solidFill>
                <a:latin typeface="+mj-lt"/>
                <a:ea typeface="+mj-ea"/>
                <a:cs typeface="+mj-cs"/>
              </a:rPr>
              <a:t>progress in </a:t>
            </a:r>
            <a:r>
              <a:rPr lang="en-US" sz="1800" kern="1200" dirty="0" smtClean="0">
                <a:solidFill>
                  <a:srgbClr val="0099E3"/>
                </a:solidFill>
                <a:latin typeface="+mj-lt"/>
                <a:ea typeface="+mj-ea"/>
                <a:cs typeface="+mj-cs"/>
              </a:rPr>
              <a:t>Mathematics</a:t>
            </a:r>
            <a:endParaRPr lang="en-US" sz="1800" kern="1200" dirty="0">
              <a:solidFill>
                <a:srgbClr val="0099E3"/>
              </a:solidFill>
              <a:latin typeface="+mj-lt"/>
              <a:ea typeface="+mj-ea"/>
              <a:cs typeface="+mj-cs"/>
            </a:endParaRPr>
          </a:p>
          <a:p>
            <a:pPr marL="0" indent="0">
              <a:buNone/>
            </a:pPr>
            <a:r>
              <a:rPr lang="en-US" sz="1800" b="0" dirty="0"/>
              <a:t>These changes </a:t>
            </a:r>
            <a:r>
              <a:rPr lang="en-US" sz="1800" b="0" dirty="0" smtClean="0"/>
              <a:t>do </a:t>
            </a:r>
            <a:r>
              <a:rPr lang="en-US" sz="1800" b="0" dirty="0"/>
              <a:t>not cause a break in reporting data and student progress can be shown from AusVELS </a:t>
            </a:r>
            <a:r>
              <a:rPr lang="en-US" sz="1800" b="0" dirty="0" smtClean="0"/>
              <a:t>Mathematics </a:t>
            </a:r>
            <a:r>
              <a:rPr lang="en-US" sz="1800" b="0" dirty="0"/>
              <a:t>to the Victorian Curriculum F–10 </a:t>
            </a:r>
            <a:r>
              <a:rPr lang="en-US" sz="1800" b="0" dirty="0" smtClean="0"/>
              <a:t>Mathematics.</a:t>
            </a:r>
            <a:endParaRPr lang="en-AU" sz="1800" b="0" dirty="0"/>
          </a:p>
          <a:p>
            <a:pPr marL="0" indent="0">
              <a:buNone/>
            </a:pPr>
            <a:endParaRPr lang="en-US" sz="1600" b="0" dirty="0" smtClean="0"/>
          </a:p>
        </p:txBody>
      </p:sp>
    </p:spTree>
    <p:extLst>
      <p:ext uri="{BB962C8B-B14F-4D97-AF65-F5344CB8AC3E}">
        <p14:creationId xmlns:p14="http://schemas.microsoft.com/office/powerpoint/2010/main" val="2390906334"/>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Props1.xml><?xml version="1.0" encoding="utf-8"?>
<ds:datastoreItem xmlns:ds="http://schemas.openxmlformats.org/officeDocument/2006/customXml" ds:itemID="{553311A3-8717-4A28-8EBB-E91D4F4971A5}"/>
</file>

<file path=customXml/itemProps2.xml><?xml version="1.0" encoding="utf-8"?>
<ds:datastoreItem xmlns:ds="http://schemas.openxmlformats.org/officeDocument/2006/customXml" ds:itemID="{1A28C0C0-3273-43FF-8DAE-57047B9C0D34}"/>
</file>

<file path=customXml/itemProps3.xml><?xml version="1.0" encoding="utf-8"?>
<ds:datastoreItem xmlns:ds="http://schemas.openxmlformats.org/officeDocument/2006/customXml" ds:itemID="{57CE2899-B942-4712-B5E2-5F8D05EF7E38}"/>
</file>

<file path=docProps/app.xml><?xml version="1.0" encoding="utf-8"?>
<Properties xmlns="http://schemas.openxmlformats.org/officeDocument/2006/extended-properties" xmlns:vt="http://schemas.openxmlformats.org/officeDocument/2006/docPropsVTypes">
  <Template>F10 PPT Template</Template>
  <TotalTime>54</TotalTime>
  <Words>420</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F10 PPT Template</vt:lpstr>
      <vt:lpstr>Introducing Mathematics</vt:lpstr>
      <vt:lpstr>Victorian Curriculum F–10</vt:lpstr>
      <vt:lpstr>Aims</vt:lpstr>
      <vt:lpstr>Structure</vt:lpstr>
      <vt:lpstr>Structure</vt:lpstr>
      <vt:lpstr>Key messages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Mathematics</dc:title>
  <dc:creator>Fisher, Peter P</dc:creator>
  <cp:keywords>Mathematics, powerpoint</cp:keywords>
  <cp:lastModifiedBy>Foster, Sharon A</cp:lastModifiedBy>
  <cp:revision>12</cp:revision>
  <dcterms:created xsi:type="dcterms:W3CDTF">2016-01-15T00:05:32Z</dcterms:created>
  <dcterms:modified xsi:type="dcterms:W3CDTF">2016-01-19T02:33:37Z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