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57" r:id="rId5"/>
    <p:sldId id="258" r:id="rId6"/>
    <p:sldId id="262" r:id="rId7"/>
    <p:sldId id="263" r:id="rId8"/>
    <p:sldId id="266" r:id="rId9"/>
  </p:sldIdLst>
  <p:sldSz cx="9144000" cy="6858000" type="screen4x3"/>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2" d="100"/>
          <a:sy n="102" d="100"/>
        </p:scale>
        <p:origin x="-180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55480128"/>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61983843"/>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04228537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32659250"/>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205083650"/>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05841530"/>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132944186"/>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b"/>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3575050" y="548680"/>
            <a:ext cx="5111750" cy="55774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56164611"/>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8681488"/>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dirty="0" smtClean="0"/>
          </a:p>
        </p:txBody>
      </p:sp>
      <p:sp>
        <p:nvSpPr>
          <p:cNvPr id="1027" name="Rectangle 3"/>
          <p:cNvSpPr>
            <a:spLocks noGrp="1" noChangeArrowheads="1"/>
          </p:cNvSpPr>
          <p:nvPr>
            <p:ph type="body" idx="1"/>
          </p:nvPr>
        </p:nvSpPr>
        <p:spPr bwMode="auto">
          <a:xfrm>
            <a:off x="685800" y="1981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smtClean="0"/>
              <a:t> 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1" fontAlgn="base" hangingPunct="1">
        <a:spcBef>
          <a:spcPct val="0"/>
        </a:spcBef>
        <a:spcAft>
          <a:spcPct val="0"/>
        </a:spcAft>
        <a:defRPr sz="44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q"/>
        <a:defRPr sz="3000" b="1">
          <a:solidFill>
            <a:srgbClr val="303132"/>
          </a:solidFill>
          <a:latin typeface="+mn-lt"/>
          <a:ea typeface="+mn-ea"/>
          <a:cs typeface="+mn-cs"/>
        </a:defRPr>
      </a:lvl1pPr>
      <a:lvl2pPr marL="742950" indent="-285750" algn="l" rtl="0" eaLnBrk="1" fontAlgn="base" hangingPunct="1">
        <a:spcBef>
          <a:spcPct val="20000"/>
        </a:spcBef>
        <a:spcAft>
          <a:spcPct val="0"/>
        </a:spcAft>
        <a:buChar char="•"/>
        <a:defRPr sz="2600">
          <a:solidFill>
            <a:srgbClr val="303132"/>
          </a:solidFill>
          <a:latin typeface="+mn-lt"/>
        </a:defRPr>
      </a:lvl2pPr>
      <a:lvl3pPr marL="1143000" indent="-228600" algn="l" rtl="0" eaLnBrk="1" fontAlgn="base" hangingPunct="1">
        <a:spcBef>
          <a:spcPct val="20000"/>
        </a:spcBef>
        <a:spcAft>
          <a:spcPct val="0"/>
        </a:spcAft>
        <a:buChar char="–"/>
        <a:defRPr sz="2300">
          <a:solidFill>
            <a:srgbClr val="303132"/>
          </a:solidFill>
          <a:latin typeface="+mn-lt"/>
        </a:defRPr>
      </a:lvl3pPr>
      <a:lvl4pPr marL="1600200" indent="-228600" algn="l" rtl="0" eaLnBrk="1" fontAlgn="base" hangingPunct="1">
        <a:spcBef>
          <a:spcPct val="20000"/>
        </a:spcBef>
        <a:spcAft>
          <a:spcPct val="0"/>
        </a:spcAft>
        <a:buChar char="–"/>
        <a:defRPr sz="2000">
          <a:solidFill>
            <a:srgbClr val="303132"/>
          </a:solidFill>
          <a:latin typeface="+mn-lt"/>
        </a:defRPr>
      </a:lvl4pPr>
      <a:lvl5pPr marL="2057400" indent="-228600" algn="l" rtl="0" eaLnBrk="1" fontAlgn="base" hangingPunct="1">
        <a:spcBef>
          <a:spcPct val="20000"/>
        </a:spcBef>
        <a:spcAft>
          <a:spcPct val="0"/>
        </a:spcAft>
        <a:buChar char="–"/>
        <a:defRPr sz="20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victoriancurriculum.vcaa.vic.edu.au/"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smtClean="0"/>
              <a:t>Introducing Music</a:t>
            </a:r>
            <a:endParaRPr lang="en-AU" dirty="0"/>
          </a:p>
        </p:txBody>
      </p:sp>
    </p:spTree>
    <p:extLst>
      <p:ext uri="{BB962C8B-B14F-4D97-AF65-F5344CB8AC3E}">
        <p14:creationId xmlns:p14="http://schemas.microsoft.com/office/powerpoint/2010/main" val="151393065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Victorian Curriculum F–10</a:t>
            </a:r>
          </a:p>
        </p:txBody>
      </p:sp>
      <p:sp>
        <p:nvSpPr>
          <p:cNvPr id="4" name="Content Placeholder 2"/>
          <p:cNvSpPr>
            <a:spLocks noGrp="1"/>
          </p:cNvSpPr>
          <p:nvPr>
            <p:ph idx="1"/>
          </p:nvPr>
        </p:nvSpPr>
        <p:spPr>
          <a:xfrm>
            <a:off x="251520" y="1628800"/>
            <a:ext cx="4320480" cy="3962400"/>
          </a:xfrm>
        </p:spPr>
        <p:txBody>
          <a:bodyPr/>
          <a:lstStyle/>
          <a:p>
            <a:pPr>
              <a:buFont typeface="Arial" panose="020B0604020202020204" pitchFamily="34" charset="0"/>
              <a:buChar char="•"/>
            </a:pPr>
            <a:r>
              <a:rPr lang="en-AU" sz="2000" b="0" dirty="0" smtClean="0"/>
              <a:t>Released in September 2015 as a central component of the Education State</a:t>
            </a:r>
          </a:p>
          <a:p>
            <a:pPr>
              <a:buFont typeface="Arial" panose="020B0604020202020204" pitchFamily="34" charset="0"/>
              <a:buChar char="•"/>
            </a:pPr>
            <a:r>
              <a:rPr lang="en-AU" sz="2000" b="0" dirty="0" smtClean="0"/>
              <a:t>Provides a stable foundation for the development and implementation of whole-school teaching and learning programs</a:t>
            </a:r>
          </a:p>
          <a:p>
            <a:pPr>
              <a:buFont typeface="Arial" panose="020B0604020202020204" pitchFamily="34" charset="0"/>
              <a:buChar char="•"/>
            </a:pPr>
            <a:r>
              <a:rPr lang="en-AU" sz="2000" b="0" dirty="0" smtClean="0"/>
              <a:t>The Victorian </a:t>
            </a:r>
            <a:r>
              <a:rPr lang="en-AU" sz="2000" b="0" dirty="0"/>
              <a:t>Curriculum </a:t>
            </a:r>
            <a:r>
              <a:rPr lang="en-AU" sz="2000" b="0" dirty="0" smtClean="0"/>
              <a:t>F–10 incorporates the Australian Curriculum and reflects Victorian priorities and standards</a:t>
            </a:r>
            <a:endParaRPr lang="en-AU" sz="2000" b="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55013" y="2060848"/>
            <a:ext cx="4137467" cy="3060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0" y="5445224"/>
            <a:ext cx="9036496" cy="400110"/>
          </a:xfrm>
          <a:prstGeom prst="rect">
            <a:avLst/>
          </a:prstGeom>
          <a:noFill/>
        </p:spPr>
        <p:txBody>
          <a:bodyPr wrap="square" rtlCol="0">
            <a:spAutoFit/>
          </a:bodyPr>
          <a:lstStyle/>
          <a:p>
            <a:pPr algn="ctr"/>
            <a:r>
              <a:rPr lang="en-AU" sz="2000" dirty="0">
                <a:latin typeface="+mn-lt"/>
                <a:hlinkClick r:id="rId3"/>
              </a:rPr>
              <a:t>http://victoriancurriculum.vcaa.vic.edu.au</a:t>
            </a:r>
            <a:r>
              <a:rPr lang="en-AU" sz="2000" dirty="0" smtClean="0">
                <a:latin typeface="+mn-lt"/>
                <a:hlinkClick r:id="rId3"/>
              </a:rPr>
              <a:t>/</a:t>
            </a:r>
            <a:r>
              <a:rPr lang="en-AU" sz="2000" dirty="0" smtClean="0">
                <a:latin typeface="+mn-lt"/>
              </a:rPr>
              <a:t> </a:t>
            </a:r>
            <a:endParaRPr lang="en-AU" sz="2000" dirty="0">
              <a:latin typeface="+mn-lt"/>
            </a:endParaRPr>
          </a:p>
        </p:txBody>
      </p:sp>
    </p:spTree>
    <p:extLst>
      <p:ext uri="{BB962C8B-B14F-4D97-AF65-F5344CB8AC3E}">
        <p14:creationId xmlns:p14="http://schemas.microsoft.com/office/powerpoint/2010/main" val="31339482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772400" cy="1008112"/>
          </a:xfrm>
        </p:spPr>
        <p:txBody>
          <a:bodyPr/>
          <a:lstStyle/>
          <a:p>
            <a:r>
              <a:rPr lang="en-AU" dirty="0" smtClean="0"/>
              <a:t>Aims</a:t>
            </a:r>
            <a:endParaRPr lang="en-AU" dirty="0"/>
          </a:p>
        </p:txBody>
      </p:sp>
      <p:sp>
        <p:nvSpPr>
          <p:cNvPr id="3" name="Content Placeholder 2"/>
          <p:cNvSpPr>
            <a:spLocks noGrp="1"/>
          </p:cNvSpPr>
          <p:nvPr>
            <p:ph idx="1"/>
          </p:nvPr>
        </p:nvSpPr>
        <p:spPr>
          <a:xfrm>
            <a:off x="539552" y="1484784"/>
            <a:ext cx="7772400" cy="3962400"/>
          </a:xfrm>
        </p:spPr>
        <p:txBody>
          <a:bodyPr/>
          <a:lstStyle/>
          <a:p>
            <a:pPr marL="0" indent="0">
              <a:buNone/>
            </a:pPr>
            <a:r>
              <a:rPr lang="en-US" sz="2400" b="0" dirty="0"/>
              <a:t>The Music curriculum aims to develop students</a:t>
            </a:r>
            <a:r>
              <a:rPr lang="en-US" sz="2400" b="0" dirty="0" smtClean="0"/>
              <a:t>’:</a:t>
            </a:r>
            <a:endParaRPr lang="en-US" sz="2400" b="0" dirty="0"/>
          </a:p>
          <a:p>
            <a:pPr>
              <a:buFont typeface="Arial" panose="020B0604020202020204" pitchFamily="34" charset="0"/>
              <a:buChar char="•"/>
            </a:pPr>
            <a:r>
              <a:rPr lang="en-US" sz="2400" b="0" dirty="0"/>
              <a:t>confidence to be creative, innovative, thoughtful, </a:t>
            </a:r>
            <a:r>
              <a:rPr lang="en-US" sz="2400" b="0" dirty="0" smtClean="0"/>
              <a:t>skillful </a:t>
            </a:r>
            <a:r>
              <a:rPr lang="en-US" sz="2400" b="0" dirty="0"/>
              <a:t>and informed musicians</a:t>
            </a:r>
          </a:p>
          <a:p>
            <a:pPr>
              <a:buFont typeface="Arial" panose="020B0604020202020204" pitchFamily="34" charset="0"/>
              <a:buChar char="•"/>
            </a:pPr>
            <a:r>
              <a:rPr lang="en-US" sz="2400" b="0" dirty="0"/>
              <a:t>skills to listen, improvise, compose, interpret, perform, and respond with intent and purpose</a:t>
            </a:r>
          </a:p>
          <a:p>
            <a:pPr>
              <a:buFont typeface="Arial" panose="020B0604020202020204" pitchFamily="34" charset="0"/>
              <a:buChar char="•"/>
            </a:pPr>
            <a:r>
              <a:rPr lang="en-US" sz="2400" b="0" dirty="0"/>
              <a:t>aesthetic knowledge and respect for music and music practices across global communities, cultures and musical traditions</a:t>
            </a:r>
          </a:p>
          <a:p>
            <a:pPr>
              <a:buFont typeface="Arial" panose="020B0604020202020204" pitchFamily="34" charset="0"/>
              <a:buChar char="•"/>
            </a:pPr>
            <a:r>
              <a:rPr lang="en-US" sz="2400" b="0" dirty="0"/>
              <a:t>understanding of music as an aural art form, its relationship with other arts forms  and contributions to cultures and societies.</a:t>
            </a:r>
            <a:endParaRPr lang="en-AU" sz="2400" dirty="0"/>
          </a:p>
        </p:txBody>
      </p:sp>
    </p:spTree>
    <p:extLst>
      <p:ext uri="{BB962C8B-B14F-4D97-AF65-F5344CB8AC3E}">
        <p14:creationId xmlns:p14="http://schemas.microsoft.com/office/powerpoint/2010/main" val="1982649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Structure</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2733757"/>
              </p:ext>
            </p:extLst>
          </p:nvPr>
        </p:nvGraphicFramePr>
        <p:xfrm>
          <a:off x="685800" y="1981200"/>
          <a:ext cx="7772400" cy="701040"/>
        </p:xfrm>
        <a:graphic>
          <a:graphicData uri="http://schemas.openxmlformats.org/drawingml/2006/table">
            <a:tbl>
              <a:tblPr firstRow="1" bandRow="1">
                <a:tableStyleId>{5C22544A-7EE6-4342-B048-85BDC9FD1C3A}</a:tableStyleId>
              </a:tblPr>
              <a:tblGrid>
                <a:gridCol w="1943100"/>
                <a:gridCol w="1943100"/>
                <a:gridCol w="1943100"/>
                <a:gridCol w="1943100"/>
              </a:tblGrid>
              <a:tr h="370840">
                <a:tc>
                  <a:txBody>
                    <a:bodyPr/>
                    <a:lstStyle/>
                    <a:p>
                      <a:r>
                        <a:rPr lang="en-AU" sz="2000" b="1" i="0" kern="1200" dirty="0" smtClean="0">
                          <a:solidFill>
                            <a:schemeClr val="lt1"/>
                          </a:solidFill>
                          <a:effectLst/>
                          <a:latin typeface="+mn-lt"/>
                          <a:ea typeface="+mn-ea"/>
                          <a:cs typeface="+mn-cs"/>
                        </a:rPr>
                        <a:t>Explore and Express Ideas</a:t>
                      </a:r>
                      <a:endParaRPr lang="en-AU" sz="2000" b="1" dirty="0"/>
                    </a:p>
                  </a:txBody>
                  <a:tcPr/>
                </a:tc>
                <a:tc>
                  <a:txBody>
                    <a:bodyPr/>
                    <a:lstStyle/>
                    <a:p>
                      <a:r>
                        <a:rPr lang="en-AU" sz="2000" b="1" i="0" kern="1200" dirty="0" smtClean="0">
                          <a:solidFill>
                            <a:schemeClr val="lt1"/>
                          </a:solidFill>
                          <a:effectLst/>
                          <a:latin typeface="+mn-lt"/>
                          <a:ea typeface="+mn-ea"/>
                          <a:cs typeface="+mn-cs"/>
                        </a:rPr>
                        <a:t>Music Practices</a:t>
                      </a:r>
                      <a:endParaRPr lang="en-AU" sz="2000" b="1" dirty="0"/>
                    </a:p>
                  </a:txBody>
                  <a:tcPr/>
                </a:tc>
                <a:tc>
                  <a:txBody>
                    <a:bodyPr/>
                    <a:lstStyle/>
                    <a:p>
                      <a:r>
                        <a:rPr lang="en-AU" sz="2000" b="1" i="0" kern="1200" dirty="0" smtClean="0">
                          <a:solidFill>
                            <a:schemeClr val="lt1"/>
                          </a:solidFill>
                          <a:effectLst/>
                          <a:latin typeface="+mn-lt"/>
                          <a:ea typeface="+mn-ea"/>
                          <a:cs typeface="+mn-cs"/>
                        </a:rPr>
                        <a:t>Present and Perform</a:t>
                      </a:r>
                      <a:endParaRPr lang="en-AU" sz="2000" b="1" dirty="0"/>
                    </a:p>
                  </a:txBody>
                  <a:tcPr/>
                </a:tc>
                <a:tc>
                  <a:txBody>
                    <a:bodyPr/>
                    <a:lstStyle/>
                    <a:p>
                      <a:r>
                        <a:rPr lang="en-AU" sz="2000" b="1" i="0" kern="1200" dirty="0" smtClean="0">
                          <a:solidFill>
                            <a:schemeClr val="lt1"/>
                          </a:solidFill>
                          <a:effectLst/>
                          <a:latin typeface="+mn-lt"/>
                          <a:ea typeface="+mn-ea"/>
                          <a:cs typeface="+mn-cs"/>
                        </a:rPr>
                        <a:t>Respond and Interpret</a:t>
                      </a:r>
                      <a:endParaRPr lang="en-AU" sz="2000" b="1" dirty="0"/>
                    </a:p>
                  </a:txBody>
                  <a:tcPr/>
                </a:tc>
              </a:tr>
            </a:tbl>
          </a:graphicData>
        </a:graphic>
      </p:graphicFrame>
      <p:sp>
        <p:nvSpPr>
          <p:cNvPr id="5" name="TextBox 4"/>
          <p:cNvSpPr txBox="1"/>
          <p:nvPr/>
        </p:nvSpPr>
        <p:spPr>
          <a:xfrm>
            <a:off x="611560" y="3140968"/>
            <a:ext cx="7848872" cy="1015663"/>
          </a:xfrm>
          <a:prstGeom prst="rect">
            <a:avLst/>
          </a:prstGeom>
          <a:noFill/>
        </p:spPr>
        <p:txBody>
          <a:bodyPr wrap="square" rtlCol="0">
            <a:spAutoFit/>
          </a:bodyPr>
          <a:lstStyle/>
          <a:p>
            <a:r>
              <a:rPr lang="en-US" sz="2000" b="1" dirty="0">
                <a:latin typeface="+mn-lt"/>
              </a:rPr>
              <a:t>Achievement </a:t>
            </a:r>
            <a:r>
              <a:rPr lang="en-US" sz="2000" b="1" dirty="0" smtClean="0">
                <a:latin typeface="+mn-lt"/>
              </a:rPr>
              <a:t>standards</a:t>
            </a:r>
          </a:p>
          <a:p>
            <a:endParaRPr lang="en-US" sz="1600" dirty="0">
              <a:latin typeface="+mn-lt"/>
            </a:endParaRPr>
          </a:p>
          <a:p>
            <a:endParaRPr lang="en-AU" dirty="0"/>
          </a:p>
        </p:txBody>
      </p:sp>
      <p:sp>
        <p:nvSpPr>
          <p:cNvPr id="6" name="TextBox 5"/>
          <p:cNvSpPr txBox="1"/>
          <p:nvPr/>
        </p:nvSpPr>
        <p:spPr>
          <a:xfrm>
            <a:off x="611560" y="1484784"/>
            <a:ext cx="7848872" cy="400110"/>
          </a:xfrm>
          <a:prstGeom prst="rect">
            <a:avLst/>
          </a:prstGeom>
          <a:noFill/>
        </p:spPr>
        <p:txBody>
          <a:bodyPr wrap="square" rtlCol="0">
            <a:spAutoFit/>
          </a:bodyPr>
          <a:lstStyle/>
          <a:p>
            <a:r>
              <a:rPr lang="en-AU" sz="2000" b="1" dirty="0">
                <a:latin typeface="+mn-lt"/>
              </a:rPr>
              <a:t>Strands</a:t>
            </a:r>
          </a:p>
        </p:txBody>
      </p:sp>
      <p:sp>
        <p:nvSpPr>
          <p:cNvPr id="8" name="Rectangle 7"/>
          <p:cNvSpPr/>
          <p:nvPr/>
        </p:nvSpPr>
        <p:spPr>
          <a:xfrm>
            <a:off x="683568" y="3573016"/>
            <a:ext cx="7920880" cy="1323439"/>
          </a:xfrm>
          <a:prstGeom prst="rect">
            <a:avLst/>
          </a:prstGeom>
        </p:spPr>
        <p:txBody>
          <a:bodyPr wrap="square">
            <a:spAutoFit/>
          </a:bodyPr>
          <a:lstStyle/>
          <a:p>
            <a:pPr>
              <a:buFont typeface="Arial" pitchFamily="34" charset="0"/>
              <a:buChar char="•"/>
            </a:pPr>
            <a:r>
              <a:rPr lang="en-US" sz="2000" dirty="0" smtClean="0">
                <a:latin typeface="+mn-lt"/>
              </a:rPr>
              <a:t>The first achievement </a:t>
            </a:r>
            <a:r>
              <a:rPr lang="en-US" sz="2000" dirty="0" smtClean="0">
                <a:latin typeface="+mn-lt"/>
              </a:rPr>
              <a:t>standard is </a:t>
            </a:r>
            <a:r>
              <a:rPr lang="en-US" sz="2000" dirty="0" smtClean="0">
                <a:latin typeface="+mn-lt"/>
              </a:rPr>
              <a:t>at Foundation and then at Levels 2, 4, 6, 8 and 10. </a:t>
            </a:r>
          </a:p>
          <a:p>
            <a:pPr>
              <a:buFont typeface="Arial" pitchFamily="34" charset="0"/>
              <a:buChar char="•"/>
            </a:pPr>
            <a:r>
              <a:rPr lang="en-US" sz="2000" dirty="0" smtClean="0">
                <a:latin typeface="+mn-lt"/>
              </a:rPr>
              <a:t>  A curriculum for students with disabilities is provided in this learning area</a:t>
            </a:r>
            <a:endParaRPr lang="en-AU" sz="2000" dirty="0">
              <a:latin typeface="+mn-lt"/>
            </a:endParaRPr>
          </a:p>
        </p:txBody>
      </p:sp>
    </p:spTree>
    <p:extLst>
      <p:ext uri="{BB962C8B-B14F-4D97-AF65-F5344CB8AC3E}">
        <p14:creationId xmlns:p14="http://schemas.microsoft.com/office/powerpoint/2010/main" val="405607082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772400" cy="792088"/>
          </a:xfrm>
        </p:spPr>
        <p:txBody>
          <a:bodyPr/>
          <a:lstStyle/>
          <a:p>
            <a:r>
              <a:rPr lang="en-AU" dirty="0" smtClean="0"/>
              <a:t>Key messages</a:t>
            </a:r>
            <a:endParaRPr lang="en-AU" dirty="0"/>
          </a:p>
        </p:txBody>
      </p:sp>
      <p:sp>
        <p:nvSpPr>
          <p:cNvPr id="3" name="Content Placeholder 2"/>
          <p:cNvSpPr>
            <a:spLocks noGrp="1"/>
          </p:cNvSpPr>
          <p:nvPr>
            <p:ph idx="1"/>
          </p:nvPr>
        </p:nvSpPr>
        <p:spPr>
          <a:xfrm>
            <a:off x="467544" y="1196752"/>
            <a:ext cx="8064896" cy="3962400"/>
          </a:xfrm>
        </p:spPr>
        <p:txBody>
          <a:bodyPr/>
          <a:lstStyle/>
          <a:p>
            <a:pPr marL="0" indent="0">
              <a:buFont typeface="Arial" pitchFamily="34" charset="0"/>
              <a:buChar char="•"/>
            </a:pPr>
            <a:r>
              <a:rPr lang="en-US" sz="2000" b="0" dirty="0" smtClean="0"/>
              <a:t>    Each </a:t>
            </a:r>
            <a:r>
              <a:rPr lang="en-US" sz="2000" b="0" dirty="0"/>
              <a:t>Arts discipline is based on two overarching principles:</a:t>
            </a:r>
          </a:p>
          <a:p>
            <a:pPr lvl="1">
              <a:buFont typeface="Wingdings" pitchFamily="2" charset="2"/>
              <a:buChar char="Ø"/>
            </a:pPr>
            <a:r>
              <a:rPr lang="en-US" sz="2000" b="0" dirty="0" smtClean="0"/>
              <a:t>students </a:t>
            </a:r>
            <a:r>
              <a:rPr lang="en-US" sz="2000" b="0" dirty="0"/>
              <a:t>learn as artist and as audience</a:t>
            </a:r>
          </a:p>
          <a:p>
            <a:pPr lvl="1">
              <a:buFont typeface="Wingdings" pitchFamily="2" charset="2"/>
              <a:buChar char="Ø"/>
            </a:pPr>
            <a:r>
              <a:rPr lang="en-US" sz="2000" b="0" dirty="0"/>
              <a:t>students learn through making and </a:t>
            </a:r>
            <a:r>
              <a:rPr lang="en-US" sz="2000" b="0" dirty="0" smtClean="0"/>
              <a:t>responding</a:t>
            </a:r>
          </a:p>
          <a:p>
            <a:pPr>
              <a:buFont typeface="Wingdings" pitchFamily="2" charset="2"/>
              <a:buChar char="Ø"/>
            </a:pPr>
            <a:endParaRPr lang="en-US" sz="800" b="0" dirty="0" smtClean="0"/>
          </a:p>
          <a:p>
            <a:pPr>
              <a:buFont typeface="Arial" panose="020B0604020202020204" pitchFamily="34" charset="0"/>
              <a:buChar char="•"/>
            </a:pPr>
            <a:r>
              <a:rPr lang="en-US" sz="2000" b="0" smtClean="0"/>
              <a:t>The </a:t>
            </a:r>
            <a:r>
              <a:rPr lang="en-US" sz="2000" b="0" smtClean="0"/>
              <a:t>achievement </a:t>
            </a:r>
            <a:r>
              <a:rPr lang="en-US" sz="2000" b="0" dirty="0" smtClean="0"/>
              <a:t>standard in Foundation reflects the advice in </a:t>
            </a:r>
            <a:r>
              <a:rPr lang="en-US" sz="2000" b="0" i="1" dirty="0" smtClean="0"/>
              <a:t>Victorian Curriculum F–10: Revised curriculum planning and reporting guidelines </a:t>
            </a:r>
            <a:r>
              <a:rPr lang="en-US" sz="2000" b="0" dirty="0" smtClean="0"/>
              <a:t>about the importance of the Arts in the early years of schooling</a:t>
            </a:r>
          </a:p>
          <a:p>
            <a:pPr>
              <a:buFont typeface="Arial" panose="020B0604020202020204" pitchFamily="34" charset="0"/>
              <a:buChar char="•"/>
            </a:pPr>
            <a:endParaRPr lang="en-US" sz="800" b="0" dirty="0" smtClean="0"/>
          </a:p>
          <a:p>
            <a:pPr>
              <a:buFont typeface="Arial" panose="020B0604020202020204" pitchFamily="34" charset="0"/>
              <a:buChar char="•"/>
            </a:pPr>
            <a:r>
              <a:rPr lang="en-AU" sz="2000" b="0" dirty="0" smtClean="0"/>
              <a:t>Music is learned through developing skills and knowledge associated with the elements of music. Musical ideas are conceived, organised and shaped by aspects and combinations of rhythm, pitch, dynamics and expression, form and structure, timbre and texture.</a:t>
            </a:r>
            <a:endParaRPr lang="en-US" sz="2000" b="0" dirty="0" smtClean="0"/>
          </a:p>
          <a:p>
            <a:pPr>
              <a:buFont typeface="Arial" panose="020B0604020202020204" pitchFamily="34" charset="0"/>
              <a:buChar char="•"/>
            </a:pPr>
            <a:endParaRPr lang="en-AU" sz="1000" b="0" dirty="0" smtClean="0"/>
          </a:p>
          <a:p>
            <a:pPr marL="0" indent="0">
              <a:buNone/>
            </a:pPr>
            <a:r>
              <a:rPr lang="en-US" sz="2000" b="0" dirty="0" smtClean="0"/>
              <a:t>   </a:t>
            </a:r>
          </a:p>
          <a:p>
            <a:pPr>
              <a:buFont typeface="Arial" panose="020B0604020202020204" pitchFamily="34" charset="0"/>
              <a:buChar char="•"/>
            </a:pPr>
            <a:endParaRPr lang="en-US" sz="2000" b="0" dirty="0" smtClean="0"/>
          </a:p>
          <a:p>
            <a:pPr>
              <a:buFont typeface="Arial" panose="020B0604020202020204" pitchFamily="34" charset="0"/>
              <a:buChar char="•"/>
            </a:pPr>
            <a:endParaRPr lang="en-US" sz="1600" b="0" dirty="0"/>
          </a:p>
          <a:p>
            <a:endParaRPr lang="en-AU" dirty="0"/>
          </a:p>
        </p:txBody>
      </p:sp>
    </p:spTree>
    <p:extLst>
      <p:ext uri="{BB962C8B-B14F-4D97-AF65-F5344CB8AC3E}">
        <p14:creationId xmlns:p14="http://schemas.microsoft.com/office/powerpoint/2010/main" val="2601302299"/>
      </p:ext>
    </p:extLst>
  </p:cSld>
  <p:clrMapOvr>
    <a:masterClrMapping/>
  </p:clrMapOvr>
  <p:transition/>
</p:sld>
</file>

<file path=ppt/theme/theme1.xml><?xml version="1.0" encoding="utf-8"?>
<a:theme xmlns:a="http://schemas.openxmlformats.org/drawingml/2006/main" name="F10 PPT Template">
  <a:themeElements>
    <a:clrScheme name="VCAA">
      <a:dk1>
        <a:sysClr val="windowText" lastClr="000000"/>
      </a:dk1>
      <a:lt1>
        <a:sysClr val="window" lastClr="FFFFFF"/>
      </a:lt1>
      <a:dk2>
        <a:srgbClr val="999999"/>
      </a:dk2>
      <a:lt2>
        <a:srgbClr val="0099E3"/>
      </a:lt2>
      <a:accent1>
        <a:srgbClr val="517AB8"/>
      </a:accent1>
      <a:accent2>
        <a:srgbClr val="C6006F"/>
      </a:accent2>
      <a:accent3>
        <a:srgbClr val="F16D9A"/>
      </a:accent3>
      <a:accent4>
        <a:srgbClr val="8DC63F"/>
      </a:accent4>
      <a:accent5>
        <a:srgbClr val="FFC700"/>
      </a:accent5>
      <a:accent6>
        <a:srgbClr val="F78E1E"/>
      </a:accent6>
      <a:hlink>
        <a:srgbClr val="7F3F98"/>
      </a:hlink>
      <a:folHlink>
        <a:srgbClr val="0033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EECD_Expired xmlns="http://schemas.microsoft.com/sharepoint/v3">false</DEECD_Expire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BA2A11A40BE9045AE22BD0150786171" ma:contentTypeVersion="2" ma:contentTypeDescription="Create a new document." ma:contentTypeScope="" ma:versionID="a30143d08fe7ba904f479db3a82dc8d2">
  <xsd:schema xmlns:xsd="http://www.w3.org/2001/XMLSchema" xmlns:xs="http://www.w3.org/2001/XMLSchema" xmlns:p="http://schemas.microsoft.com/office/2006/metadata/properties" xmlns:ns1="http://schemas.microsoft.com/sharepoint/v3" targetNamespace="http://schemas.microsoft.com/office/2006/metadata/properties" ma:root="true" ma:fieldsID="42b686e5b4d9b38ce3c7d81e5cb6e22f"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DEECD_Expir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DEECD_Expired" ma:index="10" nillable="true" ma:displayName="Expired" ma:default="0" ma:internalName="DEECD_Expir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58D05C-9471-44EC-B73A-1B5B8A1B9393}"/>
</file>

<file path=customXml/itemProps2.xml><?xml version="1.0" encoding="utf-8"?>
<ds:datastoreItem xmlns:ds="http://schemas.openxmlformats.org/officeDocument/2006/customXml" ds:itemID="{1AA072A0-4E82-4072-9B2D-C48F11B573A6}"/>
</file>

<file path=customXml/itemProps3.xml><?xml version="1.0" encoding="utf-8"?>
<ds:datastoreItem xmlns:ds="http://schemas.openxmlformats.org/officeDocument/2006/customXml" ds:itemID="{9847182E-A093-4907-97B3-7CE0C8C7FDF4}"/>
</file>

<file path=docProps/app.xml><?xml version="1.0" encoding="utf-8"?>
<Properties xmlns="http://schemas.openxmlformats.org/officeDocument/2006/extended-properties" xmlns:vt="http://schemas.openxmlformats.org/officeDocument/2006/docPropsVTypes">
  <Template>F10 PPT Template</Template>
  <TotalTime>31</TotalTime>
  <Words>196</Words>
  <Application>Microsoft Office PowerPoint</Application>
  <PresentationFormat>On-screen Show (4:3)</PresentationFormat>
  <Paragraphs>32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F10 PPT Template</vt:lpstr>
      <vt:lpstr>Introducing Music</vt:lpstr>
      <vt:lpstr>Victorian Curriculum F–10</vt:lpstr>
      <vt:lpstr>Aims</vt:lpstr>
      <vt:lpstr>Structure</vt:lpstr>
      <vt:lpstr>Key messages</vt:lpstr>
    </vt:vector>
  </TitlesOfParts>
  <Company>Victorian Curriculum and Assessment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Music</dc:title>
  <dc:creator>Fisher, Peter P</dc:creator>
  <cp:keywords>Music, powerpoint</cp:keywords>
  <cp:lastModifiedBy>Driver, Tim P</cp:lastModifiedBy>
  <cp:revision>8</cp:revision>
  <dcterms:created xsi:type="dcterms:W3CDTF">2016-01-14T23:46:27Z</dcterms:created>
  <dcterms:modified xsi:type="dcterms:W3CDTF">2018-02-06T00:25:46Z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0x0101007BA2A11A40BE9045AE22BD0150786171</vt:lpwstr>
  </property>
  <property fmtid="{D5CDD505-2E9C-101B-9397-08002B2CF9AE}" pid="3" name="DEECD_Author">
    <vt:lpwstr>25;#VCAA|ae0180aa-7478-4220-a827-32d8158f8b8e</vt:lpwstr>
  </property>
  <property fmtid="{D5CDD505-2E9C-101B-9397-08002B2CF9AE}" pid="4" name="DEECD_SubjectCategory">
    <vt:lpwstr/>
  </property>
  <property fmtid="{D5CDD505-2E9C-101B-9397-08002B2CF9AE}" pid="5" name="DEECD_ItemType">
    <vt:lpwstr>40;#Page|eb523acf-a821-456c-a76b-7607578309d7</vt:lpwstr>
  </property>
  <property fmtid="{D5CDD505-2E9C-101B-9397-08002B2CF9AE}" pid="6" name="DEECD_Audience">
    <vt:lpwstr/>
  </property>
</Properties>
</file>