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58" r:id="rId3"/>
    <p:sldId id="259" r:id="rId4"/>
    <p:sldId id="260" r:id="rId5"/>
    <p:sldId id="261" r:id="rId6"/>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Introducing Personal and Social Capability</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Aims</a:t>
            </a:r>
            <a:endParaRPr lang="en-AU" dirty="0"/>
          </a:p>
        </p:txBody>
      </p:sp>
      <p:sp>
        <p:nvSpPr>
          <p:cNvPr id="3" name="Content Placeholder 2"/>
          <p:cNvSpPr>
            <a:spLocks noGrp="1"/>
          </p:cNvSpPr>
          <p:nvPr>
            <p:ph idx="1"/>
          </p:nvPr>
        </p:nvSpPr>
        <p:spPr>
          <a:xfrm>
            <a:off x="683568" y="1628800"/>
            <a:ext cx="7772400" cy="3962400"/>
          </a:xfrm>
        </p:spPr>
        <p:txBody>
          <a:bodyPr/>
          <a:lstStyle/>
          <a:p>
            <a:pPr marL="0" indent="0">
              <a:buNone/>
            </a:pPr>
            <a:r>
              <a:rPr lang="en-US" sz="2000" b="0" dirty="0"/>
              <a:t>The Personal and Social Capability curriculum aims to develop knowledge, understandings and skills to enable students to:</a:t>
            </a:r>
          </a:p>
          <a:p>
            <a:pPr>
              <a:buFont typeface="Arial" pitchFamily="34" charset="0"/>
              <a:buChar char="•"/>
            </a:pPr>
            <a:r>
              <a:rPr lang="en-US" sz="2000" b="0" dirty="0" err="1"/>
              <a:t>recognise</a:t>
            </a:r>
            <a:r>
              <a:rPr lang="en-US" sz="2000" b="0" dirty="0"/>
              <a:t>, understand and evaluate the expression of emotions</a:t>
            </a:r>
          </a:p>
          <a:p>
            <a:pPr>
              <a:buFont typeface="Arial" pitchFamily="34" charset="0"/>
              <a:buChar char="•"/>
            </a:pPr>
            <a:r>
              <a:rPr lang="en-US" sz="2000" b="0" dirty="0"/>
              <a:t>demonstrate an awareness of their personal qualities and the factors that contribute to resilience</a:t>
            </a:r>
          </a:p>
          <a:p>
            <a:pPr>
              <a:buFont typeface="Arial" pitchFamily="34" charset="0"/>
              <a:buChar char="•"/>
            </a:pPr>
            <a:r>
              <a:rPr lang="en-US" sz="2000" b="0" dirty="0"/>
              <a:t>develop empathy for and understanding of others and </a:t>
            </a:r>
            <a:r>
              <a:rPr lang="en-US" sz="2000" b="0" dirty="0" err="1"/>
              <a:t>recognise</a:t>
            </a:r>
            <a:r>
              <a:rPr lang="en-US" sz="2000" b="0" dirty="0"/>
              <a:t> the importance of supporting diversity for a cohesive community</a:t>
            </a:r>
          </a:p>
          <a:p>
            <a:pPr>
              <a:buFont typeface="Arial" pitchFamily="34" charset="0"/>
              <a:buChar char="•"/>
            </a:pPr>
            <a:r>
              <a:rPr lang="en-US" sz="2000" b="0" dirty="0"/>
              <a:t>understand how relationships are developed and use interpersonal skills to establish and maintain respectful relationships</a:t>
            </a:r>
          </a:p>
          <a:p>
            <a:pPr>
              <a:buFont typeface="Arial" pitchFamily="34" charset="0"/>
              <a:buChar char="•"/>
            </a:pPr>
            <a:r>
              <a:rPr lang="en-US" sz="2000" b="0" dirty="0"/>
              <a:t>work effectively in teams and develop strategies to manage challenging situations constructively.</a:t>
            </a:r>
          </a:p>
        </p:txBody>
      </p:sp>
    </p:spTree>
    <p:extLst>
      <p:ext uri="{BB962C8B-B14F-4D97-AF65-F5344CB8AC3E}">
        <p14:creationId xmlns:p14="http://schemas.microsoft.com/office/powerpoint/2010/main" val="37710749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3" name="Content Placeholder 2"/>
          <p:cNvSpPr>
            <a:spLocks noGrp="1"/>
          </p:cNvSpPr>
          <p:nvPr>
            <p:ph idx="1"/>
          </p:nvPr>
        </p:nvSpPr>
        <p:spPr>
          <a:xfrm>
            <a:off x="688032" y="1700808"/>
            <a:ext cx="7772400" cy="511696"/>
          </a:xfrm>
        </p:spPr>
        <p:txBody>
          <a:bodyPr/>
          <a:lstStyle/>
          <a:p>
            <a:pPr marL="0" lvl="0" indent="0">
              <a:buNone/>
            </a:pPr>
            <a:r>
              <a:rPr lang="en-AU" sz="2400" dirty="0">
                <a:solidFill>
                  <a:prstClr val="black"/>
                </a:solidFill>
              </a:rPr>
              <a:t>Strands and Sub-strands</a:t>
            </a:r>
          </a:p>
          <a:p>
            <a:pPr marL="0" indent="0">
              <a:buNone/>
            </a:pPr>
            <a:endParaRPr lang="en-AU" dirty="0"/>
          </a:p>
        </p:txBody>
      </p:sp>
      <p:sp>
        <p:nvSpPr>
          <p:cNvPr id="4" name="TextBox 3"/>
          <p:cNvSpPr txBox="1"/>
          <p:nvPr/>
        </p:nvSpPr>
        <p:spPr>
          <a:xfrm>
            <a:off x="755576" y="2780928"/>
            <a:ext cx="7776864" cy="461665"/>
          </a:xfrm>
          <a:prstGeom prst="rect">
            <a:avLst/>
          </a:prstGeom>
          <a:noFill/>
        </p:spPr>
        <p:txBody>
          <a:bodyPr wrap="square" rtlCol="0">
            <a:spAutoFit/>
          </a:bodyPr>
          <a:lstStyle/>
          <a:p>
            <a:endParaRPr lang="en-AU" dirty="0"/>
          </a:p>
        </p:txBody>
      </p:sp>
      <p:graphicFrame>
        <p:nvGraphicFramePr>
          <p:cNvPr id="6" name="Content Placeholder 3"/>
          <p:cNvGraphicFramePr>
            <a:graphicFrameLocks/>
          </p:cNvGraphicFramePr>
          <p:nvPr>
            <p:extLst>
              <p:ext uri="{D42A27DB-BD31-4B8C-83A1-F6EECF244321}">
                <p14:modId xmlns:p14="http://schemas.microsoft.com/office/powerpoint/2010/main" val="3882444629"/>
              </p:ext>
            </p:extLst>
          </p:nvPr>
        </p:nvGraphicFramePr>
        <p:xfrm>
          <a:off x="719572" y="2276872"/>
          <a:ext cx="7776864" cy="1706880"/>
        </p:xfrm>
        <a:graphic>
          <a:graphicData uri="http://schemas.openxmlformats.org/drawingml/2006/table">
            <a:tbl>
              <a:tblPr firstRow="1" bandRow="1">
                <a:tableStyleId>{5C22544A-7EE6-4342-B048-85BDC9FD1C3A}</a:tableStyleId>
              </a:tblPr>
              <a:tblGrid>
                <a:gridCol w="3888432"/>
                <a:gridCol w="3888432"/>
              </a:tblGrid>
              <a:tr h="191264">
                <a:tc>
                  <a:txBody>
                    <a:bodyPr/>
                    <a:lstStyle/>
                    <a:p>
                      <a:r>
                        <a:rPr lang="en-AU" sz="2000" b="0" i="0" kern="1200" dirty="0" smtClean="0">
                          <a:solidFill>
                            <a:schemeClr val="lt1"/>
                          </a:solidFill>
                          <a:effectLst/>
                          <a:latin typeface="+mn-lt"/>
                          <a:ea typeface="+mn-ea"/>
                          <a:cs typeface="+mn-cs"/>
                        </a:rPr>
                        <a:t>Self-Awareness and Management</a:t>
                      </a:r>
                      <a:endParaRPr lang="en-AU" sz="2000" b="0" dirty="0"/>
                    </a:p>
                  </a:txBody>
                  <a:tcPr/>
                </a:tc>
                <a:tc>
                  <a:txBody>
                    <a:bodyPr/>
                    <a:lstStyle/>
                    <a:p>
                      <a:r>
                        <a:rPr lang="en-AU" sz="2000" b="0" i="0" kern="1200" dirty="0" smtClean="0">
                          <a:solidFill>
                            <a:schemeClr val="lt1"/>
                          </a:solidFill>
                          <a:effectLst/>
                          <a:latin typeface="+mn-lt"/>
                          <a:ea typeface="+mn-ea"/>
                          <a:cs typeface="+mn-cs"/>
                        </a:rPr>
                        <a:t>Social Awareness and Management</a:t>
                      </a:r>
                      <a:endParaRPr lang="en-AU" sz="2000" b="0" dirty="0"/>
                    </a:p>
                  </a:txBody>
                  <a:tcPr/>
                </a:tc>
              </a:tr>
              <a:tr h="312792">
                <a:tc>
                  <a:txBody>
                    <a:bodyPr/>
                    <a:lstStyle/>
                    <a:p>
                      <a:r>
                        <a:rPr lang="en-US" sz="1800" b="0" baseline="0" dirty="0" smtClean="0"/>
                        <a:t>Recognition and expression of emotions	</a:t>
                      </a:r>
                      <a:endParaRPr lang="en-AU" sz="1800" b="0" baseline="0" dirty="0" smtClean="0"/>
                    </a:p>
                  </a:txBody>
                  <a:tcPr/>
                </a:tc>
                <a:tc>
                  <a:txBody>
                    <a:bodyPr/>
                    <a:lstStyle/>
                    <a:p>
                      <a:r>
                        <a:rPr lang="en-US" sz="1800" b="0" dirty="0" smtClean="0"/>
                        <a:t>Appreciation of diversity and understanding of relationships</a:t>
                      </a:r>
                      <a:endParaRPr lang="en-AU" sz="1800" b="0" dirty="0"/>
                    </a:p>
                  </a:txBody>
                  <a:tcPr/>
                </a:tc>
              </a:tr>
              <a:tr h="288032">
                <a:tc>
                  <a:txBody>
                    <a:bodyPr/>
                    <a:lstStyle/>
                    <a:p>
                      <a:r>
                        <a:rPr lang="en-AU" sz="1800" b="0" dirty="0" smtClean="0"/>
                        <a:t>Development of resilience</a:t>
                      </a:r>
                      <a:endParaRPr lang="en-AU" sz="1800" b="0" dirty="0"/>
                    </a:p>
                  </a:txBody>
                  <a:tcPr/>
                </a:tc>
                <a:tc>
                  <a:txBody>
                    <a:bodyPr/>
                    <a:lstStyle/>
                    <a:p>
                      <a:r>
                        <a:rPr lang="en-AU" sz="1800" b="0" dirty="0" smtClean="0"/>
                        <a:t>Working collaboratively</a:t>
                      </a:r>
                      <a:endParaRPr lang="en-AU" sz="1800" b="0" dirty="0"/>
                    </a:p>
                  </a:txBody>
                  <a:tcPr/>
                </a:tc>
              </a:tr>
            </a:tbl>
          </a:graphicData>
        </a:graphic>
      </p:graphicFrame>
      <p:sp>
        <p:nvSpPr>
          <p:cNvPr id="7" name="TextBox 6"/>
          <p:cNvSpPr txBox="1"/>
          <p:nvPr/>
        </p:nvSpPr>
        <p:spPr>
          <a:xfrm>
            <a:off x="755576" y="4293096"/>
            <a:ext cx="7704856" cy="1446550"/>
          </a:xfrm>
          <a:prstGeom prst="rect">
            <a:avLst/>
          </a:prstGeom>
          <a:noFill/>
        </p:spPr>
        <p:txBody>
          <a:bodyPr wrap="square" rtlCol="0">
            <a:spAutoFit/>
          </a:bodyPr>
          <a:lstStyle/>
          <a:p>
            <a:pPr lvl="0"/>
            <a:r>
              <a:rPr lang="en-US" b="1" dirty="0">
                <a:solidFill>
                  <a:prstClr val="black"/>
                </a:solidFill>
                <a:latin typeface="Arial"/>
              </a:rPr>
              <a:t>Achievement standards</a:t>
            </a:r>
          </a:p>
          <a:p>
            <a:pPr lvl="0"/>
            <a:endParaRPr lang="en-US" sz="1600" b="1" dirty="0">
              <a:solidFill>
                <a:prstClr val="black"/>
              </a:solidFill>
              <a:latin typeface="Arial"/>
            </a:endParaRPr>
          </a:p>
          <a:p>
            <a:pPr marL="285750" lvl="0" indent="-285750">
              <a:buFont typeface="Arial" panose="020B0604020202020204" pitchFamily="34" charset="0"/>
              <a:buChar char="•"/>
            </a:pPr>
            <a:r>
              <a:rPr lang="en-US" sz="1600" dirty="0" smtClean="0">
                <a:latin typeface="+mn-lt"/>
              </a:rPr>
              <a:t>The </a:t>
            </a:r>
            <a:r>
              <a:rPr lang="en-US" sz="1600" dirty="0">
                <a:latin typeface="+mn-lt"/>
              </a:rPr>
              <a:t>first achievement standard at </a:t>
            </a:r>
            <a:r>
              <a:rPr lang="en-US" sz="1600">
                <a:latin typeface="+mn-lt"/>
              </a:rPr>
              <a:t>Foundation </a:t>
            </a:r>
            <a:r>
              <a:rPr lang="en-US" sz="1600" smtClean="0">
                <a:latin typeface="+mn-lt"/>
              </a:rPr>
              <a:t>and </a:t>
            </a:r>
            <a:r>
              <a:rPr lang="en-US" sz="1600" dirty="0">
                <a:latin typeface="+mn-lt"/>
              </a:rPr>
              <a:t>then at </a:t>
            </a:r>
            <a:r>
              <a:rPr lang="en-US" sz="1600">
                <a:latin typeface="+mn-lt"/>
              </a:rPr>
              <a:t>Levels </a:t>
            </a:r>
            <a:r>
              <a:rPr lang="en-US" sz="1600" smtClean="0">
                <a:latin typeface="+mn-lt"/>
              </a:rPr>
              <a:t>2, 4</a:t>
            </a:r>
            <a:r>
              <a:rPr lang="en-US" sz="1600" dirty="0">
                <a:latin typeface="+mn-lt"/>
              </a:rPr>
              <a:t>, 6, 8 and 10. </a:t>
            </a:r>
            <a:endParaRPr lang="en-US" sz="1600" dirty="0" smtClean="0">
              <a:latin typeface="+mn-lt"/>
            </a:endParaRPr>
          </a:p>
          <a:p>
            <a:pPr marL="285750" lvl="0" indent="-285750">
              <a:buFont typeface="Arial" panose="020B0604020202020204" pitchFamily="34" charset="0"/>
              <a:buChar char="•"/>
            </a:pPr>
            <a:r>
              <a:rPr lang="en-US" sz="1600" dirty="0" smtClean="0">
                <a:latin typeface="+mn-lt"/>
              </a:rPr>
              <a:t>A </a:t>
            </a:r>
            <a:r>
              <a:rPr lang="en-US" sz="1600" dirty="0">
                <a:latin typeface="+mn-lt"/>
              </a:rPr>
              <a:t>curriculum for students with disabilities will be developed in this learning area.</a:t>
            </a:r>
            <a:endParaRPr lang="en-AU" dirty="0">
              <a:solidFill>
                <a:prstClr val="black"/>
              </a:solidFill>
              <a:latin typeface="+mn-lt"/>
            </a:endParaRPr>
          </a:p>
        </p:txBody>
      </p:sp>
    </p:spTree>
    <p:extLst>
      <p:ext uri="{BB962C8B-B14F-4D97-AF65-F5344CB8AC3E}">
        <p14:creationId xmlns:p14="http://schemas.microsoft.com/office/powerpoint/2010/main" val="30782591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AU" dirty="0" smtClean="0"/>
              <a:t>Key messages</a:t>
            </a:r>
            <a:endParaRPr lang="en-AU" dirty="0"/>
          </a:p>
        </p:txBody>
      </p:sp>
      <p:sp>
        <p:nvSpPr>
          <p:cNvPr id="3" name="Content Placeholder 2"/>
          <p:cNvSpPr>
            <a:spLocks noGrp="1"/>
          </p:cNvSpPr>
          <p:nvPr>
            <p:ph idx="1"/>
          </p:nvPr>
        </p:nvSpPr>
        <p:spPr>
          <a:xfrm>
            <a:off x="323528" y="1196752"/>
            <a:ext cx="8568952" cy="3536032"/>
          </a:xfrm>
        </p:spPr>
        <p:txBody>
          <a:bodyPr/>
          <a:lstStyle/>
          <a:p>
            <a:pPr>
              <a:buFont typeface="Arial" panose="020B0604020202020204" pitchFamily="34" charset="0"/>
              <a:buChar char="•"/>
            </a:pPr>
            <a:r>
              <a:rPr lang="en-US" sz="2000" dirty="0" smtClean="0">
                <a:solidFill>
                  <a:schemeClr val="tx1"/>
                </a:solidFill>
              </a:rPr>
              <a:t>Explicit teaching and assessment is required</a:t>
            </a:r>
          </a:p>
          <a:p>
            <a:pPr>
              <a:buFont typeface="Arial" panose="020B0604020202020204" pitchFamily="34" charset="0"/>
              <a:buChar char="•"/>
            </a:pPr>
            <a:r>
              <a:rPr lang="en-US" sz="2000" dirty="0" smtClean="0">
                <a:solidFill>
                  <a:schemeClr val="tx1"/>
                </a:solidFill>
              </a:rPr>
              <a:t>Curriculum </a:t>
            </a:r>
            <a:r>
              <a:rPr lang="en-US" sz="2000" dirty="0">
                <a:solidFill>
                  <a:schemeClr val="tx1"/>
                </a:solidFill>
              </a:rPr>
              <a:t>connections</a:t>
            </a:r>
          </a:p>
          <a:p>
            <a:pPr marL="0" indent="0">
              <a:buNone/>
            </a:pPr>
            <a:r>
              <a:rPr lang="en-US" sz="2000" b="0" dirty="0">
                <a:solidFill>
                  <a:schemeClr val="tx1"/>
                </a:solidFill>
              </a:rPr>
              <a:t>Learning in Personal and Social capability is strongly connected to many other areas of the curriculum. Health and Physical Education, in particular, enables students to develop knowledge of recognition of personal qualities, awareness of identity and establishment and maintenance of respectful relationships </a:t>
            </a:r>
            <a:endParaRPr lang="en-US" sz="2000" b="0" dirty="0" smtClean="0">
              <a:solidFill>
                <a:schemeClr val="tx1"/>
              </a:solidFill>
            </a:endParaRPr>
          </a:p>
          <a:p>
            <a:pPr>
              <a:buFont typeface="Arial" panose="020B0604020202020204" pitchFamily="34" charset="0"/>
              <a:buChar char="•"/>
            </a:pPr>
            <a:r>
              <a:rPr lang="en-US" sz="2000" dirty="0" smtClean="0">
                <a:solidFill>
                  <a:schemeClr val="tx1"/>
                </a:solidFill>
              </a:rPr>
              <a:t>Respectful relationships </a:t>
            </a:r>
          </a:p>
          <a:p>
            <a:pPr marL="0" indent="0">
              <a:buNone/>
            </a:pPr>
            <a:r>
              <a:rPr lang="en-US" sz="2000" b="0" dirty="0" smtClean="0">
                <a:solidFill>
                  <a:schemeClr val="tx1"/>
                </a:solidFill>
              </a:rPr>
              <a:t>A teaching and learning program for respectful relationships may include: </a:t>
            </a:r>
          </a:p>
          <a:p>
            <a:pPr>
              <a:buFont typeface="Arial" panose="020B0604020202020204" pitchFamily="34" charset="0"/>
              <a:buChar char="•"/>
            </a:pPr>
            <a:r>
              <a:rPr lang="en-US" sz="2000" b="0" dirty="0" smtClean="0">
                <a:solidFill>
                  <a:schemeClr val="tx1"/>
                </a:solidFill>
              </a:rPr>
              <a:t>the </a:t>
            </a:r>
            <a:r>
              <a:rPr lang="en-US" sz="2000" b="0" dirty="0">
                <a:solidFill>
                  <a:schemeClr val="tx1"/>
                </a:solidFill>
              </a:rPr>
              <a:t>importance of a range of social relationships, including within families, peer groups and the </a:t>
            </a:r>
            <a:r>
              <a:rPr lang="en-US" sz="2000" b="0" dirty="0" smtClean="0">
                <a:solidFill>
                  <a:schemeClr val="tx1"/>
                </a:solidFill>
              </a:rPr>
              <a:t>community</a:t>
            </a:r>
          </a:p>
          <a:p>
            <a:pPr>
              <a:buFont typeface="Arial" panose="020B0604020202020204" pitchFamily="34" charset="0"/>
              <a:buChar char="•"/>
            </a:pPr>
            <a:r>
              <a:rPr lang="en-US" sz="2000" b="0" dirty="0" smtClean="0">
                <a:solidFill>
                  <a:schemeClr val="tx1"/>
                </a:solidFill>
              </a:rPr>
              <a:t>identifying and managing </a:t>
            </a:r>
            <a:r>
              <a:rPr lang="en-US" sz="2000" b="0" dirty="0">
                <a:solidFill>
                  <a:schemeClr val="tx1"/>
                </a:solidFill>
              </a:rPr>
              <a:t>emotional responses in a range of </a:t>
            </a:r>
            <a:r>
              <a:rPr lang="en-US" sz="2000" b="0" dirty="0" smtClean="0">
                <a:solidFill>
                  <a:schemeClr val="tx1"/>
                </a:solidFill>
              </a:rPr>
              <a:t>contexts</a:t>
            </a:r>
          </a:p>
          <a:p>
            <a:pPr>
              <a:buFont typeface="Arial" panose="020B0604020202020204" pitchFamily="34" charset="0"/>
              <a:buChar char="•"/>
            </a:pPr>
            <a:r>
              <a:rPr lang="en-US" sz="2000" b="0" dirty="0" smtClean="0">
                <a:solidFill>
                  <a:schemeClr val="tx1"/>
                </a:solidFill>
              </a:rPr>
              <a:t>developing </a:t>
            </a:r>
            <a:r>
              <a:rPr lang="en-US" sz="2000" b="0" dirty="0">
                <a:solidFill>
                  <a:schemeClr val="tx1"/>
                </a:solidFill>
              </a:rPr>
              <a:t>knowledge and skills to promote safe and respectful </a:t>
            </a:r>
            <a:r>
              <a:rPr lang="en-US" sz="2000" b="0" dirty="0" smtClean="0">
                <a:solidFill>
                  <a:schemeClr val="tx1"/>
                </a:solidFill>
              </a:rPr>
              <a:t>relationships. </a:t>
            </a:r>
            <a:endParaRPr lang="en-US" sz="2000" b="0" dirty="0">
              <a:solidFill>
                <a:schemeClr val="tx1"/>
              </a:solidFill>
            </a:endParaRPr>
          </a:p>
          <a:p>
            <a:pPr>
              <a:buFont typeface="Arial" panose="020B0604020202020204" pitchFamily="34" charset="0"/>
              <a:buChar char="•"/>
            </a:pPr>
            <a:endParaRPr lang="en-US" sz="2400" b="0" dirty="0">
              <a:solidFill>
                <a:schemeClr val="tx1"/>
              </a:solidFill>
            </a:endParaRPr>
          </a:p>
        </p:txBody>
      </p:sp>
    </p:spTree>
    <p:extLst>
      <p:ext uri="{BB962C8B-B14F-4D97-AF65-F5344CB8AC3E}">
        <p14:creationId xmlns:p14="http://schemas.microsoft.com/office/powerpoint/2010/main" val="2601302299"/>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04E586-F748-44E2-BCC4-B5753813C2FC}"/>
</file>

<file path=customXml/itemProps2.xml><?xml version="1.0" encoding="utf-8"?>
<ds:datastoreItem xmlns:ds="http://schemas.openxmlformats.org/officeDocument/2006/customXml" ds:itemID="{A023C056-818F-4CE5-BDE0-B4F8DA62279B}"/>
</file>

<file path=customXml/itemProps3.xml><?xml version="1.0" encoding="utf-8"?>
<ds:datastoreItem xmlns:ds="http://schemas.openxmlformats.org/officeDocument/2006/customXml" ds:itemID="{A15EEBEF-DA84-4C64-B9FA-E7A7A7862439}"/>
</file>

<file path=docProps/app.xml><?xml version="1.0" encoding="utf-8"?>
<Properties xmlns="http://schemas.openxmlformats.org/officeDocument/2006/extended-properties" xmlns:vt="http://schemas.openxmlformats.org/officeDocument/2006/docPropsVTypes">
  <Template>F10 PPT Template</Template>
  <TotalTime>22</TotalTime>
  <Words>314</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F10 PPT Template</vt:lpstr>
      <vt:lpstr>Introducing Personal and Social Capability</vt:lpstr>
      <vt:lpstr>Victorian Curriculum F–10</vt:lpstr>
      <vt:lpstr>Aims</vt:lpstr>
      <vt:lpstr>Structure</vt:lpstr>
      <vt:lpstr>Key messages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Personal and Social Capability</dc:title>
  <dc:creator>Fisher, Peter P</dc:creator>
  <cp:keywords>Personal and Social Capability, powerpoint</cp:keywords>
  <cp:lastModifiedBy>Campbell J Andrea</cp:lastModifiedBy>
  <cp:revision>6</cp:revision>
  <dcterms:created xsi:type="dcterms:W3CDTF">2016-01-15T00:06:11Z</dcterms:created>
  <dcterms:modified xsi:type="dcterms:W3CDTF">2016-02-17T03:08:18Z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