
<file path=[Content_Types].xml><?xml version="1.0" encoding="utf-8"?>
<Types xmlns="http://schemas.openxmlformats.org/package/2006/content-types">
  <Default Extension="jpg" ContentType="image/jpeg"/>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DB5D1ED" w14:textId="77777777" w:rsidR="00776BE8" w:rsidRPr="004C3DB5" w:rsidRDefault="00776BE8" w:rsidP="00776BE8">
      <w:pPr>
        <w:pStyle w:val="Title"/>
        <w:spacing w:before="1440"/>
        <w:rPr>
          <w:b w:val="0"/>
          <w:bCs/>
          <w:sz w:val="36"/>
          <w:szCs w:val="36"/>
        </w:rPr>
      </w:pPr>
      <w:bookmarkStart w:id="0" w:name="_Toc398032631"/>
      <w:bookmarkStart w:id="1" w:name="_Toc398032444"/>
      <w:bookmarkStart w:id="2" w:name="doc_title"/>
      <w:r w:rsidRPr="004C3DB5">
        <w:rPr>
          <w:b w:val="0"/>
          <w:bCs/>
          <w:sz w:val="36"/>
          <w:szCs w:val="36"/>
        </w:rPr>
        <w:t>V</w:t>
      </w:r>
      <w:r>
        <w:rPr>
          <w:b w:val="0"/>
          <w:bCs/>
          <w:sz w:val="36"/>
          <w:szCs w:val="36"/>
        </w:rPr>
        <w:t>CE Vocational Major</w:t>
      </w:r>
    </w:p>
    <w:bookmarkEnd w:id="0"/>
    <w:bookmarkEnd w:id="1"/>
    <w:bookmarkEnd w:id="2"/>
    <w:p w14:paraId="00000003" w14:textId="731D3AAF" w:rsidR="00E211CD" w:rsidRPr="00776BE8" w:rsidRDefault="00A7612F" w:rsidP="00776BE8">
      <w:pPr>
        <w:pStyle w:val="Title"/>
        <w:spacing w:before="120"/>
      </w:pPr>
      <w:r w:rsidRPr="00776BE8">
        <w:rPr>
          <w:noProof/>
        </w:rPr>
        <w:drawing>
          <wp:anchor distT="0" distB="0" distL="0" distR="0" simplePos="0" relativeHeight="251658240" behindDoc="1" locked="0" layoutInCell="1" hidden="0" allowOverlap="1" wp14:anchorId="4D967CAF" wp14:editId="576B39A9">
            <wp:simplePos x="0" y="0"/>
            <wp:positionH relativeFrom="page">
              <wp:posOffset>0</wp:posOffset>
            </wp:positionH>
            <wp:positionV relativeFrom="page">
              <wp:posOffset>28575</wp:posOffset>
            </wp:positionV>
            <wp:extent cx="7552055" cy="10666095"/>
            <wp:effectExtent l="0" t="0" r="0" b="0"/>
            <wp:wrapNone/>
            <wp:docPr id="2041145134" name="image16.jpg">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picture">
                <pic:pic xmlns:pic="http://schemas.openxmlformats.org/drawingml/2006/picture">
                  <pic:nvPicPr>
                    <pic:cNvPr id="2041145134" name="image16.jpg">
                      <a:extLst>
                        <a:ext uri="{C183D7F6-B498-43B3-948B-1728B52AA6E4}">
                          <adec:decorative xmlns:adec="http://schemas.microsoft.com/office/drawing/2017/decorative" val="1"/>
                        </a:ext>
                      </a:extLst>
                    </pic:cNvPr>
                    <pic:cNvPicPr preferRelativeResize="0"/>
                  </pic:nvPicPr>
                  <pic:blipFill>
                    <a:blip r:embed="rId11"/>
                    <a:srcRect/>
                    <a:stretch>
                      <a:fillRect/>
                    </a:stretch>
                  </pic:blipFill>
                  <pic:spPr>
                    <a:xfrm>
                      <a:off x="0" y="0"/>
                      <a:ext cx="7552055" cy="10666095"/>
                    </a:xfrm>
                    <a:prstGeom prst="rect">
                      <a:avLst/>
                    </a:prstGeom>
                    <a:ln/>
                  </pic:spPr>
                </pic:pic>
              </a:graphicData>
            </a:graphic>
            <wp14:sizeRelH relativeFrom="margin">
              <wp14:pctWidth>0</wp14:pctWidth>
            </wp14:sizeRelH>
          </wp:anchor>
        </w:drawing>
      </w:r>
      <w:r w:rsidR="00776BE8" w:rsidRPr="00776BE8">
        <w:t xml:space="preserve">VCE VM </w:t>
      </w:r>
      <w:r w:rsidRPr="00776BE8">
        <w:t>Unit 2: Uniting communities</w:t>
      </w:r>
    </w:p>
    <w:p w14:paraId="00000005" w14:textId="71A12EBB" w:rsidR="00E211CD" w:rsidRDefault="00A7612F" w:rsidP="008E1C6F">
      <w:pPr>
        <w:pBdr>
          <w:top w:val="nil"/>
          <w:left w:val="nil"/>
          <w:bottom w:val="nil"/>
          <w:right w:val="nil"/>
          <w:between w:val="nil"/>
        </w:pBdr>
        <w:spacing w:before="360" w:after="0" w:line="240" w:lineRule="auto"/>
        <w:ind w:right="3543"/>
        <w:rPr>
          <w:rFonts w:ascii="Arial" w:eastAsia="Arial" w:hAnsi="Arial" w:cs="Arial"/>
          <w:color w:val="FFFFFF"/>
          <w:sz w:val="40"/>
          <w:szCs w:val="40"/>
        </w:rPr>
        <w:sectPr w:rsidR="00E211CD">
          <w:headerReference w:type="default" r:id="rId12"/>
          <w:footerReference w:type="default" r:id="rId13"/>
          <w:headerReference w:type="first" r:id="rId14"/>
          <w:footerReference w:type="first" r:id="rId15"/>
          <w:pgSz w:w="11907" w:h="16840"/>
          <w:pgMar w:top="0" w:right="567" w:bottom="567" w:left="567" w:header="794" w:footer="686" w:gutter="0"/>
          <w:pgNumType w:start="1"/>
          <w:cols w:space="720"/>
          <w:titlePg/>
        </w:sectPr>
      </w:pPr>
      <w:r>
        <w:rPr>
          <w:rFonts w:ascii="Arial" w:eastAsia="Arial" w:hAnsi="Arial" w:cs="Arial"/>
          <w:color w:val="FFFFFF"/>
          <w:sz w:val="40"/>
          <w:szCs w:val="40"/>
        </w:rPr>
        <w:t xml:space="preserve">Literacy </w:t>
      </w:r>
      <w:r w:rsidR="00776BE8">
        <w:rPr>
          <w:rFonts w:ascii="Arial" w:eastAsia="Arial" w:hAnsi="Arial" w:cs="Arial"/>
          <w:color w:val="FFFFFF"/>
          <w:sz w:val="40"/>
          <w:szCs w:val="40"/>
        </w:rPr>
        <w:t>c</w:t>
      </w:r>
      <w:r>
        <w:rPr>
          <w:rFonts w:ascii="Arial" w:eastAsia="Arial" w:hAnsi="Arial" w:cs="Arial"/>
          <w:color w:val="FFFFFF"/>
          <w:sz w:val="40"/>
          <w:szCs w:val="40"/>
        </w:rPr>
        <w:t>urriculum</w:t>
      </w:r>
      <w:r w:rsidR="008E1C6F">
        <w:rPr>
          <w:rFonts w:ascii="Arial" w:eastAsia="Arial" w:hAnsi="Arial" w:cs="Arial"/>
          <w:color w:val="FFFFFF"/>
          <w:sz w:val="40"/>
          <w:szCs w:val="40"/>
        </w:rPr>
        <w:t xml:space="preserve"> </w:t>
      </w:r>
      <w:r w:rsidR="00776BE8">
        <w:rPr>
          <w:rFonts w:ascii="Arial" w:eastAsia="Arial" w:hAnsi="Arial" w:cs="Arial"/>
          <w:color w:val="FFFFFF"/>
          <w:sz w:val="40"/>
          <w:szCs w:val="40"/>
        </w:rPr>
        <w:t>s</w:t>
      </w:r>
      <w:r>
        <w:rPr>
          <w:rFonts w:ascii="Arial" w:eastAsia="Arial" w:hAnsi="Arial" w:cs="Arial"/>
          <w:color w:val="FFFFFF"/>
          <w:sz w:val="40"/>
          <w:szCs w:val="40"/>
        </w:rPr>
        <w:t xml:space="preserve">upport </w:t>
      </w:r>
      <w:r w:rsidR="00776BE8">
        <w:rPr>
          <w:rFonts w:ascii="Arial" w:eastAsia="Arial" w:hAnsi="Arial" w:cs="Arial"/>
          <w:color w:val="FFFFFF"/>
          <w:sz w:val="40"/>
          <w:szCs w:val="40"/>
        </w:rPr>
        <w:t>m</w:t>
      </w:r>
      <w:r>
        <w:rPr>
          <w:rFonts w:ascii="Arial" w:eastAsia="Arial" w:hAnsi="Arial" w:cs="Arial"/>
          <w:color w:val="FFFFFF"/>
          <w:sz w:val="40"/>
          <w:szCs w:val="40"/>
        </w:rPr>
        <w:t xml:space="preserve">aterial </w:t>
      </w:r>
    </w:p>
    <w:p w14:paraId="1251CD30" w14:textId="77777777" w:rsidR="00F20151" w:rsidRPr="003701BC" w:rsidRDefault="00F20151" w:rsidP="00F20151">
      <w:pPr>
        <w:pStyle w:val="VCAAtrademarkinfo"/>
        <w:spacing w:before="6600"/>
        <w:rPr>
          <w:b/>
          <w:bCs/>
          <w:sz w:val="18"/>
          <w:szCs w:val="18"/>
        </w:rPr>
      </w:pPr>
      <w:bookmarkStart w:id="3" w:name="_heading=h.ikga4u8w553j" w:colFirst="0" w:colLast="0"/>
      <w:bookmarkStart w:id="4" w:name="_Hlk168405089"/>
      <w:bookmarkEnd w:id="3"/>
      <w:r w:rsidRPr="003701BC">
        <w:rPr>
          <w:b/>
          <w:bCs/>
          <w:sz w:val="18"/>
          <w:szCs w:val="18"/>
        </w:rPr>
        <w:lastRenderedPageBreak/>
        <w:t>Acknowledgement</w:t>
      </w:r>
    </w:p>
    <w:p w14:paraId="628B5B9C" w14:textId="77777777" w:rsidR="00F20151" w:rsidRPr="00F20151" w:rsidRDefault="00F20151" w:rsidP="00F20151">
      <w:pPr>
        <w:pStyle w:val="VCAAtrademarkinfo"/>
      </w:pPr>
      <w:r w:rsidRPr="00F20151">
        <w:t>The Victorian Curriculum and Assessment Authority proudly acknowledges and pays respect to Victoria’s Aboriginal and Torres Strait Islander communities and their rich and enduring cultures.</w:t>
      </w:r>
    </w:p>
    <w:p w14:paraId="17465919" w14:textId="77777777" w:rsidR="00F20151" w:rsidRPr="00F20151" w:rsidRDefault="00F20151" w:rsidP="00F20151">
      <w:pPr>
        <w:pStyle w:val="VCAAtrademarkinfo"/>
      </w:pPr>
      <w:r w:rsidRPr="00F20151">
        <w:t xml:space="preserve">We acknowledge Aboriginal and Torres Strait Islander people as Australia’s first peoples and as the Traditional Owners and custodians of the lands and waters on which we rely. We pay respect to Elders past and present of the lands where we conduct our work and </w:t>
      </w:r>
      <w:proofErr w:type="spellStart"/>
      <w:r w:rsidRPr="00F20151">
        <w:t>recognise</w:t>
      </w:r>
      <w:proofErr w:type="spellEnd"/>
      <w:r w:rsidRPr="00F20151">
        <w:t xml:space="preserve"> their ongoing contributions as the </w:t>
      </w:r>
      <w:r w:rsidRPr="005F7C23">
        <w:rPr>
          <w:rStyle w:val="italics"/>
        </w:rPr>
        <w:t>first</w:t>
      </w:r>
      <w:r w:rsidRPr="00F20151">
        <w:t xml:space="preserve"> educators on the land now known as Victoria.</w:t>
      </w:r>
    </w:p>
    <w:p w14:paraId="00D4DD5E" w14:textId="77777777" w:rsidR="00F20151" w:rsidRPr="00F20151" w:rsidRDefault="00F20151" w:rsidP="00F20151">
      <w:pPr>
        <w:pStyle w:val="VCAAtrademarkinfo"/>
      </w:pPr>
      <w:proofErr w:type="spellStart"/>
      <w:r w:rsidRPr="00F20151">
        <w:t>Authorised</w:t>
      </w:r>
      <w:proofErr w:type="spellEnd"/>
      <w:r w:rsidRPr="00F20151">
        <w:t xml:space="preserve"> and published by the Victorian Curriculum and Assessment Authority</w:t>
      </w:r>
      <w:r w:rsidRPr="00F20151">
        <w:br/>
        <w:t>Level 7, 200 Victoria Parade</w:t>
      </w:r>
      <w:r w:rsidRPr="00F20151">
        <w:br/>
        <w:t>East Melbourne VIC 3002</w:t>
      </w:r>
    </w:p>
    <w:p w14:paraId="013D04FE" w14:textId="62EB567D" w:rsidR="00F20151" w:rsidRPr="00F20151" w:rsidRDefault="00F20151" w:rsidP="00F20151">
      <w:pPr>
        <w:pStyle w:val="VCAAtrademarkinfo"/>
      </w:pPr>
      <w:r w:rsidRPr="00F20151">
        <w:t xml:space="preserve">ISBN: </w:t>
      </w:r>
      <w:r w:rsidR="00440897">
        <w:t>978-1-923204-73-7</w:t>
      </w:r>
    </w:p>
    <w:p w14:paraId="1CF52D56" w14:textId="77777777" w:rsidR="00F20151" w:rsidRPr="00F20151" w:rsidRDefault="00F20151" w:rsidP="00F20151">
      <w:pPr>
        <w:pStyle w:val="VCAAtrademarkinfo"/>
      </w:pPr>
      <w:r w:rsidRPr="00F20151">
        <w:t>© Victorian Curriculum and Assessment Authority 2025</w:t>
      </w:r>
    </w:p>
    <w:p w14:paraId="04D90FE7" w14:textId="77777777" w:rsidR="00F20151" w:rsidRPr="00F20151" w:rsidRDefault="00F20151" w:rsidP="00F20151">
      <w:pPr>
        <w:pStyle w:val="VCAAtrademarkinfo"/>
      </w:pPr>
      <w:r w:rsidRPr="00F20151">
        <w:t xml:space="preserve">No part of this publication may be reproduced except as specified under the </w:t>
      </w:r>
      <w:r w:rsidRPr="00A22691">
        <w:rPr>
          <w:rStyle w:val="italics"/>
        </w:rPr>
        <w:t>Copyright Act 1968</w:t>
      </w:r>
      <w:r w:rsidRPr="00F20151">
        <w:t xml:space="preserve"> or by permission from the VCAA. Excepting third-party elements, schools may use this resource in accordance with the </w:t>
      </w:r>
      <w:r w:rsidRPr="00A22691">
        <w:rPr>
          <w:rStyle w:val="Bold"/>
        </w:rPr>
        <w:t>VCAA educational allowance.</w:t>
      </w:r>
      <w:r w:rsidRPr="00F20151">
        <w:t xml:space="preserve"> For more information go to </w:t>
      </w:r>
      <w:hyperlink r:id="rId16" w:history="1">
        <w:r w:rsidRPr="00A22691">
          <w:rPr>
            <w:rStyle w:val="Hyperlink"/>
          </w:rPr>
          <w:t>vcaa.vic.edu.au/footer/copyright</w:t>
        </w:r>
      </w:hyperlink>
    </w:p>
    <w:p w14:paraId="1643B8F8" w14:textId="77777777" w:rsidR="00F20151" w:rsidRPr="00F20151" w:rsidRDefault="00F20151" w:rsidP="00F20151">
      <w:pPr>
        <w:pStyle w:val="VCAAtrademarkinfo"/>
      </w:pPr>
      <w:r w:rsidRPr="00F20151">
        <w:t xml:space="preserve">The VCAA provides the only official, up-to-date versions of VCAA publications. Details of updates can be found on the VCAA website at </w:t>
      </w:r>
      <w:hyperlink r:id="rId17" w:history="1">
        <w:r w:rsidRPr="00A22691">
          <w:rPr>
            <w:rStyle w:val="Hyperlink"/>
          </w:rPr>
          <w:t>vcaa.vic.edu.au</w:t>
        </w:r>
      </w:hyperlink>
    </w:p>
    <w:p w14:paraId="3F1BCC16" w14:textId="77777777" w:rsidR="00F20151" w:rsidRPr="00A22691" w:rsidRDefault="00F20151" w:rsidP="00F20151">
      <w:pPr>
        <w:pStyle w:val="VCAAtrademarkinfo"/>
        <w:rPr>
          <w:rStyle w:val="Hyperlink"/>
        </w:rPr>
      </w:pPr>
      <w:r w:rsidRPr="00F20151">
        <w:t xml:space="preserve">This publication may contain copyright material belonging to a third party. If you believe that material in this publication is an infringement of your copyright, please email the Copyright Officer </w:t>
      </w:r>
      <w:hyperlink r:id="rId18" w:history="1">
        <w:r w:rsidRPr="00A22691">
          <w:rPr>
            <w:rStyle w:val="Hyperlink"/>
          </w:rPr>
          <w:t>vcaa.copyright@education.vic.gov.au</w:t>
        </w:r>
      </w:hyperlink>
    </w:p>
    <w:p w14:paraId="28713CDA" w14:textId="77777777" w:rsidR="00F20151" w:rsidRPr="00F20151" w:rsidRDefault="00F20151" w:rsidP="00F20151">
      <w:pPr>
        <w:pStyle w:val="VCAAtrademarkinfo"/>
      </w:pPr>
      <w:r w:rsidRPr="00F20151">
        <w:t xml:space="preserve">Copyright in materials appearing at any sites linked to this document rests with the copyright owner/s of those </w:t>
      </w:r>
      <w:proofErr w:type="gramStart"/>
      <w:r w:rsidRPr="00F20151">
        <w:t>materials, and</w:t>
      </w:r>
      <w:proofErr w:type="gramEnd"/>
      <w:r w:rsidRPr="00F20151">
        <w:t xml:space="preserve"> is subject to the Copyright Act. The VCAA recommends you refer to copyright statements at linked sites before using such materials.</w:t>
      </w:r>
    </w:p>
    <w:p w14:paraId="1B3832B1" w14:textId="77777777" w:rsidR="00F20151" w:rsidRPr="00F20151" w:rsidRDefault="00F20151" w:rsidP="00F20151">
      <w:pPr>
        <w:pStyle w:val="VCAAtrademarkinfo"/>
      </w:pPr>
      <w:r w:rsidRPr="00F20151">
        <w:t>The VCAA logo is a registered trademark of the Victorian Curriculum and Assessment Authority.</w:t>
      </w:r>
    </w:p>
    <w:p w14:paraId="55FD6C51" w14:textId="77777777" w:rsidR="00F20151" w:rsidRPr="00A06B65" w:rsidRDefault="00F20151" w:rsidP="00F20151">
      <w:pPr>
        <w:pStyle w:val="VCAAtrademarkinfo"/>
        <w:rPr>
          <w:lang w:val="en-AU"/>
        </w:rPr>
      </w:pPr>
    </w:p>
    <w:tbl>
      <w:tblPr>
        <w:tblStyle w:val="TableGrid"/>
        <w:tblW w:w="0" w:type="auto"/>
        <w:tblLook w:val="04A0" w:firstRow="1" w:lastRow="0" w:firstColumn="1" w:lastColumn="0" w:noHBand="0" w:noVBand="1"/>
      </w:tblPr>
      <w:tblGrid>
        <w:gridCol w:w="9629"/>
      </w:tblGrid>
      <w:tr w:rsidR="00F20151" w:rsidRPr="00A06B65" w14:paraId="03145DAE" w14:textId="77777777" w:rsidTr="00B75CC4">
        <w:trPr>
          <w:trHeight w:val="794"/>
        </w:trPr>
        <w:tc>
          <w:tcPr>
            <w:tcW w:w="9855" w:type="dxa"/>
          </w:tcPr>
          <w:p w14:paraId="76314C38" w14:textId="77777777" w:rsidR="00F20151" w:rsidRPr="00F20151" w:rsidRDefault="00F20151" w:rsidP="00F20151">
            <w:pPr>
              <w:pStyle w:val="VCAAtrademarkinfo"/>
            </w:pPr>
            <w:r w:rsidRPr="00F20151">
              <w:t>Contact us if you need this information in an accessible format, for example, large print or audio.</w:t>
            </w:r>
          </w:p>
          <w:p w14:paraId="5C45F6A7" w14:textId="77777777" w:rsidR="00F20151" w:rsidRPr="00A06B65" w:rsidRDefault="00F20151" w:rsidP="00F20151">
            <w:pPr>
              <w:pStyle w:val="VCAAtrademarkinfo"/>
              <w:rPr>
                <w:lang w:val="en-AU"/>
              </w:rPr>
            </w:pPr>
            <w:r w:rsidRPr="00F20151">
              <w:t xml:space="preserve">Telephone (03) 9032 1629 or email </w:t>
            </w:r>
            <w:hyperlink r:id="rId19" w:history="1">
              <w:r w:rsidRPr="00A22691">
                <w:rPr>
                  <w:rStyle w:val="Hyperlink"/>
                </w:rPr>
                <w:t>vcaa.publications@education.vic.gov.au</w:t>
              </w:r>
            </w:hyperlink>
          </w:p>
        </w:tc>
      </w:tr>
      <w:bookmarkEnd w:id="4"/>
    </w:tbl>
    <w:p w14:paraId="00000014" w14:textId="77777777" w:rsidR="00E211CD" w:rsidRDefault="00E211CD">
      <w:pPr>
        <w:pBdr>
          <w:top w:val="nil"/>
          <w:left w:val="nil"/>
          <w:bottom w:val="nil"/>
          <w:right w:val="nil"/>
          <w:between w:val="nil"/>
        </w:pBdr>
        <w:spacing w:before="120" w:after="0" w:line="200" w:lineRule="auto"/>
        <w:rPr>
          <w:color w:val="000000"/>
          <w:sz w:val="16"/>
          <w:szCs w:val="16"/>
        </w:rPr>
        <w:sectPr w:rsidR="00E211CD">
          <w:footerReference w:type="default" r:id="rId20"/>
          <w:headerReference w:type="first" r:id="rId21"/>
          <w:footerReference w:type="first" r:id="rId22"/>
          <w:pgSz w:w="11907" w:h="16840"/>
          <w:pgMar w:top="1644" w:right="1134" w:bottom="238" w:left="1134" w:header="709" w:footer="567" w:gutter="0"/>
          <w:cols w:space="720"/>
          <w:titlePg/>
        </w:sectPr>
      </w:pPr>
    </w:p>
    <w:p w14:paraId="00000015" w14:textId="77777777" w:rsidR="00E211CD" w:rsidRPr="000E189E" w:rsidRDefault="00A7612F" w:rsidP="00A22691">
      <w:pPr>
        <w:pStyle w:val="Heading1"/>
      </w:pPr>
      <w:bookmarkStart w:id="5" w:name="_Toc212643066"/>
      <w:r w:rsidRPr="000E189E">
        <w:lastRenderedPageBreak/>
        <w:t>Contents</w:t>
      </w:r>
      <w:bookmarkEnd w:id="5"/>
    </w:p>
    <w:sdt>
      <w:sdtPr>
        <w:rPr>
          <w:rFonts w:ascii="Calibri" w:eastAsia="Calibri" w:hAnsi="Calibri" w:cs="Calibri"/>
          <w:b w:val="0"/>
          <w:bCs w:val="0"/>
          <w:noProof w:val="0"/>
          <w:szCs w:val="20"/>
          <w:lang w:val="en" w:eastAsia="ja-JP"/>
        </w:rPr>
        <w:id w:val="-1469731234"/>
        <w:docPartObj>
          <w:docPartGallery w:val="Table of Contents"/>
          <w:docPartUnique/>
        </w:docPartObj>
      </w:sdtPr>
      <w:sdtContent>
        <w:p w14:paraId="1885453A" w14:textId="1543E145" w:rsidR="007F132C" w:rsidRPr="007F132C" w:rsidRDefault="00A7612F">
          <w:pPr>
            <w:pStyle w:val="TOC1"/>
            <w:rPr>
              <w:rFonts w:eastAsiaTheme="minorEastAsia"/>
            </w:rPr>
          </w:pPr>
          <w:r w:rsidRPr="007F132C">
            <w:fldChar w:fldCharType="begin"/>
          </w:r>
          <w:r w:rsidRPr="007F132C">
            <w:instrText xml:space="preserve"> TOC \h \u \z \t "Heading 1,1,Heading 2,2,Heading 3,3,"</w:instrText>
          </w:r>
          <w:r w:rsidRPr="007F132C">
            <w:fldChar w:fldCharType="separate"/>
          </w:r>
          <w:hyperlink w:anchor="_Toc212643066" w:history="1">
            <w:r w:rsidR="007F132C" w:rsidRPr="007F132C">
              <w:rPr>
                <w:rStyle w:val="Hyperlink"/>
              </w:rPr>
              <w:t>Contents</w:t>
            </w:r>
            <w:r w:rsidR="007F132C" w:rsidRPr="007F132C">
              <w:rPr>
                <w:webHidden/>
              </w:rPr>
              <w:tab/>
            </w:r>
            <w:r w:rsidR="007F132C" w:rsidRPr="007F132C">
              <w:rPr>
                <w:webHidden/>
              </w:rPr>
              <w:fldChar w:fldCharType="begin"/>
            </w:r>
            <w:r w:rsidR="007F132C" w:rsidRPr="007F132C">
              <w:rPr>
                <w:webHidden/>
              </w:rPr>
              <w:instrText xml:space="preserve"> PAGEREF _Toc212643066 \h </w:instrText>
            </w:r>
            <w:r w:rsidR="007F132C" w:rsidRPr="007F132C">
              <w:rPr>
                <w:webHidden/>
              </w:rPr>
            </w:r>
            <w:r w:rsidR="007F132C" w:rsidRPr="007F132C">
              <w:rPr>
                <w:webHidden/>
              </w:rPr>
              <w:fldChar w:fldCharType="separate"/>
            </w:r>
            <w:r w:rsidR="007F132C" w:rsidRPr="007F132C">
              <w:rPr>
                <w:webHidden/>
              </w:rPr>
              <w:t>3</w:t>
            </w:r>
            <w:r w:rsidR="007F132C" w:rsidRPr="007F132C">
              <w:rPr>
                <w:webHidden/>
              </w:rPr>
              <w:fldChar w:fldCharType="end"/>
            </w:r>
          </w:hyperlink>
        </w:p>
        <w:p w14:paraId="4BBD77B8" w14:textId="309BC42A" w:rsidR="007F132C" w:rsidRPr="007F132C" w:rsidRDefault="007F132C">
          <w:pPr>
            <w:pStyle w:val="TOC1"/>
            <w:rPr>
              <w:rFonts w:eastAsiaTheme="minorEastAsia"/>
            </w:rPr>
          </w:pPr>
          <w:hyperlink w:anchor="_Toc212643067" w:history="1">
            <w:r w:rsidRPr="007F132C">
              <w:rPr>
                <w:rStyle w:val="Hyperlink"/>
              </w:rPr>
              <w:t>Using this resource</w:t>
            </w:r>
            <w:r w:rsidRPr="007F132C">
              <w:rPr>
                <w:webHidden/>
              </w:rPr>
              <w:tab/>
            </w:r>
            <w:r w:rsidRPr="007F132C">
              <w:rPr>
                <w:webHidden/>
              </w:rPr>
              <w:fldChar w:fldCharType="begin"/>
            </w:r>
            <w:r w:rsidRPr="007F132C">
              <w:rPr>
                <w:webHidden/>
              </w:rPr>
              <w:instrText xml:space="preserve"> PAGEREF _Toc212643067 \h </w:instrText>
            </w:r>
            <w:r w:rsidRPr="007F132C">
              <w:rPr>
                <w:webHidden/>
              </w:rPr>
            </w:r>
            <w:r w:rsidRPr="007F132C">
              <w:rPr>
                <w:webHidden/>
              </w:rPr>
              <w:fldChar w:fldCharType="separate"/>
            </w:r>
            <w:r w:rsidRPr="007F132C">
              <w:rPr>
                <w:webHidden/>
              </w:rPr>
              <w:t>5</w:t>
            </w:r>
            <w:r w:rsidRPr="007F132C">
              <w:rPr>
                <w:webHidden/>
              </w:rPr>
              <w:fldChar w:fldCharType="end"/>
            </w:r>
          </w:hyperlink>
        </w:p>
        <w:p w14:paraId="3EA6A9C8" w14:textId="27671E26" w:rsidR="007F132C" w:rsidRPr="007F132C" w:rsidRDefault="007F132C">
          <w:pPr>
            <w:pStyle w:val="TOC1"/>
            <w:rPr>
              <w:rFonts w:eastAsiaTheme="minorEastAsia"/>
            </w:rPr>
          </w:pPr>
          <w:hyperlink w:anchor="_Toc212643068" w:history="1">
            <w:r w:rsidRPr="007F132C">
              <w:rPr>
                <w:rStyle w:val="Hyperlink"/>
              </w:rPr>
              <w:t>Student and teacher actions</w:t>
            </w:r>
            <w:r w:rsidRPr="007F132C">
              <w:rPr>
                <w:webHidden/>
              </w:rPr>
              <w:tab/>
            </w:r>
            <w:r w:rsidRPr="007F132C">
              <w:rPr>
                <w:webHidden/>
              </w:rPr>
              <w:fldChar w:fldCharType="begin"/>
            </w:r>
            <w:r w:rsidRPr="007F132C">
              <w:rPr>
                <w:webHidden/>
              </w:rPr>
              <w:instrText xml:space="preserve"> PAGEREF _Toc212643068 \h </w:instrText>
            </w:r>
            <w:r w:rsidRPr="007F132C">
              <w:rPr>
                <w:webHidden/>
              </w:rPr>
            </w:r>
            <w:r w:rsidRPr="007F132C">
              <w:rPr>
                <w:webHidden/>
              </w:rPr>
              <w:fldChar w:fldCharType="separate"/>
            </w:r>
            <w:r w:rsidRPr="007F132C">
              <w:rPr>
                <w:webHidden/>
              </w:rPr>
              <w:t>6</w:t>
            </w:r>
            <w:r w:rsidRPr="007F132C">
              <w:rPr>
                <w:webHidden/>
              </w:rPr>
              <w:fldChar w:fldCharType="end"/>
            </w:r>
          </w:hyperlink>
        </w:p>
        <w:p w14:paraId="1ACC32A1" w14:textId="7D8E99A5" w:rsidR="007F132C" w:rsidRPr="007F132C" w:rsidRDefault="007F132C">
          <w:pPr>
            <w:pStyle w:val="TOC1"/>
            <w:rPr>
              <w:rFonts w:eastAsiaTheme="minorEastAsia"/>
            </w:rPr>
          </w:pPr>
          <w:hyperlink w:anchor="_Toc212643069" w:history="1">
            <w:r w:rsidRPr="007F132C">
              <w:rPr>
                <w:rStyle w:val="Hyperlink"/>
              </w:rPr>
              <w:t>Literacy activities</w:t>
            </w:r>
            <w:r w:rsidRPr="007F132C">
              <w:rPr>
                <w:webHidden/>
              </w:rPr>
              <w:tab/>
            </w:r>
            <w:r w:rsidRPr="007F132C">
              <w:rPr>
                <w:webHidden/>
              </w:rPr>
              <w:fldChar w:fldCharType="begin"/>
            </w:r>
            <w:r w:rsidRPr="007F132C">
              <w:rPr>
                <w:webHidden/>
              </w:rPr>
              <w:instrText xml:space="preserve"> PAGEREF _Toc212643069 \h </w:instrText>
            </w:r>
            <w:r w:rsidRPr="007F132C">
              <w:rPr>
                <w:webHidden/>
              </w:rPr>
            </w:r>
            <w:r w:rsidRPr="007F132C">
              <w:rPr>
                <w:webHidden/>
              </w:rPr>
              <w:fldChar w:fldCharType="separate"/>
            </w:r>
            <w:r w:rsidRPr="007F132C">
              <w:rPr>
                <w:webHidden/>
              </w:rPr>
              <w:t>7</w:t>
            </w:r>
            <w:r w:rsidRPr="007F132C">
              <w:rPr>
                <w:webHidden/>
              </w:rPr>
              <w:fldChar w:fldCharType="end"/>
            </w:r>
          </w:hyperlink>
        </w:p>
        <w:p w14:paraId="26BEFD37" w14:textId="273822ED" w:rsidR="007F132C" w:rsidRPr="007F132C" w:rsidRDefault="007F132C">
          <w:pPr>
            <w:pStyle w:val="TOC1"/>
            <w:rPr>
              <w:rFonts w:eastAsiaTheme="minorEastAsia"/>
            </w:rPr>
          </w:pPr>
          <w:hyperlink w:anchor="_Toc212643070" w:history="1">
            <w:r w:rsidRPr="007F132C">
              <w:rPr>
                <w:rStyle w:val="Hyperlink"/>
              </w:rPr>
              <w:t>Task 1: Understanding issues and voices</w:t>
            </w:r>
            <w:r w:rsidRPr="007F132C">
              <w:rPr>
                <w:webHidden/>
              </w:rPr>
              <w:tab/>
            </w:r>
            <w:r w:rsidRPr="007F132C">
              <w:rPr>
                <w:webHidden/>
              </w:rPr>
              <w:fldChar w:fldCharType="begin"/>
            </w:r>
            <w:r w:rsidRPr="007F132C">
              <w:rPr>
                <w:webHidden/>
              </w:rPr>
              <w:instrText xml:space="preserve"> PAGEREF _Toc212643070 \h </w:instrText>
            </w:r>
            <w:r w:rsidRPr="007F132C">
              <w:rPr>
                <w:webHidden/>
              </w:rPr>
            </w:r>
            <w:r w:rsidRPr="007F132C">
              <w:rPr>
                <w:webHidden/>
              </w:rPr>
              <w:fldChar w:fldCharType="separate"/>
            </w:r>
            <w:r w:rsidRPr="007F132C">
              <w:rPr>
                <w:webHidden/>
              </w:rPr>
              <w:t>7</w:t>
            </w:r>
            <w:r w:rsidRPr="007F132C">
              <w:rPr>
                <w:webHidden/>
              </w:rPr>
              <w:fldChar w:fldCharType="end"/>
            </w:r>
          </w:hyperlink>
        </w:p>
        <w:p w14:paraId="0804FFB3" w14:textId="3753C8E8" w:rsidR="007F132C" w:rsidRPr="007F132C" w:rsidRDefault="007F132C">
          <w:pPr>
            <w:pStyle w:val="TOC3"/>
            <w:rPr>
              <w:rFonts w:cs="Arial"/>
            </w:rPr>
          </w:pPr>
          <w:hyperlink w:anchor="_Toc212643071" w:history="1">
            <w:r w:rsidRPr="007F132C">
              <w:rPr>
                <w:rStyle w:val="Hyperlink"/>
                <w:rFonts w:cs="Arial"/>
              </w:rPr>
              <w:t>Activity 1.1 Teacher perspective on mobile phone policy</w:t>
            </w:r>
            <w:r w:rsidRPr="007F132C">
              <w:rPr>
                <w:rFonts w:cs="Arial"/>
                <w:webHidden/>
              </w:rPr>
              <w:tab/>
            </w:r>
            <w:r w:rsidRPr="007F132C">
              <w:rPr>
                <w:rFonts w:cs="Arial"/>
                <w:webHidden/>
              </w:rPr>
              <w:fldChar w:fldCharType="begin"/>
            </w:r>
            <w:r w:rsidRPr="007F132C">
              <w:rPr>
                <w:rFonts w:cs="Arial"/>
                <w:webHidden/>
              </w:rPr>
              <w:instrText xml:space="preserve"> PAGEREF _Toc212643071 \h </w:instrText>
            </w:r>
            <w:r w:rsidRPr="007F132C">
              <w:rPr>
                <w:rFonts w:cs="Arial"/>
                <w:webHidden/>
              </w:rPr>
            </w:r>
            <w:r w:rsidRPr="007F132C">
              <w:rPr>
                <w:rFonts w:cs="Arial"/>
                <w:webHidden/>
              </w:rPr>
              <w:fldChar w:fldCharType="separate"/>
            </w:r>
            <w:r w:rsidRPr="007F132C">
              <w:rPr>
                <w:rFonts w:cs="Arial"/>
                <w:webHidden/>
              </w:rPr>
              <w:t>7</w:t>
            </w:r>
            <w:r w:rsidRPr="007F132C">
              <w:rPr>
                <w:rFonts w:cs="Arial"/>
                <w:webHidden/>
              </w:rPr>
              <w:fldChar w:fldCharType="end"/>
            </w:r>
          </w:hyperlink>
        </w:p>
        <w:p w14:paraId="42D22BE7" w14:textId="10938420" w:rsidR="007F132C" w:rsidRPr="007F132C" w:rsidRDefault="007F132C">
          <w:pPr>
            <w:pStyle w:val="TOC3"/>
            <w:rPr>
              <w:rFonts w:cs="Arial"/>
            </w:rPr>
          </w:pPr>
          <w:hyperlink w:anchor="_Toc212643072" w:history="1">
            <w:r w:rsidRPr="007F132C">
              <w:rPr>
                <w:rStyle w:val="Hyperlink"/>
                <w:rFonts w:cs="Arial"/>
              </w:rPr>
              <w:t>Activity 1.2 Parent perspectives</w:t>
            </w:r>
            <w:r w:rsidRPr="007F132C">
              <w:rPr>
                <w:rFonts w:cs="Arial"/>
                <w:webHidden/>
              </w:rPr>
              <w:tab/>
            </w:r>
            <w:r w:rsidRPr="007F132C">
              <w:rPr>
                <w:rFonts w:cs="Arial"/>
                <w:webHidden/>
              </w:rPr>
              <w:fldChar w:fldCharType="begin"/>
            </w:r>
            <w:r w:rsidRPr="007F132C">
              <w:rPr>
                <w:rFonts w:cs="Arial"/>
                <w:webHidden/>
              </w:rPr>
              <w:instrText xml:space="preserve"> PAGEREF _Toc212643072 \h </w:instrText>
            </w:r>
            <w:r w:rsidRPr="007F132C">
              <w:rPr>
                <w:rFonts w:cs="Arial"/>
                <w:webHidden/>
              </w:rPr>
            </w:r>
            <w:r w:rsidRPr="007F132C">
              <w:rPr>
                <w:rFonts w:cs="Arial"/>
                <w:webHidden/>
              </w:rPr>
              <w:fldChar w:fldCharType="separate"/>
            </w:r>
            <w:r w:rsidRPr="007F132C">
              <w:rPr>
                <w:rFonts w:cs="Arial"/>
                <w:webHidden/>
              </w:rPr>
              <w:t>9</w:t>
            </w:r>
            <w:r w:rsidRPr="007F132C">
              <w:rPr>
                <w:rFonts w:cs="Arial"/>
                <w:webHidden/>
              </w:rPr>
              <w:fldChar w:fldCharType="end"/>
            </w:r>
          </w:hyperlink>
        </w:p>
        <w:p w14:paraId="13EB0766" w14:textId="00833EDB" w:rsidR="007F132C" w:rsidRPr="007F132C" w:rsidRDefault="007F132C">
          <w:pPr>
            <w:pStyle w:val="TOC3"/>
            <w:rPr>
              <w:rFonts w:cs="Arial"/>
            </w:rPr>
          </w:pPr>
          <w:hyperlink w:anchor="_Toc212643073" w:history="1">
            <w:r w:rsidRPr="007F132C">
              <w:rPr>
                <w:rStyle w:val="Hyperlink"/>
                <w:rFonts w:cs="Arial"/>
              </w:rPr>
              <w:t>Activity 1.3 Expert perspectives</w:t>
            </w:r>
            <w:r w:rsidRPr="007F132C">
              <w:rPr>
                <w:rFonts w:cs="Arial"/>
                <w:webHidden/>
              </w:rPr>
              <w:tab/>
            </w:r>
            <w:r w:rsidRPr="007F132C">
              <w:rPr>
                <w:rFonts w:cs="Arial"/>
                <w:webHidden/>
              </w:rPr>
              <w:fldChar w:fldCharType="begin"/>
            </w:r>
            <w:r w:rsidRPr="007F132C">
              <w:rPr>
                <w:rFonts w:cs="Arial"/>
                <w:webHidden/>
              </w:rPr>
              <w:instrText xml:space="preserve"> PAGEREF _Toc212643073 \h </w:instrText>
            </w:r>
            <w:r w:rsidRPr="007F132C">
              <w:rPr>
                <w:rFonts w:cs="Arial"/>
                <w:webHidden/>
              </w:rPr>
            </w:r>
            <w:r w:rsidRPr="007F132C">
              <w:rPr>
                <w:rFonts w:cs="Arial"/>
                <w:webHidden/>
              </w:rPr>
              <w:fldChar w:fldCharType="separate"/>
            </w:r>
            <w:r w:rsidRPr="007F132C">
              <w:rPr>
                <w:rFonts w:cs="Arial"/>
                <w:webHidden/>
              </w:rPr>
              <w:t>10</w:t>
            </w:r>
            <w:r w:rsidRPr="007F132C">
              <w:rPr>
                <w:rFonts w:cs="Arial"/>
                <w:webHidden/>
              </w:rPr>
              <w:fldChar w:fldCharType="end"/>
            </w:r>
          </w:hyperlink>
        </w:p>
        <w:p w14:paraId="3A879CA9" w14:textId="7AA9D710" w:rsidR="007F132C" w:rsidRPr="007F132C" w:rsidRDefault="007F132C">
          <w:pPr>
            <w:pStyle w:val="TOC3"/>
            <w:rPr>
              <w:rFonts w:cs="Arial"/>
            </w:rPr>
          </w:pPr>
          <w:hyperlink w:anchor="_Toc212643074" w:history="1">
            <w:r w:rsidRPr="007F132C">
              <w:rPr>
                <w:rStyle w:val="Hyperlink"/>
                <w:rFonts w:cs="Arial"/>
              </w:rPr>
              <w:t>Activity 1.4 Cartoon analysis</w:t>
            </w:r>
            <w:r w:rsidRPr="007F132C">
              <w:rPr>
                <w:rFonts w:cs="Arial"/>
                <w:webHidden/>
              </w:rPr>
              <w:tab/>
            </w:r>
            <w:r w:rsidRPr="007F132C">
              <w:rPr>
                <w:rFonts w:cs="Arial"/>
                <w:webHidden/>
              </w:rPr>
              <w:fldChar w:fldCharType="begin"/>
            </w:r>
            <w:r w:rsidRPr="007F132C">
              <w:rPr>
                <w:rFonts w:cs="Arial"/>
                <w:webHidden/>
              </w:rPr>
              <w:instrText xml:space="preserve"> PAGEREF _Toc212643074 \h </w:instrText>
            </w:r>
            <w:r w:rsidRPr="007F132C">
              <w:rPr>
                <w:rFonts w:cs="Arial"/>
                <w:webHidden/>
              </w:rPr>
            </w:r>
            <w:r w:rsidRPr="007F132C">
              <w:rPr>
                <w:rFonts w:cs="Arial"/>
                <w:webHidden/>
              </w:rPr>
              <w:fldChar w:fldCharType="separate"/>
            </w:r>
            <w:r w:rsidRPr="007F132C">
              <w:rPr>
                <w:rFonts w:cs="Arial"/>
                <w:webHidden/>
              </w:rPr>
              <w:t>11</w:t>
            </w:r>
            <w:r w:rsidRPr="007F132C">
              <w:rPr>
                <w:rFonts w:cs="Arial"/>
                <w:webHidden/>
              </w:rPr>
              <w:fldChar w:fldCharType="end"/>
            </w:r>
          </w:hyperlink>
        </w:p>
        <w:p w14:paraId="7F91D99B" w14:textId="216D33D5" w:rsidR="007F132C" w:rsidRPr="007F132C" w:rsidRDefault="007F132C">
          <w:pPr>
            <w:pStyle w:val="TOC3"/>
            <w:rPr>
              <w:rFonts w:cs="Arial"/>
            </w:rPr>
          </w:pPr>
          <w:hyperlink w:anchor="_Toc212643075" w:history="1">
            <w:r w:rsidRPr="007F132C">
              <w:rPr>
                <w:rStyle w:val="Hyperlink"/>
                <w:rFonts w:cs="Arial"/>
              </w:rPr>
              <w:t>Activity 1.5 Creating a text type</w:t>
            </w:r>
            <w:r w:rsidRPr="007F132C">
              <w:rPr>
                <w:rFonts w:cs="Arial"/>
                <w:webHidden/>
              </w:rPr>
              <w:tab/>
            </w:r>
            <w:r w:rsidRPr="007F132C">
              <w:rPr>
                <w:rFonts w:cs="Arial"/>
                <w:webHidden/>
              </w:rPr>
              <w:fldChar w:fldCharType="begin"/>
            </w:r>
            <w:r w:rsidRPr="007F132C">
              <w:rPr>
                <w:rFonts w:cs="Arial"/>
                <w:webHidden/>
              </w:rPr>
              <w:instrText xml:space="preserve"> PAGEREF _Toc212643075 \h </w:instrText>
            </w:r>
            <w:r w:rsidRPr="007F132C">
              <w:rPr>
                <w:rFonts w:cs="Arial"/>
                <w:webHidden/>
              </w:rPr>
            </w:r>
            <w:r w:rsidRPr="007F132C">
              <w:rPr>
                <w:rFonts w:cs="Arial"/>
                <w:webHidden/>
              </w:rPr>
              <w:fldChar w:fldCharType="separate"/>
            </w:r>
            <w:r w:rsidRPr="007F132C">
              <w:rPr>
                <w:rFonts w:cs="Arial"/>
                <w:webHidden/>
              </w:rPr>
              <w:t>12</w:t>
            </w:r>
            <w:r w:rsidRPr="007F132C">
              <w:rPr>
                <w:rFonts w:cs="Arial"/>
                <w:webHidden/>
              </w:rPr>
              <w:fldChar w:fldCharType="end"/>
            </w:r>
          </w:hyperlink>
        </w:p>
        <w:p w14:paraId="195603D3" w14:textId="6577F27B" w:rsidR="007F132C" w:rsidRPr="007F132C" w:rsidRDefault="007F132C">
          <w:pPr>
            <w:pStyle w:val="TOC3"/>
            <w:rPr>
              <w:rFonts w:cs="Arial"/>
            </w:rPr>
          </w:pPr>
          <w:hyperlink w:anchor="_Toc212643076" w:history="1">
            <w:r w:rsidRPr="007F132C">
              <w:rPr>
                <w:rStyle w:val="Hyperlink"/>
                <w:rFonts w:cs="Arial"/>
              </w:rPr>
              <w:t>Activity 1.6 Peer sharing and feedback</w:t>
            </w:r>
            <w:r w:rsidRPr="007F132C">
              <w:rPr>
                <w:rFonts w:cs="Arial"/>
                <w:webHidden/>
              </w:rPr>
              <w:tab/>
            </w:r>
            <w:r w:rsidRPr="007F132C">
              <w:rPr>
                <w:rFonts w:cs="Arial"/>
                <w:webHidden/>
              </w:rPr>
              <w:fldChar w:fldCharType="begin"/>
            </w:r>
            <w:r w:rsidRPr="007F132C">
              <w:rPr>
                <w:rFonts w:cs="Arial"/>
                <w:webHidden/>
              </w:rPr>
              <w:instrText xml:space="preserve"> PAGEREF _Toc212643076 \h </w:instrText>
            </w:r>
            <w:r w:rsidRPr="007F132C">
              <w:rPr>
                <w:rFonts w:cs="Arial"/>
                <w:webHidden/>
              </w:rPr>
            </w:r>
            <w:r w:rsidRPr="007F132C">
              <w:rPr>
                <w:rFonts w:cs="Arial"/>
                <w:webHidden/>
              </w:rPr>
              <w:fldChar w:fldCharType="separate"/>
            </w:r>
            <w:r w:rsidRPr="007F132C">
              <w:rPr>
                <w:rFonts w:cs="Arial"/>
                <w:webHidden/>
              </w:rPr>
              <w:t>14</w:t>
            </w:r>
            <w:r w:rsidRPr="007F132C">
              <w:rPr>
                <w:rFonts w:cs="Arial"/>
                <w:webHidden/>
              </w:rPr>
              <w:fldChar w:fldCharType="end"/>
            </w:r>
          </w:hyperlink>
        </w:p>
        <w:p w14:paraId="13DD7A84" w14:textId="4172FD53" w:rsidR="007F132C" w:rsidRPr="007F132C" w:rsidRDefault="007F132C">
          <w:pPr>
            <w:pStyle w:val="TOC1"/>
            <w:rPr>
              <w:rFonts w:eastAsiaTheme="minorEastAsia"/>
            </w:rPr>
          </w:pPr>
          <w:hyperlink w:anchor="_Toc212643077" w:history="1">
            <w:r w:rsidRPr="007F132C">
              <w:rPr>
                <w:rStyle w:val="Hyperlink"/>
              </w:rPr>
              <w:t>Task 2: The Barefoot Investor: Budget and savings</w:t>
            </w:r>
            <w:r w:rsidRPr="007F132C">
              <w:rPr>
                <w:webHidden/>
              </w:rPr>
              <w:tab/>
            </w:r>
            <w:r w:rsidRPr="007F132C">
              <w:rPr>
                <w:webHidden/>
              </w:rPr>
              <w:fldChar w:fldCharType="begin"/>
            </w:r>
            <w:r w:rsidRPr="007F132C">
              <w:rPr>
                <w:webHidden/>
              </w:rPr>
              <w:instrText xml:space="preserve"> PAGEREF _Toc212643077 \h </w:instrText>
            </w:r>
            <w:r w:rsidRPr="007F132C">
              <w:rPr>
                <w:webHidden/>
              </w:rPr>
            </w:r>
            <w:r w:rsidRPr="007F132C">
              <w:rPr>
                <w:webHidden/>
              </w:rPr>
              <w:fldChar w:fldCharType="separate"/>
            </w:r>
            <w:r w:rsidRPr="007F132C">
              <w:rPr>
                <w:webHidden/>
              </w:rPr>
              <w:t>16</w:t>
            </w:r>
            <w:r w:rsidRPr="007F132C">
              <w:rPr>
                <w:webHidden/>
              </w:rPr>
              <w:fldChar w:fldCharType="end"/>
            </w:r>
          </w:hyperlink>
        </w:p>
        <w:p w14:paraId="32B1CAA8" w14:textId="08EC6B6F" w:rsidR="007F132C" w:rsidRPr="007F132C" w:rsidRDefault="007F132C">
          <w:pPr>
            <w:pStyle w:val="TOC3"/>
            <w:rPr>
              <w:rFonts w:cs="Arial"/>
            </w:rPr>
          </w:pPr>
          <w:hyperlink w:anchor="_Toc212643078" w:history="1">
            <w:r w:rsidRPr="007F132C">
              <w:rPr>
                <w:rStyle w:val="Hyperlink"/>
                <w:rFonts w:cs="Arial"/>
              </w:rPr>
              <w:t>Activity 2.1 Budget and savings</w:t>
            </w:r>
            <w:r w:rsidRPr="007F132C">
              <w:rPr>
                <w:rFonts w:cs="Arial"/>
                <w:webHidden/>
              </w:rPr>
              <w:tab/>
            </w:r>
            <w:r w:rsidRPr="007F132C">
              <w:rPr>
                <w:rFonts w:cs="Arial"/>
                <w:webHidden/>
              </w:rPr>
              <w:fldChar w:fldCharType="begin"/>
            </w:r>
            <w:r w:rsidRPr="007F132C">
              <w:rPr>
                <w:rFonts w:cs="Arial"/>
                <w:webHidden/>
              </w:rPr>
              <w:instrText xml:space="preserve"> PAGEREF _Toc212643078 \h </w:instrText>
            </w:r>
            <w:r w:rsidRPr="007F132C">
              <w:rPr>
                <w:rFonts w:cs="Arial"/>
                <w:webHidden/>
              </w:rPr>
            </w:r>
            <w:r w:rsidRPr="007F132C">
              <w:rPr>
                <w:rFonts w:cs="Arial"/>
                <w:webHidden/>
              </w:rPr>
              <w:fldChar w:fldCharType="separate"/>
            </w:r>
            <w:r w:rsidRPr="007F132C">
              <w:rPr>
                <w:rFonts w:cs="Arial"/>
                <w:webHidden/>
              </w:rPr>
              <w:t>16</w:t>
            </w:r>
            <w:r w:rsidRPr="007F132C">
              <w:rPr>
                <w:rFonts w:cs="Arial"/>
                <w:webHidden/>
              </w:rPr>
              <w:fldChar w:fldCharType="end"/>
            </w:r>
          </w:hyperlink>
        </w:p>
        <w:p w14:paraId="69B86B6A" w14:textId="54BCC97B" w:rsidR="007F132C" w:rsidRPr="007F132C" w:rsidRDefault="007F132C">
          <w:pPr>
            <w:pStyle w:val="TOC3"/>
            <w:rPr>
              <w:rFonts w:cs="Arial"/>
            </w:rPr>
          </w:pPr>
          <w:hyperlink w:anchor="_Toc212643079" w:history="1">
            <w:r w:rsidRPr="007F132C">
              <w:rPr>
                <w:rStyle w:val="Hyperlink"/>
                <w:rFonts w:cs="Arial"/>
              </w:rPr>
              <w:t>Have you completed the following activity for Literacy Task 2: The Barefoot Investor: Budget and savings?</w:t>
            </w:r>
            <w:r w:rsidRPr="007F132C">
              <w:rPr>
                <w:rFonts w:cs="Arial"/>
                <w:webHidden/>
              </w:rPr>
              <w:tab/>
            </w:r>
            <w:r w:rsidRPr="007F132C">
              <w:rPr>
                <w:rFonts w:cs="Arial"/>
                <w:webHidden/>
              </w:rPr>
              <w:fldChar w:fldCharType="begin"/>
            </w:r>
            <w:r w:rsidRPr="007F132C">
              <w:rPr>
                <w:rFonts w:cs="Arial"/>
                <w:webHidden/>
              </w:rPr>
              <w:instrText xml:space="preserve"> PAGEREF _Toc212643079 \h </w:instrText>
            </w:r>
            <w:r w:rsidRPr="007F132C">
              <w:rPr>
                <w:rFonts w:cs="Arial"/>
                <w:webHidden/>
              </w:rPr>
            </w:r>
            <w:r w:rsidRPr="007F132C">
              <w:rPr>
                <w:rFonts w:cs="Arial"/>
                <w:webHidden/>
              </w:rPr>
              <w:fldChar w:fldCharType="separate"/>
            </w:r>
            <w:r w:rsidRPr="007F132C">
              <w:rPr>
                <w:rFonts w:cs="Arial"/>
                <w:webHidden/>
              </w:rPr>
              <w:t>18</w:t>
            </w:r>
            <w:r w:rsidRPr="007F132C">
              <w:rPr>
                <w:rFonts w:cs="Arial"/>
                <w:webHidden/>
              </w:rPr>
              <w:fldChar w:fldCharType="end"/>
            </w:r>
          </w:hyperlink>
        </w:p>
        <w:p w14:paraId="62FDC049" w14:textId="6B3FA4C0" w:rsidR="007F132C" w:rsidRPr="007F132C" w:rsidRDefault="007F132C">
          <w:pPr>
            <w:pStyle w:val="TOC3"/>
            <w:rPr>
              <w:rFonts w:cs="Arial"/>
            </w:rPr>
          </w:pPr>
          <w:hyperlink w:anchor="_Toc212643080" w:history="1">
            <w:r w:rsidRPr="007F132C">
              <w:rPr>
                <w:rStyle w:val="Hyperlink"/>
                <w:rFonts w:cs="Arial"/>
              </w:rPr>
              <w:t>Activity 3.1 Live like a millionaire!</w:t>
            </w:r>
            <w:r w:rsidRPr="007F132C">
              <w:rPr>
                <w:rFonts w:cs="Arial"/>
                <w:webHidden/>
              </w:rPr>
              <w:tab/>
            </w:r>
            <w:r w:rsidRPr="007F132C">
              <w:rPr>
                <w:rFonts w:cs="Arial"/>
                <w:webHidden/>
              </w:rPr>
              <w:fldChar w:fldCharType="begin"/>
            </w:r>
            <w:r w:rsidRPr="007F132C">
              <w:rPr>
                <w:rFonts w:cs="Arial"/>
                <w:webHidden/>
              </w:rPr>
              <w:instrText xml:space="preserve"> PAGEREF _Toc212643080 \h </w:instrText>
            </w:r>
            <w:r w:rsidRPr="007F132C">
              <w:rPr>
                <w:rFonts w:cs="Arial"/>
                <w:webHidden/>
              </w:rPr>
            </w:r>
            <w:r w:rsidRPr="007F132C">
              <w:rPr>
                <w:rFonts w:cs="Arial"/>
                <w:webHidden/>
              </w:rPr>
              <w:fldChar w:fldCharType="separate"/>
            </w:r>
            <w:r w:rsidRPr="007F132C">
              <w:rPr>
                <w:rFonts w:cs="Arial"/>
                <w:webHidden/>
              </w:rPr>
              <w:t>18</w:t>
            </w:r>
            <w:r w:rsidRPr="007F132C">
              <w:rPr>
                <w:rFonts w:cs="Arial"/>
                <w:webHidden/>
              </w:rPr>
              <w:fldChar w:fldCharType="end"/>
            </w:r>
          </w:hyperlink>
        </w:p>
        <w:p w14:paraId="3BC6973F" w14:textId="007C56A1" w:rsidR="007F132C" w:rsidRPr="007F132C" w:rsidRDefault="007F132C">
          <w:pPr>
            <w:pStyle w:val="TOC3"/>
            <w:rPr>
              <w:rFonts w:cs="Arial"/>
            </w:rPr>
          </w:pPr>
          <w:hyperlink w:anchor="_Toc212643081" w:history="1">
            <w:r w:rsidRPr="007F132C">
              <w:rPr>
                <w:rStyle w:val="Hyperlink"/>
                <w:rFonts w:cs="Arial"/>
                <w:lang w:val="en-US"/>
              </w:rPr>
              <w:t>Have you completed the following activity for Literacy Task 3: The Barefoot Investor: Live like a millionaire!?</w:t>
            </w:r>
            <w:r w:rsidRPr="007F132C">
              <w:rPr>
                <w:rFonts w:cs="Arial"/>
                <w:webHidden/>
              </w:rPr>
              <w:tab/>
            </w:r>
            <w:r w:rsidRPr="007F132C">
              <w:rPr>
                <w:rFonts w:cs="Arial"/>
                <w:webHidden/>
              </w:rPr>
              <w:fldChar w:fldCharType="begin"/>
            </w:r>
            <w:r w:rsidRPr="007F132C">
              <w:rPr>
                <w:rFonts w:cs="Arial"/>
                <w:webHidden/>
              </w:rPr>
              <w:instrText xml:space="preserve"> PAGEREF _Toc212643081 \h </w:instrText>
            </w:r>
            <w:r w:rsidRPr="007F132C">
              <w:rPr>
                <w:rFonts w:cs="Arial"/>
                <w:webHidden/>
              </w:rPr>
            </w:r>
            <w:r w:rsidRPr="007F132C">
              <w:rPr>
                <w:rFonts w:cs="Arial"/>
                <w:webHidden/>
              </w:rPr>
              <w:fldChar w:fldCharType="separate"/>
            </w:r>
            <w:r w:rsidRPr="007F132C">
              <w:rPr>
                <w:rFonts w:cs="Arial"/>
                <w:webHidden/>
              </w:rPr>
              <w:t>20</w:t>
            </w:r>
            <w:r w:rsidRPr="007F132C">
              <w:rPr>
                <w:rFonts w:cs="Arial"/>
                <w:webHidden/>
              </w:rPr>
              <w:fldChar w:fldCharType="end"/>
            </w:r>
          </w:hyperlink>
        </w:p>
        <w:p w14:paraId="4CA526D9" w14:textId="4E4943CD" w:rsidR="007F132C" w:rsidRPr="007F132C" w:rsidRDefault="007F132C">
          <w:pPr>
            <w:pStyle w:val="TOC1"/>
            <w:rPr>
              <w:rFonts w:eastAsiaTheme="minorEastAsia"/>
            </w:rPr>
          </w:pPr>
          <w:hyperlink w:anchor="_Toc212643082" w:history="1">
            <w:r w:rsidRPr="007F132C">
              <w:rPr>
                <w:rStyle w:val="Hyperlink"/>
              </w:rPr>
              <w:t>Task 4: The Barefoot Investor: Becoming an investor!</w:t>
            </w:r>
            <w:r w:rsidRPr="007F132C">
              <w:rPr>
                <w:webHidden/>
              </w:rPr>
              <w:tab/>
            </w:r>
            <w:r w:rsidRPr="007F132C">
              <w:rPr>
                <w:webHidden/>
              </w:rPr>
              <w:fldChar w:fldCharType="begin"/>
            </w:r>
            <w:r w:rsidRPr="007F132C">
              <w:rPr>
                <w:webHidden/>
              </w:rPr>
              <w:instrText xml:space="preserve"> PAGEREF _Toc212643082 \h </w:instrText>
            </w:r>
            <w:r w:rsidRPr="007F132C">
              <w:rPr>
                <w:webHidden/>
              </w:rPr>
            </w:r>
            <w:r w:rsidRPr="007F132C">
              <w:rPr>
                <w:webHidden/>
              </w:rPr>
              <w:fldChar w:fldCharType="separate"/>
            </w:r>
            <w:r w:rsidRPr="007F132C">
              <w:rPr>
                <w:webHidden/>
              </w:rPr>
              <w:t>21</w:t>
            </w:r>
            <w:r w:rsidRPr="007F132C">
              <w:rPr>
                <w:webHidden/>
              </w:rPr>
              <w:fldChar w:fldCharType="end"/>
            </w:r>
          </w:hyperlink>
        </w:p>
        <w:p w14:paraId="76D0404D" w14:textId="16084102" w:rsidR="007F132C" w:rsidRPr="007F132C" w:rsidRDefault="007F132C">
          <w:pPr>
            <w:pStyle w:val="TOC3"/>
            <w:rPr>
              <w:rFonts w:cs="Arial"/>
            </w:rPr>
          </w:pPr>
          <w:hyperlink w:anchor="_Toc212643083" w:history="1">
            <w:r w:rsidRPr="007F132C">
              <w:rPr>
                <w:rStyle w:val="Hyperlink"/>
                <w:rFonts w:cs="Arial"/>
              </w:rPr>
              <w:t>Activity 4.1 Becoming an investor!</w:t>
            </w:r>
            <w:r w:rsidRPr="007F132C">
              <w:rPr>
                <w:rFonts w:cs="Arial"/>
                <w:webHidden/>
              </w:rPr>
              <w:tab/>
            </w:r>
            <w:r w:rsidRPr="007F132C">
              <w:rPr>
                <w:rFonts w:cs="Arial"/>
                <w:webHidden/>
              </w:rPr>
              <w:fldChar w:fldCharType="begin"/>
            </w:r>
            <w:r w:rsidRPr="007F132C">
              <w:rPr>
                <w:rFonts w:cs="Arial"/>
                <w:webHidden/>
              </w:rPr>
              <w:instrText xml:space="preserve"> PAGEREF _Toc212643083 \h </w:instrText>
            </w:r>
            <w:r w:rsidRPr="007F132C">
              <w:rPr>
                <w:rFonts w:cs="Arial"/>
                <w:webHidden/>
              </w:rPr>
            </w:r>
            <w:r w:rsidRPr="007F132C">
              <w:rPr>
                <w:rFonts w:cs="Arial"/>
                <w:webHidden/>
              </w:rPr>
              <w:fldChar w:fldCharType="separate"/>
            </w:r>
            <w:r w:rsidRPr="007F132C">
              <w:rPr>
                <w:rFonts w:cs="Arial"/>
                <w:webHidden/>
              </w:rPr>
              <w:t>21</w:t>
            </w:r>
            <w:r w:rsidRPr="007F132C">
              <w:rPr>
                <w:rFonts w:cs="Arial"/>
                <w:webHidden/>
              </w:rPr>
              <w:fldChar w:fldCharType="end"/>
            </w:r>
          </w:hyperlink>
        </w:p>
        <w:p w14:paraId="2E3FB246" w14:textId="174A291F" w:rsidR="007F132C" w:rsidRPr="007F132C" w:rsidRDefault="007F132C">
          <w:pPr>
            <w:pStyle w:val="TOC3"/>
            <w:rPr>
              <w:rFonts w:cs="Arial"/>
            </w:rPr>
          </w:pPr>
          <w:hyperlink w:anchor="_Toc212643084" w:history="1">
            <w:r w:rsidRPr="007F132C">
              <w:rPr>
                <w:rStyle w:val="Hyperlink"/>
                <w:rFonts w:cs="Arial"/>
              </w:rPr>
              <w:t>Have you completed the following activity for Literacy Task 4: The Barefoot Investor: Becoming an investor?</w:t>
            </w:r>
            <w:r w:rsidRPr="007F132C">
              <w:rPr>
                <w:rFonts w:cs="Arial"/>
                <w:webHidden/>
              </w:rPr>
              <w:tab/>
            </w:r>
            <w:r w:rsidRPr="007F132C">
              <w:rPr>
                <w:rFonts w:cs="Arial"/>
                <w:webHidden/>
              </w:rPr>
              <w:fldChar w:fldCharType="begin"/>
            </w:r>
            <w:r w:rsidRPr="007F132C">
              <w:rPr>
                <w:rFonts w:cs="Arial"/>
                <w:webHidden/>
              </w:rPr>
              <w:instrText xml:space="preserve"> PAGEREF _Toc212643084 \h </w:instrText>
            </w:r>
            <w:r w:rsidRPr="007F132C">
              <w:rPr>
                <w:rFonts w:cs="Arial"/>
                <w:webHidden/>
              </w:rPr>
            </w:r>
            <w:r w:rsidRPr="007F132C">
              <w:rPr>
                <w:rFonts w:cs="Arial"/>
                <w:webHidden/>
              </w:rPr>
              <w:fldChar w:fldCharType="separate"/>
            </w:r>
            <w:r w:rsidRPr="007F132C">
              <w:rPr>
                <w:rFonts w:cs="Arial"/>
                <w:webHidden/>
              </w:rPr>
              <w:t>23</w:t>
            </w:r>
            <w:r w:rsidRPr="007F132C">
              <w:rPr>
                <w:rFonts w:cs="Arial"/>
                <w:webHidden/>
              </w:rPr>
              <w:fldChar w:fldCharType="end"/>
            </w:r>
          </w:hyperlink>
        </w:p>
        <w:p w14:paraId="5CA6FB46" w14:textId="19FAD641" w:rsidR="007F132C" w:rsidRPr="007F132C" w:rsidRDefault="007F132C">
          <w:pPr>
            <w:pStyle w:val="TOC1"/>
            <w:rPr>
              <w:rFonts w:eastAsiaTheme="minorEastAsia"/>
            </w:rPr>
          </w:pPr>
          <w:hyperlink w:anchor="_Toc212643085" w:history="1">
            <w:r w:rsidRPr="007F132C">
              <w:rPr>
                <w:rStyle w:val="Hyperlink"/>
              </w:rPr>
              <w:t>Task 5: Financial Advisor: Budget and financial goals</w:t>
            </w:r>
            <w:r w:rsidRPr="007F132C">
              <w:rPr>
                <w:webHidden/>
              </w:rPr>
              <w:tab/>
            </w:r>
            <w:r w:rsidRPr="007F132C">
              <w:rPr>
                <w:webHidden/>
              </w:rPr>
              <w:fldChar w:fldCharType="begin"/>
            </w:r>
            <w:r w:rsidRPr="007F132C">
              <w:rPr>
                <w:webHidden/>
              </w:rPr>
              <w:instrText xml:space="preserve"> PAGEREF _Toc212643085 \h </w:instrText>
            </w:r>
            <w:r w:rsidRPr="007F132C">
              <w:rPr>
                <w:webHidden/>
              </w:rPr>
            </w:r>
            <w:r w:rsidRPr="007F132C">
              <w:rPr>
                <w:webHidden/>
              </w:rPr>
              <w:fldChar w:fldCharType="separate"/>
            </w:r>
            <w:r w:rsidRPr="007F132C">
              <w:rPr>
                <w:webHidden/>
              </w:rPr>
              <w:t>23</w:t>
            </w:r>
            <w:r w:rsidRPr="007F132C">
              <w:rPr>
                <w:webHidden/>
              </w:rPr>
              <w:fldChar w:fldCharType="end"/>
            </w:r>
          </w:hyperlink>
        </w:p>
        <w:p w14:paraId="0D029016" w14:textId="40018ED2" w:rsidR="007F132C" w:rsidRPr="007F132C" w:rsidRDefault="007F132C">
          <w:pPr>
            <w:pStyle w:val="TOC3"/>
            <w:rPr>
              <w:rFonts w:cs="Arial"/>
            </w:rPr>
          </w:pPr>
          <w:hyperlink w:anchor="_Toc212643086" w:history="1">
            <w:r w:rsidRPr="007F132C">
              <w:rPr>
                <w:rStyle w:val="Hyperlink"/>
                <w:rFonts w:cs="Arial"/>
              </w:rPr>
              <w:t>Activity 5.1 Financial reflection and money quiz</w:t>
            </w:r>
            <w:r w:rsidRPr="007F132C">
              <w:rPr>
                <w:rFonts w:cs="Arial"/>
                <w:webHidden/>
              </w:rPr>
              <w:tab/>
            </w:r>
            <w:r w:rsidRPr="007F132C">
              <w:rPr>
                <w:rFonts w:cs="Arial"/>
                <w:webHidden/>
              </w:rPr>
              <w:fldChar w:fldCharType="begin"/>
            </w:r>
            <w:r w:rsidRPr="007F132C">
              <w:rPr>
                <w:rFonts w:cs="Arial"/>
                <w:webHidden/>
              </w:rPr>
              <w:instrText xml:space="preserve"> PAGEREF _Toc212643086 \h </w:instrText>
            </w:r>
            <w:r w:rsidRPr="007F132C">
              <w:rPr>
                <w:rFonts w:cs="Arial"/>
                <w:webHidden/>
              </w:rPr>
            </w:r>
            <w:r w:rsidRPr="007F132C">
              <w:rPr>
                <w:rFonts w:cs="Arial"/>
                <w:webHidden/>
              </w:rPr>
              <w:fldChar w:fldCharType="separate"/>
            </w:r>
            <w:r w:rsidRPr="007F132C">
              <w:rPr>
                <w:rFonts w:cs="Arial"/>
                <w:webHidden/>
              </w:rPr>
              <w:t>23</w:t>
            </w:r>
            <w:r w:rsidRPr="007F132C">
              <w:rPr>
                <w:rFonts w:cs="Arial"/>
                <w:webHidden/>
              </w:rPr>
              <w:fldChar w:fldCharType="end"/>
            </w:r>
          </w:hyperlink>
        </w:p>
        <w:p w14:paraId="365E65CC" w14:textId="62D1FC1B" w:rsidR="007F132C" w:rsidRPr="007F132C" w:rsidRDefault="007F132C">
          <w:pPr>
            <w:pStyle w:val="TOC3"/>
            <w:rPr>
              <w:rFonts w:cs="Arial"/>
            </w:rPr>
          </w:pPr>
          <w:hyperlink w:anchor="_Toc212643087" w:history="1">
            <w:r w:rsidRPr="007F132C">
              <w:rPr>
                <w:rStyle w:val="Hyperlink"/>
                <w:rFonts w:cs="Arial"/>
              </w:rPr>
              <w:t>Activity 5.2 Setting financial goals</w:t>
            </w:r>
            <w:r w:rsidRPr="007F132C">
              <w:rPr>
                <w:rFonts w:cs="Arial"/>
                <w:webHidden/>
              </w:rPr>
              <w:tab/>
            </w:r>
            <w:r w:rsidRPr="007F132C">
              <w:rPr>
                <w:rFonts w:cs="Arial"/>
                <w:webHidden/>
              </w:rPr>
              <w:fldChar w:fldCharType="begin"/>
            </w:r>
            <w:r w:rsidRPr="007F132C">
              <w:rPr>
                <w:rFonts w:cs="Arial"/>
                <w:webHidden/>
              </w:rPr>
              <w:instrText xml:space="preserve"> PAGEREF _Toc212643087 \h </w:instrText>
            </w:r>
            <w:r w:rsidRPr="007F132C">
              <w:rPr>
                <w:rFonts w:cs="Arial"/>
                <w:webHidden/>
              </w:rPr>
            </w:r>
            <w:r w:rsidRPr="007F132C">
              <w:rPr>
                <w:rFonts w:cs="Arial"/>
                <w:webHidden/>
              </w:rPr>
              <w:fldChar w:fldCharType="separate"/>
            </w:r>
            <w:r w:rsidRPr="007F132C">
              <w:rPr>
                <w:rFonts w:cs="Arial"/>
                <w:webHidden/>
              </w:rPr>
              <w:t>25</w:t>
            </w:r>
            <w:r w:rsidRPr="007F132C">
              <w:rPr>
                <w:rFonts w:cs="Arial"/>
                <w:webHidden/>
              </w:rPr>
              <w:fldChar w:fldCharType="end"/>
            </w:r>
          </w:hyperlink>
        </w:p>
        <w:p w14:paraId="5E7419BA" w14:textId="0254DAD1" w:rsidR="007F132C" w:rsidRPr="007F132C" w:rsidRDefault="007F132C">
          <w:pPr>
            <w:pStyle w:val="TOC3"/>
            <w:rPr>
              <w:rFonts w:cs="Arial"/>
            </w:rPr>
          </w:pPr>
          <w:hyperlink w:anchor="_Toc212643088" w:history="1">
            <w:r w:rsidRPr="007F132C">
              <w:rPr>
                <w:rStyle w:val="Hyperlink"/>
                <w:rFonts w:cs="Arial"/>
              </w:rPr>
              <w:t>Activity 5.3 Budget planner</w:t>
            </w:r>
            <w:r w:rsidRPr="007F132C">
              <w:rPr>
                <w:rFonts w:cs="Arial"/>
                <w:webHidden/>
              </w:rPr>
              <w:tab/>
            </w:r>
            <w:r w:rsidRPr="007F132C">
              <w:rPr>
                <w:rFonts w:cs="Arial"/>
                <w:webHidden/>
              </w:rPr>
              <w:fldChar w:fldCharType="begin"/>
            </w:r>
            <w:r w:rsidRPr="007F132C">
              <w:rPr>
                <w:rFonts w:cs="Arial"/>
                <w:webHidden/>
              </w:rPr>
              <w:instrText xml:space="preserve"> PAGEREF _Toc212643088 \h </w:instrText>
            </w:r>
            <w:r w:rsidRPr="007F132C">
              <w:rPr>
                <w:rFonts w:cs="Arial"/>
                <w:webHidden/>
              </w:rPr>
            </w:r>
            <w:r w:rsidRPr="007F132C">
              <w:rPr>
                <w:rFonts w:cs="Arial"/>
                <w:webHidden/>
              </w:rPr>
              <w:fldChar w:fldCharType="separate"/>
            </w:r>
            <w:r w:rsidRPr="007F132C">
              <w:rPr>
                <w:rFonts w:cs="Arial"/>
                <w:webHidden/>
              </w:rPr>
              <w:t>27</w:t>
            </w:r>
            <w:r w:rsidRPr="007F132C">
              <w:rPr>
                <w:rFonts w:cs="Arial"/>
                <w:webHidden/>
              </w:rPr>
              <w:fldChar w:fldCharType="end"/>
            </w:r>
          </w:hyperlink>
        </w:p>
        <w:p w14:paraId="270BCD83" w14:textId="463818A8" w:rsidR="007F132C" w:rsidRPr="007F132C" w:rsidRDefault="007F132C">
          <w:pPr>
            <w:pStyle w:val="TOC3"/>
            <w:rPr>
              <w:rFonts w:cs="Arial"/>
            </w:rPr>
          </w:pPr>
          <w:hyperlink w:anchor="_Toc212643089" w:history="1">
            <w:r w:rsidRPr="007F132C">
              <w:rPr>
                <w:rStyle w:val="Hyperlink"/>
                <w:rFonts w:cs="Arial"/>
              </w:rPr>
              <w:t>Have you completed the following activities for Literacy Task 5: Financial Advisor: Budget and financial goals?</w:t>
            </w:r>
            <w:r w:rsidRPr="007F132C">
              <w:rPr>
                <w:rFonts w:cs="Arial"/>
                <w:webHidden/>
              </w:rPr>
              <w:tab/>
            </w:r>
            <w:r w:rsidRPr="007F132C">
              <w:rPr>
                <w:rFonts w:cs="Arial"/>
                <w:webHidden/>
              </w:rPr>
              <w:fldChar w:fldCharType="begin"/>
            </w:r>
            <w:r w:rsidRPr="007F132C">
              <w:rPr>
                <w:rFonts w:cs="Arial"/>
                <w:webHidden/>
              </w:rPr>
              <w:instrText xml:space="preserve"> PAGEREF _Toc212643089 \h </w:instrText>
            </w:r>
            <w:r w:rsidRPr="007F132C">
              <w:rPr>
                <w:rFonts w:cs="Arial"/>
                <w:webHidden/>
              </w:rPr>
            </w:r>
            <w:r w:rsidRPr="007F132C">
              <w:rPr>
                <w:rFonts w:cs="Arial"/>
                <w:webHidden/>
              </w:rPr>
              <w:fldChar w:fldCharType="separate"/>
            </w:r>
            <w:r w:rsidRPr="007F132C">
              <w:rPr>
                <w:rFonts w:cs="Arial"/>
                <w:webHidden/>
              </w:rPr>
              <w:t>29</w:t>
            </w:r>
            <w:r w:rsidRPr="007F132C">
              <w:rPr>
                <w:rFonts w:cs="Arial"/>
                <w:webHidden/>
              </w:rPr>
              <w:fldChar w:fldCharType="end"/>
            </w:r>
          </w:hyperlink>
        </w:p>
        <w:p w14:paraId="0AD7E55F" w14:textId="77DA47F3" w:rsidR="007F132C" w:rsidRPr="007F132C" w:rsidRDefault="007F132C">
          <w:pPr>
            <w:pStyle w:val="TOC1"/>
            <w:rPr>
              <w:rFonts w:eastAsiaTheme="minorEastAsia"/>
            </w:rPr>
          </w:pPr>
          <w:hyperlink w:anchor="_Toc212643090" w:history="1">
            <w:r w:rsidRPr="007F132C">
              <w:rPr>
                <w:rStyle w:val="Hyperlink"/>
              </w:rPr>
              <w:t>Task 6: Financial Advisor: Credit, savings and loans</w:t>
            </w:r>
            <w:r w:rsidRPr="007F132C">
              <w:rPr>
                <w:webHidden/>
              </w:rPr>
              <w:tab/>
            </w:r>
            <w:r w:rsidRPr="007F132C">
              <w:rPr>
                <w:webHidden/>
              </w:rPr>
              <w:fldChar w:fldCharType="begin"/>
            </w:r>
            <w:r w:rsidRPr="007F132C">
              <w:rPr>
                <w:webHidden/>
              </w:rPr>
              <w:instrText xml:space="preserve"> PAGEREF _Toc212643090 \h </w:instrText>
            </w:r>
            <w:r w:rsidRPr="007F132C">
              <w:rPr>
                <w:webHidden/>
              </w:rPr>
            </w:r>
            <w:r w:rsidRPr="007F132C">
              <w:rPr>
                <w:webHidden/>
              </w:rPr>
              <w:fldChar w:fldCharType="separate"/>
            </w:r>
            <w:r w:rsidRPr="007F132C">
              <w:rPr>
                <w:webHidden/>
              </w:rPr>
              <w:t>29</w:t>
            </w:r>
            <w:r w:rsidRPr="007F132C">
              <w:rPr>
                <w:webHidden/>
              </w:rPr>
              <w:fldChar w:fldCharType="end"/>
            </w:r>
          </w:hyperlink>
        </w:p>
        <w:p w14:paraId="17872BA1" w14:textId="7D45B7AF" w:rsidR="007F132C" w:rsidRPr="007F132C" w:rsidRDefault="007F132C">
          <w:pPr>
            <w:pStyle w:val="TOC3"/>
            <w:rPr>
              <w:rFonts w:cs="Arial"/>
            </w:rPr>
          </w:pPr>
          <w:hyperlink w:anchor="_Toc212643091" w:history="1">
            <w:r w:rsidRPr="007F132C">
              <w:rPr>
                <w:rStyle w:val="Hyperlink"/>
                <w:rFonts w:cs="Arial"/>
              </w:rPr>
              <w:t>Activity 6.1 Financial scenarios</w:t>
            </w:r>
            <w:r w:rsidRPr="007F132C">
              <w:rPr>
                <w:rFonts w:cs="Arial"/>
                <w:webHidden/>
              </w:rPr>
              <w:tab/>
            </w:r>
            <w:r w:rsidRPr="007F132C">
              <w:rPr>
                <w:rFonts w:cs="Arial"/>
                <w:webHidden/>
              </w:rPr>
              <w:fldChar w:fldCharType="begin"/>
            </w:r>
            <w:r w:rsidRPr="007F132C">
              <w:rPr>
                <w:rFonts w:cs="Arial"/>
                <w:webHidden/>
              </w:rPr>
              <w:instrText xml:space="preserve"> PAGEREF _Toc212643091 \h </w:instrText>
            </w:r>
            <w:r w:rsidRPr="007F132C">
              <w:rPr>
                <w:rFonts w:cs="Arial"/>
                <w:webHidden/>
              </w:rPr>
            </w:r>
            <w:r w:rsidRPr="007F132C">
              <w:rPr>
                <w:rFonts w:cs="Arial"/>
                <w:webHidden/>
              </w:rPr>
              <w:fldChar w:fldCharType="separate"/>
            </w:r>
            <w:r w:rsidRPr="007F132C">
              <w:rPr>
                <w:rFonts w:cs="Arial"/>
                <w:webHidden/>
              </w:rPr>
              <w:t>30</w:t>
            </w:r>
            <w:r w:rsidRPr="007F132C">
              <w:rPr>
                <w:rFonts w:cs="Arial"/>
                <w:webHidden/>
              </w:rPr>
              <w:fldChar w:fldCharType="end"/>
            </w:r>
          </w:hyperlink>
        </w:p>
        <w:p w14:paraId="37A18938" w14:textId="74483A2D" w:rsidR="007F132C" w:rsidRPr="007F132C" w:rsidRDefault="007F132C">
          <w:pPr>
            <w:pStyle w:val="TOC3"/>
            <w:rPr>
              <w:rFonts w:cs="Arial"/>
            </w:rPr>
          </w:pPr>
          <w:hyperlink w:anchor="_Toc212643092" w:history="1">
            <w:r w:rsidRPr="007F132C">
              <w:rPr>
                <w:rStyle w:val="Hyperlink"/>
                <w:rFonts w:cs="Arial"/>
              </w:rPr>
              <w:t>Activity 6.2 Comparing debit products for credit cards and personal loans</w:t>
            </w:r>
            <w:r w:rsidRPr="007F132C">
              <w:rPr>
                <w:rFonts w:cs="Arial"/>
                <w:webHidden/>
              </w:rPr>
              <w:tab/>
            </w:r>
            <w:r w:rsidRPr="007F132C">
              <w:rPr>
                <w:rFonts w:cs="Arial"/>
                <w:webHidden/>
              </w:rPr>
              <w:fldChar w:fldCharType="begin"/>
            </w:r>
            <w:r w:rsidRPr="007F132C">
              <w:rPr>
                <w:rFonts w:cs="Arial"/>
                <w:webHidden/>
              </w:rPr>
              <w:instrText xml:space="preserve"> PAGEREF _Toc212643092 \h </w:instrText>
            </w:r>
            <w:r w:rsidRPr="007F132C">
              <w:rPr>
                <w:rFonts w:cs="Arial"/>
                <w:webHidden/>
              </w:rPr>
            </w:r>
            <w:r w:rsidRPr="007F132C">
              <w:rPr>
                <w:rFonts w:cs="Arial"/>
                <w:webHidden/>
              </w:rPr>
              <w:fldChar w:fldCharType="separate"/>
            </w:r>
            <w:r w:rsidRPr="007F132C">
              <w:rPr>
                <w:rFonts w:cs="Arial"/>
                <w:webHidden/>
              </w:rPr>
              <w:t>31</w:t>
            </w:r>
            <w:r w:rsidRPr="007F132C">
              <w:rPr>
                <w:rFonts w:cs="Arial"/>
                <w:webHidden/>
              </w:rPr>
              <w:fldChar w:fldCharType="end"/>
            </w:r>
          </w:hyperlink>
        </w:p>
        <w:p w14:paraId="4B19F8FE" w14:textId="5C2711FF" w:rsidR="007F132C" w:rsidRPr="007F132C" w:rsidRDefault="007F132C">
          <w:pPr>
            <w:pStyle w:val="TOC3"/>
            <w:rPr>
              <w:rFonts w:cs="Arial"/>
            </w:rPr>
          </w:pPr>
          <w:hyperlink w:anchor="_Toc212643093" w:history="1">
            <w:r w:rsidRPr="007F132C">
              <w:rPr>
                <w:rStyle w:val="Hyperlink"/>
                <w:rFonts w:cs="Arial"/>
              </w:rPr>
              <w:t>Activity 6.3 The impact of saving and staying out of debt</w:t>
            </w:r>
            <w:r w:rsidRPr="007F132C">
              <w:rPr>
                <w:rFonts w:cs="Arial"/>
                <w:webHidden/>
              </w:rPr>
              <w:tab/>
            </w:r>
            <w:r w:rsidRPr="007F132C">
              <w:rPr>
                <w:rFonts w:cs="Arial"/>
                <w:webHidden/>
              </w:rPr>
              <w:fldChar w:fldCharType="begin"/>
            </w:r>
            <w:r w:rsidRPr="007F132C">
              <w:rPr>
                <w:rFonts w:cs="Arial"/>
                <w:webHidden/>
              </w:rPr>
              <w:instrText xml:space="preserve"> PAGEREF _Toc212643093 \h </w:instrText>
            </w:r>
            <w:r w:rsidRPr="007F132C">
              <w:rPr>
                <w:rFonts w:cs="Arial"/>
                <w:webHidden/>
              </w:rPr>
            </w:r>
            <w:r w:rsidRPr="007F132C">
              <w:rPr>
                <w:rFonts w:cs="Arial"/>
                <w:webHidden/>
              </w:rPr>
              <w:fldChar w:fldCharType="separate"/>
            </w:r>
            <w:r w:rsidRPr="007F132C">
              <w:rPr>
                <w:rFonts w:cs="Arial"/>
                <w:webHidden/>
              </w:rPr>
              <w:t>33</w:t>
            </w:r>
            <w:r w:rsidRPr="007F132C">
              <w:rPr>
                <w:rFonts w:cs="Arial"/>
                <w:webHidden/>
              </w:rPr>
              <w:fldChar w:fldCharType="end"/>
            </w:r>
          </w:hyperlink>
        </w:p>
        <w:p w14:paraId="3E720556" w14:textId="0B43B9BC" w:rsidR="007F132C" w:rsidRPr="007F132C" w:rsidRDefault="007F132C">
          <w:pPr>
            <w:pStyle w:val="TOC3"/>
            <w:rPr>
              <w:rFonts w:cs="Arial"/>
            </w:rPr>
          </w:pPr>
          <w:hyperlink w:anchor="_Toc212643094" w:history="1">
            <w:r w:rsidRPr="007F132C">
              <w:rPr>
                <w:rStyle w:val="Hyperlink"/>
                <w:rFonts w:cs="Arial"/>
              </w:rPr>
              <w:t>Have you completed the following activities for Literacy Task 6: Financial Advisor: Credit, savings and loans?</w:t>
            </w:r>
            <w:r w:rsidRPr="007F132C">
              <w:rPr>
                <w:rFonts w:cs="Arial"/>
                <w:webHidden/>
              </w:rPr>
              <w:tab/>
            </w:r>
            <w:r w:rsidRPr="007F132C">
              <w:rPr>
                <w:rFonts w:cs="Arial"/>
                <w:webHidden/>
              </w:rPr>
              <w:fldChar w:fldCharType="begin"/>
            </w:r>
            <w:r w:rsidRPr="007F132C">
              <w:rPr>
                <w:rFonts w:cs="Arial"/>
                <w:webHidden/>
              </w:rPr>
              <w:instrText xml:space="preserve"> PAGEREF _Toc212643094 \h </w:instrText>
            </w:r>
            <w:r w:rsidRPr="007F132C">
              <w:rPr>
                <w:rFonts w:cs="Arial"/>
                <w:webHidden/>
              </w:rPr>
            </w:r>
            <w:r w:rsidRPr="007F132C">
              <w:rPr>
                <w:rFonts w:cs="Arial"/>
                <w:webHidden/>
              </w:rPr>
              <w:fldChar w:fldCharType="separate"/>
            </w:r>
            <w:r w:rsidRPr="007F132C">
              <w:rPr>
                <w:rFonts w:cs="Arial"/>
                <w:webHidden/>
              </w:rPr>
              <w:t>35</w:t>
            </w:r>
            <w:r w:rsidRPr="007F132C">
              <w:rPr>
                <w:rFonts w:cs="Arial"/>
                <w:webHidden/>
              </w:rPr>
              <w:fldChar w:fldCharType="end"/>
            </w:r>
          </w:hyperlink>
        </w:p>
        <w:p w14:paraId="37437EA6" w14:textId="1B11BD80" w:rsidR="007F132C" w:rsidRPr="007F132C" w:rsidRDefault="007F132C">
          <w:pPr>
            <w:pStyle w:val="TOC1"/>
            <w:rPr>
              <w:rFonts w:eastAsiaTheme="minorEastAsia"/>
            </w:rPr>
          </w:pPr>
          <w:hyperlink w:anchor="_Toc212643095" w:history="1">
            <w:r w:rsidRPr="007F132C">
              <w:rPr>
                <w:rStyle w:val="Hyperlink"/>
              </w:rPr>
              <w:t>Task 7: Financial Advisor: Tax, superannuation and pay slips</w:t>
            </w:r>
            <w:r w:rsidRPr="007F132C">
              <w:rPr>
                <w:webHidden/>
              </w:rPr>
              <w:tab/>
            </w:r>
            <w:r w:rsidRPr="007F132C">
              <w:rPr>
                <w:webHidden/>
              </w:rPr>
              <w:fldChar w:fldCharType="begin"/>
            </w:r>
            <w:r w:rsidRPr="007F132C">
              <w:rPr>
                <w:webHidden/>
              </w:rPr>
              <w:instrText xml:space="preserve"> PAGEREF _Toc212643095 \h </w:instrText>
            </w:r>
            <w:r w:rsidRPr="007F132C">
              <w:rPr>
                <w:webHidden/>
              </w:rPr>
            </w:r>
            <w:r w:rsidRPr="007F132C">
              <w:rPr>
                <w:webHidden/>
              </w:rPr>
              <w:fldChar w:fldCharType="separate"/>
            </w:r>
            <w:r w:rsidRPr="007F132C">
              <w:rPr>
                <w:webHidden/>
              </w:rPr>
              <w:t>35</w:t>
            </w:r>
            <w:r w:rsidRPr="007F132C">
              <w:rPr>
                <w:webHidden/>
              </w:rPr>
              <w:fldChar w:fldCharType="end"/>
            </w:r>
          </w:hyperlink>
        </w:p>
        <w:p w14:paraId="335E67F1" w14:textId="2F8DD7E7" w:rsidR="007F132C" w:rsidRPr="007F132C" w:rsidRDefault="007F132C">
          <w:pPr>
            <w:pStyle w:val="TOC3"/>
            <w:rPr>
              <w:rFonts w:cs="Arial"/>
            </w:rPr>
          </w:pPr>
          <w:hyperlink w:anchor="_Toc212643096" w:history="1">
            <w:r w:rsidRPr="007F132C">
              <w:rPr>
                <w:rStyle w:val="Hyperlink"/>
                <w:rFonts w:cs="Arial"/>
              </w:rPr>
              <w:t>7.1 Tax and assessable income</w:t>
            </w:r>
            <w:r w:rsidRPr="007F132C">
              <w:rPr>
                <w:rFonts w:cs="Arial"/>
                <w:webHidden/>
              </w:rPr>
              <w:tab/>
            </w:r>
            <w:r w:rsidRPr="007F132C">
              <w:rPr>
                <w:rFonts w:cs="Arial"/>
                <w:webHidden/>
              </w:rPr>
              <w:fldChar w:fldCharType="begin"/>
            </w:r>
            <w:r w:rsidRPr="007F132C">
              <w:rPr>
                <w:rFonts w:cs="Arial"/>
                <w:webHidden/>
              </w:rPr>
              <w:instrText xml:space="preserve"> PAGEREF _Toc212643096 \h </w:instrText>
            </w:r>
            <w:r w:rsidRPr="007F132C">
              <w:rPr>
                <w:rFonts w:cs="Arial"/>
                <w:webHidden/>
              </w:rPr>
            </w:r>
            <w:r w:rsidRPr="007F132C">
              <w:rPr>
                <w:rFonts w:cs="Arial"/>
                <w:webHidden/>
              </w:rPr>
              <w:fldChar w:fldCharType="separate"/>
            </w:r>
            <w:r w:rsidRPr="007F132C">
              <w:rPr>
                <w:rFonts w:cs="Arial"/>
                <w:webHidden/>
              </w:rPr>
              <w:t>35</w:t>
            </w:r>
            <w:r w:rsidRPr="007F132C">
              <w:rPr>
                <w:rFonts w:cs="Arial"/>
                <w:webHidden/>
              </w:rPr>
              <w:fldChar w:fldCharType="end"/>
            </w:r>
          </w:hyperlink>
        </w:p>
        <w:p w14:paraId="47C666E3" w14:textId="563021D0" w:rsidR="007F132C" w:rsidRPr="007F132C" w:rsidRDefault="007F132C">
          <w:pPr>
            <w:pStyle w:val="TOC3"/>
            <w:rPr>
              <w:rFonts w:cs="Arial"/>
            </w:rPr>
          </w:pPr>
          <w:hyperlink w:anchor="_Toc212643097" w:history="1">
            <w:r w:rsidRPr="007F132C">
              <w:rPr>
                <w:rStyle w:val="Hyperlink"/>
                <w:rFonts w:cs="Arial"/>
              </w:rPr>
              <w:t>Activity 7.2 Superannuation</w:t>
            </w:r>
            <w:r w:rsidRPr="007F132C">
              <w:rPr>
                <w:rFonts w:cs="Arial"/>
                <w:webHidden/>
              </w:rPr>
              <w:tab/>
            </w:r>
            <w:r w:rsidRPr="007F132C">
              <w:rPr>
                <w:rFonts w:cs="Arial"/>
                <w:webHidden/>
              </w:rPr>
              <w:fldChar w:fldCharType="begin"/>
            </w:r>
            <w:r w:rsidRPr="007F132C">
              <w:rPr>
                <w:rFonts w:cs="Arial"/>
                <w:webHidden/>
              </w:rPr>
              <w:instrText xml:space="preserve"> PAGEREF _Toc212643097 \h </w:instrText>
            </w:r>
            <w:r w:rsidRPr="007F132C">
              <w:rPr>
                <w:rFonts w:cs="Arial"/>
                <w:webHidden/>
              </w:rPr>
            </w:r>
            <w:r w:rsidRPr="007F132C">
              <w:rPr>
                <w:rFonts w:cs="Arial"/>
                <w:webHidden/>
              </w:rPr>
              <w:fldChar w:fldCharType="separate"/>
            </w:r>
            <w:r w:rsidRPr="007F132C">
              <w:rPr>
                <w:rFonts w:cs="Arial"/>
                <w:webHidden/>
              </w:rPr>
              <w:t>38</w:t>
            </w:r>
            <w:r w:rsidRPr="007F132C">
              <w:rPr>
                <w:rFonts w:cs="Arial"/>
                <w:webHidden/>
              </w:rPr>
              <w:fldChar w:fldCharType="end"/>
            </w:r>
          </w:hyperlink>
        </w:p>
        <w:p w14:paraId="2165E03E" w14:textId="1434FAB9" w:rsidR="007F132C" w:rsidRPr="007F132C" w:rsidRDefault="007F132C">
          <w:pPr>
            <w:pStyle w:val="TOC3"/>
            <w:rPr>
              <w:rFonts w:cs="Arial"/>
            </w:rPr>
          </w:pPr>
          <w:hyperlink w:anchor="_Toc212643098" w:history="1">
            <w:r w:rsidRPr="007F132C">
              <w:rPr>
                <w:rStyle w:val="Hyperlink"/>
                <w:rFonts w:cs="Arial"/>
              </w:rPr>
              <w:t>Activity 7.3 Pay slips</w:t>
            </w:r>
            <w:r w:rsidRPr="007F132C">
              <w:rPr>
                <w:rFonts w:cs="Arial"/>
                <w:webHidden/>
              </w:rPr>
              <w:tab/>
            </w:r>
            <w:r w:rsidRPr="007F132C">
              <w:rPr>
                <w:rFonts w:cs="Arial"/>
                <w:webHidden/>
              </w:rPr>
              <w:fldChar w:fldCharType="begin"/>
            </w:r>
            <w:r w:rsidRPr="007F132C">
              <w:rPr>
                <w:rFonts w:cs="Arial"/>
                <w:webHidden/>
              </w:rPr>
              <w:instrText xml:space="preserve"> PAGEREF _Toc212643098 \h </w:instrText>
            </w:r>
            <w:r w:rsidRPr="007F132C">
              <w:rPr>
                <w:rFonts w:cs="Arial"/>
                <w:webHidden/>
              </w:rPr>
            </w:r>
            <w:r w:rsidRPr="007F132C">
              <w:rPr>
                <w:rFonts w:cs="Arial"/>
                <w:webHidden/>
              </w:rPr>
              <w:fldChar w:fldCharType="separate"/>
            </w:r>
            <w:r w:rsidRPr="007F132C">
              <w:rPr>
                <w:rFonts w:cs="Arial"/>
                <w:webHidden/>
              </w:rPr>
              <w:t>40</w:t>
            </w:r>
            <w:r w:rsidRPr="007F132C">
              <w:rPr>
                <w:rFonts w:cs="Arial"/>
                <w:webHidden/>
              </w:rPr>
              <w:fldChar w:fldCharType="end"/>
            </w:r>
          </w:hyperlink>
        </w:p>
        <w:p w14:paraId="5C5872D4" w14:textId="728A9211" w:rsidR="007F132C" w:rsidRPr="007F132C" w:rsidRDefault="007F132C">
          <w:pPr>
            <w:pStyle w:val="TOC3"/>
            <w:rPr>
              <w:rFonts w:cs="Arial"/>
            </w:rPr>
          </w:pPr>
          <w:hyperlink w:anchor="_Toc212643099" w:history="1">
            <w:r w:rsidRPr="007F132C">
              <w:rPr>
                <w:rStyle w:val="Hyperlink"/>
                <w:rFonts w:cs="Arial"/>
              </w:rPr>
              <w:t>Have you completed the following activities for Literacy Task 7: Financial Advisor: Credit, savings and loans?</w:t>
            </w:r>
            <w:r w:rsidRPr="007F132C">
              <w:rPr>
                <w:rFonts w:cs="Arial"/>
                <w:webHidden/>
              </w:rPr>
              <w:tab/>
            </w:r>
            <w:r w:rsidRPr="007F132C">
              <w:rPr>
                <w:rFonts w:cs="Arial"/>
                <w:webHidden/>
              </w:rPr>
              <w:fldChar w:fldCharType="begin"/>
            </w:r>
            <w:r w:rsidRPr="007F132C">
              <w:rPr>
                <w:rFonts w:cs="Arial"/>
                <w:webHidden/>
              </w:rPr>
              <w:instrText xml:space="preserve"> PAGEREF _Toc212643099 \h </w:instrText>
            </w:r>
            <w:r w:rsidRPr="007F132C">
              <w:rPr>
                <w:rFonts w:cs="Arial"/>
                <w:webHidden/>
              </w:rPr>
            </w:r>
            <w:r w:rsidRPr="007F132C">
              <w:rPr>
                <w:rFonts w:cs="Arial"/>
                <w:webHidden/>
              </w:rPr>
              <w:fldChar w:fldCharType="separate"/>
            </w:r>
            <w:r w:rsidRPr="007F132C">
              <w:rPr>
                <w:rFonts w:cs="Arial"/>
                <w:webHidden/>
              </w:rPr>
              <w:t>41</w:t>
            </w:r>
            <w:r w:rsidRPr="007F132C">
              <w:rPr>
                <w:rFonts w:cs="Arial"/>
                <w:webHidden/>
              </w:rPr>
              <w:fldChar w:fldCharType="end"/>
            </w:r>
          </w:hyperlink>
        </w:p>
        <w:p w14:paraId="483A13B8" w14:textId="4F1DCCD5" w:rsidR="007F132C" w:rsidRPr="007F132C" w:rsidRDefault="007F132C" w:rsidP="007F132C">
          <w:pPr>
            <w:pStyle w:val="TOC1"/>
            <w:rPr>
              <w:rFonts w:eastAsiaTheme="minorEastAsia"/>
            </w:rPr>
          </w:pPr>
          <w:hyperlink w:anchor="_Toc212643100" w:history="1">
            <w:r w:rsidRPr="007F132C">
              <w:rPr>
                <w:rStyle w:val="Hyperlink"/>
              </w:rPr>
              <w:t>Task 8: The Barefoot Investor and Financial Advisor summary presentation</w:t>
            </w:r>
            <w:r w:rsidRPr="007F132C">
              <w:rPr>
                <w:webHidden/>
              </w:rPr>
              <w:tab/>
            </w:r>
            <w:r w:rsidRPr="007F132C">
              <w:rPr>
                <w:webHidden/>
              </w:rPr>
              <w:fldChar w:fldCharType="begin"/>
            </w:r>
            <w:r w:rsidRPr="007F132C">
              <w:rPr>
                <w:webHidden/>
              </w:rPr>
              <w:instrText xml:space="preserve"> PAGEREF _Toc212643100 \h </w:instrText>
            </w:r>
            <w:r w:rsidRPr="007F132C">
              <w:rPr>
                <w:webHidden/>
              </w:rPr>
            </w:r>
            <w:r w:rsidRPr="007F132C">
              <w:rPr>
                <w:webHidden/>
              </w:rPr>
              <w:fldChar w:fldCharType="separate"/>
            </w:r>
            <w:r w:rsidRPr="007F132C">
              <w:rPr>
                <w:webHidden/>
              </w:rPr>
              <w:t>41</w:t>
            </w:r>
            <w:r w:rsidRPr="007F132C">
              <w:rPr>
                <w:webHidden/>
              </w:rPr>
              <w:fldChar w:fldCharType="end"/>
            </w:r>
          </w:hyperlink>
        </w:p>
        <w:p w14:paraId="7713587A" w14:textId="0C7BA982" w:rsidR="007F132C" w:rsidRPr="007F132C" w:rsidRDefault="007F132C">
          <w:pPr>
            <w:pStyle w:val="TOC3"/>
            <w:rPr>
              <w:rFonts w:cs="Arial"/>
            </w:rPr>
          </w:pPr>
          <w:hyperlink w:anchor="_Toc212643101" w:history="1">
            <w:r w:rsidRPr="007F132C">
              <w:rPr>
                <w:rStyle w:val="Hyperlink"/>
                <w:rFonts w:cs="Arial"/>
              </w:rPr>
              <w:t>Activity 8.1 Revision</w:t>
            </w:r>
            <w:r w:rsidRPr="007F132C">
              <w:rPr>
                <w:rFonts w:cs="Arial"/>
                <w:webHidden/>
              </w:rPr>
              <w:tab/>
            </w:r>
            <w:r w:rsidRPr="007F132C">
              <w:rPr>
                <w:rFonts w:cs="Arial"/>
                <w:webHidden/>
              </w:rPr>
              <w:fldChar w:fldCharType="begin"/>
            </w:r>
            <w:r w:rsidRPr="007F132C">
              <w:rPr>
                <w:rFonts w:cs="Arial"/>
                <w:webHidden/>
              </w:rPr>
              <w:instrText xml:space="preserve"> PAGEREF _Toc212643101 \h </w:instrText>
            </w:r>
            <w:r w:rsidRPr="007F132C">
              <w:rPr>
                <w:rFonts w:cs="Arial"/>
                <w:webHidden/>
              </w:rPr>
            </w:r>
            <w:r w:rsidRPr="007F132C">
              <w:rPr>
                <w:rFonts w:cs="Arial"/>
                <w:webHidden/>
              </w:rPr>
              <w:fldChar w:fldCharType="separate"/>
            </w:r>
            <w:r w:rsidRPr="007F132C">
              <w:rPr>
                <w:rFonts w:cs="Arial"/>
                <w:webHidden/>
              </w:rPr>
              <w:t>41</w:t>
            </w:r>
            <w:r w:rsidRPr="007F132C">
              <w:rPr>
                <w:rFonts w:cs="Arial"/>
                <w:webHidden/>
              </w:rPr>
              <w:fldChar w:fldCharType="end"/>
            </w:r>
          </w:hyperlink>
        </w:p>
        <w:p w14:paraId="3C3629F8" w14:textId="1EEF9C57" w:rsidR="007F132C" w:rsidRPr="007F132C" w:rsidRDefault="007F132C">
          <w:pPr>
            <w:pStyle w:val="TOC3"/>
            <w:rPr>
              <w:rFonts w:cs="Arial"/>
            </w:rPr>
          </w:pPr>
          <w:hyperlink w:anchor="_Toc212643102" w:history="1">
            <w:r w:rsidRPr="007F132C">
              <w:rPr>
                <w:rStyle w:val="Hyperlink"/>
                <w:rFonts w:cs="Arial"/>
              </w:rPr>
              <w:t>Activity 8.2 Summary presentation</w:t>
            </w:r>
            <w:r w:rsidRPr="007F132C">
              <w:rPr>
                <w:rFonts w:cs="Arial"/>
                <w:webHidden/>
              </w:rPr>
              <w:tab/>
            </w:r>
            <w:r w:rsidRPr="007F132C">
              <w:rPr>
                <w:rFonts w:cs="Arial"/>
                <w:webHidden/>
              </w:rPr>
              <w:fldChar w:fldCharType="begin"/>
            </w:r>
            <w:r w:rsidRPr="007F132C">
              <w:rPr>
                <w:rFonts w:cs="Arial"/>
                <w:webHidden/>
              </w:rPr>
              <w:instrText xml:space="preserve"> PAGEREF _Toc212643102 \h </w:instrText>
            </w:r>
            <w:r w:rsidRPr="007F132C">
              <w:rPr>
                <w:rFonts w:cs="Arial"/>
                <w:webHidden/>
              </w:rPr>
            </w:r>
            <w:r w:rsidRPr="007F132C">
              <w:rPr>
                <w:rFonts w:cs="Arial"/>
                <w:webHidden/>
              </w:rPr>
              <w:fldChar w:fldCharType="separate"/>
            </w:r>
            <w:r w:rsidRPr="007F132C">
              <w:rPr>
                <w:rFonts w:cs="Arial"/>
                <w:webHidden/>
              </w:rPr>
              <w:t>42</w:t>
            </w:r>
            <w:r w:rsidRPr="007F132C">
              <w:rPr>
                <w:rFonts w:cs="Arial"/>
                <w:webHidden/>
              </w:rPr>
              <w:fldChar w:fldCharType="end"/>
            </w:r>
          </w:hyperlink>
        </w:p>
        <w:p w14:paraId="04F4ED48" w14:textId="24EA4BD7" w:rsidR="007F132C" w:rsidRPr="007F132C" w:rsidRDefault="007F132C">
          <w:pPr>
            <w:pStyle w:val="TOC3"/>
            <w:rPr>
              <w:rFonts w:cs="Arial"/>
            </w:rPr>
          </w:pPr>
          <w:hyperlink w:anchor="_Toc212643103" w:history="1">
            <w:r w:rsidRPr="007F132C">
              <w:rPr>
                <w:rStyle w:val="Hyperlink"/>
                <w:rFonts w:cs="Arial"/>
              </w:rPr>
              <w:t>Have you completed the following activities for Literacy Task 8: The Barefoot Investor and Financial Advisor summary presentation?</w:t>
            </w:r>
            <w:r w:rsidRPr="007F132C">
              <w:rPr>
                <w:rFonts w:cs="Arial"/>
                <w:webHidden/>
              </w:rPr>
              <w:tab/>
            </w:r>
            <w:r w:rsidRPr="007F132C">
              <w:rPr>
                <w:rFonts w:cs="Arial"/>
                <w:webHidden/>
              </w:rPr>
              <w:fldChar w:fldCharType="begin"/>
            </w:r>
            <w:r w:rsidRPr="007F132C">
              <w:rPr>
                <w:rFonts w:cs="Arial"/>
                <w:webHidden/>
              </w:rPr>
              <w:instrText xml:space="preserve"> PAGEREF _Toc212643103 \h </w:instrText>
            </w:r>
            <w:r w:rsidRPr="007F132C">
              <w:rPr>
                <w:rFonts w:cs="Arial"/>
                <w:webHidden/>
              </w:rPr>
            </w:r>
            <w:r w:rsidRPr="007F132C">
              <w:rPr>
                <w:rFonts w:cs="Arial"/>
                <w:webHidden/>
              </w:rPr>
              <w:fldChar w:fldCharType="separate"/>
            </w:r>
            <w:r w:rsidRPr="007F132C">
              <w:rPr>
                <w:rFonts w:cs="Arial"/>
                <w:webHidden/>
              </w:rPr>
              <w:t>44</w:t>
            </w:r>
            <w:r w:rsidRPr="007F132C">
              <w:rPr>
                <w:rFonts w:cs="Arial"/>
                <w:webHidden/>
              </w:rPr>
              <w:fldChar w:fldCharType="end"/>
            </w:r>
          </w:hyperlink>
        </w:p>
        <w:p w14:paraId="5DB340B7" w14:textId="04BFFFCA" w:rsidR="00123098" w:rsidRPr="0071568B" w:rsidRDefault="00A7612F" w:rsidP="00123098">
          <w:r w:rsidRPr="007F132C">
            <w:rPr>
              <w:rFonts w:ascii="Arial" w:hAnsi="Arial" w:cs="Arial"/>
            </w:rPr>
            <w:fldChar w:fldCharType="end"/>
          </w:r>
        </w:p>
      </w:sdtContent>
    </w:sdt>
    <w:bookmarkStart w:id="6" w:name="_Toc212529221" w:displacedByCustomXml="prev"/>
    <w:bookmarkStart w:id="7" w:name="_Toc211331736" w:displacedByCustomXml="prev"/>
    <w:bookmarkStart w:id="8" w:name="_Toc209534698" w:displacedByCustomXml="prev"/>
    <w:bookmarkStart w:id="9" w:name="_Toc194664934" w:displacedByCustomXml="prev"/>
    <w:bookmarkStart w:id="10" w:name="_Toc173149436" w:displacedByCustomXml="prev"/>
    <w:bookmarkStart w:id="11" w:name="_Toc172905285" w:displacedByCustomXml="prev"/>
    <w:p w14:paraId="7FD936F2" w14:textId="77777777" w:rsidR="00123098" w:rsidRPr="00123098" w:rsidRDefault="00123098" w:rsidP="00123098">
      <w:pPr>
        <w:sectPr w:rsidR="00123098" w:rsidRPr="00123098">
          <w:headerReference w:type="default" r:id="rId23"/>
          <w:footerReference w:type="default" r:id="rId24"/>
          <w:pgSz w:w="11907" w:h="16840"/>
          <w:pgMar w:top="1080" w:right="1107" w:bottom="1360" w:left="1985" w:header="392" w:footer="273" w:gutter="0"/>
          <w:cols w:space="720"/>
        </w:sectPr>
      </w:pPr>
    </w:p>
    <w:p w14:paraId="50A2379F" w14:textId="77777777" w:rsidR="00123098" w:rsidRPr="009266E2" w:rsidRDefault="00123098" w:rsidP="00123098">
      <w:pPr>
        <w:pStyle w:val="Heading1"/>
      </w:pPr>
      <w:bookmarkStart w:id="12" w:name="_Toc212643067"/>
      <w:bookmarkEnd w:id="11"/>
      <w:bookmarkEnd w:id="10"/>
      <w:bookmarkEnd w:id="9"/>
      <w:bookmarkEnd w:id="8"/>
      <w:bookmarkEnd w:id="7"/>
      <w:bookmarkEnd w:id="6"/>
      <w:r w:rsidRPr="009266E2">
        <w:lastRenderedPageBreak/>
        <w:t>Using this resource</w:t>
      </w:r>
      <w:bookmarkEnd w:id="12"/>
    </w:p>
    <w:p w14:paraId="7A3CA168" w14:textId="77777777" w:rsidR="00123098" w:rsidRPr="009266E2" w:rsidRDefault="00123098" w:rsidP="00123098">
      <w:pPr>
        <w:pStyle w:val="BodyList"/>
        <w:spacing w:after="120" w:line="288" w:lineRule="auto"/>
        <w:ind w:left="357" w:hanging="357"/>
      </w:pPr>
      <w:r w:rsidRPr="009266E2">
        <w:t xml:space="preserve">This curriculum </w:t>
      </w:r>
      <w:r w:rsidRPr="009266E2">
        <w:rPr>
          <w:rStyle w:val="LineNumber"/>
        </w:rPr>
        <w:t>resource</w:t>
      </w:r>
      <w:r w:rsidRPr="009266E2">
        <w:t xml:space="preserve"> is an example and shows one way a school could deliver the Victorian Pathways Certificate (VPC) and VCE Vocational Major (VCE VM) through an integrated approach to teaching and learning.</w:t>
      </w:r>
    </w:p>
    <w:p w14:paraId="0308FA09" w14:textId="77777777" w:rsidR="00123098" w:rsidRPr="009266E2" w:rsidRDefault="00123098" w:rsidP="00123098">
      <w:pPr>
        <w:pStyle w:val="BodyList"/>
        <w:spacing w:after="120" w:line="288" w:lineRule="auto"/>
        <w:ind w:left="357" w:hanging="357"/>
      </w:pPr>
      <w:r w:rsidRPr="009266E2">
        <w:t>You will need to make changes to the curriculum resource to best suit your cohort’s needs and abilities by adding or removing scaffolds, and to tailor resources to your school's context. When modifying this curriculum resource, please review the relevant VCAA VCE VM study design and check that the relevant area of study, key skills and key knowledge, and overall learning outcome statement are still being addressed.</w:t>
      </w:r>
    </w:p>
    <w:p w14:paraId="0A6CEA4A" w14:textId="1B6DFF51" w:rsidR="00123098" w:rsidRPr="009266E2" w:rsidRDefault="00123098" w:rsidP="00123098">
      <w:pPr>
        <w:pStyle w:val="BodyList"/>
        <w:spacing w:after="120" w:line="288" w:lineRule="auto"/>
        <w:ind w:left="357" w:hanging="357"/>
      </w:pPr>
      <w:r w:rsidRPr="009266E2">
        <w:t>This document is a companion to the suite of curriculum support materials for VCE VM Unit 2: Unit</w:t>
      </w:r>
      <w:r>
        <w:t>ing</w:t>
      </w:r>
      <w:r w:rsidRPr="009266E2">
        <w:t xml:space="preserve"> Communities. Read over the ‘Advice for teacher delivery and assessment summary’ in detail before delivery. Applied learning requires proactive planning and preparation prior to delivery. The curriculum resource does not function like a traditional text or workbook. Pre-work and modifications are required to use this curriculum resource effectively.</w:t>
      </w:r>
    </w:p>
    <w:p w14:paraId="0F64C326" w14:textId="77777777" w:rsidR="00123098" w:rsidRPr="009266E2" w:rsidRDefault="00123098" w:rsidP="00123098">
      <w:pPr>
        <w:pStyle w:val="BodyList"/>
        <w:spacing w:after="120" w:line="288" w:lineRule="auto"/>
        <w:ind w:left="357" w:hanging="357"/>
      </w:pPr>
      <w:r w:rsidRPr="009266E2">
        <w:t>Unit preparation checklists in the ‘Advice for teacher delivery and assessment summary’ highlight key actions to be completed by the teacher prior to the overall unit delivery. It is essential for teachers to review and use the unit checklists prior to implementing or using this curriculum resource.</w:t>
      </w:r>
    </w:p>
    <w:p w14:paraId="279F3DFF" w14:textId="77777777" w:rsidR="00123098" w:rsidRPr="009266E2" w:rsidRDefault="00123098" w:rsidP="00123098">
      <w:pPr>
        <w:pStyle w:val="BodyList"/>
        <w:spacing w:after="120" w:line="288" w:lineRule="auto"/>
        <w:ind w:left="357" w:hanging="357"/>
      </w:pPr>
      <w:r w:rsidRPr="009266E2">
        <w:t>This curriculum resource is designed to support your teaching and does not replace you as the teacher. How you deliver the resource and run applied learning activities to support your program is a teacher and school-based decision. Explicit instruction, teacher support and monitoring of student progress is still required.</w:t>
      </w:r>
    </w:p>
    <w:p w14:paraId="231A28E2" w14:textId="77777777" w:rsidR="00123098" w:rsidRPr="009266E2" w:rsidRDefault="00123098" w:rsidP="00123098">
      <w:pPr>
        <w:pStyle w:val="BodyList"/>
        <w:spacing w:after="120" w:line="288" w:lineRule="auto"/>
        <w:ind w:left="357" w:hanging="357"/>
      </w:pPr>
      <w:r w:rsidRPr="009266E2">
        <w:t>In accordance with the Pillars of Applied Learning (POAL) all assessment tasks are flexible and open to negotiation. To support individual students to successfully achieve learning outcomes, modification in collaboration is encouraged.</w:t>
      </w:r>
    </w:p>
    <w:p w14:paraId="3D9F1BA3" w14:textId="77777777" w:rsidR="00123098" w:rsidRPr="009266E2" w:rsidRDefault="00123098" w:rsidP="00123098">
      <w:pPr>
        <w:pStyle w:val="BodyList"/>
        <w:spacing w:after="120" w:line="288" w:lineRule="auto"/>
        <w:ind w:left="357" w:hanging="357"/>
      </w:pPr>
      <w:r w:rsidRPr="009266E2">
        <w:t xml:space="preserve">This curriculum resource includes links to third party materials as examples for teacher reference only. It is not mandatory to use any of these materials or </w:t>
      </w:r>
      <w:proofErr w:type="gramStart"/>
      <w:r w:rsidRPr="009266E2">
        <w:t>third party</w:t>
      </w:r>
      <w:proofErr w:type="gramEnd"/>
      <w:r w:rsidRPr="009266E2">
        <w:t xml:space="preserve"> services.  Inclusion of links to these materials does not constitute VCAA endorsement of the views or content contained in or linked from these sites. Teachers are advised to use their own judgement in determining what is appropriate for their students and school community. Teachers should ensure that any information or activity complies with their school or </w:t>
      </w:r>
      <w:proofErr w:type="spellStart"/>
      <w:r w:rsidRPr="009266E2">
        <w:t>organisation’s</w:t>
      </w:r>
      <w:proofErr w:type="spellEnd"/>
      <w:r w:rsidRPr="009266E2">
        <w:t xml:space="preserve"> policies.</w:t>
      </w:r>
      <w:r w:rsidRPr="009266E2">
        <w:br w:type="page"/>
      </w:r>
    </w:p>
    <w:p w14:paraId="0F3836AB" w14:textId="77777777" w:rsidR="009044D3" w:rsidRPr="00A22691" w:rsidRDefault="009044D3" w:rsidP="00A22691">
      <w:pPr>
        <w:pStyle w:val="Heading1"/>
      </w:pPr>
      <w:bookmarkStart w:id="13" w:name="_Toc211331737"/>
      <w:bookmarkStart w:id="14" w:name="_Toc212529222"/>
      <w:bookmarkStart w:id="15" w:name="_Toc212643068"/>
      <w:r w:rsidRPr="00A22691">
        <w:lastRenderedPageBreak/>
        <w:t>Student and teacher actions</w:t>
      </w:r>
      <w:bookmarkEnd w:id="13"/>
      <w:bookmarkEnd w:id="14"/>
      <w:bookmarkEnd w:id="15"/>
    </w:p>
    <w:p w14:paraId="7A9602C1" w14:textId="77777777" w:rsidR="009044D3" w:rsidRDefault="009044D3" w:rsidP="00FA5108">
      <w:pPr>
        <w:pStyle w:val="BodyText"/>
        <w:spacing w:before="120"/>
      </w:pPr>
      <w:r w:rsidRPr="0040502E">
        <w:t>Within the student task activities, the following icons indicate these actions:</w:t>
      </w:r>
    </w:p>
    <w:tbl>
      <w:tblPr>
        <w:tblStyle w:val="TableGrid"/>
        <w:tblW w:w="0" w:type="auto"/>
        <w:tblLayout w:type="fixed"/>
        <w:tblLook w:val="06A0" w:firstRow="1" w:lastRow="0" w:firstColumn="1" w:lastColumn="0" w:noHBand="1" w:noVBand="1"/>
      </w:tblPr>
      <w:tblGrid>
        <w:gridCol w:w="988"/>
        <w:gridCol w:w="7787"/>
      </w:tblGrid>
      <w:tr w:rsidR="009044D3" w14:paraId="203C19E5" w14:textId="77777777" w:rsidTr="00B75CC4">
        <w:trPr>
          <w:trHeight w:val="624"/>
        </w:trPr>
        <w:tc>
          <w:tcPr>
            <w:tcW w:w="988" w:type="dxa"/>
            <w:vAlign w:val="center"/>
          </w:tcPr>
          <w:p w14:paraId="67F48EA3" w14:textId="77777777" w:rsidR="009044D3" w:rsidRPr="0037122E" w:rsidRDefault="009044D3" w:rsidP="00B75CC4">
            <w:pPr>
              <w:spacing w:before="120"/>
              <w:jc w:val="center"/>
              <w:rPr>
                <w:rFonts w:ascii="Arial Narrow" w:eastAsia="Arial" w:hAnsi="Arial Narrow" w:cs="Arial"/>
                <w:color w:val="000000" w:themeColor="text1"/>
              </w:rPr>
            </w:pPr>
            <w:bookmarkStart w:id="16" w:name="_Hlk212276426"/>
            <w:r>
              <w:rPr>
                <w:rFonts w:ascii="Arial Narrow" w:eastAsia="Arial" w:hAnsi="Arial Narrow" w:cs="Arial"/>
                <w:noProof/>
                <w:color w:val="000000" w:themeColor="text1"/>
              </w:rPr>
              <w:drawing>
                <wp:inline distT="0" distB="0" distL="0" distR="0" wp14:anchorId="40F097B1" wp14:editId="68F83A64">
                  <wp:extent cx="286938" cy="252000"/>
                  <wp:effectExtent l="0" t="0" r="5715" b="2540"/>
                  <wp:docPr id="1869472229"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p>
        </w:tc>
        <w:tc>
          <w:tcPr>
            <w:tcW w:w="7787" w:type="dxa"/>
            <w:vAlign w:val="center"/>
          </w:tcPr>
          <w:p w14:paraId="2C10EC0B" w14:textId="77777777" w:rsidR="009044D3" w:rsidRPr="00D7292F" w:rsidRDefault="009044D3" w:rsidP="00B75CC4">
            <w:pPr>
              <w:pStyle w:val="Tablecondensed"/>
            </w:pPr>
            <w:r w:rsidRPr="00D7292F">
              <w:t>For teacher awareness, advice and information. Should be deleted before providing to students.</w:t>
            </w:r>
          </w:p>
        </w:tc>
      </w:tr>
      <w:tr w:rsidR="009044D3" w14:paraId="0971AAEE" w14:textId="77777777" w:rsidTr="00B75CC4">
        <w:trPr>
          <w:trHeight w:val="624"/>
        </w:trPr>
        <w:tc>
          <w:tcPr>
            <w:tcW w:w="988" w:type="dxa"/>
            <w:vAlign w:val="center"/>
          </w:tcPr>
          <w:p w14:paraId="3CBA2D00" w14:textId="77777777" w:rsidR="009044D3" w:rsidRPr="0037122E" w:rsidRDefault="009044D3" w:rsidP="00B75CC4">
            <w:pPr>
              <w:jc w:val="center"/>
              <w:rPr>
                <w:rFonts w:ascii="Arial Narrow" w:eastAsia="Arial" w:hAnsi="Arial Narrow" w:cs="Arial"/>
                <w:color w:val="000000" w:themeColor="text1"/>
              </w:rPr>
            </w:pPr>
            <w:r>
              <w:rPr>
                <w:rFonts w:ascii="Arial Narrow" w:eastAsia="Arial" w:hAnsi="Arial Narrow" w:cs="Arial"/>
                <w:noProof/>
                <w:color w:val="000000" w:themeColor="text1"/>
              </w:rPr>
              <w:drawing>
                <wp:inline distT="0" distB="0" distL="0" distR="0" wp14:anchorId="15E4FE0D" wp14:editId="0CF2E589">
                  <wp:extent cx="239882" cy="252000"/>
                  <wp:effectExtent l="0" t="0" r="1905" b="2540"/>
                  <wp:docPr id="993380776"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p>
        </w:tc>
        <w:tc>
          <w:tcPr>
            <w:tcW w:w="7787" w:type="dxa"/>
            <w:vAlign w:val="center"/>
          </w:tcPr>
          <w:p w14:paraId="4D5D256D" w14:textId="77777777" w:rsidR="009044D3" w:rsidRPr="00D7292F" w:rsidRDefault="009044D3" w:rsidP="00B75CC4">
            <w:pPr>
              <w:pStyle w:val="Tablecondensed"/>
            </w:pPr>
            <w:r w:rsidRPr="00D7292F">
              <w:t>To be adapted or changed to the relevant educational context.</w:t>
            </w:r>
          </w:p>
        </w:tc>
      </w:tr>
      <w:tr w:rsidR="009044D3" w14:paraId="14C8BA2E" w14:textId="77777777" w:rsidTr="00B75CC4">
        <w:trPr>
          <w:trHeight w:val="624"/>
        </w:trPr>
        <w:tc>
          <w:tcPr>
            <w:tcW w:w="988" w:type="dxa"/>
            <w:vAlign w:val="center"/>
          </w:tcPr>
          <w:p w14:paraId="68B72840" w14:textId="77777777" w:rsidR="009044D3" w:rsidRPr="0037122E" w:rsidRDefault="009044D3" w:rsidP="00B75CC4">
            <w:pPr>
              <w:jc w:val="center"/>
              <w:rPr>
                <w:rFonts w:ascii="Arial Narrow" w:eastAsia="Arial" w:hAnsi="Arial Narrow" w:cs="Arial"/>
                <w:color w:val="000000" w:themeColor="text1"/>
              </w:rPr>
            </w:pPr>
            <w:r>
              <w:rPr>
                <w:rFonts w:ascii="Arial Narrow" w:eastAsia="Arial" w:hAnsi="Arial Narrow" w:cs="Arial"/>
                <w:noProof/>
                <w:color w:val="000000" w:themeColor="text1"/>
              </w:rPr>
              <w:drawing>
                <wp:inline distT="0" distB="0" distL="0" distR="0" wp14:anchorId="5D5C5DB5" wp14:editId="3B83D7A6">
                  <wp:extent cx="245947" cy="252000"/>
                  <wp:effectExtent l="0" t="0" r="0" b="2540"/>
                  <wp:docPr id="1731887953"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p>
        </w:tc>
        <w:tc>
          <w:tcPr>
            <w:tcW w:w="7787" w:type="dxa"/>
            <w:vAlign w:val="center"/>
          </w:tcPr>
          <w:p w14:paraId="55901D81" w14:textId="77777777" w:rsidR="009044D3" w:rsidRPr="00D7292F" w:rsidRDefault="009044D3" w:rsidP="00B75CC4">
            <w:pPr>
              <w:pStyle w:val="Tablecondensed"/>
            </w:pPr>
            <w:r w:rsidRPr="00D7292F">
              <w:t>The teacher needs to hyperlink or add in their own documents or links to resources for their students to access the correct information from their own school-based documents.</w:t>
            </w:r>
          </w:p>
        </w:tc>
      </w:tr>
      <w:tr w:rsidR="009044D3" w14:paraId="53CFC8CE" w14:textId="77777777" w:rsidTr="00B75CC4">
        <w:trPr>
          <w:trHeight w:val="624"/>
        </w:trPr>
        <w:tc>
          <w:tcPr>
            <w:tcW w:w="988" w:type="dxa"/>
            <w:vAlign w:val="center"/>
          </w:tcPr>
          <w:p w14:paraId="739B21CB" w14:textId="77777777" w:rsidR="009044D3" w:rsidRPr="0037122E" w:rsidRDefault="009044D3" w:rsidP="00B75CC4">
            <w:pPr>
              <w:jc w:val="center"/>
              <w:rPr>
                <w:rFonts w:ascii="Arial Narrow" w:eastAsia="Arial" w:hAnsi="Arial Narrow" w:cs="Arial"/>
                <w:color w:val="000000" w:themeColor="text1"/>
              </w:rPr>
            </w:pPr>
            <w:r>
              <w:rPr>
                <w:rFonts w:ascii="Arial Narrow" w:eastAsia="Arial" w:hAnsi="Arial Narrow" w:cs="Arial"/>
                <w:noProof/>
                <w:color w:val="000000" w:themeColor="text1"/>
              </w:rPr>
              <w:drawing>
                <wp:inline distT="0" distB="0" distL="0" distR="0" wp14:anchorId="4BF4CE8D" wp14:editId="09A4C97F">
                  <wp:extent cx="286094" cy="252000"/>
                  <wp:effectExtent l="0" t="0" r="0" b="2540"/>
                  <wp:docPr id="541039393"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p>
        </w:tc>
        <w:tc>
          <w:tcPr>
            <w:tcW w:w="7787" w:type="dxa"/>
            <w:vAlign w:val="center"/>
          </w:tcPr>
          <w:p w14:paraId="216C5399" w14:textId="77777777" w:rsidR="009044D3" w:rsidRPr="00D7292F" w:rsidRDefault="009044D3" w:rsidP="00B75CC4">
            <w:pPr>
              <w:pStyle w:val="Tablecondensed"/>
            </w:pPr>
            <w:r w:rsidRPr="00D7292F">
              <w:t>Indicates ‘how to’ IT, document support or general guidance for students. Teachers can decide to leave this in or remove it.</w:t>
            </w:r>
          </w:p>
        </w:tc>
      </w:tr>
      <w:tr w:rsidR="009044D3" w14:paraId="06DFFDED" w14:textId="77777777" w:rsidTr="00B75CC4">
        <w:trPr>
          <w:trHeight w:val="624"/>
        </w:trPr>
        <w:tc>
          <w:tcPr>
            <w:tcW w:w="988" w:type="dxa"/>
            <w:vAlign w:val="center"/>
          </w:tcPr>
          <w:p w14:paraId="655777D3" w14:textId="77777777" w:rsidR="009044D3" w:rsidRPr="004C3DB5" w:rsidRDefault="009044D3" w:rsidP="00B75CC4">
            <w:pPr>
              <w:jc w:val="center"/>
              <w:rPr>
                <w:rFonts w:ascii="Arial Narrow" w:hAnsi="Arial Narrow"/>
                <w:noProof/>
                <w:shd w:val="clear" w:color="auto" w:fill="E6E6E6"/>
              </w:rPr>
            </w:pPr>
            <w:r>
              <w:rPr>
                <w:rFonts w:ascii="Arial Narrow" w:hAnsi="Arial Narrow"/>
                <w:noProof/>
                <w:shd w:val="clear" w:color="auto" w:fill="E6E6E6"/>
              </w:rPr>
              <w:drawing>
                <wp:inline distT="0" distB="0" distL="0" distR="0" wp14:anchorId="11D2D18D" wp14:editId="5FBDBB7A">
                  <wp:extent cx="272090" cy="252000"/>
                  <wp:effectExtent l="0" t="0" r="0" b="2540"/>
                  <wp:docPr id="1791084302"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29"/>
                          <a:stretch>
                            <a:fillRect/>
                          </a:stretch>
                        </pic:blipFill>
                        <pic:spPr>
                          <a:xfrm>
                            <a:off x="0" y="0"/>
                            <a:ext cx="272090" cy="252000"/>
                          </a:xfrm>
                          <a:prstGeom prst="rect">
                            <a:avLst/>
                          </a:prstGeom>
                        </pic:spPr>
                      </pic:pic>
                    </a:graphicData>
                  </a:graphic>
                </wp:inline>
              </w:drawing>
            </w:r>
          </w:p>
        </w:tc>
        <w:tc>
          <w:tcPr>
            <w:tcW w:w="7787" w:type="dxa"/>
            <w:vAlign w:val="center"/>
          </w:tcPr>
          <w:p w14:paraId="679CD68E" w14:textId="77777777" w:rsidR="009044D3" w:rsidRPr="00D7292F" w:rsidRDefault="009044D3" w:rsidP="00B75CC4">
            <w:pPr>
              <w:pStyle w:val="Tablecondensed"/>
            </w:pPr>
            <w:r w:rsidRPr="00D7292F">
              <w:t xml:space="preserve">Indicates to </w:t>
            </w:r>
            <w:proofErr w:type="gramStart"/>
            <w:r w:rsidRPr="00D7292F">
              <w:t>students</w:t>
            </w:r>
            <w:proofErr w:type="gramEnd"/>
            <w:r w:rsidRPr="00D7292F">
              <w:t xml:space="preserve"> which activities can be completed and submitted for assessment as a group.</w:t>
            </w:r>
          </w:p>
        </w:tc>
      </w:tr>
      <w:tr w:rsidR="009044D3" w14:paraId="60444341" w14:textId="77777777" w:rsidTr="00B75CC4">
        <w:trPr>
          <w:trHeight w:val="624"/>
        </w:trPr>
        <w:tc>
          <w:tcPr>
            <w:tcW w:w="988" w:type="dxa"/>
            <w:vAlign w:val="center"/>
          </w:tcPr>
          <w:p w14:paraId="5A1D15A2" w14:textId="77777777" w:rsidR="009044D3" w:rsidRPr="0037122E" w:rsidRDefault="009044D3" w:rsidP="00B75CC4">
            <w:pPr>
              <w:jc w:val="center"/>
              <w:rPr>
                <w:rFonts w:ascii="Arial Narrow" w:hAnsi="Arial Narrow"/>
                <w:noProof/>
                <w:color w:val="2B579A"/>
                <w:shd w:val="clear" w:color="auto" w:fill="E6E6E6"/>
              </w:rPr>
            </w:pPr>
            <w:r>
              <w:rPr>
                <w:noProof/>
              </w:rPr>
              <w:drawing>
                <wp:inline distT="0" distB="0" distL="0" distR="0" wp14:anchorId="0CCE2C70" wp14:editId="5C8B747E">
                  <wp:extent cx="252000" cy="322254"/>
                  <wp:effectExtent l="0" t="0" r="2540" b="0"/>
                  <wp:docPr id="94851846"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0"/>
                          <a:stretch>
                            <a:fillRect/>
                          </a:stretch>
                        </pic:blipFill>
                        <pic:spPr>
                          <a:xfrm>
                            <a:off x="0" y="0"/>
                            <a:ext cx="252000" cy="322254"/>
                          </a:xfrm>
                          <a:prstGeom prst="rect">
                            <a:avLst/>
                          </a:prstGeom>
                        </pic:spPr>
                      </pic:pic>
                    </a:graphicData>
                  </a:graphic>
                </wp:inline>
              </w:drawing>
            </w:r>
          </w:p>
        </w:tc>
        <w:tc>
          <w:tcPr>
            <w:tcW w:w="7787" w:type="dxa"/>
            <w:vAlign w:val="center"/>
          </w:tcPr>
          <w:p w14:paraId="28D3CBF5" w14:textId="77777777" w:rsidR="009044D3" w:rsidRPr="00D7292F" w:rsidRDefault="009044D3" w:rsidP="00B75CC4">
            <w:pPr>
              <w:pStyle w:val="Tablecondensed"/>
            </w:pPr>
            <w:r w:rsidRPr="00D7292F">
              <w:t xml:space="preserve">Indicates to </w:t>
            </w:r>
            <w:proofErr w:type="gramStart"/>
            <w:r w:rsidRPr="00D7292F">
              <w:t>students</w:t>
            </w:r>
            <w:proofErr w:type="gramEnd"/>
            <w:r w:rsidRPr="00D7292F">
              <w:t xml:space="preserve"> which activities need to be completed and submitted for assessment individually.</w:t>
            </w:r>
          </w:p>
        </w:tc>
      </w:tr>
      <w:tr w:rsidR="009044D3" w14:paraId="5AD6E8C1" w14:textId="77777777" w:rsidTr="00B75CC4">
        <w:trPr>
          <w:trHeight w:val="624"/>
        </w:trPr>
        <w:tc>
          <w:tcPr>
            <w:tcW w:w="988" w:type="dxa"/>
            <w:vAlign w:val="center"/>
          </w:tcPr>
          <w:p w14:paraId="35D4F8DE" w14:textId="77777777" w:rsidR="009044D3" w:rsidRPr="0037122E" w:rsidRDefault="009044D3" w:rsidP="00B75CC4">
            <w:pPr>
              <w:jc w:val="center"/>
              <w:rPr>
                <w:rFonts w:ascii="Arial Narrow" w:hAnsi="Arial Narrow"/>
                <w:noProof/>
                <w:shd w:val="clear" w:color="auto" w:fill="E6E6E6"/>
              </w:rPr>
            </w:pPr>
            <w:r>
              <w:rPr>
                <w:noProof/>
              </w:rPr>
              <w:drawing>
                <wp:inline distT="0" distB="0" distL="0" distR="0" wp14:anchorId="6D00DB44" wp14:editId="54E8A335">
                  <wp:extent cx="223768" cy="252000"/>
                  <wp:effectExtent l="0" t="0" r="5080" b="2540"/>
                  <wp:docPr id="923031710" name="Picture 40" descr="An icon showing two people, each with an arrow pointing towards the other person. This indicates to students which activities will be completed with a pe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596057" name="Picture 40" descr="An icon showing two people, each with an arrow pointing towards the other person. This indicates to students which activities will be completed with a peer."/>
                          <pic:cNvPicPr/>
                        </pic:nvPicPr>
                        <pic:blipFill>
                          <a:blip r:embed="rId31"/>
                          <a:stretch>
                            <a:fillRect/>
                          </a:stretch>
                        </pic:blipFill>
                        <pic:spPr>
                          <a:xfrm>
                            <a:off x="0" y="0"/>
                            <a:ext cx="223768" cy="252000"/>
                          </a:xfrm>
                          <a:prstGeom prst="rect">
                            <a:avLst/>
                          </a:prstGeom>
                        </pic:spPr>
                      </pic:pic>
                    </a:graphicData>
                  </a:graphic>
                </wp:inline>
              </w:drawing>
            </w:r>
          </w:p>
        </w:tc>
        <w:tc>
          <w:tcPr>
            <w:tcW w:w="7787" w:type="dxa"/>
            <w:vAlign w:val="center"/>
          </w:tcPr>
          <w:p w14:paraId="465C37D6" w14:textId="77777777" w:rsidR="009044D3" w:rsidRPr="00D7292F" w:rsidRDefault="009044D3" w:rsidP="00B75CC4">
            <w:pPr>
              <w:pStyle w:val="Tablecondensed"/>
            </w:pPr>
            <w:r w:rsidRPr="00D7292F">
              <w:t xml:space="preserve">Indicates to </w:t>
            </w:r>
            <w:proofErr w:type="gramStart"/>
            <w:r w:rsidRPr="00D7292F">
              <w:t>students</w:t>
            </w:r>
            <w:proofErr w:type="gramEnd"/>
            <w:r w:rsidRPr="00D7292F">
              <w:t xml:space="preserve"> which activities will be completed with a peer.</w:t>
            </w:r>
          </w:p>
        </w:tc>
      </w:tr>
      <w:bookmarkEnd w:id="16"/>
    </w:tbl>
    <w:p w14:paraId="01AC100E" w14:textId="77777777" w:rsidR="009044D3" w:rsidRPr="0033040B" w:rsidRDefault="009044D3" w:rsidP="009044D3">
      <w:pPr>
        <w:pStyle w:val="BodyText"/>
      </w:pPr>
      <w:r>
        <w:br w:type="page"/>
      </w:r>
    </w:p>
    <w:p w14:paraId="00000063" w14:textId="77777777" w:rsidR="00E211CD" w:rsidRPr="005230B7" w:rsidRDefault="00A7612F" w:rsidP="00A22691">
      <w:pPr>
        <w:pStyle w:val="Heading1"/>
      </w:pPr>
      <w:bookmarkStart w:id="17" w:name="_Toc212643069"/>
      <w:r w:rsidRPr="005230B7">
        <w:lastRenderedPageBreak/>
        <w:t>Literacy activities</w:t>
      </w:r>
      <w:bookmarkEnd w:id="17"/>
    </w:p>
    <w:p w14:paraId="00000066" w14:textId="6ABA2D5D" w:rsidR="00E211CD" w:rsidRPr="00A22691" w:rsidRDefault="00A7612F" w:rsidP="00A22691">
      <w:pPr>
        <w:pStyle w:val="Heading1"/>
      </w:pPr>
      <w:bookmarkStart w:id="18" w:name="_Toc212643070"/>
      <w:r w:rsidRPr="00A22691">
        <w:t>Task 1: Understanding issues and voices</w:t>
      </w:r>
      <w:bookmarkEnd w:id="18"/>
    </w:p>
    <w:tbl>
      <w:tblPr>
        <w:tblStyle w:val="a1"/>
        <w:tblW w:w="87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1BD16DCD" w14:textId="77777777" w:rsidTr="00E211CD">
        <w:trPr>
          <w:cnfStyle w:val="100000000000" w:firstRow="1" w:lastRow="0" w:firstColumn="0" w:lastColumn="0" w:oddVBand="0" w:evenVBand="0" w:oddHBand="0" w:evenHBand="0" w:firstRowFirstColumn="0" w:firstRowLastColumn="0" w:lastRowFirstColumn="0" w:lastRowLastColumn="0"/>
          <w:trHeight w:val="300"/>
          <w:tblHeader/>
        </w:trPr>
        <w:tc>
          <w:tcPr>
            <w:tcW w:w="8770" w:type="dxa"/>
          </w:tcPr>
          <w:p w14:paraId="00000067" w14:textId="77777777" w:rsidR="00E211CD" w:rsidRPr="0046453C" w:rsidRDefault="00A7612F" w:rsidP="00586CA1">
            <w:pPr>
              <w:pStyle w:val="Tablecondensed"/>
              <w:jc w:val="center"/>
              <w:rPr>
                <w:sz w:val="20"/>
                <w:szCs w:val="20"/>
              </w:rPr>
            </w:pPr>
            <w:r w:rsidRPr="0046453C">
              <w:rPr>
                <w:sz w:val="20"/>
                <w:szCs w:val="20"/>
              </w:rPr>
              <w:t>Task checklist</w:t>
            </w:r>
          </w:p>
        </w:tc>
      </w:tr>
      <w:tr w:rsidR="00E211CD" w14:paraId="4C6E2398" w14:textId="77777777" w:rsidTr="00E211CD">
        <w:trPr>
          <w:cnfStyle w:val="000000100000" w:firstRow="0" w:lastRow="0" w:firstColumn="0" w:lastColumn="0" w:oddVBand="0" w:evenVBand="0" w:oddHBand="1" w:evenHBand="0" w:firstRowFirstColumn="0" w:firstRowLastColumn="0" w:lastRowFirstColumn="0" w:lastRowLastColumn="0"/>
          <w:trHeight w:val="1470"/>
        </w:trPr>
        <w:tc>
          <w:tcPr>
            <w:tcW w:w="8770" w:type="dxa"/>
          </w:tcPr>
          <w:p w14:paraId="00000068" w14:textId="77777777" w:rsidR="00E211CD" w:rsidRPr="00A22691" w:rsidRDefault="00A7612F" w:rsidP="00A22691">
            <w:pPr>
              <w:pStyle w:val="Tablecondensed"/>
            </w:pPr>
            <w:r w:rsidRPr="00A22691">
              <w:t>Students will complete the following for their Literacy Task 2: Understanding issues and voices.</w:t>
            </w:r>
          </w:p>
          <w:p w14:paraId="00000069" w14:textId="77777777" w:rsidR="00E211CD" w:rsidRPr="00A22691" w:rsidRDefault="00000000" w:rsidP="00A22691">
            <w:pPr>
              <w:pStyle w:val="Tablecondensed"/>
            </w:pPr>
            <w:sdt>
              <w:sdtPr>
                <w:tag w:val="goog_rdk_1"/>
                <w:id w:val="-673645083"/>
              </w:sdtPr>
              <w:sdtContent>
                <w:r w:rsidR="00A7612F" w:rsidRPr="00A22691">
                  <w:rPr>
                    <w:rFonts w:ascii="Segoe UI Symbol" w:hAnsi="Segoe UI Symbol" w:cs="Segoe UI Symbol"/>
                  </w:rPr>
                  <w:t>☐</w:t>
                </w:r>
              </w:sdtContent>
            </w:sdt>
            <w:r w:rsidR="00A7612F" w:rsidRPr="00A22691">
              <w:t xml:space="preserve"> Activity 1.1 Teacher perspectives on mobile phone policy</w:t>
            </w:r>
          </w:p>
          <w:p w14:paraId="0000006A" w14:textId="77777777" w:rsidR="00E211CD" w:rsidRPr="00A22691" w:rsidRDefault="00000000" w:rsidP="00A22691">
            <w:pPr>
              <w:pStyle w:val="Tablecondensed"/>
            </w:pPr>
            <w:sdt>
              <w:sdtPr>
                <w:tag w:val="goog_rdk_2"/>
                <w:id w:val="1666627060"/>
              </w:sdtPr>
              <w:sdtContent>
                <w:r w:rsidR="00A7612F" w:rsidRPr="00A22691">
                  <w:rPr>
                    <w:rFonts w:ascii="Segoe UI Symbol" w:hAnsi="Segoe UI Symbol" w:cs="Segoe UI Symbol"/>
                  </w:rPr>
                  <w:t>☐</w:t>
                </w:r>
              </w:sdtContent>
            </w:sdt>
            <w:r w:rsidR="00A7612F" w:rsidRPr="00A22691">
              <w:t xml:space="preserve"> Activity 1.2 Parent perspectives on mobile phone policy</w:t>
            </w:r>
          </w:p>
          <w:p w14:paraId="0000006B" w14:textId="77777777" w:rsidR="00E211CD" w:rsidRPr="00A22691" w:rsidRDefault="00000000" w:rsidP="00A22691">
            <w:pPr>
              <w:pStyle w:val="Tablecondensed"/>
            </w:pPr>
            <w:sdt>
              <w:sdtPr>
                <w:tag w:val="goog_rdk_3"/>
                <w:id w:val="-2112618086"/>
              </w:sdtPr>
              <w:sdtContent>
                <w:r w:rsidR="00A7612F" w:rsidRPr="00A22691">
                  <w:rPr>
                    <w:rFonts w:ascii="Segoe UI Symbol" w:hAnsi="Segoe UI Symbol" w:cs="Segoe UI Symbol"/>
                  </w:rPr>
                  <w:t>☐</w:t>
                </w:r>
              </w:sdtContent>
            </w:sdt>
            <w:r w:rsidR="00A7612F" w:rsidRPr="00A22691">
              <w:t xml:space="preserve"> Activity 1.3 Expert perspectives </w:t>
            </w:r>
          </w:p>
          <w:p w14:paraId="0000006C" w14:textId="77777777" w:rsidR="00E211CD" w:rsidRPr="00A22691" w:rsidRDefault="00000000" w:rsidP="00A22691">
            <w:pPr>
              <w:pStyle w:val="Tablecondensed"/>
            </w:pPr>
            <w:sdt>
              <w:sdtPr>
                <w:tag w:val="goog_rdk_4"/>
                <w:id w:val="1958539163"/>
              </w:sdtPr>
              <w:sdtContent>
                <w:r w:rsidR="00A7612F" w:rsidRPr="00A22691">
                  <w:rPr>
                    <w:rFonts w:ascii="Segoe UI Symbol" w:hAnsi="Segoe UI Symbol" w:cs="Segoe UI Symbol"/>
                  </w:rPr>
                  <w:t>☐</w:t>
                </w:r>
              </w:sdtContent>
            </w:sdt>
            <w:r w:rsidR="00A7612F" w:rsidRPr="00A22691">
              <w:t xml:space="preserve"> Activity 1.4 Cartoon analysis</w:t>
            </w:r>
          </w:p>
          <w:p w14:paraId="0000006D" w14:textId="77777777" w:rsidR="00E211CD" w:rsidRPr="00A22691" w:rsidRDefault="00000000" w:rsidP="00A22691">
            <w:pPr>
              <w:pStyle w:val="Tablecondensed"/>
            </w:pPr>
            <w:sdt>
              <w:sdtPr>
                <w:tag w:val="goog_rdk_5"/>
                <w:id w:val="853584916"/>
              </w:sdtPr>
              <w:sdtContent>
                <w:r w:rsidR="00A7612F" w:rsidRPr="00A22691">
                  <w:rPr>
                    <w:rFonts w:ascii="Segoe UI Symbol" w:hAnsi="Segoe UI Symbol" w:cs="Segoe UI Symbol"/>
                  </w:rPr>
                  <w:t>☐</w:t>
                </w:r>
              </w:sdtContent>
            </w:sdt>
            <w:r w:rsidR="00A7612F" w:rsidRPr="00A22691">
              <w:t xml:space="preserve"> Activity 1.5 Creating a text type </w:t>
            </w:r>
          </w:p>
          <w:p w14:paraId="0000006E" w14:textId="77777777" w:rsidR="00E211CD" w:rsidRDefault="00000000" w:rsidP="00A22691">
            <w:pPr>
              <w:pStyle w:val="Tablecondensed"/>
            </w:pPr>
            <w:sdt>
              <w:sdtPr>
                <w:tag w:val="goog_rdk_6"/>
                <w:id w:val="-613163669"/>
              </w:sdtPr>
              <w:sdtContent>
                <w:r w:rsidR="00A7612F" w:rsidRPr="00A22691">
                  <w:rPr>
                    <w:rFonts w:ascii="Segoe UI Symbol" w:hAnsi="Segoe UI Symbol" w:cs="Segoe UI Symbol"/>
                  </w:rPr>
                  <w:t>☐</w:t>
                </w:r>
              </w:sdtContent>
            </w:sdt>
            <w:r w:rsidR="00A7612F" w:rsidRPr="00A22691">
              <w:t xml:space="preserve"> Activity 1.6 Peer sharing and feedback</w:t>
            </w:r>
            <w:r w:rsidR="00A7612F">
              <w:t xml:space="preserve"> </w:t>
            </w:r>
          </w:p>
        </w:tc>
      </w:tr>
    </w:tbl>
    <w:p w14:paraId="00000070" w14:textId="77777777" w:rsidR="00E211CD" w:rsidRPr="002F70F2" w:rsidRDefault="00A7612F" w:rsidP="00A22691">
      <w:pPr>
        <w:pStyle w:val="Heading3"/>
      </w:pPr>
      <w:bookmarkStart w:id="19" w:name="_Toc212643071"/>
      <w:r w:rsidRPr="002F70F2">
        <w:t>Activity 1.1 Teacher perspective on mobile phone policy</w:t>
      </w:r>
      <w:bookmarkEnd w:id="19"/>
    </w:p>
    <w:p w14:paraId="00000072" w14:textId="2141792F" w:rsidR="00E211CD" w:rsidRPr="00A22691" w:rsidRDefault="00CE489B" w:rsidP="00A22691">
      <w:pPr>
        <w:pStyle w:val="BodyText"/>
      </w:pPr>
      <w:r w:rsidRPr="00A22691">
        <w:rPr>
          <w:noProof/>
        </w:rPr>
        <w:drawing>
          <wp:inline distT="0" distB="0" distL="0" distR="0" wp14:anchorId="7AB35345" wp14:editId="4C8E88C2">
            <wp:extent cx="286938" cy="252000"/>
            <wp:effectExtent l="0" t="0" r="5715" b="2540"/>
            <wp:docPr id="2122510469"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A22691">
        <w:t xml:space="preserve"> </w:t>
      </w:r>
      <w:r w:rsidRPr="00A22691">
        <w:rPr>
          <w:noProof/>
        </w:rPr>
        <w:drawing>
          <wp:inline distT="0" distB="0" distL="0" distR="0" wp14:anchorId="41E5CE41" wp14:editId="28266895">
            <wp:extent cx="239882" cy="252000"/>
            <wp:effectExtent l="0" t="0" r="1905" b="2540"/>
            <wp:docPr id="1225495616"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A22691">
        <w:t xml:space="preserve"> </w:t>
      </w:r>
      <w:r w:rsidR="0015493F" w:rsidRPr="00A22691">
        <w:rPr>
          <w:noProof/>
        </w:rPr>
        <w:drawing>
          <wp:inline distT="0" distB="0" distL="0" distR="0" wp14:anchorId="67D2C77B" wp14:editId="1C3B977F">
            <wp:extent cx="286094" cy="252000"/>
            <wp:effectExtent l="0" t="0" r="0" b="2540"/>
            <wp:docPr id="401394838"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6F5F50E8" w:rsidRPr="00A22691">
        <w:t xml:space="preserve"> </w:t>
      </w:r>
      <w:r w:rsidR="6F5F50E8" w:rsidRPr="00A22691">
        <w:rPr>
          <w:rStyle w:val="Bold"/>
        </w:rPr>
        <w:t>Part 1:</w:t>
      </w:r>
      <w:r w:rsidR="6F5F50E8" w:rsidRPr="00A22691">
        <w:t xml:space="preserve"> Read the different text types below to understand different teachers’ opinions on Victoria’s mobile phone policy. </w:t>
      </w:r>
    </w:p>
    <w:p w14:paraId="00000077" w14:textId="6DC16539" w:rsidR="00E211CD" w:rsidRPr="00A22691" w:rsidRDefault="00CE489B" w:rsidP="00440897">
      <w:pPr>
        <w:pStyle w:val="BodyList"/>
        <w:numPr>
          <w:ilvl w:val="0"/>
          <w:numId w:val="0"/>
        </w:numPr>
      </w:pPr>
      <w:r w:rsidRPr="00A22691">
        <w:rPr>
          <w:noProof/>
        </w:rPr>
        <w:drawing>
          <wp:inline distT="0" distB="0" distL="0" distR="0" wp14:anchorId="5CB70EF0" wp14:editId="75C5049F">
            <wp:extent cx="286938" cy="252000"/>
            <wp:effectExtent l="0" t="0" r="5715" b="2540"/>
            <wp:docPr id="1289241249"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A22691">
        <w:t xml:space="preserve"> </w:t>
      </w:r>
      <w:r w:rsidR="0015493F" w:rsidRPr="00A22691">
        <w:rPr>
          <w:noProof/>
        </w:rPr>
        <w:drawing>
          <wp:inline distT="0" distB="0" distL="0" distR="0" wp14:anchorId="2F552A27" wp14:editId="713EEA1D">
            <wp:extent cx="245947" cy="252000"/>
            <wp:effectExtent l="0" t="0" r="0" b="2540"/>
            <wp:docPr id="1156315636"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6F5F50E8" w:rsidRPr="00A22691">
        <w:t xml:space="preserve"> </w:t>
      </w:r>
      <w:r w:rsidR="6F5F50E8" w:rsidRPr="00A22691">
        <w:rPr>
          <w:rStyle w:val="Bold"/>
        </w:rPr>
        <w:t>Online Article</w:t>
      </w:r>
      <w:r w:rsidR="20C6BE4C" w:rsidRPr="00A22691">
        <w:t xml:space="preserve"> (teachers may wish to include particular viewpoints from this article or </w:t>
      </w:r>
      <w:r w:rsidR="4207A24D" w:rsidRPr="00A22691">
        <w:t>others for their class)</w:t>
      </w:r>
      <w:r w:rsidR="6F5F50E8" w:rsidRPr="00A22691">
        <w:t xml:space="preserve">: </w:t>
      </w:r>
      <w:hyperlink r:id="rId32">
        <w:r w:rsidR="6F5F50E8" w:rsidRPr="00A22691">
          <w:rPr>
            <w:rStyle w:val="Hyperlink"/>
          </w:rPr>
          <w:t>"I find it frustrating": Teachers on what they think about Victoria's mobile phone ban.</w:t>
        </w:r>
      </w:hyperlink>
      <w:r w:rsidR="6F5F50E8" w:rsidRPr="00A22691">
        <w:rPr>
          <w:rStyle w:val="Hyperlink"/>
        </w:rPr>
        <w:t xml:space="preserve"> </w:t>
      </w:r>
    </w:p>
    <w:p w14:paraId="0E149353" w14:textId="525FBE24" w:rsidR="371B1BE0" w:rsidRPr="00A22691" w:rsidRDefault="00CE489B" w:rsidP="00A22691">
      <w:pPr>
        <w:pStyle w:val="BodyText"/>
      </w:pPr>
      <w:r w:rsidRPr="00A22691">
        <w:rPr>
          <w:noProof/>
        </w:rPr>
        <w:drawing>
          <wp:inline distT="0" distB="0" distL="0" distR="0" wp14:anchorId="04CB89CA" wp14:editId="0F71AB0E">
            <wp:extent cx="286938" cy="252000"/>
            <wp:effectExtent l="0" t="0" r="5715" b="2540"/>
            <wp:docPr id="1330700239"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A22691">
        <w:t xml:space="preserve"> </w:t>
      </w:r>
      <w:r w:rsidR="0015493F" w:rsidRPr="00A22691">
        <w:rPr>
          <w:noProof/>
        </w:rPr>
        <w:drawing>
          <wp:inline distT="0" distB="0" distL="0" distR="0" wp14:anchorId="3E0E4F8F" wp14:editId="460EEAAE">
            <wp:extent cx="245947" cy="252000"/>
            <wp:effectExtent l="0" t="0" r="0" b="2540"/>
            <wp:docPr id="1604586711"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371B1BE0" w:rsidRPr="00A22691">
        <w:t xml:space="preserve"> </w:t>
      </w:r>
      <w:r w:rsidR="371B1BE0" w:rsidRPr="00410F77">
        <w:rPr>
          <w:rStyle w:val="Bold"/>
        </w:rPr>
        <w:t>Online Article</w:t>
      </w:r>
      <w:r w:rsidR="371B1BE0" w:rsidRPr="00A22691">
        <w:t xml:space="preserve"> (teachers may wish to include particular viewpoints from this </w:t>
      </w:r>
      <w:r w:rsidR="33BF258B" w:rsidRPr="00A22691">
        <w:t>post</w:t>
      </w:r>
      <w:r w:rsidR="371B1BE0" w:rsidRPr="00A22691">
        <w:t xml:space="preserve"> or others for their class): </w:t>
      </w:r>
      <w:hyperlink r:id="rId33" w:history="1">
        <w:r w:rsidR="13B170FC" w:rsidRPr="00A22691">
          <w:t xml:space="preserve">Henrietta Cook on X: </w:t>
        </w:r>
        <w:r w:rsidR="13B170FC" w:rsidRPr="00410F77">
          <w:rPr>
            <w:rStyle w:val="Hyperlink"/>
          </w:rPr>
          <w:t>"I’ve received 40+ emails from readers since our story on the school phone ban went live at 8pm. My observation? Parents love the ban, students not so much." / X</w:t>
        </w:r>
      </w:hyperlink>
    </w:p>
    <w:p w14:paraId="7E133C51" w14:textId="564C30F0" w:rsidR="62CF9FF4" w:rsidRPr="00410F77" w:rsidRDefault="62CF9FF4" w:rsidP="00410F77">
      <w:pPr>
        <w:pStyle w:val="BodyText"/>
      </w:pPr>
    </w:p>
    <w:p w14:paraId="00000087" w14:textId="1B0670E5" w:rsidR="00E211CD" w:rsidRPr="00410F77" w:rsidRDefault="00602F7E" w:rsidP="00410F77">
      <w:pPr>
        <w:pStyle w:val="BodyText"/>
      </w:pPr>
      <w:r w:rsidRPr="00410F77">
        <w:rPr>
          <w:noProof/>
        </w:rPr>
        <mc:AlternateContent>
          <mc:Choice Requires="wps">
            <w:drawing>
              <wp:inline distT="0" distB="0" distL="0" distR="0" wp14:anchorId="6125B45E" wp14:editId="6442BD4D">
                <wp:extent cx="4933950" cy="2371725"/>
                <wp:effectExtent l="0" t="0" r="19050" b="333375"/>
                <wp:docPr id="2041144990" name="Speech Bubble: Rectangle 2041144990"/>
                <wp:cNvGraphicFramePr/>
                <a:graphic xmlns:a="http://schemas.openxmlformats.org/drawingml/2006/main">
                  <a:graphicData uri="http://schemas.microsoft.com/office/word/2010/wordprocessingShape">
                    <wps:wsp>
                      <wps:cNvSpPr/>
                      <wps:spPr>
                        <a:xfrm>
                          <a:off x="0" y="0"/>
                          <a:ext cx="4933950" cy="2371725"/>
                        </a:xfrm>
                        <a:prstGeom prst="wedgeRectCallout">
                          <a:avLst>
                            <a:gd name="adj1" fmla="val -20833"/>
                            <a:gd name="adj2" fmla="val 62500"/>
                          </a:avLst>
                        </a:prstGeom>
                        <a:solidFill>
                          <a:schemeClr val="lt1"/>
                        </a:solidFill>
                        <a:ln w="12700" cap="flat" cmpd="sng">
                          <a:solidFill>
                            <a:schemeClr val="dk1"/>
                          </a:solidFill>
                          <a:prstDash val="solid"/>
                          <a:miter lim="800000"/>
                          <a:headEnd type="none" w="sm" len="sm"/>
                          <a:tailEnd type="none" w="sm" len="sm"/>
                        </a:ln>
                      </wps:spPr>
                      <wps:txbx>
                        <w:txbxContent>
                          <w:p w14:paraId="59E8E6A1" w14:textId="77777777" w:rsidR="00602F7E" w:rsidRPr="002F70F2" w:rsidRDefault="00602F7E" w:rsidP="00410F77">
                            <w:pPr>
                              <w:pStyle w:val="BodyText"/>
                            </w:pPr>
                            <w:r w:rsidRPr="002F70F2">
                              <w:t xml:space="preserve">As an educator, I believe the current mobile phone policy in secondary schools may not be in the best interest of students. At this stage in their development, secondary school students are learning how to manage and use technology responsibly, as skill they will need as they grow older. There are instances in the classroom where phones can be useful such as for taking photos, creating videos or conducting research. Instead of imposing a blanket ban on phones, we should be focusing on teaching students how to use them in a responsible and productive manner. This approach would better prepare them for the future, where they will need these skills to navigate their professional and personal lives. By not allowing students to practice appropriate phone use, the current policy misses an opportunity to help them develop skills essential for the workplace and their adult lives. </w:t>
                            </w:r>
                          </w:p>
                          <w:p w14:paraId="0170585A" w14:textId="2FC05E7E" w:rsidR="002F70F2" w:rsidRDefault="002F70F2" w:rsidP="00410F77">
                            <w:pPr>
                              <w:pStyle w:val="BodyText"/>
                              <w:rPr>
                                <w:rFonts w:eastAsia="Arial Narrow" w:cs="Arial Narrow"/>
                                <w:sz w:val="16"/>
                                <w:szCs w:val="16"/>
                              </w:rPr>
                            </w:pPr>
                            <w:r>
                              <w:rPr>
                                <w:rFonts w:eastAsia="Arial Narrow" w:cs="Arial Narrow"/>
                                <w:b/>
                                <w:sz w:val="16"/>
                                <w:szCs w:val="16"/>
                              </w:rPr>
                              <w:t>Source:</w:t>
                            </w:r>
                            <w:r>
                              <w:rPr>
                                <w:rFonts w:eastAsia="Arial Narrow" w:cs="Arial Narrow"/>
                                <w:sz w:val="16"/>
                                <w:szCs w:val="16"/>
                              </w:rPr>
                              <w:t xml:space="preserve"> Anecdotal teacher opinion anonymous</w:t>
                            </w:r>
                          </w:p>
                          <w:p w14:paraId="56E49A75" w14:textId="77777777" w:rsidR="00602F7E" w:rsidRDefault="00602F7E" w:rsidP="00410F77">
                            <w:pPr>
                              <w:pStyle w:val="BodyText"/>
                            </w:pPr>
                          </w:p>
                        </w:txbxContent>
                      </wps:txbx>
                      <wps:bodyPr spcFirstLastPara="1" wrap="square" lIns="91425" tIns="45700" rIns="91425" bIns="45700" anchor="ctr" anchorCtr="0">
                        <a:noAutofit/>
                      </wps:bodyPr>
                    </wps:wsp>
                  </a:graphicData>
                </a:graphic>
              </wp:inline>
            </w:drawing>
          </mc:Choice>
          <mc:Fallback>
            <w:pict>
              <v:shapetype w14:anchorId="6125B45E" id="_x0000_t61" coordsize="21600,21600" o:spt="61" adj="1350,25920" path="m,l0@8@12@24,0@9,,21600@6,21600@15@27@7,21600,21600,21600,21600@9@18@30,21600@8,21600,0@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v:handles>
                  <v:h position="#0,#1"/>
                </v:handles>
              </v:shapetype>
              <v:shape id="Speech Bubble: Rectangle 2041144990" o:spid="_x0000_s1026" type="#_x0000_t61" style="width:388.5pt;height:186.7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i9UKgRwIAAJ8EAAAOAAAAZHJzL2Uyb0RvYy54bWysVG1v0zAQ/o7Ef7D8fUuarnuplk5oYwhp&#13;&#10;gonBD7jaTmPwG/a1af89ZzesHSAhIfLBubMvj5977i7XN1tr2EbFpL1r+eS05kw54aV2q5Z/+Xx/&#13;&#10;cslZQnASjHeq5TuV+M3i9avrIcxV43tvpIqMQFyaD6HlPWKYV1USvbKQTn1Qjg47Hy0guXFVyQgD&#13;&#10;oVtTNXV9Xg0+yhC9UCnR7t3+kC8KftcpgR+7LilkpuXEDcsay7rMa7W4hvkqQui1GGnAP7CwoB1d&#13;&#10;+gx1BwhsHfVvUFaL6JPv8FR4W/mu00KVHCibSf1LNk89BFVyIXFSeJYp/T9Y8WHzFB4jyTCENE9k&#13;&#10;5iy2XbT5TfzYtoi1exZLbZEJ2jy7mk6vZqSpoLNmejG5aGZZzurweYgJ3ylvWTZaPii5Up+oJLdg&#13;&#10;jF9jEQw2DwmLcpI5sNQiIL9OOOusoUJswLCTpr6cTsdKHQU1x0Hnzawu1aTrR0iyfhLI+MkbLe+1&#13;&#10;McXJ/aVuTWR0Q8sNTkbqL6KMYwM1dXNB0EwAtWdnAMm0QbY8uVXJ4MUnpXEPwPLbH4EzrztI/f72&#13;&#10;ArDPz2qkcTDatvyyzs9+u1cg3zrJcBdIIEeTxDOzZDkziuaOjNLICNr8PY6EMY4Kdah4tnC73I5t&#13;&#10;sPRy9xhZCuJeE9MHSPgIkcpBdRloVujC72uIRMK8d9SMV5Mzqj3D4pzNilzx+GR5fAJO9J5GUGDk&#13;&#10;bO/cYhnJXBnn36zRdxpzK2VeezKjQ1NQOmyc2Dxmx36JOvxXFj8AAAD//wMAUEsDBBQABgAIAAAA&#13;&#10;IQBs6FYP3wAAAAoBAAAPAAAAZHJzL2Rvd25yZXYueG1sTI9BS8NAEIXvgv9hGcGL2E0tupJmU0Tp&#13;&#10;RUGwKZ632TEbzc7G7LaJ/fWOXvTy4PGYN+8rVpPvxAGH2AbSMJ9lIJDqYFtqNGyr9eUtiJgMWdMF&#13;&#10;Qg1fGGFVnp4UJrdhpBc8bFIjuIRibjS4lPpcylg79CbOQo/E2VsYvElsh0bawYxc7jt5lWU30puW&#13;&#10;+IMzPd47rD82e6/h2L8+Xoyf2/H5GJWbP1WVwvW71udn08OS5W4JIuGU/i7gh4H3Q8nDdmFPNopO&#13;&#10;A9OkX+VMKcV2p2GhFtcgy0L+Ryi/AQAA//8DAFBLAQItABQABgAIAAAAIQC2gziS/gAAAOEBAAAT&#13;&#10;AAAAAAAAAAAAAAAAAAAAAABbQ29udGVudF9UeXBlc10ueG1sUEsBAi0AFAAGAAgAAAAhADj9If/W&#13;&#10;AAAAlAEAAAsAAAAAAAAAAAAAAAAALwEAAF9yZWxzLy5yZWxzUEsBAi0AFAAGAAgAAAAhAOL1QqBH&#13;&#10;AgAAnwQAAA4AAAAAAAAAAAAAAAAALgIAAGRycy9lMm9Eb2MueG1sUEsBAi0AFAAGAAgAAAAhAGzo&#13;&#10;Vg/fAAAACgEAAA8AAAAAAAAAAAAAAAAAoQQAAGRycy9kb3ducmV2LnhtbFBLBQYAAAAABAAEAPMA&#13;&#10;AACtBQAAAAA=&#13;&#10;" adj="6300,24300" fillcolor="white [3201]" strokecolor="black [3200]" strokeweight="1pt">
                <v:stroke startarrowwidth="narrow" startarrowlength="short" endarrowwidth="narrow" endarrowlength="short"/>
                <v:textbox inset="2.53958mm,1.2694mm,2.53958mm,1.2694mm">
                  <w:txbxContent>
                    <w:p w14:paraId="59E8E6A1" w14:textId="77777777" w:rsidR="00602F7E" w:rsidRPr="002F70F2" w:rsidRDefault="00602F7E" w:rsidP="00410F77">
                      <w:pPr>
                        <w:pStyle w:val="BodyText"/>
                      </w:pPr>
                      <w:r w:rsidRPr="002F70F2">
                        <w:t xml:space="preserve">As an educator, I believe the current mobile phone policy in secondary schools may not be in the best interest of students. At this stage in their development, secondary school students are learning how to manage and use technology responsibly, as skill they will need as they grow older. There are instances in the classroom where phones can be useful such as for taking photos, creating videos or conducting research. Instead of imposing a blanket ban on phones, we should be focusing on teaching students how to use them in a responsible and productive manner. This approach would better prepare them for the future, where they will need these skills to navigate their professional and personal lives. By not allowing students to practice appropriate phone use, the current policy misses an opportunity to help them develop skills essential for the workplace and their adult lives. </w:t>
                      </w:r>
                    </w:p>
                    <w:p w14:paraId="0170585A" w14:textId="2FC05E7E" w:rsidR="002F70F2" w:rsidRDefault="002F70F2" w:rsidP="00410F77">
                      <w:pPr>
                        <w:pStyle w:val="BodyText"/>
                        <w:rPr>
                          <w:rFonts w:eastAsia="Arial Narrow" w:cs="Arial Narrow"/>
                          <w:sz w:val="16"/>
                          <w:szCs w:val="16"/>
                        </w:rPr>
                      </w:pPr>
                      <w:r>
                        <w:rPr>
                          <w:rFonts w:eastAsia="Arial Narrow" w:cs="Arial Narrow"/>
                          <w:b/>
                          <w:sz w:val="16"/>
                          <w:szCs w:val="16"/>
                        </w:rPr>
                        <w:t>Source:</w:t>
                      </w:r>
                      <w:r>
                        <w:rPr>
                          <w:rFonts w:eastAsia="Arial Narrow" w:cs="Arial Narrow"/>
                          <w:sz w:val="16"/>
                          <w:szCs w:val="16"/>
                        </w:rPr>
                        <w:t xml:space="preserve"> Anecdotal teacher opinion anonymous</w:t>
                      </w:r>
                    </w:p>
                    <w:p w14:paraId="56E49A75" w14:textId="77777777" w:rsidR="00602F7E" w:rsidRDefault="00602F7E" w:rsidP="00410F77">
                      <w:pPr>
                        <w:pStyle w:val="BodyText"/>
                      </w:pPr>
                    </w:p>
                  </w:txbxContent>
                </v:textbox>
                <w10:anchorlock/>
              </v:shape>
            </w:pict>
          </mc:Fallback>
        </mc:AlternateContent>
      </w:r>
    </w:p>
    <w:p w14:paraId="0000008D" w14:textId="5B2A3270" w:rsidR="00E211CD" w:rsidRPr="00410F77" w:rsidRDefault="00CE489B" w:rsidP="00410F77">
      <w:pPr>
        <w:pStyle w:val="BodyText"/>
      </w:pPr>
      <w:r w:rsidRPr="00410F77">
        <w:rPr>
          <w:noProof/>
        </w:rPr>
        <w:drawing>
          <wp:inline distT="0" distB="0" distL="0" distR="0" wp14:anchorId="63D87E62" wp14:editId="03755570">
            <wp:extent cx="239882" cy="252000"/>
            <wp:effectExtent l="0" t="0" r="1905" b="2540"/>
            <wp:docPr id="363169390"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410F77">
        <w:t xml:space="preserve"> </w:t>
      </w:r>
      <w:r w:rsidR="0015493F" w:rsidRPr="00410F77">
        <w:rPr>
          <w:noProof/>
        </w:rPr>
        <w:drawing>
          <wp:inline distT="0" distB="0" distL="0" distR="0" wp14:anchorId="7CDDDA4F" wp14:editId="660D10EB">
            <wp:extent cx="286094" cy="252000"/>
            <wp:effectExtent l="0" t="0" r="0" b="2540"/>
            <wp:docPr id="289559035"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410F77">
        <w:t xml:space="preserve"> </w:t>
      </w:r>
      <w:r w:rsidR="00A7612F" w:rsidRPr="00410F77">
        <w:rPr>
          <w:rStyle w:val="Bold"/>
        </w:rPr>
        <w:t>Part 2:</w:t>
      </w:r>
      <w:r w:rsidR="00A7612F" w:rsidRPr="00410F77">
        <w:t xml:space="preserve"> After reading the perspectives in Part 1, decide which teachers are supportive of the ban and which teachers are not. List their names in the tables below. </w:t>
      </w:r>
    </w:p>
    <w:tbl>
      <w:tblPr>
        <w:tblStyle w:val="a2"/>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402"/>
        <w:gridCol w:w="4403"/>
      </w:tblGrid>
      <w:tr w:rsidR="00E211CD" w14:paraId="60FCF326" w14:textId="77777777">
        <w:tc>
          <w:tcPr>
            <w:tcW w:w="4402" w:type="dxa"/>
            <w:shd w:val="clear" w:color="auto" w:fill="00573F"/>
          </w:tcPr>
          <w:p w14:paraId="0000008E" w14:textId="4F618027" w:rsidR="00E211CD" w:rsidRPr="00EB647E" w:rsidRDefault="00A7612F" w:rsidP="00EB647E">
            <w:pPr>
              <w:pStyle w:val="Tableheadingcondensed"/>
              <w:jc w:val="center"/>
              <w:rPr>
                <w:b/>
                <w:bCs/>
              </w:rPr>
            </w:pPr>
            <w:r w:rsidRPr="00EB647E">
              <w:rPr>
                <w:b/>
                <w:bCs/>
              </w:rPr>
              <w:lastRenderedPageBreak/>
              <w:t>Supportive of the mobile phone ban</w:t>
            </w:r>
          </w:p>
        </w:tc>
        <w:tc>
          <w:tcPr>
            <w:tcW w:w="4403" w:type="dxa"/>
            <w:shd w:val="clear" w:color="auto" w:fill="7F3F98"/>
          </w:tcPr>
          <w:p w14:paraId="0000008F" w14:textId="77777777" w:rsidR="00E211CD" w:rsidRPr="00EB647E" w:rsidRDefault="00A7612F" w:rsidP="00EB647E">
            <w:pPr>
              <w:pStyle w:val="Tableheadingcondensed"/>
              <w:jc w:val="center"/>
              <w:rPr>
                <w:b/>
                <w:bCs/>
              </w:rPr>
            </w:pPr>
            <w:r w:rsidRPr="00EB647E">
              <w:rPr>
                <w:b/>
                <w:bCs/>
              </w:rPr>
              <w:t>Not supportive of the mobile phone ban</w:t>
            </w:r>
          </w:p>
        </w:tc>
      </w:tr>
      <w:tr w:rsidR="00E211CD" w14:paraId="6308D7E3" w14:textId="77777777" w:rsidTr="00410F77">
        <w:trPr>
          <w:trHeight w:val="567"/>
        </w:trPr>
        <w:tc>
          <w:tcPr>
            <w:tcW w:w="4402" w:type="dxa"/>
          </w:tcPr>
          <w:p w14:paraId="00000090" w14:textId="77777777" w:rsidR="00D025C2" w:rsidRDefault="00D025C2">
            <w:pPr>
              <w:rPr>
                <w:rFonts w:ascii="Arial Narrow" w:eastAsia="Arial Narrow" w:hAnsi="Arial Narrow" w:cs="Arial Narrow"/>
                <w:color w:val="000000"/>
              </w:rPr>
            </w:pPr>
          </w:p>
        </w:tc>
        <w:tc>
          <w:tcPr>
            <w:tcW w:w="4403" w:type="dxa"/>
          </w:tcPr>
          <w:p w14:paraId="00000092" w14:textId="77777777" w:rsidR="00E211CD" w:rsidRDefault="00E211CD">
            <w:pPr>
              <w:rPr>
                <w:rFonts w:ascii="Arial Narrow" w:eastAsia="Arial Narrow" w:hAnsi="Arial Narrow" w:cs="Arial Narrow"/>
                <w:color w:val="000000"/>
              </w:rPr>
            </w:pPr>
          </w:p>
        </w:tc>
      </w:tr>
      <w:tr w:rsidR="00E211CD" w14:paraId="654F0C8F" w14:textId="77777777" w:rsidTr="00410F77">
        <w:trPr>
          <w:trHeight w:val="567"/>
        </w:trPr>
        <w:tc>
          <w:tcPr>
            <w:tcW w:w="4402" w:type="dxa"/>
          </w:tcPr>
          <w:p w14:paraId="00000093" w14:textId="77777777" w:rsidR="00D025C2" w:rsidRDefault="00D025C2">
            <w:pPr>
              <w:rPr>
                <w:rFonts w:ascii="Arial Narrow" w:eastAsia="Arial Narrow" w:hAnsi="Arial Narrow" w:cs="Arial Narrow"/>
                <w:color w:val="000000"/>
              </w:rPr>
            </w:pPr>
          </w:p>
        </w:tc>
        <w:tc>
          <w:tcPr>
            <w:tcW w:w="4403" w:type="dxa"/>
          </w:tcPr>
          <w:p w14:paraId="00000095" w14:textId="77777777" w:rsidR="00E211CD" w:rsidRDefault="00E211CD">
            <w:pPr>
              <w:rPr>
                <w:rFonts w:ascii="Arial Narrow" w:eastAsia="Arial Narrow" w:hAnsi="Arial Narrow" w:cs="Arial Narrow"/>
                <w:color w:val="000000"/>
              </w:rPr>
            </w:pPr>
          </w:p>
        </w:tc>
      </w:tr>
      <w:tr w:rsidR="00E211CD" w14:paraId="24A1B5C6" w14:textId="77777777" w:rsidTr="00410F77">
        <w:trPr>
          <w:trHeight w:val="567"/>
        </w:trPr>
        <w:tc>
          <w:tcPr>
            <w:tcW w:w="4402" w:type="dxa"/>
          </w:tcPr>
          <w:p w14:paraId="00000096" w14:textId="77777777" w:rsidR="00D025C2" w:rsidRDefault="00D025C2">
            <w:pPr>
              <w:rPr>
                <w:rFonts w:ascii="Arial Narrow" w:eastAsia="Arial Narrow" w:hAnsi="Arial Narrow" w:cs="Arial Narrow"/>
                <w:color w:val="000000"/>
              </w:rPr>
            </w:pPr>
          </w:p>
        </w:tc>
        <w:tc>
          <w:tcPr>
            <w:tcW w:w="4403" w:type="dxa"/>
          </w:tcPr>
          <w:p w14:paraId="00000098" w14:textId="77777777" w:rsidR="00E211CD" w:rsidRDefault="00E211CD">
            <w:pPr>
              <w:rPr>
                <w:rFonts w:ascii="Arial Narrow" w:eastAsia="Arial Narrow" w:hAnsi="Arial Narrow" w:cs="Arial Narrow"/>
                <w:color w:val="000000"/>
              </w:rPr>
            </w:pPr>
          </w:p>
        </w:tc>
      </w:tr>
    </w:tbl>
    <w:p w14:paraId="00000099" w14:textId="77777777" w:rsidR="00E211CD" w:rsidRDefault="00E211CD" w:rsidP="00410F77">
      <w:pPr>
        <w:pStyle w:val="BodyText"/>
      </w:pPr>
    </w:p>
    <w:p w14:paraId="0000009A" w14:textId="0E49BCA5" w:rsidR="00E211CD" w:rsidRPr="00410F77" w:rsidRDefault="00CE489B" w:rsidP="00410F77">
      <w:pPr>
        <w:pStyle w:val="BodyText"/>
      </w:pPr>
      <w:r w:rsidRPr="00410F77">
        <w:rPr>
          <w:noProof/>
        </w:rPr>
        <w:drawing>
          <wp:inline distT="0" distB="0" distL="0" distR="0" wp14:anchorId="59D7EC6B" wp14:editId="4B95AA19">
            <wp:extent cx="239882" cy="252000"/>
            <wp:effectExtent l="0" t="0" r="1905" b="2540"/>
            <wp:docPr id="44912419"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410F77">
        <w:t xml:space="preserve"> </w:t>
      </w:r>
      <w:r w:rsidR="0015493F" w:rsidRPr="00410F77">
        <w:rPr>
          <w:noProof/>
        </w:rPr>
        <w:drawing>
          <wp:inline distT="0" distB="0" distL="0" distR="0" wp14:anchorId="3DD6C97D" wp14:editId="73FC8EF3">
            <wp:extent cx="286094" cy="252000"/>
            <wp:effectExtent l="0" t="0" r="0" b="2540"/>
            <wp:docPr id="42766797"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410F77">
        <w:t xml:space="preserve"> </w:t>
      </w:r>
      <w:r w:rsidR="00A7612F" w:rsidRPr="00410F77">
        <w:rPr>
          <w:rStyle w:val="Bold"/>
        </w:rPr>
        <w:t>Part 3:</w:t>
      </w:r>
      <w:r w:rsidR="00A7612F" w:rsidRPr="00410F77">
        <w:t xml:space="preserve"> Fill in the Venn diagram below with arguments used for and against the mobile phone ban in schools. </w:t>
      </w:r>
    </w:p>
    <w:p w14:paraId="0000009C" w14:textId="72CE77CC" w:rsidR="00E211CD" w:rsidRPr="00410F77" w:rsidRDefault="00A7612F">
      <w:pPr>
        <w:spacing w:line="240" w:lineRule="auto"/>
        <w:rPr>
          <w:rFonts w:ascii="Arial" w:eastAsia="Arial" w:hAnsi="Arial" w:cs="Arial"/>
          <w:lang w:val="en-US"/>
        </w:rPr>
      </w:pPr>
      <w:r w:rsidRPr="177AED60">
        <w:rPr>
          <w:rFonts w:ascii="Arial" w:eastAsia="Arial" w:hAnsi="Arial" w:cs="Arial"/>
          <w:lang w:val="en-US"/>
        </w:rPr>
        <w:t xml:space="preserve">Double click on the diagram below and open the draw feature. Add in your own responses using a text box. </w:t>
      </w:r>
    </w:p>
    <w:p w14:paraId="00DDB52D" w14:textId="75D6D46D" w:rsidR="00D025C2" w:rsidRDefault="00A7612F">
      <w:pPr>
        <w:spacing w:line="240" w:lineRule="auto"/>
        <w:rPr>
          <w:rFonts w:ascii="Arial" w:eastAsia="Arial" w:hAnsi="Arial" w:cs="Arial"/>
        </w:rPr>
      </w:pPr>
      <w:r>
        <w:rPr>
          <w:rFonts w:ascii="Arial" w:eastAsia="Arial" w:hAnsi="Arial" w:cs="Arial"/>
          <w:noProof/>
        </w:rPr>
        <mc:AlternateContent>
          <mc:Choice Requires="wpg">
            <w:drawing>
              <wp:inline distT="0" distB="0" distL="114300" distR="114300" wp14:anchorId="40470CCE" wp14:editId="30E19270">
                <wp:extent cx="6010275" cy="4105275"/>
                <wp:effectExtent l="0" t="0" r="0" b="0"/>
                <wp:docPr id="2041144987" name="Group 2041144987" descr="Two circles intersecting in the centre with text at the top of the two circles and in the intersection. Text is: for the mobile ban, similarities, against the mobile ban."/>
                <wp:cNvGraphicFramePr/>
                <a:graphic xmlns:a="http://schemas.openxmlformats.org/drawingml/2006/main">
                  <a:graphicData uri="http://schemas.microsoft.com/office/word/2010/wordprocessingGroup">
                    <wpg:wgp>
                      <wpg:cNvGrpSpPr/>
                      <wpg:grpSpPr>
                        <a:xfrm>
                          <a:off x="0" y="0"/>
                          <a:ext cx="6010275" cy="4105275"/>
                          <a:chOff x="2602800" y="2179800"/>
                          <a:chExt cx="5486400" cy="3200400"/>
                        </a:xfrm>
                      </wpg:grpSpPr>
                      <wpg:grpSp>
                        <wpg:cNvPr id="1451713456" name="Group 1451713456"/>
                        <wpg:cNvGrpSpPr/>
                        <wpg:grpSpPr>
                          <a:xfrm>
                            <a:off x="2602800" y="2179800"/>
                            <a:ext cx="5486400" cy="3200400"/>
                            <a:chOff x="0" y="0"/>
                            <a:chExt cx="5486400" cy="3200400"/>
                          </a:xfrm>
                        </wpg:grpSpPr>
                        <wps:wsp>
                          <wps:cNvPr id="938710471" name="Rectangle 938710471"/>
                          <wps:cNvSpPr/>
                          <wps:spPr>
                            <a:xfrm>
                              <a:off x="0" y="0"/>
                              <a:ext cx="5486400" cy="3200400"/>
                            </a:xfrm>
                            <a:prstGeom prst="rect">
                              <a:avLst/>
                            </a:prstGeom>
                            <a:noFill/>
                            <a:ln>
                              <a:noFill/>
                            </a:ln>
                          </wps:spPr>
                          <wps:txbx>
                            <w:txbxContent>
                              <w:p w14:paraId="64546F48" w14:textId="77777777" w:rsidR="00E211CD" w:rsidRDefault="00E211CD">
                                <w:pPr>
                                  <w:spacing w:after="0" w:line="240" w:lineRule="auto"/>
                                  <w:textDirection w:val="btLr"/>
                                </w:pPr>
                              </w:p>
                            </w:txbxContent>
                          </wps:txbx>
                          <wps:bodyPr spcFirstLastPara="1" wrap="square" lIns="91425" tIns="91425" rIns="91425" bIns="91425" anchor="ctr" anchorCtr="0">
                            <a:noAutofit/>
                          </wps:bodyPr>
                        </wps:wsp>
                        <wps:wsp>
                          <wps:cNvPr id="388824690" name="Oval 388824690"/>
                          <wps:cNvSpPr/>
                          <wps:spPr>
                            <a:xfrm>
                              <a:off x="153700" y="267000"/>
                              <a:ext cx="3115400" cy="2767500"/>
                            </a:xfrm>
                            <a:prstGeom prst="ellipse">
                              <a:avLst/>
                            </a:prstGeom>
                            <a:solidFill>
                              <a:srgbClr val="FFFFFF"/>
                            </a:solidFill>
                            <a:ln w="28575" cap="flat" cmpd="sng">
                              <a:solidFill>
                                <a:srgbClr val="00573F"/>
                              </a:solidFill>
                              <a:prstDash val="solid"/>
                              <a:miter lim="8000"/>
                              <a:headEnd type="none" w="sm" len="sm"/>
                              <a:tailEnd type="none" w="sm" len="sm"/>
                            </a:ln>
                          </wps:spPr>
                          <wps:txbx>
                            <w:txbxContent>
                              <w:p w14:paraId="79A90622" w14:textId="77777777" w:rsidR="00E211CD" w:rsidRDefault="00E211CD">
                                <w:pPr>
                                  <w:jc w:val="center"/>
                                  <w:textDirection w:val="btLr"/>
                                </w:pPr>
                              </w:p>
                            </w:txbxContent>
                          </wps:txbx>
                          <wps:bodyPr spcFirstLastPara="1" wrap="square" lIns="88900" tIns="38100" rIns="88900" bIns="38100" anchor="ctr" anchorCtr="0">
                            <a:noAutofit/>
                          </wps:bodyPr>
                        </wps:wsp>
                        <wps:wsp>
                          <wps:cNvPr id="1570230909" name="Oval 1570230909"/>
                          <wps:cNvSpPr/>
                          <wps:spPr>
                            <a:xfrm>
                              <a:off x="1893500" y="252800"/>
                              <a:ext cx="3189700" cy="2767300"/>
                            </a:xfrm>
                            <a:prstGeom prst="ellipse">
                              <a:avLst/>
                            </a:prstGeom>
                            <a:noFill/>
                            <a:ln w="28575" cap="flat" cmpd="sng">
                              <a:solidFill>
                                <a:srgbClr val="7F3F98"/>
                              </a:solidFill>
                              <a:prstDash val="solid"/>
                              <a:miter lim="8000"/>
                              <a:headEnd type="none" w="sm" len="sm"/>
                              <a:tailEnd type="none" w="sm" len="sm"/>
                            </a:ln>
                          </wps:spPr>
                          <wps:txbx>
                            <w:txbxContent>
                              <w:p w14:paraId="4709B336" w14:textId="77777777" w:rsidR="00E211CD" w:rsidRDefault="00E211CD">
                                <w:pPr>
                                  <w:jc w:val="center"/>
                                  <w:textDirection w:val="btLr"/>
                                </w:pPr>
                              </w:p>
                            </w:txbxContent>
                          </wps:txbx>
                          <wps:bodyPr spcFirstLastPara="1" wrap="square" lIns="88900" tIns="38100" rIns="88900" bIns="38100" anchor="ctr" anchorCtr="0">
                            <a:noAutofit/>
                          </wps:bodyPr>
                        </wps:wsp>
                        <wps:wsp>
                          <wps:cNvPr id="604992332" name="Freeform: Shape 604992332"/>
                          <wps:cNvSpPr/>
                          <wps:spPr>
                            <a:xfrm>
                              <a:off x="1159000" y="399100"/>
                              <a:ext cx="954900" cy="453100"/>
                            </a:xfrm>
                            <a:custGeom>
                              <a:avLst/>
                              <a:gdLst/>
                              <a:ahLst/>
                              <a:cxnLst/>
                              <a:rect l="l" t="t" r="r" b="b"/>
                              <a:pathLst>
                                <a:path w="954900" h="453100" extrusionOk="0">
                                  <a:moveTo>
                                    <a:pt x="0" y="0"/>
                                  </a:moveTo>
                                  <a:lnTo>
                                    <a:pt x="0" y="453100"/>
                                  </a:lnTo>
                                  <a:lnTo>
                                    <a:pt x="954900" y="453100"/>
                                  </a:lnTo>
                                  <a:lnTo>
                                    <a:pt x="954900" y="0"/>
                                  </a:lnTo>
                                  <a:close/>
                                </a:path>
                              </a:pathLst>
                            </a:custGeom>
                            <a:solidFill>
                              <a:srgbClr val="FFFFFF"/>
                            </a:solidFill>
                            <a:ln>
                              <a:noFill/>
                            </a:ln>
                          </wps:spPr>
                          <wps:txbx>
                            <w:txbxContent>
                              <w:p w14:paraId="4233CC43" w14:textId="77777777" w:rsidR="00E211CD" w:rsidRDefault="00A7612F">
                                <w:pPr>
                                  <w:jc w:val="center"/>
                                  <w:textDirection w:val="btLr"/>
                                </w:pPr>
                                <w:r>
                                  <w:rPr>
                                    <w:rFonts w:ascii="Arial Narrow" w:eastAsia="Arial Narrow" w:hAnsi="Arial Narrow" w:cs="Arial Narrow"/>
                                    <w:b/>
                                    <w:color w:val="000000"/>
                                  </w:rPr>
                                  <w:t>For the mobile ban.</w:t>
                                </w:r>
                              </w:p>
                            </w:txbxContent>
                          </wps:txbx>
                          <wps:bodyPr spcFirstLastPara="1" wrap="square" lIns="88900" tIns="38100" rIns="88900" bIns="38100" anchor="t" anchorCtr="0">
                            <a:noAutofit/>
                          </wps:bodyPr>
                        </wps:wsp>
                        <wps:wsp>
                          <wps:cNvPr id="1625756028" name="Freeform: Shape 1625756028"/>
                          <wps:cNvSpPr/>
                          <wps:spPr>
                            <a:xfrm>
                              <a:off x="3055400" y="382300"/>
                              <a:ext cx="954400" cy="418800"/>
                            </a:xfrm>
                            <a:custGeom>
                              <a:avLst/>
                              <a:gdLst/>
                              <a:ahLst/>
                              <a:cxnLst/>
                              <a:rect l="l" t="t" r="r" b="b"/>
                              <a:pathLst>
                                <a:path w="954400" h="418800" extrusionOk="0">
                                  <a:moveTo>
                                    <a:pt x="0" y="0"/>
                                  </a:moveTo>
                                  <a:lnTo>
                                    <a:pt x="0" y="418800"/>
                                  </a:lnTo>
                                  <a:lnTo>
                                    <a:pt x="954400" y="418800"/>
                                  </a:lnTo>
                                  <a:lnTo>
                                    <a:pt x="954400" y="0"/>
                                  </a:lnTo>
                                  <a:close/>
                                </a:path>
                              </a:pathLst>
                            </a:custGeom>
                            <a:solidFill>
                              <a:srgbClr val="FFFFFF"/>
                            </a:solidFill>
                            <a:ln>
                              <a:noFill/>
                            </a:ln>
                          </wps:spPr>
                          <wps:txbx>
                            <w:txbxContent>
                              <w:p w14:paraId="31B00E98" w14:textId="77777777" w:rsidR="00E211CD" w:rsidRDefault="00A7612F">
                                <w:pPr>
                                  <w:jc w:val="center"/>
                                  <w:textDirection w:val="btLr"/>
                                </w:pPr>
                                <w:r>
                                  <w:rPr>
                                    <w:rFonts w:ascii="Arial Narrow" w:eastAsia="Arial Narrow" w:hAnsi="Arial Narrow" w:cs="Arial Narrow"/>
                                    <w:b/>
                                    <w:color w:val="000000"/>
                                  </w:rPr>
                                  <w:t>Against the mobile ban.</w:t>
                                </w:r>
                              </w:p>
                            </w:txbxContent>
                          </wps:txbx>
                          <wps:bodyPr spcFirstLastPara="1" wrap="square" lIns="88900" tIns="38100" rIns="88900" bIns="38100" anchor="t" anchorCtr="0">
                            <a:noAutofit/>
                          </wps:bodyPr>
                        </wps:wsp>
                        <wps:wsp>
                          <wps:cNvPr id="418845899" name="Freeform: Shape 418845899"/>
                          <wps:cNvSpPr/>
                          <wps:spPr>
                            <a:xfrm>
                              <a:off x="2201000" y="849599"/>
                              <a:ext cx="751800" cy="275600"/>
                            </a:xfrm>
                            <a:custGeom>
                              <a:avLst/>
                              <a:gdLst/>
                              <a:ahLst/>
                              <a:cxnLst/>
                              <a:rect l="l" t="t" r="r" b="b"/>
                              <a:pathLst>
                                <a:path w="751800" h="275600" extrusionOk="0">
                                  <a:moveTo>
                                    <a:pt x="0" y="0"/>
                                  </a:moveTo>
                                  <a:lnTo>
                                    <a:pt x="0" y="275600"/>
                                  </a:lnTo>
                                  <a:lnTo>
                                    <a:pt x="751800" y="275600"/>
                                  </a:lnTo>
                                  <a:lnTo>
                                    <a:pt x="751800" y="0"/>
                                  </a:lnTo>
                                  <a:close/>
                                </a:path>
                              </a:pathLst>
                            </a:custGeom>
                            <a:solidFill>
                              <a:srgbClr val="FFFFFF"/>
                            </a:solidFill>
                            <a:ln>
                              <a:noFill/>
                            </a:ln>
                          </wps:spPr>
                          <wps:txbx>
                            <w:txbxContent>
                              <w:p w14:paraId="06E1D3A8" w14:textId="77777777" w:rsidR="00E211CD" w:rsidRDefault="00A7612F">
                                <w:pPr>
                                  <w:textDirection w:val="btLr"/>
                                </w:pPr>
                                <w:r>
                                  <w:rPr>
                                    <w:rFonts w:ascii="Arial Narrow" w:eastAsia="Arial Narrow" w:hAnsi="Arial Narrow" w:cs="Arial Narrow"/>
                                    <w:b/>
                                    <w:color w:val="000000"/>
                                  </w:rPr>
                                  <w:t xml:space="preserve">Similarities </w:t>
                                </w:r>
                              </w:p>
                            </w:txbxContent>
                          </wps:txbx>
                          <wps:bodyPr spcFirstLastPara="1" wrap="square" lIns="88900" tIns="38100" rIns="88900" bIns="38100" anchor="t" anchorCtr="0">
                            <a:noAutofit/>
                          </wps:bodyPr>
                        </wps:wsp>
                      </wpg:grpSp>
                    </wpg:wgp>
                  </a:graphicData>
                </a:graphic>
              </wp:inline>
            </w:drawing>
          </mc:Choice>
          <mc:Fallback>
            <w:pict>
              <v:group w14:anchorId="40470CCE" id="Group 2041144987" o:spid="_x0000_s1027" alt="Two circles intersecting in the centre with text at the top of the two circles and in the intersection. Text is: for the mobile ban, similarities, against the mobile ban." style="width:473.25pt;height:323.25pt;mso-position-horizontal-relative:char;mso-position-vertical-relative:line" coordorigin="26028,21798" coordsize="54864,32004"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pbnAx5gQAAKwVAAAOAAAAZHJzL2Uyb0RvYy54bWzsWNtu4zYQfS/QfyD03lhX64I4i2KzDgos&#13;&#10;mqC7/QBaoi2hkqiSdOz8fWdIUZKduok3u0EC1A8WL6PhcHjOzIiXH/ZNTe6ZkBVvF4534TqEtTkv&#13;&#10;qnazcP78uvwlcYhUtC1ozVu2cB6YdD5c/fzT5a7LmM9LXhdMEFDSymzXLZxSqS6bzWResobKC96x&#13;&#10;FibXXDRUQVdsZoWgO9De1DPfdeezHRdFJ3jOpITRazPpXGn96zXL1e16LZki9cIB25T+F/p/hf+z&#13;&#10;q0uabQTtyirvzaDfYEVDqxYWHVRdU0XJVlSPVDVVLrjka3WR82bG1+sqZ3oPsBvPPdrNjeDbTu9l&#13;&#10;k+023eAmcO2Rn75Zbf77/Y3ovnR3Ajyx6zbgC93DvezXosEnWEn22mUPg8vYXpEcBudgtR9HDslh&#13;&#10;LvTcCDvaqXkJnsf3/LnrJy44HyR8L06x3Ut86rVEYTIPUQS1BHCu2AGZmTVidmDa0DEmwx7uBKkK&#13;&#10;wF8YebEXhNHcIS1tAG/ahWQy3m/zjH2ftN/64JT1NBt8YHb/8n0DSeSIA/kyHHwpacc0vGQ2+jAN&#13;&#10;kthzw9izLvwDSETbTc3IOKW9qN8aoCMzCSh6Lm5O+Ww4cZp1QqobxhuCjYUjwAxNMXr/WSoDDiuC&#13;&#10;q7Z8WdU1jNOsbg8GQCeOAIasjdhS+9XegAaRhiMrXjwAkGSXLytY8jOV6o4KCAfgih2EiIUj/95S&#13;&#10;wRxS/9aC71Mv9AH5atoR085q2qFtXnKIPLkSDjGdj0pHImPsr1vF15Xe2GhMbzUcujHxh59+kCSJ&#13;&#10;H85TAKwh0O09rck4es7Be1EQW97PodXD39Im8LxoIL0fz+PoiPSPIMDquuokQpZmJ1AgeV0VCASU&#13;&#10;kWKz+lgLAltYOEv966PKgVjdkh2EpiTScQzPeV1TBcGo6SCmyHajFzx45UCz60ZxsPw3zYjPaypL&#13;&#10;Y4HWgGI0ayoFaa+umoUD4bB3TMlo8aktiHroIHK1kC8Bd2BAA4BjkF2hoV9WtKqflnsC9T7qGoH2&#13;&#10;fNQnSYqHalAfJB52DOr7GYP6fuZ9oN6LYtcP3NRND2A/GT4L90kaIJZ1wot07tPnNgI/STUxMNsh&#13;&#10;8AODgNOx7xnAPwh/L8NzvAyWafLO8Bz8j+cxh8/dME39IPAtnJeCMSyiM6KTPhkFzgK2FwH3DbCD&#13;&#10;NEXqHwA7jUIdG3QtGAX9/ATW+dak9GkAh5q5MAkdgnppW/m+tU1M/Fi+17p8h7gMSRNSKJTvK7N8&#13;&#10;RxW+h0qxieC3lpRQlBpDCLBPbPEz5fYvrGJ1FOb37CvX76mjCheMbobZun0s1auF/etAawQOBa0R&#13;&#10;WBlPvWGl7LPTi0+ktVsnavOaS2ZWwg3qJYdNg9zUrafT1H8lQPTBEEH0yqfrpfB1mQYH/marJW/u&#13;&#10;Q9GA3zeniDaRgAPEfAssfbpmDtzI1Eb4PZRAanrMtKF0Cr2k/6SCg7PfbFNI2FLpRzFNW4JMM4Z8&#13;&#10;d6ZN92c5Y58Dd7QRyLSzpN820/SX9OvVaG+ZaXisYZSkQ4F2nNFGgXN45uOtS5/RkjCNQD+8TjNb&#13;&#10;qsWRp68uTKUGTLeAeXWeWUuAZ3DFgoZ8b571ak2esfyyT8Mza4SuWyfesFL2+Ujaus0KvK2MNn8X&#13;&#10;GW28A9O5WV8J6lKgv77EO8dpX0uNl6xX/wAAAP//AwBQSwMEFAAGAAgAAAAhAO6HuHPgAAAACgEA&#13;&#10;AA8AAABkcnMvZG93bnJldi54bWxMj09rwkAQxe+FfodlCr3VTdoaasxGxP45iVAtSG9jdkyC2d2Q&#13;&#10;XZP47Tv20l4eMzzmzftli9E0oqfO184qiCcRCLKF07UtFXzt3h9eQPiAVmPjLCm4kIdFfnuTYard&#13;&#10;YD+p34ZScIj1KSqoQmhTKX1RkUE/cS1Z9o6uMxh47UqpOxw43DTyMYoSabC2/KHCllYVFaft2Sj4&#13;&#10;GHBYPsVv/fp0XF2+d9PNfh2TUvd34+ucZTkHEWgMfxdwZeD+kHOxgztb7UWjgGnCr7I3e06mIA4K&#13;&#10;kusg80z+R8h/AAAA//8DAFBLAQItABQABgAIAAAAIQC2gziS/gAAAOEBAAATAAAAAAAAAAAAAAAA&#13;&#10;AAAAAABbQ29udGVudF9UeXBlc10ueG1sUEsBAi0AFAAGAAgAAAAhADj9If/WAAAAlAEAAAsAAAAA&#13;&#10;AAAAAAAAAAAALwEAAF9yZWxzLy5yZWxzUEsBAi0AFAAGAAgAAAAhAGlucDHmBAAArBUAAA4AAAAA&#13;&#10;AAAAAAAAAAAALgIAAGRycy9lMm9Eb2MueG1sUEsBAi0AFAAGAAgAAAAhAO6HuHPgAAAACgEAAA8A&#13;&#10;AAAAAAAAAAAAAAAAQAcAAGRycy9kb3ducmV2LnhtbFBLBQYAAAAABAAEAPMAAABNCAAAAAA=&#13;&#10;">
                <v:group id="Group 1451713456" o:spid="_x0000_s1028" style="position:absolute;left:26028;top:21798;width:54864;height:32004" coordsize="54864,32004"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splQR0AAAAOgAAAAPAAAAZHJzL2Rvd25yZXYueG1sRI/BasJA&#13;&#10;EIbvBd9hGaG3ulk1tkRXEW1LD1KoFkpvQ3ZMgtnZkN0m8e27BaGXgZmf/xu+1Wawteio9ZVjDWqS&#13;&#10;gCDOnam40PB5enl4AuEDssHaMWm4kofNenS3wsy4nj+oO4ZCRAj7DDWUITSZlD4vyaKfuIY4ZmfX&#13;&#10;WgxxbQtpWuwj3NZymiQLabHi+KHEhnYl5Zfjj9Xw2mO/nann7nA5767fp/T966BI6/vxsF/GsV2C&#13;&#10;CDSE/8YN8WaiwzxVj2o2TxfwJxYPINe/AAAA//8DAFBLAQItABQABgAIAAAAIQDb4fbL7gAAAIUB&#13;&#10;AAATAAAAAAAAAAAAAAAAAAAAAABbQ29udGVudF9UeXBlc10ueG1sUEsBAi0AFAAGAAgAAAAhAFr0&#13;&#10;LFu/AAAAFQEAAAsAAAAAAAAAAAAAAAAAHwEAAF9yZWxzLy5yZWxzUEsBAi0AFAAGAAgAAAAhAOym&#13;&#10;VBHQAAAA6AAAAA8AAAAAAAAAAAAAAAAABwIAAGRycy9kb3ducmV2LnhtbFBLBQYAAAAAAwADALcA&#13;&#10;AAAEAwAAAAA=&#13;&#10;">
                  <v:rect id="Rectangle 938710471" o:spid="_x0000_s1029" style="position:absolute;width:54864;height:32004;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no1VyzgAAAOcAAAAPAAAAZHJzL2Rvd25yZXYueG1sRI/dasJA&#13;&#10;FITvC77DcoTe1U2i+BNdxdoKba/a2Ac4Zo/ZYPZsmt1qfPtuodCbgWGYb5jVpreNuFDna8cK0lEC&#13;&#10;grh0uuZKwedh/zAH4QOyxsYxKbiRh816cLfCXLsrf9ClCJWIEPY5KjAhtLmUvjRk0Y9cSxyzk+ss&#13;&#10;hmi7SuoOrxFuG5klyVRarDkuGGxpZ6g8F99WwfvEUfac+ceisgvTHw9vr184Vep+2D8to2yXIAL1&#13;&#10;4b/xh3jRChbj+SxNJrMUfn/FTyDXPwAAAP//AwBQSwECLQAUAAYACAAAACEA2+H2y+4AAACFAQAA&#13;&#10;EwAAAAAAAAAAAAAAAAAAAAAAW0NvbnRlbnRfVHlwZXNdLnhtbFBLAQItABQABgAIAAAAIQBa9Cxb&#13;&#10;vwAAABUBAAALAAAAAAAAAAAAAAAAAB8BAABfcmVscy8ucmVsc1BLAQItABQABgAIAAAAIQCno1Vy&#13;&#10;zgAAAOcAAAAPAAAAAAAAAAAAAAAAAAcCAABkcnMvZG93bnJldi54bWxQSwUGAAAAAAMAAwC3AAAA&#13;&#10;AgMAAAAA&#13;&#10;" filled="f" stroked="f">
                    <v:textbox inset="2.53958mm,2.53958mm,2.53958mm,2.53958mm">
                      <w:txbxContent>
                        <w:p w14:paraId="64546F48" w14:textId="77777777" w:rsidR="00E211CD" w:rsidRDefault="00E211CD">
                          <w:pPr>
                            <w:spacing w:after="0" w:line="240" w:lineRule="auto"/>
                            <w:textDirection w:val="btLr"/>
                          </w:pPr>
                        </w:p>
                      </w:txbxContent>
                    </v:textbox>
                  </v:rect>
                  <v:oval id="Oval 388824690" o:spid="_x0000_s1030" style="position:absolute;left:1537;top:2670;width:31154;height:27675;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4DQY2zQAAAOcAAAAPAAAAZHJzL2Rvd25yZXYueG1sRI9Ba8JA&#13;&#10;EIXvgv9hmUJvuqm2kkRXkZZCLx40pedpdpoEs7Nrdqvpv+8cCr0MPIb3Pb7NbnS9utIQO88GHuYZ&#13;&#10;KOLa244bA+/V6ywHFROyxd4zGfihCLvtdLLB0vobH+l6So0SCMcSDbQphVLrWLfkMM59IJbflx8c&#13;&#10;JolDo+2AN4G7Xi+ybKUddiwLLQZ6bqk+n76dgQP3h8/L0zJcii47VuciVB91MOb+bnxZy9mvQSUa&#13;&#10;03/jD/FmDSzzPF88rgoxES9xAr39BQAA//8DAFBLAQItABQABgAIAAAAIQDb4fbL7gAAAIUBAAAT&#13;&#10;AAAAAAAAAAAAAAAAAAAAAABbQ29udGVudF9UeXBlc10ueG1sUEsBAi0AFAAGAAgAAAAhAFr0LFu/&#13;&#10;AAAAFQEAAAsAAAAAAAAAAAAAAAAAHwEAAF9yZWxzLy5yZWxzUEsBAi0AFAAGAAgAAAAhALgNBjbN&#13;&#10;AAAA5wAAAA8AAAAAAAAAAAAAAAAABwIAAGRycy9kb3ducmV2LnhtbFBLBQYAAAAAAwADALcAAAAB&#13;&#10;AwAAAAA=&#13;&#10;" strokecolor="#00573f" strokeweight="2.25pt">
                    <v:stroke startarrowwidth="narrow" startarrowlength="short" endarrowwidth="narrow" endarrowlength="short" miterlimit="5243f" joinstyle="miter"/>
                    <v:textbox inset="7pt,3pt,7pt,3pt">
                      <w:txbxContent>
                        <w:p w14:paraId="79A90622" w14:textId="77777777" w:rsidR="00E211CD" w:rsidRDefault="00E211CD">
                          <w:pPr>
                            <w:jc w:val="center"/>
                            <w:textDirection w:val="btLr"/>
                          </w:pPr>
                        </w:p>
                      </w:txbxContent>
                    </v:textbox>
                  </v:oval>
                  <v:oval id="Oval 1570230909" o:spid="_x0000_s1031" style="position:absolute;left:18935;top:2528;width:31897;height:27673;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RL5B50AAAAOgAAAAPAAAAZHJzL2Rvd25yZXYueG1sRI9NSwMx&#13;&#10;EIbvgv8hjODNJtbPbpuWqhQWPIirKN6GzXSzuJlsk7hd++uNIHgZmHl5n+FZrEbXiYFCbD1rOJ8o&#13;&#10;EMS1Ny03Gl5fNme3IGJCNth5Jg3fFGG1PD5aYGH8np9pqFIjMoRjgRpsSn0hZawtOYwT3xPnbOuD&#13;&#10;w5TX0EgTcJ/hrpNTpa6lw5bzB4s93VuqP6svp+Gweb+s7na70pu3Q2mfwnb9+DFofXoyPszzWM9B&#13;&#10;JBrTf+MPUZrscHWjphdqpmbwK5YPIJc/AAAA//8DAFBLAQItABQABgAIAAAAIQDb4fbL7gAAAIUB&#13;&#10;AAATAAAAAAAAAAAAAAAAAAAAAABbQ29udGVudF9UeXBlc10ueG1sUEsBAi0AFAAGAAgAAAAhAFr0&#13;&#10;LFu/AAAAFQEAAAsAAAAAAAAAAAAAAAAAHwEAAF9yZWxzLy5yZWxzUEsBAi0AFAAGAAgAAAAhANEv&#13;&#10;kHnQAAAA6AAAAA8AAAAAAAAAAAAAAAAABwIAAGRycy9kb3ducmV2LnhtbFBLBQYAAAAAAwADALcA&#13;&#10;AAAEAwAAAAA=&#13;&#10;" filled="f" strokecolor="#7f3f98" strokeweight="2.25pt">
                    <v:stroke startarrowwidth="narrow" startarrowlength="short" endarrowwidth="narrow" endarrowlength="short" miterlimit="5243f" joinstyle="miter"/>
                    <v:textbox inset="7pt,3pt,7pt,3pt">
                      <w:txbxContent>
                        <w:p w14:paraId="4709B336" w14:textId="77777777" w:rsidR="00E211CD" w:rsidRDefault="00E211CD">
                          <w:pPr>
                            <w:jc w:val="center"/>
                            <w:textDirection w:val="btLr"/>
                          </w:pPr>
                        </w:p>
                      </w:txbxContent>
                    </v:textbox>
                  </v:oval>
                  <v:shape id="Freeform: Shape 604992332" o:spid="_x0000_s1032" style="position:absolute;left:11590;top:3991;width:9549;height:4531;visibility:visible;mso-wrap-style:square;v-text-anchor:top" coordsize="954900,453100" o:spt="1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k9u8EzgAAAOcAAAAPAAAAZHJzL2Rvd25yZXYueG1sRI9ba8JA&#13;&#10;FITfC/0Pyyn4UnTTWEITXcUq4uWtWuzrIXtywezZkF01/vtuoeDLwDDMN8x03ptGXKlztWUFb6MI&#13;&#10;BHFudc2lgu/jevgBwnlkjY1lUnAnB/PZ89MUM21v/EXXgy9FgLDLUEHlfZtJ6fKKDLqRbYlDVtjO&#13;&#10;oA+2K6Xu8BbgppFxFCXSYM1hocKWlhXl58PFKPi89D8b3so4PSVs9qddsXpdFkoNXvrVJMhiAsJT&#13;&#10;7x+Nf8RWK0ii9zSNx+MY/n6FTyBnvwAAAP//AwBQSwECLQAUAAYACAAAACEA2+H2y+4AAACFAQAA&#13;&#10;EwAAAAAAAAAAAAAAAAAAAAAAW0NvbnRlbnRfVHlwZXNdLnhtbFBLAQItABQABgAIAAAAIQBa9Cxb&#13;&#10;vwAAABUBAAALAAAAAAAAAAAAAAAAAB8BAABfcmVscy8ucmVsc1BLAQItABQABgAIAAAAIQDk9u8E&#13;&#10;zgAAAOcAAAAPAAAAAAAAAAAAAAAAAAcCAABkcnMvZG93bnJldi54bWxQSwUGAAAAAAMAAwC3AAAA&#13;&#10;AgMAAAAA&#13;&#10;" adj="-11796480,,5400" path="m,l,453100r954900,l954900,,,xe" stroked="f">
                    <v:stroke joinstyle="miter"/>
                    <v:formulas/>
                    <v:path arrowok="t" o:extrusionok="f" o:connecttype="custom" textboxrect="0,0,954900,453100"/>
                    <v:textbox inset="7pt,3pt,7pt,3pt">
                      <w:txbxContent>
                        <w:p w14:paraId="4233CC43" w14:textId="77777777" w:rsidR="00E211CD" w:rsidRDefault="00A7612F">
                          <w:pPr>
                            <w:jc w:val="center"/>
                            <w:textDirection w:val="btLr"/>
                          </w:pPr>
                          <w:r>
                            <w:rPr>
                              <w:rFonts w:ascii="Arial Narrow" w:eastAsia="Arial Narrow" w:hAnsi="Arial Narrow" w:cs="Arial Narrow"/>
                              <w:b/>
                              <w:color w:val="000000"/>
                            </w:rPr>
                            <w:t>For the mobile ban.</w:t>
                          </w:r>
                        </w:p>
                      </w:txbxContent>
                    </v:textbox>
                  </v:shape>
                  <v:shape id="Freeform: Shape 1625756028" o:spid="_x0000_s1033" style="position:absolute;left:30554;top:3823;width:9544;height:4188;visibility:visible;mso-wrap-style:square;v-text-anchor:top" coordsize="954400,418800" o:spt="1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SqaH/zwAAAOgAAAAPAAAAZHJzL2Rvd25yZXYueG1sRI9BS8NA&#13;&#10;EIXvgv9hGcGLtBujTTXtthS1xZuYCPU4ZMckmp0N2bWJ/945CF4ezHvMN/PW28l16kRDaD0buJ4n&#13;&#10;oIgrb1uuDbyV+9kdqBCRLXaeycAPBdhuzs/WmFs/8iudilgrgXDI0UATY59rHaqGHIa574kl+/CD&#13;&#10;wyjjUGs74Chw1+k0STLtsGW50GBPDw1VX8W3M1CW41X9+b4rDi/7J32DfLxt74/GXF5MjyuR3QpU&#13;&#10;pCn+b/whnq10yNLFcpElqXwuxcQAvfkFAAD//wMAUEsBAi0AFAAGAAgAAAAhANvh9svuAAAAhQEA&#13;&#10;ABMAAAAAAAAAAAAAAAAAAAAAAFtDb250ZW50X1R5cGVzXS54bWxQSwECLQAUAAYACAAAACEAWvQs&#13;&#10;W78AAAAVAQAACwAAAAAAAAAAAAAAAAAfAQAAX3JlbHMvLnJlbHNQSwECLQAUAAYACAAAACEA0qmh&#13;&#10;/88AAADoAAAADwAAAAAAAAAAAAAAAAAHAgAAZHJzL2Rvd25yZXYueG1sUEsFBgAAAAADAAMAtwAA&#13;&#10;AAMDAAAAAA==&#13;&#10;" adj="-11796480,,5400" path="m,l,418800r954400,l954400,,,xe" stroked="f">
                    <v:stroke joinstyle="miter"/>
                    <v:formulas/>
                    <v:path arrowok="t" o:extrusionok="f" o:connecttype="custom" textboxrect="0,0,954400,418800"/>
                    <v:textbox inset="7pt,3pt,7pt,3pt">
                      <w:txbxContent>
                        <w:p w14:paraId="31B00E98" w14:textId="77777777" w:rsidR="00E211CD" w:rsidRDefault="00A7612F">
                          <w:pPr>
                            <w:jc w:val="center"/>
                            <w:textDirection w:val="btLr"/>
                          </w:pPr>
                          <w:r>
                            <w:rPr>
                              <w:rFonts w:ascii="Arial Narrow" w:eastAsia="Arial Narrow" w:hAnsi="Arial Narrow" w:cs="Arial Narrow"/>
                              <w:b/>
                              <w:color w:val="000000"/>
                            </w:rPr>
                            <w:t>Against the mobile ban.</w:t>
                          </w:r>
                        </w:p>
                      </w:txbxContent>
                    </v:textbox>
                  </v:shape>
                  <v:shape id="Freeform: Shape 418845899" o:spid="_x0000_s1034" style="position:absolute;left:22010;top:8495;width:7518;height:2756;visibility:visible;mso-wrap-style:square;v-text-anchor:top" coordsize="751800,275600" o:spt="1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xNf1RzwAAAOcAAAAPAAAAZHJzL2Rvd25yZXYueG1sRI9RS8Mw&#13;&#10;FIXfBf9DuMJehks3pqbdsjEmgjBB3Ib6eGmuaVlzU5rY1X9vhIEvBw6H8x3Ocj24RvTUhdqzhukk&#13;&#10;A0FcelOz1XA8PN0qECEiG2w8k4YfCrBeXV8tsTD+zG/U76MVCcKhQA1VjG0hZSgrchgmviVO2Zfv&#13;&#10;HMZkOytNh+cEd42cZdm9dFhzWqiwpW1F5Wn/7TR8fO6cfY3Svu/y3Dz0p5fxbKO0Ht0Mj4skmwWI&#13;&#10;SEP8b1wQz0bDfKrU/E7lOfz9Sp9Arn4BAAD//wMAUEsBAi0AFAAGAAgAAAAhANvh9svuAAAAhQEA&#13;&#10;ABMAAAAAAAAAAAAAAAAAAAAAAFtDb250ZW50X1R5cGVzXS54bWxQSwECLQAUAAYACAAAACEAWvQs&#13;&#10;W78AAAAVAQAACwAAAAAAAAAAAAAAAAAfAQAAX3JlbHMvLnJlbHNQSwECLQAUAAYACAAAACEAsTX9&#13;&#10;Uc8AAADnAAAADwAAAAAAAAAAAAAAAAAHAgAAZHJzL2Rvd25yZXYueG1sUEsFBgAAAAADAAMAtwAA&#13;&#10;AAMDAAAAAA==&#13;&#10;" adj="-11796480,,5400" path="m,l,275600r751800,l751800,,,xe" stroked="f">
                    <v:stroke joinstyle="miter"/>
                    <v:formulas/>
                    <v:path arrowok="t" o:extrusionok="f" o:connecttype="custom" textboxrect="0,0,751800,275600"/>
                    <v:textbox inset="7pt,3pt,7pt,3pt">
                      <w:txbxContent>
                        <w:p w14:paraId="06E1D3A8" w14:textId="77777777" w:rsidR="00E211CD" w:rsidRDefault="00A7612F">
                          <w:pPr>
                            <w:textDirection w:val="btLr"/>
                          </w:pPr>
                          <w:r>
                            <w:rPr>
                              <w:rFonts w:ascii="Arial Narrow" w:eastAsia="Arial Narrow" w:hAnsi="Arial Narrow" w:cs="Arial Narrow"/>
                              <w:b/>
                              <w:color w:val="000000"/>
                            </w:rPr>
                            <w:t xml:space="preserve">Similarities </w:t>
                          </w:r>
                        </w:p>
                      </w:txbxContent>
                    </v:textbox>
                  </v:shape>
                </v:group>
                <w10:anchorlock/>
              </v:group>
            </w:pict>
          </mc:Fallback>
        </mc:AlternateContent>
      </w:r>
    </w:p>
    <w:tbl>
      <w:tblPr>
        <w:tblStyle w:val="a3"/>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208193DF"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09E" w14:textId="3B563975" w:rsidR="00E211CD" w:rsidRPr="00410F77" w:rsidRDefault="00A7612F" w:rsidP="00EB647E">
            <w:pPr>
              <w:pStyle w:val="Tableheadingcondensed"/>
              <w:jc w:val="center"/>
            </w:pPr>
            <w:r w:rsidRPr="00410F77">
              <w:t>Task 1: Activity 1.1 Teacher perspectives on mobile phone policy</w:t>
            </w:r>
          </w:p>
          <w:p w14:paraId="0000009F" w14:textId="770D788A" w:rsidR="00E211CD" w:rsidRPr="00410F77" w:rsidRDefault="00A7612F" w:rsidP="00EB647E">
            <w:pPr>
              <w:pStyle w:val="Tableheadingcondensed"/>
              <w:jc w:val="center"/>
            </w:pPr>
            <w:r w:rsidRPr="00410F77">
              <w:t xml:space="preserve">Student </w:t>
            </w:r>
            <w:r w:rsidR="00410F77">
              <w:t>r</w:t>
            </w:r>
            <w:r w:rsidRPr="00410F77">
              <w:t>eflection: How well did you go with this step? (Please tick the box below)</w:t>
            </w:r>
          </w:p>
        </w:tc>
      </w:tr>
      <w:tr w:rsidR="00E211CD" w14:paraId="2612A290"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0A4" w14:textId="77777777" w:rsidR="00E211CD" w:rsidRDefault="00000000" w:rsidP="00410F77">
            <w:pPr>
              <w:pStyle w:val="Tablecondensed"/>
              <w:jc w:val="center"/>
            </w:pPr>
            <w:sdt>
              <w:sdtPr>
                <w:tag w:val="goog_rdk_7"/>
                <w:id w:val="1903753421"/>
              </w:sdtPr>
              <w:sdtContent>
                <w:r w:rsidR="00A7612F">
                  <w:rPr>
                    <w:rFonts w:ascii="Arial Unicode MS" w:eastAsia="Arial Unicode MS" w:hAnsi="Arial Unicode MS" w:cs="Arial Unicode MS"/>
                  </w:rPr>
                  <w:t>☐</w:t>
                </w:r>
              </w:sdtContent>
            </w:sdt>
            <w:r w:rsidR="00A7612F">
              <w:t>Not Submitted</w:t>
            </w:r>
          </w:p>
        </w:tc>
        <w:tc>
          <w:tcPr>
            <w:tcW w:w="1815" w:type="dxa"/>
          </w:tcPr>
          <w:p w14:paraId="000000A5" w14:textId="77777777" w:rsidR="00E211CD" w:rsidRDefault="00000000" w:rsidP="00410F77">
            <w:pPr>
              <w:pStyle w:val="Tablecondensed"/>
              <w:jc w:val="center"/>
            </w:pPr>
            <w:sdt>
              <w:sdtPr>
                <w:tag w:val="goog_rdk_8"/>
                <w:id w:val="-435893525"/>
              </w:sdtPr>
              <w:sdtContent>
                <w:r w:rsidR="00A7612F">
                  <w:rPr>
                    <w:rFonts w:ascii="Arial Unicode MS" w:eastAsia="Arial Unicode MS" w:hAnsi="Arial Unicode MS" w:cs="Arial Unicode MS"/>
                  </w:rPr>
                  <w:t>☐</w:t>
                </w:r>
              </w:sdtContent>
            </w:sdt>
            <w:r w:rsidR="00A7612F">
              <w:t>Beginning</w:t>
            </w:r>
          </w:p>
        </w:tc>
        <w:tc>
          <w:tcPr>
            <w:tcW w:w="1876" w:type="dxa"/>
          </w:tcPr>
          <w:p w14:paraId="000000A6" w14:textId="77777777" w:rsidR="00E211CD" w:rsidRDefault="00000000" w:rsidP="00410F77">
            <w:pPr>
              <w:pStyle w:val="Tablecondensed"/>
              <w:jc w:val="center"/>
            </w:pPr>
            <w:sdt>
              <w:sdtPr>
                <w:tag w:val="goog_rdk_9"/>
                <w:id w:val="-1346819482"/>
              </w:sdtPr>
              <w:sdtContent>
                <w:r w:rsidR="00A7612F">
                  <w:rPr>
                    <w:rFonts w:ascii="Arial Unicode MS" w:eastAsia="Arial Unicode MS" w:hAnsi="Arial Unicode MS" w:cs="Arial Unicode MS"/>
                  </w:rPr>
                  <w:t>☐</w:t>
                </w:r>
              </w:sdtContent>
            </w:sdt>
            <w:r w:rsidR="00A7612F">
              <w:t>Consolidating</w:t>
            </w:r>
          </w:p>
        </w:tc>
        <w:tc>
          <w:tcPr>
            <w:tcW w:w="1765" w:type="dxa"/>
          </w:tcPr>
          <w:p w14:paraId="000000A7" w14:textId="77777777" w:rsidR="00E211CD" w:rsidRDefault="00000000" w:rsidP="00410F77">
            <w:pPr>
              <w:pStyle w:val="Tablecondensed"/>
              <w:jc w:val="center"/>
            </w:pPr>
            <w:sdt>
              <w:sdtPr>
                <w:tag w:val="goog_rdk_10"/>
                <w:id w:val="427952646"/>
              </w:sdtPr>
              <w:sdtContent>
                <w:r w:rsidR="00A7612F">
                  <w:rPr>
                    <w:rFonts w:ascii="Arial Unicode MS" w:eastAsia="Arial Unicode MS" w:hAnsi="Arial Unicode MS" w:cs="Arial Unicode MS"/>
                  </w:rPr>
                  <w:t>☐</w:t>
                </w:r>
              </w:sdtContent>
            </w:sdt>
            <w:r w:rsidR="00A7612F">
              <w:t>Achieving</w:t>
            </w:r>
          </w:p>
        </w:tc>
        <w:tc>
          <w:tcPr>
            <w:tcW w:w="1747" w:type="dxa"/>
          </w:tcPr>
          <w:p w14:paraId="000000A8" w14:textId="77777777" w:rsidR="00E211CD" w:rsidRDefault="00000000" w:rsidP="00410F77">
            <w:pPr>
              <w:pStyle w:val="Tablecondensed"/>
              <w:jc w:val="center"/>
            </w:pPr>
            <w:sdt>
              <w:sdtPr>
                <w:tag w:val="goog_rdk_11"/>
                <w:id w:val="971427778"/>
              </w:sdtPr>
              <w:sdtContent>
                <w:r w:rsidR="00A7612F">
                  <w:rPr>
                    <w:rFonts w:ascii="Arial Unicode MS" w:eastAsia="Arial Unicode MS" w:hAnsi="Arial Unicode MS" w:cs="Arial Unicode MS"/>
                  </w:rPr>
                  <w:t>☐</w:t>
                </w:r>
              </w:sdtContent>
            </w:sdt>
            <w:r w:rsidR="00A7612F">
              <w:t>Excelling</w:t>
            </w:r>
          </w:p>
        </w:tc>
      </w:tr>
      <w:tr w:rsidR="00E211CD" w14:paraId="33F32BE8" w14:textId="77777777" w:rsidTr="00410F77">
        <w:trPr>
          <w:cnfStyle w:val="000000010000" w:firstRow="0" w:lastRow="0" w:firstColumn="0" w:lastColumn="0" w:oddVBand="0" w:evenVBand="0" w:oddHBand="0" w:evenHBand="1" w:firstRowFirstColumn="0" w:firstRowLastColumn="0" w:lastRowFirstColumn="0" w:lastRowLastColumn="0"/>
          <w:trHeight w:val="278"/>
          <w:jc w:val="center"/>
        </w:trPr>
        <w:tc>
          <w:tcPr>
            <w:tcW w:w="8778" w:type="dxa"/>
            <w:gridSpan w:val="5"/>
          </w:tcPr>
          <w:p w14:paraId="000000A9" w14:textId="3302D0BF" w:rsidR="00E211CD" w:rsidRDefault="00A7612F" w:rsidP="00410F77">
            <w:pPr>
              <w:pStyle w:val="Tablecondensed"/>
            </w:pPr>
            <w:r>
              <w:t xml:space="preserve">Student </w:t>
            </w:r>
            <w:r w:rsidR="00410F77">
              <w:t>c</w:t>
            </w:r>
            <w:r>
              <w:t>omment (</w:t>
            </w:r>
            <w:r w:rsidR="00410F77">
              <w:t>o</w:t>
            </w:r>
            <w:r>
              <w:t>ptional):</w:t>
            </w:r>
          </w:p>
        </w:tc>
      </w:tr>
      <w:tr w:rsidR="00E211CD" w14:paraId="12E82299"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0AE" w14:textId="35111869" w:rsidR="00E211CD" w:rsidRPr="00EB647E" w:rsidRDefault="00410F77" w:rsidP="00EB647E">
            <w:pPr>
              <w:pStyle w:val="Tableheadingcondensed"/>
              <w:jc w:val="center"/>
              <w:rPr>
                <w:b/>
                <w:bCs/>
              </w:rPr>
            </w:pPr>
            <w:r w:rsidRPr="00EB647E">
              <w:rPr>
                <w:b/>
                <w:bCs/>
              </w:rPr>
              <w:t>Teacher feedback</w:t>
            </w:r>
          </w:p>
        </w:tc>
      </w:tr>
      <w:tr w:rsidR="00E211CD" w14:paraId="6E840DB6"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0B3" w14:textId="77777777" w:rsidR="00E211CD" w:rsidRDefault="00000000" w:rsidP="00410F77">
            <w:pPr>
              <w:pStyle w:val="Tablecondensed"/>
              <w:jc w:val="center"/>
            </w:pPr>
            <w:sdt>
              <w:sdtPr>
                <w:tag w:val="goog_rdk_12"/>
                <w:id w:val="1273569406"/>
              </w:sdtPr>
              <w:sdtContent>
                <w:r w:rsidR="00A7612F">
                  <w:rPr>
                    <w:rFonts w:ascii="Arial Unicode MS" w:eastAsia="Arial Unicode MS" w:hAnsi="Arial Unicode MS" w:cs="Arial Unicode MS"/>
                  </w:rPr>
                  <w:t>☐</w:t>
                </w:r>
              </w:sdtContent>
            </w:sdt>
            <w:r w:rsidR="00A7612F">
              <w:t>Not Submitted</w:t>
            </w:r>
          </w:p>
        </w:tc>
        <w:tc>
          <w:tcPr>
            <w:tcW w:w="1815" w:type="dxa"/>
          </w:tcPr>
          <w:p w14:paraId="000000B4" w14:textId="77777777" w:rsidR="00E211CD" w:rsidRDefault="00000000" w:rsidP="00410F77">
            <w:pPr>
              <w:pStyle w:val="Tablecondensed"/>
              <w:jc w:val="center"/>
            </w:pPr>
            <w:sdt>
              <w:sdtPr>
                <w:tag w:val="goog_rdk_13"/>
                <w:id w:val="104677263"/>
              </w:sdtPr>
              <w:sdtContent>
                <w:r w:rsidR="00A7612F">
                  <w:rPr>
                    <w:rFonts w:ascii="Arial Unicode MS" w:eastAsia="Arial Unicode MS" w:hAnsi="Arial Unicode MS" w:cs="Arial Unicode MS"/>
                  </w:rPr>
                  <w:t>☐</w:t>
                </w:r>
              </w:sdtContent>
            </w:sdt>
            <w:r w:rsidR="00A7612F">
              <w:t>Beginning</w:t>
            </w:r>
          </w:p>
        </w:tc>
        <w:tc>
          <w:tcPr>
            <w:tcW w:w="1876" w:type="dxa"/>
          </w:tcPr>
          <w:p w14:paraId="000000B5" w14:textId="77777777" w:rsidR="00E211CD" w:rsidRDefault="00000000" w:rsidP="00410F77">
            <w:pPr>
              <w:pStyle w:val="Tablecondensed"/>
              <w:jc w:val="center"/>
            </w:pPr>
            <w:sdt>
              <w:sdtPr>
                <w:tag w:val="goog_rdk_14"/>
                <w:id w:val="1963047459"/>
              </w:sdtPr>
              <w:sdtContent>
                <w:r w:rsidR="00A7612F">
                  <w:rPr>
                    <w:rFonts w:ascii="Arial Unicode MS" w:eastAsia="Arial Unicode MS" w:hAnsi="Arial Unicode MS" w:cs="Arial Unicode MS"/>
                  </w:rPr>
                  <w:t>☐</w:t>
                </w:r>
              </w:sdtContent>
            </w:sdt>
            <w:r w:rsidR="00A7612F">
              <w:t>Consolidating</w:t>
            </w:r>
          </w:p>
        </w:tc>
        <w:tc>
          <w:tcPr>
            <w:tcW w:w="1765" w:type="dxa"/>
          </w:tcPr>
          <w:p w14:paraId="000000B6" w14:textId="77777777" w:rsidR="00E211CD" w:rsidRDefault="00000000" w:rsidP="00410F77">
            <w:pPr>
              <w:pStyle w:val="Tablecondensed"/>
              <w:jc w:val="center"/>
            </w:pPr>
            <w:sdt>
              <w:sdtPr>
                <w:tag w:val="goog_rdk_15"/>
                <w:id w:val="895186760"/>
              </w:sdtPr>
              <w:sdtContent>
                <w:r w:rsidR="00A7612F">
                  <w:rPr>
                    <w:rFonts w:ascii="Arial Unicode MS" w:eastAsia="Arial Unicode MS" w:hAnsi="Arial Unicode MS" w:cs="Arial Unicode MS"/>
                  </w:rPr>
                  <w:t>☐</w:t>
                </w:r>
              </w:sdtContent>
            </w:sdt>
            <w:r w:rsidR="00A7612F">
              <w:t>Achieving</w:t>
            </w:r>
          </w:p>
        </w:tc>
        <w:tc>
          <w:tcPr>
            <w:tcW w:w="1747" w:type="dxa"/>
          </w:tcPr>
          <w:p w14:paraId="000000B7" w14:textId="77777777" w:rsidR="00E211CD" w:rsidRDefault="00000000" w:rsidP="00410F77">
            <w:pPr>
              <w:pStyle w:val="Tablecondensed"/>
              <w:jc w:val="center"/>
            </w:pPr>
            <w:sdt>
              <w:sdtPr>
                <w:tag w:val="goog_rdk_16"/>
                <w:id w:val="-1850182131"/>
              </w:sdtPr>
              <w:sdtContent>
                <w:r w:rsidR="00A7612F">
                  <w:rPr>
                    <w:rFonts w:ascii="Arial Unicode MS" w:eastAsia="Arial Unicode MS" w:hAnsi="Arial Unicode MS" w:cs="Arial Unicode MS"/>
                  </w:rPr>
                  <w:t>☐</w:t>
                </w:r>
              </w:sdtContent>
            </w:sdt>
            <w:r w:rsidR="00A7612F">
              <w:t>Excelling</w:t>
            </w:r>
          </w:p>
        </w:tc>
      </w:tr>
      <w:tr w:rsidR="00E211CD" w14:paraId="5B0EFFEB"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0B8" w14:textId="77777777" w:rsidR="00E211CD" w:rsidRPr="00410F77" w:rsidRDefault="00A7612F" w:rsidP="00410F77">
            <w:pPr>
              <w:pStyle w:val="Tablecondensed"/>
            </w:pPr>
            <w:r w:rsidRPr="00410F77">
              <w:rPr>
                <w:rStyle w:val="Bold"/>
              </w:rPr>
              <w:t>Not Submitted:</w:t>
            </w:r>
            <w:r w:rsidRPr="00410F77">
              <w:t xml:space="preserve"> No work has been submitted or attempted for this outcome. </w:t>
            </w:r>
          </w:p>
        </w:tc>
        <w:tc>
          <w:tcPr>
            <w:tcW w:w="1815" w:type="dxa"/>
          </w:tcPr>
          <w:p w14:paraId="000000B9" w14:textId="77777777" w:rsidR="00E211CD" w:rsidRPr="00410F77" w:rsidRDefault="00A7612F" w:rsidP="00410F77">
            <w:pPr>
              <w:pStyle w:val="Tablecondensed"/>
            </w:pPr>
            <w:r w:rsidRPr="00410F77">
              <w:rPr>
                <w:rStyle w:val="Bold"/>
              </w:rPr>
              <w:t>Beginning:</w:t>
            </w:r>
            <w:r w:rsidRPr="00410F77">
              <w:t xml:space="preserve"> You have attempted to identify if some texts are for or against an issue. To bump it up, re-read the task </w:t>
            </w:r>
            <w:r w:rsidRPr="00410F77">
              <w:lastRenderedPageBreak/>
              <w:t>requirements and complete all aspects of the table.</w:t>
            </w:r>
          </w:p>
        </w:tc>
        <w:tc>
          <w:tcPr>
            <w:tcW w:w="1876" w:type="dxa"/>
          </w:tcPr>
          <w:p w14:paraId="000000BA" w14:textId="77777777" w:rsidR="00E211CD" w:rsidRPr="00410F77" w:rsidRDefault="00A7612F" w:rsidP="00410F77">
            <w:pPr>
              <w:pStyle w:val="Tablecondensed"/>
            </w:pPr>
            <w:r w:rsidRPr="00410F77">
              <w:rPr>
                <w:rStyle w:val="Bold"/>
              </w:rPr>
              <w:lastRenderedPageBreak/>
              <w:t>Consolidating:</w:t>
            </w:r>
            <w:r w:rsidRPr="00410F77">
              <w:t xml:space="preserve"> You have been able to identify if the texts provided are for or against an issue. To bump it up, you need </w:t>
            </w:r>
            <w:r w:rsidRPr="00410F77">
              <w:lastRenderedPageBreak/>
              <w:t>to include more details in your Venn diagram.</w:t>
            </w:r>
          </w:p>
        </w:tc>
        <w:tc>
          <w:tcPr>
            <w:tcW w:w="1765" w:type="dxa"/>
          </w:tcPr>
          <w:p w14:paraId="000000BB" w14:textId="77777777" w:rsidR="00E211CD" w:rsidRPr="00410F77" w:rsidRDefault="00A7612F" w:rsidP="00410F77">
            <w:pPr>
              <w:pStyle w:val="Tablecondensed"/>
            </w:pPr>
            <w:r w:rsidRPr="00410F77">
              <w:rPr>
                <w:rStyle w:val="Bold"/>
              </w:rPr>
              <w:lastRenderedPageBreak/>
              <w:t>Achieving:</w:t>
            </w:r>
            <w:r w:rsidRPr="00410F77">
              <w:t xml:space="preserve"> You have been able to identify if the texts are for or against the selected issue. You have demonstrated </w:t>
            </w:r>
            <w:r w:rsidRPr="00410F77">
              <w:lastRenderedPageBreak/>
              <w:t>the ability to compare the texts in the diagram. To bump it up, try to add further details to your Venn diagram. Include further examples or explanations.</w:t>
            </w:r>
          </w:p>
        </w:tc>
        <w:tc>
          <w:tcPr>
            <w:tcW w:w="1747" w:type="dxa"/>
          </w:tcPr>
          <w:p w14:paraId="000000BC" w14:textId="77777777" w:rsidR="00E211CD" w:rsidRPr="00410F77" w:rsidRDefault="00A7612F" w:rsidP="00410F77">
            <w:pPr>
              <w:pStyle w:val="Tablecondensed"/>
            </w:pPr>
            <w:r w:rsidRPr="00410F77">
              <w:rPr>
                <w:rStyle w:val="Bold"/>
              </w:rPr>
              <w:lastRenderedPageBreak/>
              <w:t>Excelling:</w:t>
            </w:r>
            <w:r w:rsidRPr="00410F77">
              <w:t xml:space="preserve"> You have been able to identify if the texts are for or against the selected issue. You have extensively </w:t>
            </w:r>
            <w:r w:rsidRPr="00410F77">
              <w:lastRenderedPageBreak/>
              <w:t>compared the texts in the diagram by giving examples and explanations. Great work!</w:t>
            </w:r>
          </w:p>
          <w:p w14:paraId="000000BD" w14:textId="77777777" w:rsidR="00E211CD" w:rsidRPr="00410F77" w:rsidRDefault="00E211CD" w:rsidP="00410F77">
            <w:pPr>
              <w:pStyle w:val="Tablecondensed"/>
            </w:pPr>
          </w:p>
        </w:tc>
      </w:tr>
      <w:tr w:rsidR="00E211CD" w14:paraId="697CBD80"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0BF" w14:textId="7AEBC8EB" w:rsidR="00E211CD" w:rsidRDefault="00A7612F" w:rsidP="00410F77">
            <w:pPr>
              <w:pStyle w:val="Tablecondensed"/>
            </w:pPr>
            <w:r>
              <w:lastRenderedPageBreak/>
              <w:t xml:space="preserve">Teacher </w:t>
            </w:r>
            <w:r w:rsidR="00410F77">
              <w:t>c</w:t>
            </w:r>
            <w:r>
              <w:t>omment:</w:t>
            </w:r>
          </w:p>
        </w:tc>
      </w:tr>
    </w:tbl>
    <w:p w14:paraId="641971B1" w14:textId="20C63350" w:rsidR="00D025C2" w:rsidRPr="009426C3" w:rsidRDefault="00A7612F" w:rsidP="009426C3">
      <w:pPr>
        <w:pStyle w:val="Heading3"/>
      </w:pPr>
      <w:bookmarkStart w:id="20" w:name="_Toc212643072"/>
      <w:r w:rsidRPr="002F70F2">
        <w:t>Activity 1.2 Parent perspectives</w:t>
      </w:r>
      <w:bookmarkEnd w:id="20"/>
      <w:r w:rsidRPr="002F70F2">
        <w:t xml:space="preserve">  </w:t>
      </w:r>
    </w:p>
    <w:p w14:paraId="000000C7" w14:textId="08C53B68" w:rsidR="00E211CD" w:rsidRPr="009426C3" w:rsidRDefault="00CE489B" w:rsidP="009426C3">
      <w:pPr>
        <w:pStyle w:val="BodyText"/>
      </w:pPr>
      <w:r w:rsidRPr="009426C3">
        <w:rPr>
          <w:noProof/>
        </w:rPr>
        <w:drawing>
          <wp:inline distT="0" distB="0" distL="0" distR="0" wp14:anchorId="3656F627" wp14:editId="412E0C09">
            <wp:extent cx="286938" cy="252000"/>
            <wp:effectExtent l="0" t="0" r="5715" b="2540"/>
            <wp:docPr id="1412232147"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9426C3">
        <w:t xml:space="preserve"> </w:t>
      </w:r>
      <w:r w:rsidRPr="009426C3">
        <w:rPr>
          <w:noProof/>
        </w:rPr>
        <w:drawing>
          <wp:inline distT="0" distB="0" distL="0" distR="0" wp14:anchorId="0492DEC0" wp14:editId="11781FAE">
            <wp:extent cx="239882" cy="252000"/>
            <wp:effectExtent l="0" t="0" r="1905" b="2540"/>
            <wp:docPr id="139267227"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9426C3">
        <w:t xml:space="preserve"> </w:t>
      </w:r>
      <w:r w:rsidR="0015493F" w:rsidRPr="009426C3">
        <w:rPr>
          <w:noProof/>
        </w:rPr>
        <w:drawing>
          <wp:inline distT="0" distB="0" distL="0" distR="0" wp14:anchorId="1184A920" wp14:editId="2958E7C6">
            <wp:extent cx="286094" cy="252000"/>
            <wp:effectExtent l="0" t="0" r="0" b="2540"/>
            <wp:docPr id="714505943"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9426C3">
        <w:t xml:space="preserve"> </w:t>
      </w:r>
      <w:r w:rsidR="00A7612F" w:rsidRPr="009426C3">
        <w:rPr>
          <w:rStyle w:val="Bold"/>
        </w:rPr>
        <w:t>Part 1:</w:t>
      </w:r>
      <w:r w:rsidR="00A7612F" w:rsidRPr="009426C3">
        <w:t xml:space="preserve"> Read the different text types below to understand different parents’ opinions on Victoria’s mobile phone policy. </w:t>
      </w:r>
    </w:p>
    <w:p w14:paraId="000000C9" w14:textId="15942F45" w:rsidR="00E211CD" w:rsidRPr="009426C3" w:rsidRDefault="0015493F" w:rsidP="009426C3">
      <w:pPr>
        <w:pStyle w:val="BodyText"/>
        <w:rPr>
          <w:rStyle w:val="Hyperlink"/>
        </w:rPr>
      </w:pPr>
      <w:r w:rsidRPr="009426C3">
        <w:rPr>
          <w:noProof/>
        </w:rPr>
        <w:drawing>
          <wp:inline distT="0" distB="0" distL="0" distR="0" wp14:anchorId="0E765114" wp14:editId="6C11311F">
            <wp:extent cx="245947" cy="252000"/>
            <wp:effectExtent l="0" t="0" r="0" b="2540"/>
            <wp:docPr id="737347612"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6F5F50E8" w:rsidRPr="009426C3">
        <w:t xml:space="preserve"> </w:t>
      </w:r>
      <w:r w:rsidR="6F5F50E8" w:rsidRPr="009426C3">
        <w:rPr>
          <w:rStyle w:val="Bold"/>
        </w:rPr>
        <w:t>Online Article</w:t>
      </w:r>
      <w:r w:rsidR="62EF89F9" w:rsidRPr="009426C3">
        <w:t xml:space="preserve"> (teachers may wish to include particular viewpoints from this article or others for their class)</w:t>
      </w:r>
      <w:r w:rsidR="6F5F50E8" w:rsidRPr="009426C3">
        <w:t xml:space="preserve">:  </w:t>
      </w:r>
      <w:hyperlink r:id="rId34">
        <w:r w:rsidR="6F5F50E8" w:rsidRPr="009426C3">
          <w:rPr>
            <w:rStyle w:val="Hyperlink"/>
          </w:rPr>
          <w:t>Please listen to parents. We want a consistent mobile phone policy for secondary schools | North Shore Mums</w:t>
        </w:r>
      </w:hyperlink>
    </w:p>
    <w:p w14:paraId="4CF98890" w14:textId="6E2A3378" w:rsidR="00D025C2" w:rsidRPr="009426C3" w:rsidRDefault="00CE489B" w:rsidP="009426C3">
      <w:pPr>
        <w:pStyle w:val="BodyText"/>
      </w:pPr>
      <w:r w:rsidRPr="009426C3">
        <w:rPr>
          <w:noProof/>
        </w:rPr>
        <w:drawing>
          <wp:inline distT="0" distB="0" distL="0" distR="0" wp14:anchorId="2722D052" wp14:editId="7D9E968D">
            <wp:extent cx="239882" cy="252000"/>
            <wp:effectExtent l="0" t="0" r="1905" b="2540"/>
            <wp:docPr id="1527931535"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9426C3">
        <w:t xml:space="preserve"> </w:t>
      </w:r>
      <w:r w:rsidR="0015493F" w:rsidRPr="009426C3">
        <w:rPr>
          <w:noProof/>
        </w:rPr>
        <w:drawing>
          <wp:inline distT="0" distB="0" distL="0" distR="0" wp14:anchorId="7E4FEE44" wp14:editId="5B74AA93">
            <wp:extent cx="286094" cy="252000"/>
            <wp:effectExtent l="0" t="0" r="0" b="2540"/>
            <wp:docPr id="1939303451"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6F5F50E8" w:rsidRPr="009426C3">
        <w:t xml:space="preserve"> </w:t>
      </w:r>
      <w:r w:rsidR="6F5F50E8" w:rsidRPr="009426C3">
        <w:rPr>
          <w:rStyle w:val="Bold"/>
        </w:rPr>
        <w:t>Part 2:</w:t>
      </w:r>
      <w:r w:rsidR="6F5F50E8" w:rsidRPr="009426C3">
        <w:t xml:space="preserve"> Fill in the Venn diagram below comparing two parents’ comments </w:t>
      </w:r>
      <w:r w:rsidR="1EE1E662" w:rsidRPr="009426C3">
        <w:t>from the linked article regarding</w:t>
      </w:r>
      <w:r w:rsidR="6F5F50E8" w:rsidRPr="009426C3">
        <w:t xml:space="preserve"> the mobile phone ban.  </w:t>
      </w:r>
    </w:p>
    <w:p w14:paraId="000000D2" w14:textId="64056C8A" w:rsidR="00E211CD" w:rsidRPr="009426C3" w:rsidRDefault="00A7612F">
      <w:pPr>
        <w:spacing w:line="240" w:lineRule="auto"/>
        <w:rPr>
          <w:rFonts w:ascii="Arial" w:eastAsia="Arial" w:hAnsi="Arial" w:cs="Arial"/>
          <w:lang w:val="en-US"/>
        </w:rPr>
      </w:pPr>
      <w:r w:rsidRPr="177AED60">
        <w:rPr>
          <w:rFonts w:ascii="Arial" w:eastAsia="Arial" w:hAnsi="Arial" w:cs="Arial"/>
          <w:lang w:val="en-US"/>
        </w:rPr>
        <w:t xml:space="preserve">Double click on the diagram below and open the draw feature. Add in your own responses using a text box. </w:t>
      </w:r>
    </w:p>
    <w:p w14:paraId="68E34DC3" w14:textId="4D47E538" w:rsidR="002F70F2" w:rsidRDefault="00A7612F">
      <w:pPr>
        <w:spacing w:line="240" w:lineRule="auto"/>
        <w:rPr>
          <w:rFonts w:ascii="Arial" w:eastAsia="Arial" w:hAnsi="Arial" w:cs="Arial"/>
        </w:rPr>
      </w:pPr>
      <w:r>
        <w:rPr>
          <w:rFonts w:ascii="Arial" w:eastAsia="Arial" w:hAnsi="Arial" w:cs="Arial"/>
          <w:noProof/>
        </w:rPr>
        <mc:AlternateContent>
          <mc:Choice Requires="wpg">
            <w:drawing>
              <wp:inline distT="0" distB="0" distL="114300" distR="114300" wp14:anchorId="19F652A1" wp14:editId="75A959F1">
                <wp:extent cx="5819775" cy="3762375"/>
                <wp:effectExtent l="0" t="0" r="0" b="0"/>
                <wp:docPr id="2041144989" name="Group 2041144989" descr="Two circles intersecting in the centre with text at the top of the two circles and in the intersection. Text is: difference - parent 1, differences - parent 2, and similarities for parents 1 and 2."/>
                <wp:cNvGraphicFramePr/>
                <a:graphic xmlns:a="http://schemas.openxmlformats.org/drawingml/2006/main">
                  <a:graphicData uri="http://schemas.microsoft.com/office/word/2010/wordprocessingGroup">
                    <wpg:wgp>
                      <wpg:cNvGrpSpPr/>
                      <wpg:grpSpPr>
                        <a:xfrm>
                          <a:off x="0" y="0"/>
                          <a:ext cx="5819775" cy="3762375"/>
                          <a:chOff x="2602800" y="2179800"/>
                          <a:chExt cx="5486400" cy="3200400"/>
                        </a:xfrm>
                      </wpg:grpSpPr>
                      <wpg:grpSp>
                        <wpg:cNvPr id="585416787" name="Group 585416787"/>
                        <wpg:cNvGrpSpPr/>
                        <wpg:grpSpPr>
                          <a:xfrm>
                            <a:off x="2602800" y="2179800"/>
                            <a:ext cx="5486400" cy="3200400"/>
                            <a:chOff x="0" y="0"/>
                            <a:chExt cx="5486400" cy="3200400"/>
                          </a:xfrm>
                        </wpg:grpSpPr>
                        <wps:wsp>
                          <wps:cNvPr id="2116556009" name="Rectangle 2116556009"/>
                          <wps:cNvSpPr/>
                          <wps:spPr>
                            <a:xfrm>
                              <a:off x="0" y="0"/>
                              <a:ext cx="5486400" cy="3200400"/>
                            </a:xfrm>
                            <a:prstGeom prst="rect">
                              <a:avLst/>
                            </a:prstGeom>
                            <a:noFill/>
                            <a:ln>
                              <a:noFill/>
                            </a:ln>
                          </wps:spPr>
                          <wps:txbx>
                            <w:txbxContent>
                              <w:p w14:paraId="7BDFC9DF" w14:textId="77777777" w:rsidR="00E211CD" w:rsidRDefault="00E211CD">
                                <w:pPr>
                                  <w:spacing w:after="0" w:line="240" w:lineRule="auto"/>
                                  <w:textDirection w:val="btLr"/>
                                </w:pPr>
                              </w:p>
                            </w:txbxContent>
                          </wps:txbx>
                          <wps:bodyPr spcFirstLastPara="1" wrap="square" lIns="91425" tIns="91425" rIns="91425" bIns="91425" anchor="ctr" anchorCtr="0">
                            <a:noAutofit/>
                          </wps:bodyPr>
                        </wps:wsp>
                        <wps:wsp>
                          <wps:cNvPr id="1383288016" name="Oval 1383288016"/>
                          <wps:cNvSpPr/>
                          <wps:spPr>
                            <a:xfrm>
                              <a:off x="153700" y="267000"/>
                              <a:ext cx="3115400" cy="2767500"/>
                            </a:xfrm>
                            <a:prstGeom prst="ellipse">
                              <a:avLst/>
                            </a:prstGeom>
                            <a:solidFill>
                              <a:srgbClr val="FFFFFF"/>
                            </a:solidFill>
                            <a:ln w="28575" cap="flat" cmpd="sng">
                              <a:solidFill>
                                <a:srgbClr val="00573F"/>
                              </a:solidFill>
                              <a:prstDash val="solid"/>
                              <a:miter lim="8000"/>
                              <a:headEnd type="none" w="sm" len="sm"/>
                              <a:tailEnd type="none" w="sm" len="sm"/>
                            </a:ln>
                          </wps:spPr>
                          <wps:txbx>
                            <w:txbxContent>
                              <w:p w14:paraId="14D3E4E1" w14:textId="77777777" w:rsidR="00E211CD" w:rsidRDefault="00E211CD">
                                <w:pPr>
                                  <w:jc w:val="center"/>
                                  <w:textDirection w:val="btLr"/>
                                </w:pPr>
                              </w:p>
                            </w:txbxContent>
                          </wps:txbx>
                          <wps:bodyPr spcFirstLastPara="1" wrap="square" lIns="88900" tIns="38100" rIns="88900" bIns="38100" anchor="ctr" anchorCtr="0">
                            <a:noAutofit/>
                          </wps:bodyPr>
                        </wps:wsp>
                        <wps:wsp>
                          <wps:cNvPr id="256002789" name="Oval 256002789"/>
                          <wps:cNvSpPr/>
                          <wps:spPr>
                            <a:xfrm>
                              <a:off x="1893500" y="252800"/>
                              <a:ext cx="3189700" cy="2767300"/>
                            </a:xfrm>
                            <a:prstGeom prst="ellipse">
                              <a:avLst/>
                            </a:prstGeom>
                            <a:noFill/>
                            <a:ln w="28575" cap="flat" cmpd="sng">
                              <a:solidFill>
                                <a:srgbClr val="7F3F98"/>
                              </a:solidFill>
                              <a:prstDash val="solid"/>
                              <a:miter lim="8000"/>
                              <a:headEnd type="none" w="sm" len="sm"/>
                              <a:tailEnd type="none" w="sm" len="sm"/>
                            </a:ln>
                          </wps:spPr>
                          <wps:txbx>
                            <w:txbxContent>
                              <w:p w14:paraId="01602E27" w14:textId="77777777" w:rsidR="00E211CD" w:rsidRDefault="00E211CD">
                                <w:pPr>
                                  <w:spacing w:after="0" w:line="240" w:lineRule="auto"/>
                                  <w:textDirection w:val="btLr"/>
                                </w:pPr>
                              </w:p>
                            </w:txbxContent>
                          </wps:txbx>
                          <wps:bodyPr spcFirstLastPara="1" wrap="square" lIns="91425" tIns="91425" rIns="91425" bIns="91425" anchor="ctr" anchorCtr="0">
                            <a:noAutofit/>
                          </wps:bodyPr>
                        </wps:wsp>
                        <wps:wsp>
                          <wps:cNvPr id="1299598093" name="Freeform: Shape 1299598093"/>
                          <wps:cNvSpPr/>
                          <wps:spPr>
                            <a:xfrm>
                              <a:off x="1149500" y="397600"/>
                              <a:ext cx="954900" cy="453200"/>
                            </a:xfrm>
                            <a:custGeom>
                              <a:avLst/>
                              <a:gdLst/>
                              <a:ahLst/>
                              <a:cxnLst/>
                              <a:rect l="l" t="t" r="r" b="b"/>
                              <a:pathLst>
                                <a:path w="954900" h="453200" extrusionOk="0">
                                  <a:moveTo>
                                    <a:pt x="0" y="0"/>
                                  </a:moveTo>
                                  <a:lnTo>
                                    <a:pt x="0" y="453200"/>
                                  </a:lnTo>
                                  <a:lnTo>
                                    <a:pt x="954900" y="453200"/>
                                  </a:lnTo>
                                  <a:lnTo>
                                    <a:pt x="954900" y="0"/>
                                  </a:lnTo>
                                  <a:close/>
                                </a:path>
                              </a:pathLst>
                            </a:custGeom>
                            <a:solidFill>
                              <a:srgbClr val="FFFFFF"/>
                            </a:solidFill>
                            <a:ln>
                              <a:noFill/>
                            </a:ln>
                          </wps:spPr>
                          <wps:txbx>
                            <w:txbxContent>
                              <w:p w14:paraId="2CD59350" w14:textId="77777777" w:rsidR="00E211CD" w:rsidRDefault="00A7612F">
                                <w:pPr>
                                  <w:jc w:val="center"/>
                                  <w:textDirection w:val="btLr"/>
                                </w:pPr>
                                <w:r>
                                  <w:rPr>
                                    <w:rFonts w:ascii="Arial Narrow" w:eastAsia="Arial Narrow" w:hAnsi="Arial Narrow" w:cs="Arial Narrow"/>
                                    <w:b/>
                                    <w:color w:val="000000"/>
                                  </w:rPr>
                                  <w:t>Differences – Parent 1</w:t>
                                </w:r>
                              </w:p>
                            </w:txbxContent>
                          </wps:txbx>
                          <wps:bodyPr spcFirstLastPara="1" wrap="square" lIns="88900" tIns="38100" rIns="88900" bIns="38100" anchor="t" anchorCtr="0">
                            <a:noAutofit/>
                          </wps:bodyPr>
                        </wps:wsp>
                        <wps:wsp>
                          <wps:cNvPr id="1012651614" name="Freeform: Shape 1012651614"/>
                          <wps:cNvSpPr/>
                          <wps:spPr>
                            <a:xfrm>
                              <a:off x="3064900" y="388100"/>
                              <a:ext cx="954400" cy="452800"/>
                            </a:xfrm>
                            <a:custGeom>
                              <a:avLst/>
                              <a:gdLst/>
                              <a:ahLst/>
                              <a:cxnLst/>
                              <a:rect l="l" t="t" r="r" b="b"/>
                              <a:pathLst>
                                <a:path w="954400" h="452800" extrusionOk="0">
                                  <a:moveTo>
                                    <a:pt x="0" y="0"/>
                                  </a:moveTo>
                                  <a:lnTo>
                                    <a:pt x="0" y="452800"/>
                                  </a:lnTo>
                                  <a:lnTo>
                                    <a:pt x="954400" y="452800"/>
                                  </a:lnTo>
                                  <a:lnTo>
                                    <a:pt x="954400" y="0"/>
                                  </a:lnTo>
                                  <a:close/>
                                </a:path>
                              </a:pathLst>
                            </a:custGeom>
                            <a:solidFill>
                              <a:srgbClr val="FFFFFF"/>
                            </a:solidFill>
                            <a:ln>
                              <a:noFill/>
                            </a:ln>
                          </wps:spPr>
                          <wps:txbx>
                            <w:txbxContent>
                              <w:p w14:paraId="54696FFF" w14:textId="77777777" w:rsidR="00E211CD" w:rsidRDefault="00A7612F">
                                <w:pPr>
                                  <w:jc w:val="center"/>
                                  <w:textDirection w:val="btLr"/>
                                </w:pPr>
                                <w:r>
                                  <w:rPr>
                                    <w:rFonts w:ascii="Arial Narrow" w:eastAsia="Arial Narrow" w:hAnsi="Arial Narrow" w:cs="Arial Narrow"/>
                                    <w:b/>
                                    <w:color w:val="000000"/>
                                  </w:rPr>
                                  <w:t>Differences – Parent 2</w:t>
                                </w:r>
                              </w:p>
                            </w:txbxContent>
                          </wps:txbx>
                          <wps:bodyPr spcFirstLastPara="1" wrap="square" lIns="88900" tIns="38100" rIns="88900" bIns="38100" anchor="t" anchorCtr="0">
                            <a:noAutofit/>
                          </wps:bodyPr>
                        </wps:wsp>
                        <wps:wsp>
                          <wps:cNvPr id="72032334" name="Freeform: Shape 72032334"/>
                          <wps:cNvSpPr/>
                          <wps:spPr>
                            <a:xfrm>
                              <a:off x="1825399" y="857700"/>
                              <a:ext cx="1608400" cy="283200"/>
                            </a:xfrm>
                            <a:custGeom>
                              <a:avLst/>
                              <a:gdLst/>
                              <a:ahLst/>
                              <a:cxnLst/>
                              <a:rect l="l" t="t" r="r" b="b"/>
                              <a:pathLst>
                                <a:path w="1608400" h="283200" extrusionOk="0">
                                  <a:moveTo>
                                    <a:pt x="0" y="0"/>
                                  </a:moveTo>
                                  <a:lnTo>
                                    <a:pt x="0" y="283200"/>
                                  </a:lnTo>
                                  <a:lnTo>
                                    <a:pt x="1608400" y="283200"/>
                                  </a:lnTo>
                                  <a:lnTo>
                                    <a:pt x="1608400" y="0"/>
                                  </a:lnTo>
                                  <a:close/>
                                </a:path>
                              </a:pathLst>
                            </a:custGeom>
                            <a:solidFill>
                              <a:srgbClr val="FFFFFF"/>
                            </a:solidFill>
                            <a:ln>
                              <a:noFill/>
                            </a:ln>
                          </wps:spPr>
                          <wps:txbx>
                            <w:txbxContent>
                              <w:p w14:paraId="35DA7174" w14:textId="77777777" w:rsidR="00E211CD" w:rsidRDefault="00A7612F">
                                <w:pPr>
                                  <w:jc w:val="center"/>
                                  <w:textDirection w:val="btLr"/>
                                </w:pPr>
                                <w:r>
                                  <w:rPr>
                                    <w:rFonts w:ascii="Arial Narrow" w:eastAsia="Arial Narrow" w:hAnsi="Arial Narrow" w:cs="Arial Narrow"/>
                                    <w:b/>
                                    <w:color w:val="000000"/>
                                  </w:rPr>
                                  <w:t>Similarities for Parents 1 &amp; 2</w:t>
                                </w:r>
                              </w:p>
                            </w:txbxContent>
                          </wps:txbx>
                          <wps:bodyPr spcFirstLastPara="1" wrap="square" lIns="88900" tIns="38100" rIns="88900" bIns="38100" anchor="t" anchorCtr="0">
                            <a:noAutofit/>
                          </wps:bodyPr>
                        </wps:wsp>
                      </wpg:grpSp>
                    </wpg:wgp>
                  </a:graphicData>
                </a:graphic>
              </wp:inline>
            </w:drawing>
          </mc:Choice>
          <mc:Fallback>
            <w:pict>
              <v:group w14:anchorId="19F652A1" id="Group 2041144989" o:spid="_x0000_s1035" alt="Two circles intersecting in the centre with text at the top of the two circles and in the intersection. Text is: difference - parent 1, differences - parent 2, and similarities for parents 1 and 2." style="width:458.25pt;height:296.25pt;mso-position-horizontal-relative:char;mso-position-vertical-relative:line" coordorigin="26028,21798" coordsize="54864,32004"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1nwWMzQQAALMVAAAOAAAAZHJzL2Uyb0RvYy54bWzcWG1v2zYQ/j5g/4HQ98WiZL0iTjE0dTGg&#13;&#10;WIK2+wG0RFnCJFEj6dj59zueRMlK5jZOujWdP1h8OZ3ujs9zd9Llm0NTkzsuVSXalUMvXIfwNhN5&#13;&#10;1W5Xzh+f17/EDlGatTmrRctXzj1Xzpurn3+63Hcp90Qp6pxLAkpale67lVNq3aWLhcpK3jB1ITre&#13;&#10;wmYhZMM0TOV2kUu2B+1NvfBcN1zshcw7KTKuFKxe95vOFeovCp7pm6JQXJN65YBtGv8l/m/M/+Lq&#13;&#10;kqVbybqyygYz2DOsaFjVwkNHVddMM7KT1SNVTZVJoUShLzLRLERRVBlHH8Ab6j7w5r0Uuw592ab7&#13;&#10;bTeGCUL7IE7PVpv9fvdedp+6WwmR2HdbiAXOjC+HQjbmClaSA4bsfgwZP2iSwWIQ0ySKAodksOdH&#13;&#10;oefDBIOalRB5c58Xul7sQvBBwqNRYsaDxDurZRmHSyOCWuBczQRkFtaIxcy0cdKbDD7cSlLlxppg&#13;&#10;ScMojhzSsgbghhEk0/Lg5Blen7R+jMAJ21k6RqD3/eVeA0XUhAL1MhR8KlnHEVwqnSLoURoGQei6&#13;&#10;iQ3hR+AQa7c1J0d7GEe8b4SOShWg6Mm4ORG18cRZ2kml33PREDNYORLsQIqxuw9K9+CwIuaprVhX&#13;&#10;dQ3rLK3b2QLoNCuAIWujGenD5oCgiQzSzMpG5PcAJNVl6woe+YEpfcskpAPqkD2kiJWj/toxyR1S&#13;&#10;/9ZC9BO69AD5+ngijyeb4wlrs1JA5sm0dEg/easxE/XG/rrToqjQscmYwWo49t7Ef/38qR/7Xhy7&#13;&#10;NLTnf3PHanK0fM7R08CPLPNDGA0UsNTxKQ1G2ntRGAUPaP8IBLyuq04Z2LL0BA6UqKvcQMHIKLnd&#13;&#10;vK0lAR9Wzhp/Q16ZidUt2UNyigPMZOaki5ppSEdNB1lFtVt84OyWmWbXDSJ//U+aDUKvmSp7C1CD&#13;&#10;EWNpU2kofHXVrBxIiENgSs7yd21O9H0HyauFignIAwMagByH+goDvFmzqv663FdwHxtdE9Sejvs4&#13;&#10;Tsyh9rj3Y2omPe6HnR73w86PgXvP5Dwvise0h7CfVs9CfZz4BslY8AKsfXhqE+zjBGlhqp2Bvd+f&#13;&#10;/+nc9wTYz9Lfy9Acrf11gugAi2agf8VoTp6L5v9lFveSJIBGK/FtFl9Lzk0XnRKs+4ROEmdBmy4T&#13;&#10;C20/iYAzfUKy0E6CJeYGg+xl4EMnZ/aPgJ3t+qJ+nMCha877kg5JvbSj7NDaoSn9poGvsYGHvAxl&#13;&#10;E4ooNPCb/vEd0+Y+o9QMDfytJeVoCAEj5c68qNz8afpYzMLijn8WeJ9+0OOC0c24W7ePpWb+WQF7&#13;&#10;7VCdNeJhNKyUvT6StmGzAlktFO8jaRzEkI5Og6XHYZ0xdlamvlQATQzGHAIav9QxUTTvvysdcOKv&#13;&#10;t2FyqRcGNKTLk1SbJM6hmu+GPZcAPH6MVRZuZ+kR1cbeaTlWme9ENbQEqda/6n1zqtkqisjsuWi5&#13;&#10;MZIHjUCqnSP9yqlGn1vXntelvWaqRZ7re75/kmjj/jk0o7EX+Am0fQAc6P9NXzajGQ3deOSZBy9H&#13;&#10;36+kjaYA0QZLvnVNmzloCWavPdFGKyBgZ4q/cqp5PwTVpk9h+HEAvwxiPzB8xTSfHo/nKDV9a736&#13;&#10;GwAA//8DAFBLAwQUAAYACAAAACEAjCAfYeAAAAAKAQAADwAAAGRycy9kb3ducmV2LnhtbEyPT2vC&#13;&#10;QBDF74V+h2WE3uomlkiN2YjYPycpqIXibc2OSTA7G7JrEr99p720lwfD4715v2w12kb02PnakYJ4&#13;&#10;GoFAKpypqVTweXh7fAbhgyajG0eo4IYeVvn9XaZT4wbaYb8PpeAS8qlWUIXQplL6okKr/dS1SOyd&#13;&#10;XWd14LMrpen0wOW2kbMomkura+IPlW5xU2Fx2V+tgvdBD+un+LXfXs6b2/GQfHxtY1TqYTK+LFnW&#13;&#10;SxABx/CXgB8G3g85Dzu5KxkvGgVME36VvUU8T0CcFCSLWQIyz+R/hPwbAAD//wMAUEsBAi0AFAAG&#13;&#10;AAgAAAAhALaDOJL+AAAA4QEAABMAAAAAAAAAAAAAAAAAAAAAAFtDb250ZW50X1R5cGVzXS54bWxQ&#13;&#10;SwECLQAUAAYACAAAACEAOP0h/9YAAACUAQAACwAAAAAAAAAAAAAAAAAvAQAAX3JlbHMvLnJlbHNQ&#13;&#10;SwECLQAUAAYACAAAACEA9Z8FjM0EAACzFQAADgAAAAAAAAAAAAAAAAAuAgAAZHJzL2Uyb0RvYy54&#13;&#10;bWxQSwECLQAUAAYACAAAACEAjCAfYeAAAAAKAQAADwAAAAAAAAAAAAAAAAAnBwAAZHJzL2Rvd25y&#13;&#10;ZXYueG1sUEsFBgAAAAAEAAQA8wAAADQIAAAAAA==&#13;&#10;">
                <v:group id="Group 585416787" o:spid="_x0000_s1036" style="position:absolute;left:26028;top:21798;width:54864;height:32004" coordsize="54864,32004"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90UNzzwAAAOcAAAAPAAAAZHJzL2Rvd25yZXYueG1sRI9Pa8JA&#13;&#10;FMTvQr/D8gq96SZtoyG6itg/9CBCtSDeHtlnEsy+DdltEr99tyB4GRiG+Q2zWA2mFh21rrKsIJ5E&#13;&#10;IIhzqysuFPwcPsYpCOeRNdaWScGVHKyWD6MFZtr2/E3d3hciQNhlqKD0vsmkdHlJBt3ENsQhO9vW&#13;&#10;oA+2LaRusQ9wU8vnKJpKgxWHhRIb2pSUX/a/RsFnj/36JX7vtpfz5no6JLvjNialnh6Ht3mQ9RyE&#13;&#10;p8HfGzfEl1aQpMlrPJ2lM/j/FT6BXP4BAAD//wMAUEsBAi0AFAAGAAgAAAAhANvh9svuAAAAhQEA&#13;&#10;ABMAAAAAAAAAAAAAAAAAAAAAAFtDb250ZW50X1R5cGVzXS54bWxQSwECLQAUAAYACAAAACEAWvQs&#13;&#10;W78AAAAVAQAACwAAAAAAAAAAAAAAAAAfAQAAX3JlbHMvLnJlbHNQSwECLQAUAAYACAAAACEA/dFD&#13;&#10;c88AAADnAAAADwAAAAAAAAAAAAAAAAAHAgAAZHJzL2Rvd25yZXYueG1sUEsFBgAAAAADAAMAtwAA&#13;&#10;AAMDAAAAAA==&#13;&#10;">
                  <v:rect id="Rectangle 2116556009" o:spid="_x0000_s1037" style="position:absolute;width:54864;height:32004;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iL+3rzgAAAOgAAAAPAAAAZHJzL2Rvd25yZXYueG1sRI/NasMw&#13;&#10;EITvhbyD2EJvjWTTmMSJEtI/aHNKnT7AxtpYptbKtdTEffuqUOhlYBjmG2a1GV0nzjSE1rOGbKpA&#13;&#10;ENfetNxoeD88385BhIhssPNMGr4pwGY9uVphafyF3+hcxUYkCIcSNdgY+1LKUFtyGKa+J07ZyQ8O&#13;&#10;Y7JDI82AlwR3ncyVKqTDltOCxZ4eLNUf1ZfTsL/zlD/l4b5q3MKOx8Pu9RMLrW+ux8dlku0SRKQx&#13;&#10;/jf+EC9GQ55lxWxWKLWA32PpFMj1DwAAAP//AwBQSwECLQAUAAYACAAAACEA2+H2y+4AAACFAQAA&#13;&#10;EwAAAAAAAAAAAAAAAAAAAAAAW0NvbnRlbnRfVHlwZXNdLnhtbFBLAQItABQABgAIAAAAIQBa9Cxb&#13;&#10;vwAAABUBAAALAAAAAAAAAAAAAAAAAB8BAABfcmVscy8ucmVsc1BLAQItABQABgAIAAAAIQDiL+3r&#13;&#10;zgAAAOgAAAAPAAAAAAAAAAAAAAAAAAcCAABkcnMvZG93bnJldi54bWxQSwUGAAAAAAMAAwC3AAAA&#13;&#10;AgMAAAAA&#13;&#10;" filled="f" stroked="f">
                    <v:textbox inset="2.53958mm,2.53958mm,2.53958mm,2.53958mm">
                      <w:txbxContent>
                        <w:p w14:paraId="7BDFC9DF" w14:textId="77777777" w:rsidR="00E211CD" w:rsidRDefault="00E211CD">
                          <w:pPr>
                            <w:spacing w:after="0" w:line="240" w:lineRule="auto"/>
                            <w:textDirection w:val="btLr"/>
                          </w:pPr>
                        </w:p>
                      </w:txbxContent>
                    </v:textbox>
                  </v:rect>
                  <v:oval id="Oval 1383288016" o:spid="_x0000_s1038" style="position:absolute;left:1537;top:2670;width:31154;height:27675;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zBHq6zQAAAOgAAAAPAAAAZHJzL2Rvd25yZXYueG1sRI/BagIx&#13;&#10;EIbvQt8hjNCbJrpU1tUopUXoxYOu9DzdjLuLm0ncRN2+fVMo9DIw8/N/w7feDrYTd+pD61jDbKpA&#13;&#10;EFfOtFxrOJW7SQ4iRGSDnWPS8E0Btpun0RoL4x58oPsx1iJBOBSooYnRF1KGqiGLYeo8ccrOrrcY&#13;&#10;09rX0vT4SHDbyblSC2mx5fShQU9vDVWX481q2HO3/7q+ZP66bNWhvCx9+Vl5rZ/Hw/sqjdcViEhD&#13;&#10;/G/8IT5McsjybJ7naraAX7F0ALn5AQAA//8DAFBLAQItABQABgAIAAAAIQDb4fbL7gAAAIUBAAAT&#13;&#10;AAAAAAAAAAAAAAAAAAAAAABbQ29udGVudF9UeXBlc10ueG1sUEsBAi0AFAAGAAgAAAAhAFr0LFu/&#13;&#10;AAAAFQEAAAsAAAAAAAAAAAAAAAAAHwEAAF9yZWxzLy5yZWxzUEsBAi0AFAAGAAgAAAAhAPMEerrN&#13;&#10;AAAA6AAAAA8AAAAAAAAAAAAAAAAABwIAAGRycy9kb3ducmV2LnhtbFBLBQYAAAAAAwADALcAAAAB&#13;&#10;AwAAAAA=&#13;&#10;" strokecolor="#00573f" strokeweight="2.25pt">
                    <v:stroke startarrowwidth="narrow" startarrowlength="short" endarrowwidth="narrow" endarrowlength="short" miterlimit="5243f" joinstyle="miter"/>
                    <v:textbox inset="7pt,3pt,7pt,3pt">
                      <w:txbxContent>
                        <w:p w14:paraId="14D3E4E1" w14:textId="77777777" w:rsidR="00E211CD" w:rsidRDefault="00E211CD">
                          <w:pPr>
                            <w:jc w:val="center"/>
                            <w:textDirection w:val="btLr"/>
                          </w:pPr>
                        </w:p>
                      </w:txbxContent>
                    </v:textbox>
                  </v:oval>
                  <v:oval id="Oval 256002789" o:spid="_x0000_s1039" style="position:absolute;left:18935;top:2528;width:31897;height:27673;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VMW+bzwAAAOcAAAAPAAAAZHJzL2Rvd25yZXYueG1sRI9PSwMx&#13;&#10;FMTvQr9DeAVvNumqtd02LaIU7KFIWykeH5vX3aWbl3WT/eO3N4LgZWAY5jfMajPYSnTU+NKxhulE&#13;&#10;gSDOnCk51/Bx2t7NQfiAbLByTBq+ycNmPbpZYWpczwfqjiEXEcI+RQ1FCHUqpc8KsugnriaO2cU1&#13;&#10;FkO0TS5Ng32E20omSs2kxZLjQoE1vRSUXY+t1ZD79lTSYbd/f+j27W77df7s789a346H12WU5yWI&#13;&#10;QEP4b/wh3oyG5HGmVPI0X8Dvr/gJ5PoHAAD//wMAUEsBAi0AFAAGAAgAAAAhANvh9svuAAAAhQEA&#13;&#10;ABMAAAAAAAAAAAAAAAAAAAAAAFtDb250ZW50X1R5cGVzXS54bWxQSwECLQAUAAYACAAAACEAWvQs&#13;&#10;W78AAAAVAQAACwAAAAAAAAAAAAAAAAAfAQAAX3JlbHMvLnJlbHNQSwECLQAUAAYACAAAACEAVTFv&#13;&#10;m88AAADnAAAADwAAAAAAAAAAAAAAAAAHAgAAZHJzL2Rvd25yZXYueG1sUEsFBgAAAAADAAMAtwAA&#13;&#10;AAMDAAAAAA==&#13;&#10;" filled="f" strokecolor="#7f3f98" strokeweight="2.25pt">
                    <v:stroke startarrowwidth="narrow" startarrowlength="short" endarrowwidth="narrow" endarrowlength="short" miterlimit="5243f" joinstyle="miter"/>
                    <v:textbox inset="2.53958mm,2.53958mm,2.53958mm,2.53958mm">
                      <w:txbxContent>
                        <w:p w14:paraId="01602E27" w14:textId="77777777" w:rsidR="00E211CD" w:rsidRDefault="00E211CD">
                          <w:pPr>
                            <w:spacing w:after="0" w:line="240" w:lineRule="auto"/>
                            <w:textDirection w:val="btLr"/>
                          </w:pPr>
                        </w:p>
                      </w:txbxContent>
                    </v:textbox>
                  </v:oval>
                  <v:shape id="Freeform: Shape 1299598093" o:spid="_x0000_s1040" style="position:absolute;left:11495;top:3976;width:9549;height:4532;visibility:visible;mso-wrap-style:square;v-text-anchor:top" coordsize="954900,453200" o:spt="1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dwJf8zwAAAOgAAAAPAAAAZHJzL2Rvd25yZXYueG1sRI/BasJA&#13;&#10;EIbvgu+wTKE33dTSYKKrSG1pTkLTIj0O2TEJZmfT3W2Mb98tFLwMzPz83/Ctt6PpxEDOt5YVPMwT&#13;&#10;EMSV1S3XCj4/XmdLED4ga+wsk4IredhuppM15tpe+J2GMtQiQtjnqKAJoc+l9FVDBv3c9sQxO1ln&#13;&#10;MMTV1VI7vES46eQiSVJpsOX4ocGenhuqzuWPUeDdtUwP34ehSG27r1/ejoX7Oip1fzfuV3HsViAC&#13;&#10;jeHW+EcUOjossuwpWybZI/yJxQPIzS8AAAD//wMAUEsBAi0AFAAGAAgAAAAhANvh9svuAAAAhQEA&#13;&#10;ABMAAAAAAAAAAAAAAAAAAAAAAFtDb250ZW50X1R5cGVzXS54bWxQSwECLQAUAAYACAAAACEAWvQs&#13;&#10;W78AAAAVAQAACwAAAAAAAAAAAAAAAAAfAQAAX3JlbHMvLnJlbHNQSwECLQAUAAYACAAAACEA3cCX&#13;&#10;/M8AAADoAAAADwAAAAAAAAAAAAAAAAAHAgAAZHJzL2Rvd25yZXYueG1sUEsFBgAAAAADAAMAtwAA&#13;&#10;AAMDAAAAAA==&#13;&#10;" adj="-11796480,,5400" path="m,l,453200r954900,l954900,,,xe" stroked="f">
                    <v:stroke joinstyle="miter"/>
                    <v:formulas/>
                    <v:path arrowok="t" o:extrusionok="f" o:connecttype="custom" textboxrect="0,0,954900,453200"/>
                    <v:textbox inset="7pt,3pt,7pt,3pt">
                      <w:txbxContent>
                        <w:p w14:paraId="2CD59350" w14:textId="77777777" w:rsidR="00E211CD" w:rsidRDefault="00A7612F">
                          <w:pPr>
                            <w:jc w:val="center"/>
                            <w:textDirection w:val="btLr"/>
                          </w:pPr>
                          <w:r>
                            <w:rPr>
                              <w:rFonts w:ascii="Arial Narrow" w:eastAsia="Arial Narrow" w:hAnsi="Arial Narrow" w:cs="Arial Narrow"/>
                              <w:b/>
                              <w:color w:val="000000"/>
                            </w:rPr>
                            <w:t>Differences – Parent 1</w:t>
                          </w:r>
                        </w:p>
                      </w:txbxContent>
                    </v:textbox>
                  </v:shape>
                  <v:shape id="Freeform: Shape 1012651614" o:spid="_x0000_s1041" style="position:absolute;left:30649;top:3881;width:9544;height:4528;visibility:visible;mso-wrap-style:square;v-text-anchor:top" coordsize="954400,452800" o:spt="1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Xqdy+0AAAAOgAAAAPAAAAZHJzL2Rvd25yZXYueG1sRI/dSgMx&#13;&#10;EEbvBd8hjOCdTVJ1qdumRSxKpQVxFcG7YTP7o5vJsonb9e2NIHgzMPPxneGsNpPrxEhDaD0b0DMF&#13;&#10;grj0tuXawOvL/cUCRIjIFjvPZOCbAmzWpycrzK0/8jONRaxFgnDI0UATY59LGcqGHIaZ74lTVvnB&#13;&#10;YUzrUEs74DHBXSfnSmXSYcvpQ4M93TVUfhZfzsDHftxePh34LXtYHB71jap270VlzPnZtF2mcbsE&#13;&#10;EWmK/40/xM4mB6Xn2bXO9BX8iqUDyPUPAAAA//8DAFBLAQItABQABgAIAAAAIQDb4fbL7gAAAIUB&#13;&#10;AAATAAAAAAAAAAAAAAAAAAAAAABbQ29udGVudF9UeXBlc10ueG1sUEsBAi0AFAAGAAgAAAAhAFr0&#13;&#10;LFu/AAAAFQEAAAsAAAAAAAAAAAAAAAAAHwEAAF9yZWxzLy5yZWxzUEsBAi0AFAAGAAgAAAAhAJep&#13;&#10;3L7QAAAA6AAAAA8AAAAAAAAAAAAAAAAABwIAAGRycy9kb3ducmV2LnhtbFBLBQYAAAAAAwADALcA&#13;&#10;AAAEAwAAAAA=&#13;&#10;" adj="-11796480,,5400" path="m,l,452800r954400,l954400,,,xe" stroked="f">
                    <v:stroke joinstyle="miter"/>
                    <v:formulas/>
                    <v:path arrowok="t" o:extrusionok="f" o:connecttype="custom" textboxrect="0,0,954400,452800"/>
                    <v:textbox inset="7pt,3pt,7pt,3pt">
                      <w:txbxContent>
                        <w:p w14:paraId="54696FFF" w14:textId="77777777" w:rsidR="00E211CD" w:rsidRDefault="00A7612F">
                          <w:pPr>
                            <w:jc w:val="center"/>
                            <w:textDirection w:val="btLr"/>
                          </w:pPr>
                          <w:r>
                            <w:rPr>
                              <w:rFonts w:ascii="Arial Narrow" w:eastAsia="Arial Narrow" w:hAnsi="Arial Narrow" w:cs="Arial Narrow"/>
                              <w:b/>
                              <w:color w:val="000000"/>
                            </w:rPr>
                            <w:t>Differences – Parent 2</w:t>
                          </w:r>
                        </w:p>
                      </w:txbxContent>
                    </v:textbox>
                  </v:shape>
                  <v:shape id="Freeform: Shape 72032334" o:spid="_x0000_s1042" style="position:absolute;left:18253;top:8577;width:16084;height:2832;visibility:visible;mso-wrap-style:square;v-text-anchor:top" coordsize="1608400,283200" o:spt="1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qISAnzQAAAOYAAAAPAAAAZHJzL2Rvd25yZXYueG1sRI9BSwMx&#13;&#10;FITvgv8hPMGbzXYjWrdNi9Rq69FWPT82r9nFzcu6Sbtbf70pCF4GhmG+YWaLwTXiSF2oPWsYjzIQ&#13;&#10;xKU3NVsN77vnmwmIEJENNp5Jw4kCLOaXFzMsjO/5jY7baEWCcChQQxVjW0gZyoochpFviVO2953D&#13;&#10;mGxnpemwT3DXyDzL7qTDmtNChS0tKyq/tgenwZ6+28/+40WtH1Z2ZdVwWL7+kNbXV8PTNMnjFESk&#13;&#10;If43/hAbo+E+z1Su1C2cb6VLIOe/AAAA//8DAFBLAQItABQABgAIAAAAIQDb4fbL7gAAAIUBAAAT&#13;&#10;AAAAAAAAAAAAAAAAAAAAAABbQ29udGVudF9UeXBlc10ueG1sUEsBAi0AFAAGAAgAAAAhAFr0LFu/&#13;&#10;AAAAFQEAAAsAAAAAAAAAAAAAAAAAHwEAAF9yZWxzLy5yZWxzUEsBAi0AFAAGAAgAAAAhAKohICfN&#13;&#10;AAAA5gAAAA8AAAAAAAAAAAAAAAAABwIAAGRycy9kb3ducmV2LnhtbFBLBQYAAAAAAwADALcAAAAB&#13;&#10;AwAAAAA=&#13;&#10;" adj="-11796480,,5400" path="m,l,283200r1608400,l1608400,,,xe" stroked="f">
                    <v:stroke joinstyle="miter"/>
                    <v:formulas/>
                    <v:path arrowok="t" o:extrusionok="f" o:connecttype="custom" textboxrect="0,0,1608400,283200"/>
                    <v:textbox inset="7pt,3pt,7pt,3pt">
                      <w:txbxContent>
                        <w:p w14:paraId="35DA7174" w14:textId="77777777" w:rsidR="00E211CD" w:rsidRDefault="00A7612F">
                          <w:pPr>
                            <w:jc w:val="center"/>
                            <w:textDirection w:val="btLr"/>
                          </w:pPr>
                          <w:r>
                            <w:rPr>
                              <w:rFonts w:ascii="Arial Narrow" w:eastAsia="Arial Narrow" w:hAnsi="Arial Narrow" w:cs="Arial Narrow"/>
                              <w:b/>
                              <w:color w:val="000000"/>
                            </w:rPr>
                            <w:t>Similarities for Parents 1 &amp; 2</w:t>
                          </w:r>
                        </w:p>
                      </w:txbxContent>
                    </v:textbox>
                  </v:shape>
                </v:group>
                <w10:anchorlock/>
              </v:group>
            </w:pict>
          </mc:Fallback>
        </mc:AlternateContent>
      </w:r>
    </w:p>
    <w:tbl>
      <w:tblPr>
        <w:tblStyle w:val="a4"/>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183F514D" w14:textId="77777777" w:rsidTr="62CF9FF4">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0D4" w14:textId="7443113A" w:rsidR="00E211CD" w:rsidRPr="009426C3" w:rsidRDefault="00A7612F" w:rsidP="009426C3">
            <w:pPr>
              <w:pStyle w:val="Tablecondensed"/>
              <w:jc w:val="center"/>
              <w:rPr>
                <w:sz w:val="20"/>
                <w:szCs w:val="20"/>
              </w:rPr>
            </w:pPr>
            <w:r w:rsidRPr="009426C3">
              <w:rPr>
                <w:sz w:val="20"/>
                <w:szCs w:val="20"/>
              </w:rPr>
              <w:lastRenderedPageBreak/>
              <w:t>Task 1: Activity 1.2 Parent perspectives</w:t>
            </w:r>
          </w:p>
          <w:p w14:paraId="000000D5" w14:textId="7EAF2CA3" w:rsidR="00E211CD" w:rsidRPr="009426C3" w:rsidRDefault="00A7612F" w:rsidP="009426C3">
            <w:pPr>
              <w:pStyle w:val="Tablecondensed"/>
              <w:jc w:val="center"/>
              <w:rPr>
                <w:sz w:val="20"/>
                <w:szCs w:val="20"/>
              </w:rPr>
            </w:pPr>
            <w:r w:rsidRPr="009426C3">
              <w:rPr>
                <w:sz w:val="20"/>
                <w:szCs w:val="20"/>
              </w:rPr>
              <w:t xml:space="preserve">Student </w:t>
            </w:r>
            <w:r w:rsidR="009426C3">
              <w:rPr>
                <w:sz w:val="20"/>
                <w:szCs w:val="20"/>
              </w:rPr>
              <w:t>r</w:t>
            </w:r>
            <w:r w:rsidRPr="009426C3">
              <w:rPr>
                <w:sz w:val="20"/>
                <w:szCs w:val="20"/>
              </w:rPr>
              <w:t>eflection: How well did you go with this step? (Please tick the box below)</w:t>
            </w:r>
          </w:p>
        </w:tc>
      </w:tr>
      <w:tr w:rsidR="00E211CD" w14:paraId="501EBF81" w14:textId="77777777" w:rsidTr="62CF9FF4">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0DA" w14:textId="77777777" w:rsidR="00E211CD" w:rsidRDefault="00000000" w:rsidP="009426C3">
            <w:pPr>
              <w:pStyle w:val="Tablecondensed"/>
              <w:jc w:val="center"/>
            </w:pPr>
            <w:sdt>
              <w:sdtPr>
                <w:tag w:val="goog_rdk_17"/>
                <w:id w:val="1979357443"/>
              </w:sdtPr>
              <w:sdtContent>
                <w:r w:rsidR="00A7612F">
                  <w:rPr>
                    <w:rFonts w:ascii="Arial Unicode MS" w:eastAsia="Arial Unicode MS" w:hAnsi="Arial Unicode MS" w:cs="Arial Unicode MS"/>
                  </w:rPr>
                  <w:t>☐</w:t>
                </w:r>
              </w:sdtContent>
            </w:sdt>
            <w:r w:rsidR="00A7612F">
              <w:t>Not Submitted</w:t>
            </w:r>
          </w:p>
        </w:tc>
        <w:tc>
          <w:tcPr>
            <w:tcW w:w="1815" w:type="dxa"/>
          </w:tcPr>
          <w:p w14:paraId="000000DB" w14:textId="77777777" w:rsidR="00E211CD" w:rsidRDefault="00000000" w:rsidP="009426C3">
            <w:pPr>
              <w:pStyle w:val="Tablecondensed"/>
              <w:jc w:val="center"/>
            </w:pPr>
            <w:sdt>
              <w:sdtPr>
                <w:tag w:val="goog_rdk_18"/>
                <w:id w:val="-833495246"/>
              </w:sdtPr>
              <w:sdtContent>
                <w:r w:rsidR="00A7612F">
                  <w:rPr>
                    <w:rFonts w:ascii="Arial Unicode MS" w:eastAsia="Arial Unicode MS" w:hAnsi="Arial Unicode MS" w:cs="Arial Unicode MS"/>
                  </w:rPr>
                  <w:t>☐</w:t>
                </w:r>
              </w:sdtContent>
            </w:sdt>
            <w:r w:rsidR="00A7612F">
              <w:t>Beginning</w:t>
            </w:r>
          </w:p>
        </w:tc>
        <w:tc>
          <w:tcPr>
            <w:tcW w:w="1876" w:type="dxa"/>
          </w:tcPr>
          <w:p w14:paraId="000000DC" w14:textId="77777777" w:rsidR="00E211CD" w:rsidRDefault="00000000" w:rsidP="009426C3">
            <w:pPr>
              <w:pStyle w:val="Tablecondensed"/>
              <w:jc w:val="center"/>
            </w:pPr>
            <w:sdt>
              <w:sdtPr>
                <w:tag w:val="goog_rdk_19"/>
                <w:id w:val="-518818282"/>
              </w:sdtPr>
              <w:sdtContent>
                <w:r w:rsidR="00A7612F">
                  <w:rPr>
                    <w:rFonts w:ascii="Arial Unicode MS" w:eastAsia="Arial Unicode MS" w:hAnsi="Arial Unicode MS" w:cs="Arial Unicode MS"/>
                  </w:rPr>
                  <w:t>☐</w:t>
                </w:r>
              </w:sdtContent>
            </w:sdt>
            <w:r w:rsidR="00A7612F">
              <w:t>Consolidating</w:t>
            </w:r>
          </w:p>
        </w:tc>
        <w:tc>
          <w:tcPr>
            <w:tcW w:w="1765" w:type="dxa"/>
          </w:tcPr>
          <w:p w14:paraId="000000DD" w14:textId="77777777" w:rsidR="00E211CD" w:rsidRDefault="00000000" w:rsidP="009426C3">
            <w:pPr>
              <w:pStyle w:val="Tablecondensed"/>
              <w:jc w:val="center"/>
            </w:pPr>
            <w:sdt>
              <w:sdtPr>
                <w:tag w:val="goog_rdk_20"/>
                <w:id w:val="616769171"/>
              </w:sdtPr>
              <w:sdtContent>
                <w:r w:rsidR="00A7612F">
                  <w:rPr>
                    <w:rFonts w:ascii="Arial Unicode MS" w:eastAsia="Arial Unicode MS" w:hAnsi="Arial Unicode MS" w:cs="Arial Unicode MS"/>
                  </w:rPr>
                  <w:t>☐</w:t>
                </w:r>
              </w:sdtContent>
            </w:sdt>
            <w:r w:rsidR="00A7612F">
              <w:t>Achieving</w:t>
            </w:r>
          </w:p>
        </w:tc>
        <w:tc>
          <w:tcPr>
            <w:tcW w:w="1747" w:type="dxa"/>
          </w:tcPr>
          <w:p w14:paraId="000000DE" w14:textId="77777777" w:rsidR="00E211CD" w:rsidRDefault="00000000" w:rsidP="009426C3">
            <w:pPr>
              <w:pStyle w:val="Tablecondensed"/>
              <w:jc w:val="center"/>
            </w:pPr>
            <w:sdt>
              <w:sdtPr>
                <w:tag w:val="goog_rdk_21"/>
                <w:id w:val="1796005225"/>
              </w:sdtPr>
              <w:sdtContent>
                <w:r w:rsidR="00A7612F">
                  <w:rPr>
                    <w:rFonts w:ascii="Arial Unicode MS" w:eastAsia="Arial Unicode MS" w:hAnsi="Arial Unicode MS" w:cs="Arial Unicode MS"/>
                  </w:rPr>
                  <w:t>☐</w:t>
                </w:r>
              </w:sdtContent>
            </w:sdt>
            <w:r w:rsidR="00A7612F">
              <w:t>Excelling</w:t>
            </w:r>
          </w:p>
        </w:tc>
      </w:tr>
      <w:tr w:rsidR="00E211CD" w14:paraId="46A58B1C" w14:textId="77777777" w:rsidTr="62CF9FF4">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0E0" w14:textId="42E15650" w:rsidR="00E211CD" w:rsidRDefault="00A7612F" w:rsidP="009426C3">
            <w:pPr>
              <w:pStyle w:val="Tablecondensed"/>
            </w:pPr>
            <w:r>
              <w:t xml:space="preserve">Student </w:t>
            </w:r>
            <w:r w:rsidR="009426C3">
              <w:t>c</w:t>
            </w:r>
            <w:r>
              <w:t>omment (</w:t>
            </w:r>
            <w:r w:rsidR="009426C3">
              <w:t>o</w:t>
            </w:r>
            <w:r>
              <w:t>ptional):</w:t>
            </w:r>
          </w:p>
        </w:tc>
      </w:tr>
      <w:tr w:rsidR="00E211CD" w14:paraId="57D68371" w14:textId="77777777" w:rsidTr="62CF9FF4">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0E5" w14:textId="2DBF83F1" w:rsidR="00E211CD" w:rsidRPr="00EB647E" w:rsidRDefault="00A7612F" w:rsidP="00EB647E">
            <w:pPr>
              <w:pStyle w:val="Tableheadingcondensed"/>
              <w:jc w:val="center"/>
              <w:rPr>
                <w:b/>
                <w:bCs/>
              </w:rPr>
            </w:pPr>
            <w:r w:rsidRPr="00EB647E">
              <w:rPr>
                <w:b/>
                <w:bCs/>
                <w:lang w:val="en-GB" w:eastAsia="en-US"/>
              </w:rPr>
              <w:t xml:space="preserve">Teacher </w:t>
            </w:r>
            <w:r w:rsidR="009426C3" w:rsidRPr="00EB647E">
              <w:rPr>
                <w:b/>
                <w:bCs/>
                <w:lang w:val="en-GB" w:eastAsia="en-US"/>
              </w:rPr>
              <w:t>f</w:t>
            </w:r>
            <w:r w:rsidRPr="00EB647E">
              <w:rPr>
                <w:b/>
                <w:bCs/>
                <w:lang w:val="en-GB" w:eastAsia="en-US"/>
              </w:rPr>
              <w:t>eedback</w:t>
            </w:r>
          </w:p>
        </w:tc>
      </w:tr>
      <w:tr w:rsidR="00E211CD" w14:paraId="5B7D70D2" w14:textId="77777777" w:rsidTr="62CF9FF4">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0EA" w14:textId="77777777" w:rsidR="00E211CD" w:rsidRDefault="00000000" w:rsidP="009426C3">
            <w:pPr>
              <w:pStyle w:val="Tablecondensed"/>
              <w:jc w:val="center"/>
            </w:pPr>
            <w:sdt>
              <w:sdtPr>
                <w:tag w:val="goog_rdk_22"/>
                <w:id w:val="-1421642672"/>
              </w:sdtPr>
              <w:sdtContent>
                <w:r w:rsidR="00A7612F">
                  <w:rPr>
                    <w:rFonts w:ascii="Arial Unicode MS" w:eastAsia="Arial Unicode MS" w:hAnsi="Arial Unicode MS" w:cs="Arial Unicode MS"/>
                  </w:rPr>
                  <w:t>☐</w:t>
                </w:r>
              </w:sdtContent>
            </w:sdt>
            <w:r w:rsidR="00A7612F">
              <w:t>Not Submitted</w:t>
            </w:r>
          </w:p>
        </w:tc>
        <w:tc>
          <w:tcPr>
            <w:tcW w:w="1815" w:type="dxa"/>
          </w:tcPr>
          <w:p w14:paraId="000000EB" w14:textId="77777777" w:rsidR="00E211CD" w:rsidRDefault="00000000" w:rsidP="009426C3">
            <w:pPr>
              <w:pStyle w:val="Tablecondensed"/>
              <w:jc w:val="center"/>
            </w:pPr>
            <w:sdt>
              <w:sdtPr>
                <w:tag w:val="goog_rdk_23"/>
                <w:id w:val="-906780054"/>
              </w:sdtPr>
              <w:sdtContent>
                <w:r w:rsidR="00A7612F">
                  <w:rPr>
                    <w:rFonts w:ascii="Arial Unicode MS" w:eastAsia="Arial Unicode MS" w:hAnsi="Arial Unicode MS" w:cs="Arial Unicode MS"/>
                  </w:rPr>
                  <w:t>☐</w:t>
                </w:r>
              </w:sdtContent>
            </w:sdt>
            <w:r w:rsidR="00A7612F">
              <w:t>Beginning</w:t>
            </w:r>
          </w:p>
        </w:tc>
        <w:tc>
          <w:tcPr>
            <w:tcW w:w="1876" w:type="dxa"/>
          </w:tcPr>
          <w:p w14:paraId="000000EC" w14:textId="77777777" w:rsidR="00E211CD" w:rsidRDefault="00000000" w:rsidP="009426C3">
            <w:pPr>
              <w:pStyle w:val="Tablecondensed"/>
              <w:jc w:val="center"/>
            </w:pPr>
            <w:sdt>
              <w:sdtPr>
                <w:tag w:val="goog_rdk_24"/>
                <w:id w:val="-50208794"/>
              </w:sdtPr>
              <w:sdtContent>
                <w:r w:rsidR="00A7612F">
                  <w:rPr>
                    <w:rFonts w:ascii="Arial Unicode MS" w:eastAsia="Arial Unicode MS" w:hAnsi="Arial Unicode MS" w:cs="Arial Unicode MS"/>
                  </w:rPr>
                  <w:t>☐</w:t>
                </w:r>
              </w:sdtContent>
            </w:sdt>
            <w:r w:rsidR="00A7612F">
              <w:t>Consolidating</w:t>
            </w:r>
          </w:p>
        </w:tc>
        <w:tc>
          <w:tcPr>
            <w:tcW w:w="1765" w:type="dxa"/>
          </w:tcPr>
          <w:p w14:paraId="000000ED" w14:textId="77777777" w:rsidR="00E211CD" w:rsidRDefault="00000000" w:rsidP="009426C3">
            <w:pPr>
              <w:pStyle w:val="Tablecondensed"/>
              <w:jc w:val="center"/>
            </w:pPr>
            <w:sdt>
              <w:sdtPr>
                <w:tag w:val="goog_rdk_25"/>
                <w:id w:val="-78082650"/>
              </w:sdtPr>
              <w:sdtContent>
                <w:r w:rsidR="00A7612F">
                  <w:rPr>
                    <w:rFonts w:ascii="Arial Unicode MS" w:eastAsia="Arial Unicode MS" w:hAnsi="Arial Unicode MS" w:cs="Arial Unicode MS"/>
                  </w:rPr>
                  <w:t>☐</w:t>
                </w:r>
              </w:sdtContent>
            </w:sdt>
            <w:r w:rsidR="00A7612F">
              <w:t>Achieving</w:t>
            </w:r>
          </w:p>
        </w:tc>
        <w:tc>
          <w:tcPr>
            <w:tcW w:w="1747" w:type="dxa"/>
          </w:tcPr>
          <w:p w14:paraId="000000EE" w14:textId="77777777" w:rsidR="00E211CD" w:rsidRDefault="00000000" w:rsidP="009426C3">
            <w:pPr>
              <w:pStyle w:val="Tablecondensed"/>
              <w:jc w:val="center"/>
            </w:pPr>
            <w:sdt>
              <w:sdtPr>
                <w:tag w:val="goog_rdk_26"/>
                <w:id w:val="-786864686"/>
              </w:sdtPr>
              <w:sdtContent>
                <w:r w:rsidR="00A7612F">
                  <w:rPr>
                    <w:rFonts w:ascii="Arial Unicode MS" w:eastAsia="Arial Unicode MS" w:hAnsi="Arial Unicode MS" w:cs="Arial Unicode MS"/>
                  </w:rPr>
                  <w:t>☐</w:t>
                </w:r>
              </w:sdtContent>
            </w:sdt>
            <w:r w:rsidR="00A7612F">
              <w:t>Excelling</w:t>
            </w:r>
          </w:p>
        </w:tc>
      </w:tr>
      <w:tr w:rsidR="00E211CD" w14:paraId="765E2245" w14:textId="77777777" w:rsidTr="62CF9FF4">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0EF" w14:textId="77777777" w:rsidR="00E211CD" w:rsidRPr="009426C3" w:rsidRDefault="00A7612F" w:rsidP="009426C3">
            <w:pPr>
              <w:pStyle w:val="Tablecondensed"/>
            </w:pPr>
            <w:r w:rsidRPr="009426C3">
              <w:rPr>
                <w:rStyle w:val="Bold"/>
              </w:rPr>
              <w:t>Not Submitted:</w:t>
            </w:r>
            <w:r w:rsidRPr="009426C3">
              <w:t xml:space="preserve"> No work has been submitted or attempted for this outcome. </w:t>
            </w:r>
          </w:p>
        </w:tc>
        <w:tc>
          <w:tcPr>
            <w:tcW w:w="1815" w:type="dxa"/>
          </w:tcPr>
          <w:p w14:paraId="000000F0" w14:textId="77777777" w:rsidR="00E211CD" w:rsidRPr="009426C3" w:rsidRDefault="00A7612F" w:rsidP="009426C3">
            <w:pPr>
              <w:pStyle w:val="Tablecondensed"/>
            </w:pPr>
            <w:r w:rsidRPr="009426C3">
              <w:rPr>
                <w:rStyle w:val="Bold"/>
              </w:rPr>
              <w:t>Beginning:</w:t>
            </w:r>
            <w:r w:rsidRPr="009426C3">
              <w:t xml:space="preserve"> You have attempted to list some examples in your Venn diagram. To bump it up, re-read the task requirements and complete all aspects of the task.</w:t>
            </w:r>
          </w:p>
        </w:tc>
        <w:tc>
          <w:tcPr>
            <w:tcW w:w="1876" w:type="dxa"/>
          </w:tcPr>
          <w:p w14:paraId="000000F1" w14:textId="77777777" w:rsidR="00E211CD" w:rsidRPr="009426C3" w:rsidRDefault="00A7612F" w:rsidP="009426C3">
            <w:pPr>
              <w:pStyle w:val="Tablecondensed"/>
            </w:pPr>
            <w:r w:rsidRPr="009426C3">
              <w:rPr>
                <w:rStyle w:val="Bold"/>
              </w:rPr>
              <w:t>Consolidating:</w:t>
            </w:r>
            <w:r w:rsidRPr="009426C3">
              <w:t xml:space="preserve"> You have provided basic responses in your Venn diagram. To bump it up, you need to expand your responses and include more examples.</w:t>
            </w:r>
          </w:p>
        </w:tc>
        <w:tc>
          <w:tcPr>
            <w:tcW w:w="1765" w:type="dxa"/>
          </w:tcPr>
          <w:p w14:paraId="000000F2" w14:textId="77777777" w:rsidR="00E211CD" w:rsidRPr="009426C3" w:rsidRDefault="6F5F50E8" w:rsidP="009426C3">
            <w:pPr>
              <w:pStyle w:val="Tablecondensed"/>
            </w:pPr>
            <w:r w:rsidRPr="009426C3">
              <w:rPr>
                <w:rStyle w:val="Bold"/>
              </w:rPr>
              <w:t>Achieving:</w:t>
            </w:r>
            <w:r w:rsidRPr="009426C3">
              <w:t xml:space="preserve"> You have compared the texts in your Venn diagram. To bump it up, you need to include explanations to your examples. </w:t>
            </w:r>
          </w:p>
        </w:tc>
        <w:tc>
          <w:tcPr>
            <w:tcW w:w="1747" w:type="dxa"/>
          </w:tcPr>
          <w:p w14:paraId="000000F3" w14:textId="77777777" w:rsidR="00E211CD" w:rsidRPr="009426C3" w:rsidRDefault="00A7612F" w:rsidP="009426C3">
            <w:pPr>
              <w:pStyle w:val="Tablecondensed"/>
            </w:pPr>
            <w:r w:rsidRPr="009426C3">
              <w:rPr>
                <w:rStyle w:val="Bold"/>
              </w:rPr>
              <w:t>Excelling:</w:t>
            </w:r>
            <w:r w:rsidRPr="009426C3">
              <w:t xml:space="preserve"> You have extensively compared the texts in the diagram by giving examples and explanations. Great work!</w:t>
            </w:r>
          </w:p>
        </w:tc>
      </w:tr>
      <w:tr w:rsidR="00E211CD" w14:paraId="1455A62F" w14:textId="77777777" w:rsidTr="62CF9FF4">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0F5" w14:textId="41FF18FE" w:rsidR="00E211CD" w:rsidRDefault="00A7612F" w:rsidP="009426C3">
            <w:pPr>
              <w:pStyle w:val="Tablecondensed"/>
            </w:pPr>
            <w:r>
              <w:t xml:space="preserve">Teacher </w:t>
            </w:r>
            <w:r w:rsidR="009426C3">
              <w:t>c</w:t>
            </w:r>
            <w:r>
              <w:t>omment:</w:t>
            </w:r>
          </w:p>
        </w:tc>
      </w:tr>
    </w:tbl>
    <w:p w14:paraId="00000104" w14:textId="76FAACDE" w:rsidR="00E211CD" w:rsidRPr="009426C3" w:rsidRDefault="00A7612F" w:rsidP="009426C3">
      <w:pPr>
        <w:pStyle w:val="Heading3"/>
      </w:pPr>
      <w:bookmarkStart w:id="21" w:name="_Toc212643073"/>
      <w:r w:rsidRPr="002F70F2">
        <w:t>Activity 1.3 Expert perspectives</w:t>
      </w:r>
      <w:bookmarkEnd w:id="21"/>
    </w:p>
    <w:p w14:paraId="00000105" w14:textId="606AD279" w:rsidR="00E211CD" w:rsidRPr="009426C3" w:rsidRDefault="00CE489B" w:rsidP="009426C3">
      <w:pPr>
        <w:pStyle w:val="BodyText"/>
      </w:pPr>
      <w:r w:rsidRPr="009426C3">
        <w:rPr>
          <w:noProof/>
        </w:rPr>
        <w:drawing>
          <wp:inline distT="0" distB="0" distL="0" distR="0" wp14:anchorId="0CE03B1F" wp14:editId="1148C0EC">
            <wp:extent cx="286938" cy="252000"/>
            <wp:effectExtent l="0" t="0" r="5715" b="2540"/>
            <wp:docPr id="105239897"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9426C3">
        <w:t xml:space="preserve"> </w:t>
      </w:r>
      <w:r w:rsidRPr="009426C3">
        <w:rPr>
          <w:noProof/>
        </w:rPr>
        <w:drawing>
          <wp:inline distT="0" distB="0" distL="0" distR="0" wp14:anchorId="4BED07CF" wp14:editId="5F516E15">
            <wp:extent cx="239882" cy="252000"/>
            <wp:effectExtent l="0" t="0" r="1905" b="2540"/>
            <wp:docPr id="2129187206"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9426C3">
        <w:t xml:space="preserve"> </w:t>
      </w:r>
      <w:r w:rsidR="0015493F" w:rsidRPr="009426C3">
        <w:rPr>
          <w:noProof/>
        </w:rPr>
        <w:drawing>
          <wp:inline distT="0" distB="0" distL="0" distR="0" wp14:anchorId="7D1950E2" wp14:editId="4F40E1A4">
            <wp:extent cx="286094" cy="252000"/>
            <wp:effectExtent l="0" t="0" r="0" b="2540"/>
            <wp:docPr id="1934141788"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6F5F50E8" w:rsidRPr="009426C3">
        <w:t xml:space="preserve"> </w:t>
      </w:r>
      <w:r w:rsidR="6F5F50E8" w:rsidRPr="009426C3">
        <w:rPr>
          <w:rStyle w:val="Bold"/>
        </w:rPr>
        <w:t>Part 1:</w:t>
      </w:r>
      <w:r w:rsidR="6F5F50E8" w:rsidRPr="009426C3">
        <w:t xml:space="preserve"> Click the article link below to read about different expert perspectives on the mobile ban policy. </w:t>
      </w:r>
    </w:p>
    <w:p w14:paraId="00000106" w14:textId="16431729" w:rsidR="00E211CD" w:rsidRPr="009426C3" w:rsidRDefault="0015493F" w:rsidP="009426C3">
      <w:pPr>
        <w:pStyle w:val="BodyText"/>
      </w:pPr>
      <w:r w:rsidRPr="009426C3">
        <w:rPr>
          <w:noProof/>
        </w:rPr>
        <w:drawing>
          <wp:inline distT="0" distB="0" distL="0" distR="0" wp14:anchorId="26DC49DA" wp14:editId="6C09EE62">
            <wp:extent cx="245947" cy="252000"/>
            <wp:effectExtent l="0" t="0" r="0" b="2540"/>
            <wp:docPr id="1615277153"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A7612F" w:rsidRPr="009426C3">
        <w:t xml:space="preserve"> </w:t>
      </w:r>
      <w:r w:rsidR="00A7612F" w:rsidRPr="009426C3">
        <w:rPr>
          <w:rStyle w:val="Bold"/>
        </w:rPr>
        <w:t>Online Article:</w:t>
      </w:r>
      <w:r w:rsidR="00A7612F" w:rsidRPr="009426C3">
        <w:t xml:space="preserve"> </w:t>
      </w:r>
      <w:hyperlink r:id="rId35">
        <w:r w:rsidR="00A7612F" w:rsidRPr="009426C3">
          <w:rPr>
            <w:rStyle w:val="Hyperlink"/>
          </w:rPr>
          <w:t xml:space="preserve">Should schools ban mobile phones? Five experts give their opinion, and the answers may surprise you. - </w:t>
        </w:r>
        <w:proofErr w:type="spellStart"/>
        <w:r w:rsidR="00A7612F" w:rsidRPr="009426C3">
          <w:rPr>
            <w:rStyle w:val="Hyperlink"/>
          </w:rPr>
          <w:t>SchoolNews</w:t>
        </w:r>
        <w:proofErr w:type="spellEnd"/>
        <w:r w:rsidR="00A7612F" w:rsidRPr="009426C3">
          <w:rPr>
            <w:rStyle w:val="Hyperlink"/>
          </w:rPr>
          <w:t xml:space="preserve"> - Australia (school-news.com.au)</w:t>
        </w:r>
      </w:hyperlink>
    </w:p>
    <w:p w14:paraId="00000107" w14:textId="761F64C7" w:rsidR="00E211CD" w:rsidRPr="009426C3" w:rsidRDefault="0015493F" w:rsidP="009426C3">
      <w:pPr>
        <w:pStyle w:val="BodyText"/>
      </w:pPr>
      <w:r w:rsidRPr="009426C3">
        <w:rPr>
          <w:noProof/>
        </w:rPr>
        <w:drawing>
          <wp:inline distT="0" distB="0" distL="0" distR="0" wp14:anchorId="2D6A1809" wp14:editId="5A28E0EB">
            <wp:extent cx="286094" cy="252000"/>
            <wp:effectExtent l="0" t="0" r="0" b="2540"/>
            <wp:docPr id="1542771943"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9426C3">
        <w:t xml:space="preserve"> Part 2: In the table below, list expert reasons for and against the mobile phone ban.</w:t>
      </w:r>
    </w:p>
    <w:tbl>
      <w:tblPr>
        <w:tblStyle w:val="a5"/>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402"/>
        <w:gridCol w:w="4403"/>
      </w:tblGrid>
      <w:tr w:rsidR="00E211CD" w14:paraId="34D508F4" w14:textId="77777777" w:rsidTr="177AED60">
        <w:tc>
          <w:tcPr>
            <w:tcW w:w="4402" w:type="dxa"/>
            <w:shd w:val="clear" w:color="auto" w:fill="00573F"/>
          </w:tcPr>
          <w:p w14:paraId="00000108" w14:textId="62636B0F" w:rsidR="00E211CD" w:rsidRPr="009426C3" w:rsidRDefault="00A7612F" w:rsidP="009426C3">
            <w:pPr>
              <w:pStyle w:val="Tablecondensed"/>
              <w:jc w:val="center"/>
              <w:rPr>
                <w:b/>
                <w:bCs/>
                <w:color w:val="FFFFFF" w:themeColor="background1"/>
              </w:rPr>
            </w:pPr>
            <w:r w:rsidRPr="009426C3">
              <w:rPr>
                <w:b/>
                <w:bCs/>
                <w:color w:val="FFFFFF" w:themeColor="background1"/>
              </w:rPr>
              <w:t>Yes – mobiles should be banned.</w:t>
            </w:r>
          </w:p>
        </w:tc>
        <w:tc>
          <w:tcPr>
            <w:tcW w:w="4403" w:type="dxa"/>
            <w:shd w:val="clear" w:color="auto" w:fill="7F3F98"/>
          </w:tcPr>
          <w:p w14:paraId="00000109" w14:textId="1B0F088D" w:rsidR="00E211CD" w:rsidRPr="009426C3" w:rsidRDefault="00A7612F" w:rsidP="009426C3">
            <w:pPr>
              <w:pStyle w:val="Tablecondensed"/>
              <w:jc w:val="center"/>
              <w:rPr>
                <w:b/>
                <w:bCs/>
                <w:color w:val="FFFFFF" w:themeColor="background1"/>
              </w:rPr>
            </w:pPr>
            <w:r w:rsidRPr="009426C3">
              <w:rPr>
                <w:b/>
                <w:bCs/>
                <w:color w:val="FFFFFF" w:themeColor="background1"/>
              </w:rPr>
              <w:t>No – mobiles shouldn’t be banned.</w:t>
            </w:r>
          </w:p>
        </w:tc>
      </w:tr>
      <w:tr w:rsidR="00E211CD" w14:paraId="6BC5551A" w14:textId="77777777" w:rsidTr="177AED60">
        <w:tc>
          <w:tcPr>
            <w:tcW w:w="4402" w:type="dxa"/>
          </w:tcPr>
          <w:p w14:paraId="0000010A" w14:textId="77777777" w:rsidR="00E211CD" w:rsidRPr="009426C3" w:rsidRDefault="00A7612F" w:rsidP="009426C3">
            <w:pPr>
              <w:pStyle w:val="Tablecondensed"/>
            </w:pPr>
            <w:r w:rsidRPr="009426C3">
              <w:t>1.</w:t>
            </w:r>
          </w:p>
        </w:tc>
        <w:tc>
          <w:tcPr>
            <w:tcW w:w="4403" w:type="dxa"/>
          </w:tcPr>
          <w:p w14:paraId="0000010C" w14:textId="28977865" w:rsidR="00E211CD" w:rsidRPr="009426C3" w:rsidRDefault="00A7612F" w:rsidP="009426C3">
            <w:pPr>
              <w:pStyle w:val="Tablecondensed"/>
            </w:pPr>
            <w:r w:rsidRPr="009426C3">
              <w:t>1.</w:t>
            </w:r>
          </w:p>
        </w:tc>
      </w:tr>
      <w:tr w:rsidR="00E211CD" w14:paraId="0C5EA5D5" w14:textId="77777777" w:rsidTr="177AED60">
        <w:tc>
          <w:tcPr>
            <w:tcW w:w="4402" w:type="dxa"/>
          </w:tcPr>
          <w:p w14:paraId="0000010D" w14:textId="77777777" w:rsidR="00E211CD" w:rsidRPr="009426C3" w:rsidRDefault="00A7612F" w:rsidP="009426C3">
            <w:pPr>
              <w:pStyle w:val="Tablecondensed"/>
            </w:pPr>
            <w:r w:rsidRPr="009426C3">
              <w:t>2.</w:t>
            </w:r>
          </w:p>
        </w:tc>
        <w:tc>
          <w:tcPr>
            <w:tcW w:w="4403" w:type="dxa"/>
          </w:tcPr>
          <w:p w14:paraId="0000010F" w14:textId="55F2877E" w:rsidR="00E211CD" w:rsidRPr="009426C3" w:rsidRDefault="00A7612F" w:rsidP="009426C3">
            <w:pPr>
              <w:pStyle w:val="Tablecondensed"/>
            </w:pPr>
            <w:r w:rsidRPr="009426C3">
              <w:t>2.</w:t>
            </w:r>
          </w:p>
        </w:tc>
      </w:tr>
      <w:tr w:rsidR="00E211CD" w14:paraId="260C98B3" w14:textId="77777777" w:rsidTr="177AED60">
        <w:tc>
          <w:tcPr>
            <w:tcW w:w="4402" w:type="dxa"/>
          </w:tcPr>
          <w:p w14:paraId="00000110" w14:textId="77777777" w:rsidR="00E211CD" w:rsidRPr="009426C3" w:rsidRDefault="00A7612F" w:rsidP="009426C3">
            <w:pPr>
              <w:pStyle w:val="Tablecondensed"/>
            </w:pPr>
            <w:r w:rsidRPr="009426C3">
              <w:t>3.</w:t>
            </w:r>
          </w:p>
        </w:tc>
        <w:tc>
          <w:tcPr>
            <w:tcW w:w="4403" w:type="dxa"/>
          </w:tcPr>
          <w:p w14:paraId="00000112" w14:textId="5444CD94" w:rsidR="00E211CD" w:rsidRPr="009426C3" w:rsidRDefault="00A7612F" w:rsidP="009426C3">
            <w:pPr>
              <w:pStyle w:val="Tablecondensed"/>
            </w:pPr>
            <w:r w:rsidRPr="009426C3">
              <w:t>3</w:t>
            </w:r>
          </w:p>
        </w:tc>
      </w:tr>
      <w:tr w:rsidR="00E211CD" w14:paraId="4C4AC6F8" w14:textId="77777777" w:rsidTr="177AED60">
        <w:tc>
          <w:tcPr>
            <w:tcW w:w="4402" w:type="dxa"/>
          </w:tcPr>
          <w:p w14:paraId="00000114" w14:textId="6E8F9AAD" w:rsidR="00E211CD" w:rsidRPr="009426C3" w:rsidRDefault="00A7612F" w:rsidP="009426C3">
            <w:pPr>
              <w:pStyle w:val="Tablecondensed"/>
            </w:pPr>
            <w:r w:rsidRPr="009426C3">
              <w:t>4.</w:t>
            </w:r>
          </w:p>
        </w:tc>
        <w:tc>
          <w:tcPr>
            <w:tcW w:w="4403" w:type="dxa"/>
          </w:tcPr>
          <w:p w14:paraId="00000115" w14:textId="77777777" w:rsidR="00E211CD" w:rsidRPr="009426C3" w:rsidRDefault="00A7612F" w:rsidP="009426C3">
            <w:pPr>
              <w:pStyle w:val="Tablecondensed"/>
            </w:pPr>
            <w:r w:rsidRPr="009426C3">
              <w:t>4.</w:t>
            </w:r>
          </w:p>
        </w:tc>
      </w:tr>
      <w:tr w:rsidR="00E211CD" w14:paraId="6BBFFDEB" w14:textId="77777777" w:rsidTr="177AED60">
        <w:tc>
          <w:tcPr>
            <w:tcW w:w="4402" w:type="dxa"/>
          </w:tcPr>
          <w:p w14:paraId="00000117" w14:textId="162DDEFA" w:rsidR="00E211CD" w:rsidRPr="009426C3" w:rsidRDefault="00A7612F" w:rsidP="009426C3">
            <w:pPr>
              <w:pStyle w:val="Tablecondensed"/>
            </w:pPr>
            <w:r w:rsidRPr="009426C3">
              <w:t>5.</w:t>
            </w:r>
          </w:p>
        </w:tc>
        <w:tc>
          <w:tcPr>
            <w:tcW w:w="4403" w:type="dxa"/>
          </w:tcPr>
          <w:p w14:paraId="00000118" w14:textId="77777777" w:rsidR="00E211CD" w:rsidRPr="009426C3" w:rsidRDefault="00A7612F" w:rsidP="009426C3">
            <w:pPr>
              <w:pStyle w:val="Tablecondensed"/>
            </w:pPr>
            <w:r w:rsidRPr="009426C3">
              <w:t>5.</w:t>
            </w:r>
          </w:p>
        </w:tc>
      </w:tr>
    </w:tbl>
    <w:p w14:paraId="01D41F0B" w14:textId="77777777" w:rsidR="00D025C2" w:rsidRPr="009426C3" w:rsidRDefault="00D025C2" w:rsidP="009426C3">
      <w:pPr>
        <w:pStyle w:val="BodyText"/>
      </w:pPr>
    </w:p>
    <w:tbl>
      <w:tblPr>
        <w:tblStyle w:val="a6"/>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3F7D1ACE"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11A" w14:textId="498F6E20" w:rsidR="00E211CD" w:rsidRPr="009426C3" w:rsidRDefault="00A7612F" w:rsidP="009426C3">
            <w:pPr>
              <w:pStyle w:val="Tablecondensed"/>
              <w:jc w:val="center"/>
              <w:rPr>
                <w:bCs/>
                <w:color w:val="FFFFFF" w:themeColor="background1"/>
                <w:sz w:val="20"/>
              </w:rPr>
            </w:pPr>
            <w:r w:rsidRPr="009426C3">
              <w:rPr>
                <w:bCs/>
                <w:color w:val="FFFFFF" w:themeColor="background1"/>
                <w:sz w:val="20"/>
              </w:rPr>
              <w:t>Task 1: Activity 1.3: Expert perspectives</w:t>
            </w:r>
          </w:p>
          <w:p w14:paraId="0000011B" w14:textId="2F273ECD" w:rsidR="00E211CD" w:rsidRDefault="00A7612F" w:rsidP="00EB647E">
            <w:pPr>
              <w:pStyle w:val="Tableheadingcondensed"/>
              <w:jc w:val="center"/>
            </w:pPr>
            <w:r w:rsidRPr="009426C3">
              <w:t xml:space="preserve">Student </w:t>
            </w:r>
            <w:r w:rsidR="0046453C">
              <w:t>r</w:t>
            </w:r>
            <w:r w:rsidRPr="009426C3">
              <w:t>eflection: How well did you go with this step? (Please tick the box below)</w:t>
            </w:r>
          </w:p>
        </w:tc>
      </w:tr>
      <w:tr w:rsidR="00E211CD" w14:paraId="3D7A232F"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120" w14:textId="77777777" w:rsidR="00E211CD" w:rsidRDefault="00000000" w:rsidP="0046453C">
            <w:pPr>
              <w:pStyle w:val="Tablecondensed"/>
              <w:jc w:val="center"/>
            </w:pPr>
            <w:sdt>
              <w:sdtPr>
                <w:tag w:val="goog_rdk_27"/>
                <w:id w:val="629124392"/>
              </w:sdtPr>
              <w:sdtContent>
                <w:r w:rsidR="00A7612F">
                  <w:rPr>
                    <w:rFonts w:ascii="Arial Unicode MS" w:eastAsia="Arial Unicode MS" w:hAnsi="Arial Unicode MS" w:cs="Arial Unicode MS"/>
                  </w:rPr>
                  <w:t>☐</w:t>
                </w:r>
              </w:sdtContent>
            </w:sdt>
            <w:r w:rsidR="00A7612F">
              <w:t>Not Submitted</w:t>
            </w:r>
          </w:p>
        </w:tc>
        <w:tc>
          <w:tcPr>
            <w:tcW w:w="1815" w:type="dxa"/>
          </w:tcPr>
          <w:p w14:paraId="00000121" w14:textId="77777777" w:rsidR="00E211CD" w:rsidRDefault="00000000" w:rsidP="0046453C">
            <w:pPr>
              <w:pStyle w:val="Tablecondensed"/>
              <w:jc w:val="center"/>
            </w:pPr>
            <w:sdt>
              <w:sdtPr>
                <w:tag w:val="goog_rdk_28"/>
                <w:id w:val="-342003499"/>
              </w:sdtPr>
              <w:sdtContent>
                <w:r w:rsidR="00A7612F">
                  <w:rPr>
                    <w:rFonts w:ascii="Arial Unicode MS" w:eastAsia="Arial Unicode MS" w:hAnsi="Arial Unicode MS" w:cs="Arial Unicode MS"/>
                  </w:rPr>
                  <w:t>☐</w:t>
                </w:r>
              </w:sdtContent>
            </w:sdt>
            <w:r w:rsidR="00A7612F">
              <w:t>Beginning</w:t>
            </w:r>
          </w:p>
        </w:tc>
        <w:tc>
          <w:tcPr>
            <w:tcW w:w="1876" w:type="dxa"/>
          </w:tcPr>
          <w:p w14:paraId="00000122" w14:textId="77777777" w:rsidR="00E211CD" w:rsidRDefault="00000000" w:rsidP="0046453C">
            <w:pPr>
              <w:pStyle w:val="Tablecondensed"/>
              <w:jc w:val="center"/>
            </w:pPr>
            <w:sdt>
              <w:sdtPr>
                <w:tag w:val="goog_rdk_29"/>
                <w:id w:val="-632309543"/>
              </w:sdtPr>
              <w:sdtContent>
                <w:r w:rsidR="00A7612F">
                  <w:rPr>
                    <w:rFonts w:ascii="Arial Unicode MS" w:eastAsia="Arial Unicode MS" w:hAnsi="Arial Unicode MS" w:cs="Arial Unicode MS"/>
                  </w:rPr>
                  <w:t>☐</w:t>
                </w:r>
              </w:sdtContent>
            </w:sdt>
            <w:r w:rsidR="00A7612F">
              <w:t>Consolidating</w:t>
            </w:r>
          </w:p>
        </w:tc>
        <w:tc>
          <w:tcPr>
            <w:tcW w:w="1765" w:type="dxa"/>
          </w:tcPr>
          <w:p w14:paraId="00000123" w14:textId="77777777" w:rsidR="00E211CD" w:rsidRDefault="00000000" w:rsidP="0046453C">
            <w:pPr>
              <w:pStyle w:val="Tablecondensed"/>
              <w:jc w:val="center"/>
            </w:pPr>
            <w:sdt>
              <w:sdtPr>
                <w:tag w:val="goog_rdk_30"/>
                <w:id w:val="-550582890"/>
              </w:sdtPr>
              <w:sdtContent>
                <w:r w:rsidR="00A7612F">
                  <w:rPr>
                    <w:rFonts w:ascii="Arial Unicode MS" w:eastAsia="Arial Unicode MS" w:hAnsi="Arial Unicode MS" w:cs="Arial Unicode MS"/>
                  </w:rPr>
                  <w:t>☐</w:t>
                </w:r>
              </w:sdtContent>
            </w:sdt>
            <w:r w:rsidR="00A7612F">
              <w:t>Achieving</w:t>
            </w:r>
          </w:p>
        </w:tc>
        <w:tc>
          <w:tcPr>
            <w:tcW w:w="1747" w:type="dxa"/>
          </w:tcPr>
          <w:p w14:paraId="00000124" w14:textId="77777777" w:rsidR="00E211CD" w:rsidRDefault="00000000" w:rsidP="0046453C">
            <w:pPr>
              <w:pStyle w:val="Tablecondensed"/>
              <w:jc w:val="center"/>
            </w:pPr>
            <w:sdt>
              <w:sdtPr>
                <w:tag w:val="goog_rdk_31"/>
                <w:id w:val="774339745"/>
              </w:sdtPr>
              <w:sdtContent>
                <w:r w:rsidR="00A7612F">
                  <w:rPr>
                    <w:rFonts w:ascii="Arial Unicode MS" w:eastAsia="Arial Unicode MS" w:hAnsi="Arial Unicode MS" w:cs="Arial Unicode MS"/>
                  </w:rPr>
                  <w:t>☐</w:t>
                </w:r>
              </w:sdtContent>
            </w:sdt>
            <w:r w:rsidR="00A7612F">
              <w:t>Excelling</w:t>
            </w:r>
          </w:p>
        </w:tc>
      </w:tr>
      <w:tr w:rsidR="00E211CD" w14:paraId="11A48D75"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125" w14:textId="3EBC0CA6" w:rsidR="00E211CD" w:rsidRDefault="00A7612F" w:rsidP="0046453C">
            <w:pPr>
              <w:pStyle w:val="Tablecondensed"/>
            </w:pPr>
            <w:r>
              <w:t xml:space="preserve">Student </w:t>
            </w:r>
            <w:r w:rsidR="0046453C">
              <w:t>c</w:t>
            </w:r>
            <w:r>
              <w:t>omment (</w:t>
            </w:r>
            <w:r w:rsidR="0046453C">
              <w:t>o</w:t>
            </w:r>
            <w:r>
              <w:t>ptional):</w:t>
            </w:r>
          </w:p>
        </w:tc>
      </w:tr>
      <w:tr w:rsidR="00E211CD" w14:paraId="70D36AA3"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12A" w14:textId="18F33D00" w:rsidR="00E211CD" w:rsidRPr="00EB647E" w:rsidRDefault="00A7612F" w:rsidP="00EB647E">
            <w:pPr>
              <w:pStyle w:val="Tableheadingcondensed"/>
              <w:jc w:val="center"/>
              <w:rPr>
                <w:b/>
                <w:bCs/>
              </w:rPr>
            </w:pPr>
            <w:r w:rsidRPr="00EB647E">
              <w:rPr>
                <w:b/>
                <w:bCs/>
              </w:rPr>
              <w:t xml:space="preserve">Teacher </w:t>
            </w:r>
            <w:r w:rsidR="0046453C" w:rsidRPr="00EB647E">
              <w:rPr>
                <w:b/>
                <w:bCs/>
              </w:rPr>
              <w:t>f</w:t>
            </w:r>
            <w:r w:rsidRPr="00EB647E">
              <w:rPr>
                <w:b/>
                <w:bCs/>
              </w:rPr>
              <w:t>eedback</w:t>
            </w:r>
          </w:p>
        </w:tc>
      </w:tr>
      <w:tr w:rsidR="00E211CD" w14:paraId="79AEE4B3"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12F" w14:textId="77777777" w:rsidR="00E211CD" w:rsidRDefault="00000000" w:rsidP="0046453C">
            <w:pPr>
              <w:pStyle w:val="Tablecondensed"/>
              <w:jc w:val="center"/>
            </w:pPr>
            <w:sdt>
              <w:sdtPr>
                <w:tag w:val="goog_rdk_32"/>
                <w:id w:val="1815210258"/>
              </w:sdtPr>
              <w:sdtContent>
                <w:r w:rsidR="00A7612F">
                  <w:rPr>
                    <w:rFonts w:ascii="Arial Unicode MS" w:eastAsia="Arial Unicode MS" w:hAnsi="Arial Unicode MS" w:cs="Arial Unicode MS"/>
                  </w:rPr>
                  <w:t>☐</w:t>
                </w:r>
              </w:sdtContent>
            </w:sdt>
            <w:r w:rsidR="00A7612F">
              <w:t>Not Submitted</w:t>
            </w:r>
          </w:p>
        </w:tc>
        <w:tc>
          <w:tcPr>
            <w:tcW w:w="1815" w:type="dxa"/>
          </w:tcPr>
          <w:p w14:paraId="00000130" w14:textId="77777777" w:rsidR="00E211CD" w:rsidRDefault="00000000" w:rsidP="0046453C">
            <w:pPr>
              <w:pStyle w:val="Tablecondensed"/>
              <w:jc w:val="center"/>
            </w:pPr>
            <w:sdt>
              <w:sdtPr>
                <w:tag w:val="goog_rdk_33"/>
                <w:id w:val="1017806500"/>
              </w:sdtPr>
              <w:sdtContent>
                <w:r w:rsidR="00A7612F">
                  <w:rPr>
                    <w:rFonts w:ascii="Arial Unicode MS" w:eastAsia="Arial Unicode MS" w:hAnsi="Arial Unicode MS" w:cs="Arial Unicode MS"/>
                  </w:rPr>
                  <w:t>☐</w:t>
                </w:r>
              </w:sdtContent>
            </w:sdt>
            <w:r w:rsidR="00A7612F">
              <w:t>Beginning</w:t>
            </w:r>
          </w:p>
        </w:tc>
        <w:tc>
          <w:tcPr>
            <w:tcW w:w="1876" w:type="dxa"/>
          </w:tcPr>
          <w:p w14:paraId="00000131" w14:textId="77777777" w:rsidR="00E211CD" w:rsidRDefault="00000000" w:rsidP="0046453C">
            <w:pPr>
              <w:pStyle w:val="Tablecondensed"/>
              <w:jc w:val="center"/>
            </w:pPr>
            <w:sdt>
              <w:sdtPr>
                <w:tag w:val="goog_rdk_34"/>
                <w:id w:val="-625126398"/>
              </w:sdtPr>
              <w:sdtContent>
                <w:r w:rsidR="00A7612F">
                  <w:rPr>
                    <w:rFonts w:ascii="Arial Unicode MS" w:eastAsia="Arial Unicode MS" w:hAnsi="Arial Unicode MS" w:cs="Arial Unicode MS"/>
                  </w:rPr>
                  <w:t>☐</w:t>
                </w:r>
              </w:sdtContent>
            </w:sdt>
            <w:r w:rsidR="00A7612F">
              <w:t>Consolidating</w:t>
            </w:r>
          </w:p>
        </w:tc>
        <w:tc>
          <w:tcPr>
            <w:tcW w:w="1765" w:type="dxa"/>
          </w:tcPr>
          <w:p w14:paraId="00000132" w14:textId="77777777" w:rsidR="00E211CD" w:rsidRDefault="00000000" w:rsidP="0046453C">
            <w:pPr>
              <w:pStyle w:val="Tablecondensed"/>
              <w:jc w:val="center"/>
            </w:pPr>
            <w:sdt>
              <w:sdtPr>
                <w:tag w:val="goog_rdk_35"/>
                <w:id w:val="-1460316744"/>
              </w:sdtPr>
              <w:sdtContent>
                <w:r w:rsidR="00A7612F">
                  <w:rPr>
                    <w:rFonts w:ascii="Arial Unicode MS" w:eastAsia="Arial Unicode MS" w:hAnsi="Arial Unicode MS" w:cs="Arial Unicode MS"/>
                  </w:rPr>
                  <w:t>☐</w:t>
                </w:r>
              </w:sdtContent>
            </w:sdt>
            <w:r w:rsidR="00A7612F">
              <w:t>Achieving</w:t>
            </w:r>
          </w:p>
        </w:tc>
        <w:tc>
          <w:tcPr>
            <w:tcW w:w="1747" w:type="dxa"/>
          </w:tcPr>
          <w:p w14:paraId="00000133" w14:textId="77777777" w:rsidR="00E211CD" w:rsidRDefault="00000000" w:rsidP="0046453C">
            <w:pPr>
              <w:pStyle w:val="Tablecondensed"/>
              <w:jc w:val="center"/>
            </w:pPr>
            <w:sdt>
              <w:sdtPr>
                <w:tag w:val="goog_rdk_36"/>
                <w:id w:val="921110264"/>
              </w:sdtPr>
              <w:sdtContent>
                <w:r w:rsidR="00A7612F">
                  <w:rPr>
                    <w:rFonts w:ascii="Arial Unicode MS" w:eastAsia="Arial Unicode MS" w:hAnsi="Arial Unicode MS" w:cs="Arial Unicode MS"/>
                  </w:rPr>
                  <w:t>☐</w:t>
                </w:r>
              </w:sdtContent>
            </w:sdt>
            <w:r w:rsidR="00A7612F">
              <w:t>Excelling</w:t>
            </w:r>
          </w:p>
        </w:tc>
      </w:tr>
      <w:tr w:rsidR="00E211CD" w14:paraId="4588A009"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134" w14:textId="77777777" w:rsidR="00E211CD" w:rsidRPr="0046453C" w:rsidRDefault="00A7612F" w:rsidP="0046453C">
            <w:pPr>
              <w:pStyle w:val="Tablecondensed"/>
            </w:pPr>
            <w:r w:rsidRPr="0046453C">
              <w:rPr>
                <w:rStyle w:val="Bold"/>
              </w:rPr>
              <w:t>Not Submitted:</w:t>
            </w:r>
            <w:r w:rsidRPr="0046453C">
              <w:t xml:space="preserve"> No work has been submitted or </w:t>
            </w:r>
            <w:r w:rsidRPr="0046453C">
              <w:lastRenderedPageBreak/>
              <w:t xml:space="preserve">attempted for this outcome. </w:t>
            </w:r>
          </w:p>
        </w:tc>
        <w:tc>
          <w:tcPr>
            <w:tcW w:w="1815" w:type="dxa"/>
          </w:tcPr>
          <w:p w14:paraId="00000135" w14:textId="77777777" w:rsidR="00E211CD" w:rsidRPr="0046453C" w:rsidRDefault="00A7612F" w:rsidP="0046453C">
            <w:pPr>
              <w:pStyle w:val="Tablecondensed"/>
            </w:pPr>
            <w:r w:rsidRPr="0046453C">
              <w:rPr>
                <w:rStyle w:val="Bold"/>
              </w:rPr>
              <w:lastRenderedPageBreak/>
              <w:t>Beginning:</w:t>
            </w:r>
            <w:r w:rsidRPr="0046453C">
              <w:t xml:space="preserve"> You have attempted to list some reasons for yes </w:t>
            </w:r>
            <w:r w:rsidRPr="0046453C">
              <w:lastRenderedPageBreak/>
              <w:t>and no expert opinions. To bump it up, you need to provide basic responses for all required sections of this task.</w:t>
            </w:r>
          </w:p>
        </w:tc>
        <w:tc>
          <w:tcPr>
            <w:tcW w:w="1876" w:type="dxa"/>
          </w:tcPr>
          <w:p w14:paraId="00000136" w14:textId="77777777" w:rsidR="00E211CD" w:rsidRPr="0046453C" w:rsidRDefault="00A7612F" w:rsidP="0046453C">
            <w:pPr>
              <w:pStyle w:val="Tablecondensed"/>
            </w:pPr>
            <w:r w:rsidRPr="0046453C">
              <w:rPr>
                <w:rStyle w:val="Bold"/>
              </w:rPr>
              <w:lastRenderedPageBreak/>
              <w:t>Consolidating:</w:t>
            </w:r>
            <w:r w:rsidRPr="0046453C">
              <w:t xml:space="preserve"> You have been able to identify some </w:t>
            </w:r>
            <w:r w:rsidRPr="0046453C">
              <w:lastRenderedPageBreak/>
              <w:t>examples from the five expert opinions. To bump it up, re-read the task requirements and complete all aspects in further detail.</w:t>
            </w:r>
          </w:p>
        </w:tc>
        <w:tc>
          <w:tcPr>
            <w:tcW w:w="1765" w:type="dxa"/>
          </w:tcPr>
          <w:p w14:paraId="00000137" w14:textId="77777777" w:rsidR="00E211CD" w:rsidRPr="0046453C" w:rsidRDefault="00A7612F" w:rsidP="0046453C">
            <w:pPr>
              <w:pStyle w:val="Tablecondensed"/>
            </w:pPr>
            <w:r w:rsidRPr="0046453C">
              <w:rPr>
                <w:rStyle w:val="Bold"/>
              </w:rPr>
              <w:lastRenderedPageBreak/>
              <w:t>Achieving:</w:t>
            </w:r>
            <w:r w:rsidRPr="0046453C">
              <w:t xml:space="preserve"> You have been able to comprehend all the </w:t>
            </w:r>
            <w:r w:rsidRPr="0046453C">
              <w:lastRenderedPageBreak/>
              <w:t>expert opinions and complete the table with detailed responses and examples from some of the experts. To bump it up, re-check your responses and make sure you have commented on each of the five expert opinions.</w:t>
            </w:r>
          </w:p>
        </w:tc>
        <w:tc>
          <w:tcPr>
            <w:tcW w:w="1747" w:type="dxa"/>
          </w:tcPr>
          <w:p w14:paraId="00000138" w14:textId="77777777" w:rsidR="00E211CD" w:rsidRPr="0046453C" w:rsidRDefault="00A7612F" w:rsidP="0046453C">
            <w:pPr>
              <w:pStyle w:val="Tablecondensed"/>
            </w:pPr>
            <w:r w:rsidRPr="0046453C">
              <w:rPr>
                <w:rStyle w:val="Bold"/>
              </w:rPr>
              <w:lastRenderedPageBreak/>
              <w:t>Excelling:</w:t>
            </w:r>
            <w:r w:rsidRPr="0046453C">
              <w:t xml:space="preserve"> You have been able to comprehend all the </w:t>
            </w:r>
            <w:r w:rsidRPr="0046453C">
              <w:lastRenderedPageBreak/>
              <w:t>texts and complete the table with details of each of the five expert opinions. Great work!</w:t>
            </w:r>
          </w:p>
        </w:tc>
      </w:tr>
      <w:tr w:rsidR="00E211CD" w14:paraId="25706099"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13A" w14:textId="277529CA" w:rsidR="00E211CD" w:rsidRDefault="00A7612F" w:rsidP="0046453C">
            <w:pPr>
              <w:pStyle w:val="Tablecondensed"/>
            </w:pPr>
            <w:r>
              <w:lastRenderedPageBreak/>
              <w:t xml:space="preserve">Teacher </w:t>
            </w:r>
            <w:r w:rsidR="0046453C">
              <w:t>c</w:t>
            </w:r>
            <w:r>
              <w:t>omment:</w:t>
            </w:r>
          </w:p>
        </w:tc>
      </w:tr>
    </w:tbl>
    <w:p w14:paraId="00000143" w14:textId="77777777" w:rsidR="00E211CD" w:rsidRPr="00F85ADA" w:rsidRDefault="00A7612F" w:rsidP="00F85ADA">
      <w:pPr>
        <w:pStyle w:val="Heading3"/>
      </w:pPr>
      <w:bookmarkStart w:id="22" w:name="_Toc212643074"/>
      <w:r w:rsidRPr="00F85ADA">
        <w:t>Activity 1.4 Cartoon analysis</w:t>
      </w:r>
      <w:bookmarkEnd w:id="22"/>
      <w:r w:rsidRPr="00F85ADA">
        <w:t xml:space="preserve">  </w:t>
      </w:r>
    </w:p>
    <w:p w14:paraId="00000145" w14:textId="075658B2" w:rsidR="00E211CD" w:rsidRPr="00F85ADA" w:rsidRDefault="00CE489B" w:rsidP="00F85ADA">
      <w:pPr>
        <w:pStyle w:val="BodyText"/>
      </w:pPr>
      <w:r w:rsidRPr="00F85ADA">
        <w:rPr>
          <w:noProof/>
        </w:rPr>
        <w:drawing>
          <wp:inline distT="0" distB="0" distL="0" distR="0" wp14:anchorId="6EA00DA0" wp14:editId="0D3796C8">
            <wp:extent cx="286938" cy="252000"/>
            <wp:effectExtent l="0" t="0" r="5715" b="2540"/>
            <wp:docPr id="725381976"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F85ADA">
        <w:t xml:space="preserve"> </w:t>
      </w:r>
      <w:r w:rsidRPr="00F85ADA">
        <w:rPr>
          <w:noProof/>
        </w:rPr>
        <w:drawing>
          <wp:inline distT="0" distB="0" distL="0" distR="0" wp14:anchorId="31BEE66A" wp14:editId="039A3F43">
            <wp:extent cx="239882" cy="252000"/>
            <wp:effectExtent l="0" t="0" r="1905" b="2540"/>
            <wp:docPr id="1156031957"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F85ADA">
        <w:t xml:space="preserve"> </w:t>
      </w:r>
      <w:r w:rsidR="0015493F" w:rsidRPr="00F85ADA">
        <w:rPr>
          <w:noProof/>
        </w:rPr>
        <w:drawing>
          <wp:inline distT="0" distB="0" distL="0" distR="0" wp14:anchorId="16955140" wp14:editId="795ABAA5">
            <wp:extent cx="286094" cy="252000"/>
            <wp:effectExtent l="0" t="0" r="0" b="2540"/>
            <wp:docPr id="557764481"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6F5F50E8" w:rsidRPr="00F85ADA">
        <w:t xml:space="preserve"> </w:t>
      </w:r>
      <w:r w:rsidR="6F5F50E8" w:rsidRPr="00F85ADA">
        <w:rPr>
          <w:rStyle w:val="Bold"/>
        </w:rPr>
        <w:t>Part 1:</w:t>
      </w:r>
      <w:r w:rsidR="6F5F50E8" w:rsidRPr="00F85ADA">
        <w:t xml:space="preserve"> In the table below, write four to five sentences about each cartoon image </w:t>
      </w:r>
      <w:r w:rsidR="33CA546D" w:rsidRPr="00F85ADA">
        <w:t xml:space="preserve">linked </w:t>
      </w:r>
      <w:r w:rsidR="6F5F50E8" w:rsidRPr="00F85ADA">
        <w:t xml:space="preserve">in the left-hand column. You should include the following points below in your analysis for each cartoon. </w:t>
      </w:r>
    </w:p>
    <w:p w14:paraId="00000146" w14:textId="77777777" w:rsidR="00E211CD" w:rsidRPr="00F85ADA" w:rsidRDefault="00A7612F" w:rsidP="00F85ADA">
      <w:pPr>
        <w:pStyle w:val="BodyText"/>
      </w:pPr>
      <w:r w:rsidRPr="00F85ADA">
        <w:rPr>
          <w:rFonts w:ascii="Segoe UI Symbol" w:hAnsi="Segoe UI Symbol" w:cs="Segoe UI Symbol"/>
        </w:rPr>
        <w:t>☐</w:t>
      </w:r>
      <w:r w:rsidRPr="00F85ADA">
        <w:t xml:space="preserve"> What is the main point of view of the cartoon? </w:t>
      </w:r>
    </w:p>
    <w:p w14:paraId="00000147" w14:textId="77777777" w:rsidR="00E211CD" w:rsidRPr="00F85ADA" w:rsidRDefault="00A7612F" w:rsidP="00F85ADA">
      <w:pPr>
        <w:pStyle w:val="BodyText"/>
      </w:pPr>
      <w:r w:rsidRPr="00F85ADA">
        <w:rPr>
          <w:rFonts w:ascii="Segoe UI Symbol" w:hAnsi="Segoe UI Symbol" w:cs="Segoe UI Symbol"/>
        </w:rPr>
        <w:t>☐</w:t>
      </w:r>
      <w:r w:rsidRPr="00F85ADA">
        <w:t xml:space="preserve"> How does this illustrator get this point of view across? </w:t>
      </w:r>
    </w:p>
    <w:p w14:paraId="00000148" w14:textId="77777777" w:rsidR="00E211CD" w:rsidRPr="00F85ADA" w:rsidRDefault="00A7612F" w:rsidP="00F85ADA">
      <w:pPr>
        <w:pStyle w:val="BodyText"/>
      </w:pPr>
      <w:r w:rsidRPr="00F85ADA">
        <w:rPr>
          <w:rStyle w:val="Bold"/>
        </w:rPr>
        <w:t>Hint:</w:t>
      </w:r>
      <w:r w:rsidRPr="00F85ADA">
        <w:t xml:space="preserve"> think about persuasive techniques. </w:t>
      </w:r>
    </w:p>
    <w:p w14:paraId="00000149" w14:textId="77777777" w:rsidR="00E211CD" w:rsidRPr="00F85ADA" w:rsidRDefault="00A7612F" w:rsidP="00F85ADA">
      <w:pPr>
        <w:pStyle w:val="BodyText"/>
      </w:pPr>
      <w:r w:rsidRPr="00F85ADA">
        <w:rPr>
          <w:rFonts w:ascii="Segoe UI Symbol" w:hAnsi="Segoe UI Symbol" w:cs="Segoe UI Symbol"/>
        </w:rPr>
        <w:t>☐</w:t>
      </w:r>
      <w:r w:rsidRPr="00F85ADA">
        <w:t xml:space="preserve"> How does this cartoon make you feel? </w:t>
      </w:r>
    </w:p>
    <w:p w14:paraId="0000014A" w14:textId="77777777" w:rsidR="00E211CD" w:rsidRPr="00F85ADA" w:rsidRDefault="00A7612F" w:rsidP="00F85ADA">
      <w:pPr>
        <w:pStyle w:val="BodyText"/>
      </w:pPr>
      <w:r w:rsidRPr="00F85ADA">
        <w:rPr>
          <w:rFonts w:ascii="Segoe UI Symbol" w:hAnsi="Segoe UI Symbol" w:cs="Segoe UI Symbol"/>
        </w:rPr>
        <w:t>☐</w:t>
      </w:r>
      <w:r w:rsidRPr="00F85ADA">
        <w:t xml:space="preserve"> Opinion: Do you like this cartoon representation of the issue? Explain. </w:t>
      </w:r>
    </w:p>
    <w:p w14:paraId="0000014C" w14:textId="2748962F" w:rsidR="00E211CD" w:rsidRPr="00F85ADA" w:rsidRDefault="0015493F" w:rsidP="00F85ADA">
      <w:pPr>
        <w:pStyle w:val="BodyText"/>
        <w:rPr>
          <w:rStyle w:val="Hyperlink"/>
        </w:rPr>
      </w:pPr>
      <w:r w:rsidRPr="00F85ADA">
        <w:rPr>
          <w:noProof/>
        </w:rPr>
        <w:drawing>
          <wp:inline distT="0" distB="0" distL="0" distR="0" wp14:anchorId="12C85CE5" wp14:editId="2BA07DC8">
            <wp:extent cx="245947" cy="252000"/>
            <wp:effectExtent l="0" t="0" r="0" b="2540"/>
            <wp:docPr id="771880275"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6F5F50E8" w:rsidRPr="00F85ADA">
        <w:t xml:space="preserve"> </w:t>
      </w:r>
      <w:r w:rsidR="6F5F50E8" w:rsidRPr="00F85ADA">
        <w:rPr>
          <w:rStyle w:val="Bold"/>
        </w:rPr>
        <w:t>Online article:</w:t>
      </w:r>
      <w:r w:rsidR="6F5F50E8" w:rsidRPr="00F85ADA">
        <w:t xml:space="preserve"> To support your analysis of persuasive techniques, you could use the following website </w:t>
      </w:r>
      <w:r w:rsidR="16855AF5" w:rsidRPr="00F85ADA">
        <w:t xml:space="preserve">by Lisa Tran </w:t>
      </w:r>
      <w:r w:rsidR="6F5F50E8" w:rsidRPr="00F85ADA">
        <w:t xml:space="preserve">for additional information: </w:t>
      </w:r>
      <w:hyperlink r:id="rId36">
        <w:r w:rsidR="6F5F50E8" w:rsidRPr="00F85ADA">
          <w:rPr>
            <w:rStyle w:val="Hyperlink"/>
          </w:rPr>
          <w:t>10 Things To Look For In Cartoons | Lisa's Study Guides (vcestudyguides.com)</w:t>
        </w:r>
      </w:hyperlink>
    </w:p>
    <w:p w14:paraId="6901C0FA" w14:textId="71F9EB63" w:rsidR="62CF9FF4" w:rsidRPr="00F85ADA" w:rsidRDefault="00CE489B" w:rsidP="00F85ADA">
      <w:pPr>
        <w:pStyle w:val="BodyText"/>
      </w:pPr>
      <w:r w:rsidRPr="00F85ADA">
        <w:rPr>
          <w:noProof/>
        </w:rPr>
        <w:drawing>
          <wp:inline distT="0" distB="0" distL="0" distR="0" wp14:anchorId="64DF9850" wp14:editId="70E31964">
            <wp:extent cx="286938" cy="252000"/>
            <wp:effectExtent l="0" t="0" r="5715" b="2540"/>
            <wp:docPr id="197412269"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636CD3D2" w:rsidRPr="00F85ADA">
        <w:t xml:space="preserve"> </w:t>
      </w:r>
      <w:r w:rsidR="108DCFE3" w:rsidRPr="00F85ADA">
        <w:rPr>
          <w:rStyle w:val="Bold"/>
        </w:rPr>
        <w:t>Teacher advice:</w:t>
      </w:r>
      <w:r w:rsidR="108DCFE3" w:rsidRPr="00F85ADA">
        <w:t xml:space="preserve"> </w:t>
      </w:r>
      <w:r w:rsidR="636CD3D2" w:rsidRPr="00F85ADA">
        <w:t>Teachers may wish to add different cartoon images from other sources.</w:t>
      </w:r>
    </w:p>
    <w:tbl>
      <w:tblPr>
        <w:tblStyle w:val="a7"/>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520"/>
        <w:gridCol w:w="4285"/>
      </w:tblGrid>
      <w:tr w:rsidR="00E211CD" w14:paraId="63369390" w14:textId="77777777" w:rsidTr="085DF5BE">
        <w:tc>
          <w:tcPr>
            <w:tcW w:w="4520" w:type="dxa"/>
            <w:shd w:val="clear" w:color="auto" w:fill="00573F"/>
          </w:tcPr>
          <w:p w14:paraId="0000014D" w14:textId="77777777" w:rsidR="00E211CD" w:rsidRPr="00EB647E" w:rsidRDefault="00A7612F" w:rsidP="00EB647E">
            <w:pPr>
              <w:pStyle w:val="Tableheadingcondensed"/>
              <w:jc w:val="center"/>
              <w:rPr>
                <w:b/>
                <w:bCs/>
              </w:rPr>
            </w:pPr>
            <w:r w:rsidRPr="00EB647E">
              <w:rPr>
                <w:b/>
                <w:bCs/>
              </w:rPr>
              <w:t>Cartoon</w:t>
            </w:r>
          </w:p>
          <w:p w14:paraId="0000014E" w14:textId="77777777" w:rsidR="00E211CD" w:rsidRPr="00EB647E" w:rsidRDefault="00E211CD" w:rsidP="00EB647E">
            <w:pPr>
              <w:pStyle w:val="Tableheadingcondensed"/>
              <w:jc w:val="center"/>
              <w:rPr>
                <w:rFonts w:ascii="Arial" w:eastAsia="Arial" w:hAnsi="Arial" w:cs="Arial"/>
                <w:b/>
                <w:bCs/>
                <w:color w:val="000000"/>
              </w:rPr>
            </w:pPr>
          </w:p>
        </w:tc>
        <w:tc>
          <w:tcPr>
            <w:tcW w:w="4285" w:type="dxa"/>
            <w:shd w:val="clear" w:color="auto" w:fill="7F3F98"/>
          </w:tcPr>
          <w:p w14:paraId="0000014F" w14:textId="77777777" w:rsidR="00E211CD" w:rsidRPr="00EB647E" w:rsidRDefault="00A7612F" w:rsidP="00EB647E">
            <w:pPr>
              <w:pStyle w:val="Tableheadingcondensed"/>
              <w:jc w:val="center"/>
              <w:rPr>
                <w:b/>
                <w:bCs/>
              </w:rPr>
            </w:pPr>
            <w:r w:rsidRPr="00EB647E">
              <w:rPr>
                <w:b/>
                <w:bCs/>
              </w:rPr>
              <w:t>Your analysis</w:t>
            </w:r>
          </w:p>
        </w:tc>
      </w:tr>
      <w:tr w:rsidR="00E211CD" w14:paraId="3FC7EE2E" w14:textId="77777777" w:rsidTr="085DF5BE">
        <w:tc>
          <w:tcPr>
            <w:tcW w:w="4520" w:type="dxa"/>
          </w:tcPr>
          <w:p w14:paraId="00000152" w14:textId="30664D76" w:rsidR="00E211CD" w:rsidRPr="00EB647E" w:rsidRDefault="0015493F" w:rsidP="00EB647E">
            <w:pPr>
              <w:pStyle w:val="Tablecondensed"/>
              <w:spacing w:before="240"/>
              <w:rPr>
                <w:rStyle w:val="Hyperlink"/>
              </w:rPr>
            </w:pPr>
            <w:r w:rsidRPr="00EB647E">
              <w:rPr>
                <w:noProof/>
              </w:rPr>
              <w:drawing>
                <wp:inline distT="0" distB="0" distL="0" distR="0" wp14:anchorId="5FB6683B" wp14:editId="73C97A65">
                  <wp:extent cx="245947" cy="252000"/>
                  <wp:effectExtent l="0" t="0" r="0" b="2540"/>
                  <wp:docPr id="198406336"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1550D4" w:rsidRPr="00EB647E">
              <w:t xml:space="preserve"> For example i</w:t>
            </w:r>
            <w:r w:rsidR="00A7612F" w:rsidRPr="00EB647E">
              <w:t xml:space="preserve">mage source: Adrian </w:t>
            </w:r>
            <w:proofErr w:type="spellStart"/>
            <w:r w:rsidR="00A7612F" w:rsidRPr="00EB647E">
              <w:t>Barich</w:t>
            </w:r>
            <w:proofErr w:type="spellEnd"/>
            <w:r w:rsidR="00A7612F" w:rsidRPr="00EB647E">
              <w:t xml:space="preserve"> </w:t>
            </w:r>
            <w:hyperlink r:id="rId37">
              <w:proofErr w:type="spellStart"/>
              <w:r w:rsidR="00A7612F" w:rsidRPr="00EB647E">
                <w:rPr>
                  <w:rStyle w:val="Hyperlink"/>
                </w:rPr>
                <w:t>Barich</w:t>
              </w:r>
              <w:proofErr w:type="spellEnd"/>
              <w:r w:rsidR="00A7612F" w:rsidRPr="00EB647E">
                <w:rPr>
                  <w:rStyle w:val="Hyperlink"/>
                </w:rPr>
                <w:t xml:space="preserve">: The pros and cons of banning mobile phones in schools | </w:t>
              </w:r>
              <w:proofErr w:type="spellStart"/>
              <w:r w:rsidR="00A7612F" w:rsidRPr="00EB647E">
                <w:rPr>
                  <w:rStyle w:val="Hyperlink"/>
                </w:rPr>
                <w:t>PerthNow</w:t>
              </w:r>
              <w:proofErr w:type="spellEnd"/>
            </w:hyperlink>
          </w:p>
          <w:p w14:paraId="00000153" w14:textId="77777777" w:rsidR="00E211CD" w:rsidRDefault="00E211CD">
            <w:pPr>
              <w:rPr>
                <w:rFonts w:ascii="Arial Narrow" w:eastAsia="Arial Narrow" w:hAnsi="Arial Narrow" w:cs="Arial Narrow"/>
                <w:color w:val="000000"/>
                <w:sz w:val="16"/>
                <w:szCs w:val="16"/>
              </w:rPr>
            </w:pPr>
          </w:p>
        </w:tc>
        <w:tc>
          <w:tcPr>
            <w:tcW w:w="4285" w:type="dxa"/>
          </w:tcPr>
          <w:p w14:paraId="00000156" w14:textId="40B29954" w:rsidR="00E211CD" w:rsidRPr="00EB647E" w:rsidRDefault="0015493F" w:rsidP="00EB647E">
            <w:pPr>
              <w:pStyle w:val="Tablecondensed"/>
              <w:spacing w:before="240"/>
            </w:pPr>
            <w:r w:rsidRPr="00EB647E">
              <w:rPr>
                <w:noProof/>
              </w:rPr>
              <w:drawing>
                <wp:inline distT="0" distB="0" distL="0" distR="0" wp14:anchorId="67911B31" wp14:editId="44CD0EBA">
                  <wp:extent cx="286094" cy="252000"/>
                  <wp:effectExtent l="0" t="0" r="0" b="2540"/>
                  <wp:docPr id="812796392"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EB647E">
              <w:t xml:space="preserve"> Main point: </w:t>
            </w:r>
          </w:p>
          <w:p w14:paraId="00000158" w14:textId="1EB0F6BF" w:rsidR="00E211CD" w:rsidRPr="00EB647E" w:rsidRDefault="00A7612F" w:rsidP="00EB647E">
            <w:pPr>
              <w:pStyle w:val="Tablecondensed"/>
            </w:pPr>
            <w:r w:rsidRPr="00EB647E">
              <w:t>The illustrator uses (insert persuasive technique) to position the audience to… </w:t>
            </w:r>
          </w:p>
          <w:p w14:paraId="0000015A" w14:textId="05F6BEF4" w:rsidR="00E211CD" w:rsidRPr="00EB647E" w:rsidRDefault="00A7612F" w:rsidP="00EB647E">
            <w:pPr>
              <w:pStyle w:val="Tablecondensed"/>
            </w:pPr>
            <w:r w:rsidRPr="00EB647E">
              <w:t>As a viewer this creates feelings of… </w:t>
            </w:r>
          </w:p>
          <w:p w14:paraId="0000015C" w14:textId="660847A4" w:rsidR="00E211CD" w:rsidRPr="00EB647E" w:rsidRDefault="00A7612F" w:rsidP="00EB647E">
            <w:pPr>
              <w:pStyle w:val="Tablecondensed"/>
            </w:pPr>
            <w:r w:rsidRPr="00EB647E">
              <w:t>The image highlights…</w:t>
            </w:r>
          </w:p>
          <w:p w14:paraId="0000015E" w14:textId="66B156D6" w:rsidR="00E211CD" w:rsidRPr="00EB647E" w:rsidRDefault="00A7612F" w:rsidP="00EB647E">
            <w:pPr>
              <w:pStyle w:val="Tablecondensed"/>
            </w:pPr>
            <w:r w:rsidRPr="00EB647E">
              <w:t xml:space="preserve">The cartoon reinforces </w:t>
            </w:r>
            <w:proofErr w:type="spellStart"/>
            <w:r w:rsidRPr="00EB647E">
              <w:t>Barich’s</w:t>
            </w:r>
            <w:proofErr w:type="spellEnd"/>
            <w:r w:rsidRPr="00EB647E">
              <w:t xml:space="preserve"> argument by...</w:t>
            </w:r>
          </w:p>
        </w:tc>
      </w:tr>
      <w:tr w:rsidR="00E211CD" w14:paraId="74091FA4" w14:textId="77777777" w:rsidTr="085DF5BE">
        <w:tc>
          <w:tcPr>
            <w:tcW w:w="4520" w:type="dxa"/>
          </w:tcPr>
          <w:p w14:paraId="00000161" w14:textId="4600AEAB" w:rsidR="00E211CD" w:rsidRPr="00EB647E" w:rsidRDefault="0015493F" w:rsidP="00EB647E">
            <w:pPr>
              <w:pStyle w:val="Tablecondensed"/>
              <w:spacing w:before="240"/>
            </w:pPr>
            <w:r w:rsidRPr="00EB647E">
              <w:rPr>
                <w:noProof/>
              </w:rPr>
              <w:drawing>
                <wp:inline distT="0" distB="0" distL="0" distR="0" wp14:anchorId="2339A639" wp14:editId="75AAA9DA">
                  <wp:extent cx="245947" cy="252000"/>
                  <wp:effectExtent l="0" t="0" r="0" b="2540"/>
                  <wp:docPr id="2074278098"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1550D4" w:rsidRPr="00EB647E">
              <w:t xml:space="preserve"> For example image source: </w:t>
            </w:r>
            <w:r w:rsidR="00A7612F" w:rsidRPr="00EB647E">
              <w:t xml:space="preserve">Matt Golding </w:t>
            </w:r>
            <w:hyperlink r:id="rId38">
              <w:r w:rsidR="00A7612F" w:rsidRPr="00EB647E">
                <w:rPr>
                  <w:rStyle w:val="Hyperlink"/>
                </w:rPr>
                <w:t>Mobile phones to be banned in state primary and secondary schools (theage.com.au)</w:t>
              </w:r>
            </w:hyperlink>
          </w:p>
        </w:tc>
        <w:tc>
          <w:tcPr>
            <w:tcW w:w="4285" w:type="dxa"/>
          </w:tcPr>
          <w:p w14:paraId="00000178" w14:textId="77777777" w:rsidR="001550D4" w:rsidRDefault="001550D4">
            <w:pPr>
              <w:rPr>
                <w:rFonts w:ascii="Arial" w:eastAsia="Arial" w:hAnsi="Arial" w:cs="Arial"/>
                <w:b/>
                <w:color w:val="000000"/>
              </w:rPr>
            </w:pPr>
          </w:p>
        </w:tc>
      </w:tr>
      <w:tr w:rsidR="00E211CD" w14:paraId="1D0FDAFB" w14:textId="77777777" w:rsidTr="085DF5BE">
        <w:tc>
          <w:tcPr>
            <w:tcW w:w="4520" w:type="dxa"/>
          </w:tcPr>
          <w:p w14:paraId="0000017B" w14:textId="72E0E2D9" w:rsidR="00E211CD" w:rsidRPr="00EB647E" w:rsidRDefault="0015493F" w:rsidP="00EB647E">
            <w:pPr>
              <w:pStyle w:val="Tablecondensed"/>
              <w:spacing w:before="240"/>
            </w:pPr>
            <w:r w:rsidRPr="00EB647E">
              <w:rPr>
                <w:noProof/>
              </w:rPr>
              <w:lastRenderedPageBreak/>
              <w:drawing>
                <wp:inline distT="0" distB="0" distL="0" distR="0" wp14:anchorId="386B83D6" wp14:editId="0FAD7CE4">
                  <wp:extent cx="245947" cy="252000"/>
                  <wp:effectExtent l="0" t="0" r="0" b="2540"/>
                  <wp:docPr id="2040594809"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1550D4" w:rsidRPr="00EB647E">
              <w:t xml:space="preserve"> For example image source:</w:t>
            </w:r>
            <w:r w:rsidR="00A7612F" w:rsidRPr="00EB647E">
              <w:t xml:space="preserve"> Andrew Dyson </w:t>
            </w:r>
            <w:hyperlink r:id="rId39">
              <w:r w:rsidR="00A7612F" w:rsidRPr="00EB647E">
                <w:rPr>
                  <w:rStyle w:val="Hyperlink"/>
                </w:rPr>
                <w:t>Mobile phone ban: Hindering learning is in the palms of their hands (theage.com.au)</w:t>
              </w:r>
            </w:hyperlink>
          </w:p>
          <w:p w14:paraId="0000017C" w14:textId="77777777" w:rsidR="00E211CD" w:rsidRDefault="00E211CD">
            <w:pPr>
              <w:rPr>
                <w:rFonts w:ascii="Arial" w:eastAsia="Arial" w:hAnsi="Arial" w:cs="Arial"/>
                <w:b/>
                <w:color w:val="000000"/>
              </w:rPr>
            </w:pPr>
          </w:p>
        </w:tc>
        <w:tc>
          <w:tcPr>
            <w:tcW w:w="4285" w:type="dxa"/>
          </w:tcPr>
          <w:p w14:paraId="0000017D" w14:textId="77777777" w:rsidR="00D025C2" w:rsidRDefault="00D025C2">
            <w:pPr>
              <w:rPr>
                <w:rFonts w:ascii="Arial" w:eastAsia="Arial" w:hAnsi="Arial" w:cs="Arial"/>
                <w:b/>
                <w:color w:val="000000"/>
              </w:rPr>
            </w:pPr>
          </w:p>
        </w:tc>
      </w:tr>
    </w:tbl>
    <w:p w14:paraId="40677CCD" w14:textId="77777777" w:rsidR="00D025C2" w:rsidRDefault="00D025C2"/>
    <w:tbl>
      <w:tblPr>
        <w:tblStyle w:val="a8"/>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0450812A"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17F" w14:textId="162CBC7E" w:rsidR="00E211CD" w:rsidRPr="00D025C2" w:rsidRDefault="00A7612F" w:rsidP="00EB647E">
            <w:pPr>
              <w:pStyle w:val="Tableheadingcondensed"/>
              <w:jc w:val="center"/>
            </w:pPr>
            <w:r w:rsidRPr="00D025C2">
              <w:t>Task 1: Activity 1.4 Cartoon analysis</w:t>
            </w:r>
          </w:p>
          <w:p w14:paraId="00000180" w14:textId="7A701A83" w:rsidR="00E211CD" w:rsidRDefault="00A7612F" w:rsidP="00EB647E">
            <w:pPr>
              <w:pStyle w:val="Tableheadingcondensed"/>
              <w:jc w:val="center"/>
            </w:pPr>
            <w:r w:rsidRPr="00D025C2">
              <w:t xml:space="preserve">Student </w:t>
            </w:r>
            <w:r w:rsidR="00EB647E">
              <w:t>r</w:t>
            </w:r>
            <w:r w:rsidRPr="00D025C2">
              <w:t>eflection: How well did you go with this step? (Please tick the box below)</w:t>
            </w:r>
          </w:p>
        </w:tc>
      </w:tr>
      <w:tr w:rsidR="00E211CD" w14:paraId="1F77E1A8"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185" w14:textId="77777777" w:rsidR="00E211CD" w:rsidRDefault="00000000" w:rsidP="00EB647E">
            <w:pPr>
              <w:pStyle w:val="Tablecondensed"/>
              <w:jc w:val="center"/>
            </w:pPr>
            <w:sdt>
              <w:sdtPr>
                <w:tag w:val="goog_rdk_37"/>
                <w:id w:val="683499749"/>
              </w:sdtPr>
              <w:sdtContent>
                <w:r w:rsidR="00A7612F">
                  <w:rPr>
                    <w:rFonts w:ascii="Arial Unicode MS" w:eastAsia="Arial Unicode MS" w:hAnsi="Arial Unicode MS" w:cs="Arial Unicode MS"/>
                  </w:rPr>
                  <w:t>☐</w:t>
                </w:r>
              </w:sdtContent>
            </w:sdt>
            <w:r w:rsidR="00A7612F">
              <w:t>Not Submitted</w:t>
            </w:r>
          </w:p>
        </w:tc>
        <w:tc>
          <w:tcPr>
            <w:tcW w:w="1815" w:type="dxa"/>
          </w:tcPr>
          <w:p w14:paraId="00000186" w14:textId="77777777" w:rsidR="00E211CD" w:rsidRDefault="00000000" w:rsidP="00EB647E">
            <w:pPr>
              <w:pStyle w:val="Tablecondensed"/>
              <w:jc w:val="center"/>
            </w:pPr>
            <w:sdt>
              <w:sdtPr>
                <w:tag w:val="goog_rdk_38"/>
                <w:id w:val="1904104547"/>
              </w:sdtPr>
              <w:sdtContent>
                <w:r w:rsidR="00A7612F">
                  <w:rPr>
                    <w:rFonts w:ascii="Arial Unicode MS" w:eastAsia="Arial Unicode MS" w:hAnsi="Arial Unicode MS" w:cs="Arial Unicode MS"/>
                  </w:rPr>
                  <w:t>☐</w:t>
                </w:r>
              </w:sdtContent>
            </w:sdt>
            <w:r w:rsidR="00A7612F">
              <w:t>Beginning</w:t>
            </w:r>
          </w:p>
        </w:tc>
        <w:tc>
          <w:tcPr>
            <w:tcW w:w="1876" w:type="dxa"/>
          </w:tcPr>
          <w:p w14:paraId="00000187" w14:textId="77777777" w:rsidR="00E211CD" w:rsidRDefault="00000000" w:rsidP="00EB647E">
            <w:pPr>
              <w:pStyle w:val="Tablecondensed"/>
              <w:jc w:val="center"/>
            </w:pPr>
            <w:sdt>
              <w:sdtPr>
                <w:tag w:val="goog_rdk_39"/>
                <w:id w:val="-236529686"/>
              </w:sdtPr>
              <w:sdtContent>
                <w:r w:rsidR="00A7612F">
                  <w:rPr>
                    <w:rFonts w:ascii="Arial Unicode MS" w:eastAsia="Arial Unicode MS" w:hAnsi="Arial Unicode MS" w:cs="Arial Unicode MS"/>
                  </w:rPr>
                  <w:t>☐</w:t>
                </w:r>
              </w:sdtContent>
            </w:sdt>
            <w:r w:rsidR="00A7612F">
              <w:t>Consolidating</w:t>
            </w:r>
          </w:p>
        </w:tc>
        <w:tc>
          <w:tcPr>
            <w:tcW w:w="1765" w:type="dxa"/>
          </w:tcPr>
          <w:p w14:paraId="00000188" w14:textId="77777777" w:rsidR="00E211CD" w:rsidRDefault="00000000" w:rsidP="00EB647E">
            <w:pPr>
              <w:pStyle w:val="Tablecondensed"/>
              <w:jc w:val="center"/>
            </w:pPr>
            <w:sdt>
              <w:sdtPr>
                <w:tag w:val="goog_rdk_40"/>
                <w:id w:val="-1162349366"/>
              </w:sdtPr>
              <w:sdtContent>
                <w:r w:rsidR="00A7612F">
                  <w:rPr>
                    <w:rFonts w:ascii="Arial Unicode MS" w:eastAsia="Arial Unicode MS" w:hAnsi="Arial Unicode MS" w:cs="Arial Unicode MS"/>
                  </w:rPr>
                  <w:t>☐</w:t>
                </w:r>
              </w:sdtContent>
            </w:sdt>
            <w:r w:rsidR="00A7612F">
              <w:t>Achieving</w:t>
            </w:r>
          </w:p>
        </w:tc>
        <w:tc>
          <w:tcPr>
            <w:tcW w:w="1747" w:type="dxa"/>
          </w:tcPr>
          <w:p w14:paraId="00000189" w14:textId="77777777" w:rsidR="00E211CD" w:rsidRDefault="00000000" w:rsidP="00EB647E">
            <w:pPr>
              <w:pStyle w:val="Tablecondensed"/>
              <w:jc w:val="center"/>
            </w:pPr>
            <w:sdt>
              <w:sdtPr>
                <w:tag w:val="goog_rdk_41"/>
                <w:id w:val="-615029121"/>
              </w:sdtPr>
              <w:sdtContent>
                <w:r w:rsidR="00A7612F">
                  <w:rPr>
                    <w:rFonts w:ascii="Arial Unicode MS" w:eastAsia="Arial Unicode MS" w:hAnsi="Arial Unicode MS" w:cs="Arial Unicode MS"/>
                  </w:rPr>
                  <w:t>☐</w:t>
                </w:r>
              </w:sdtContent>
            </w:sdt>
            <w:r w:rsidR="00A7612F">
              <w:t>Excelling</w:t>
            </w:r>
          </w:p>
        </w:tc>
      </w:tr>
      <w:tr w:rsidR="00E211CD" w14:paraId="5518A2C0"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18A" w14:textId="0DCF86C5" w:rsidR="00E211CD" w:rsidRDefault="00A7612F" w:rsidP="00EB647E">
            <w:pPr>
              <w:pStyle w:val="Tablecondensed"/>
            </w:pPr>
            <w:r>
              <w:t xml:space="preserve">Student </w:t>
            </w:r>
            <w:r w:rsidR="00EB647E">
              <w:t>c</w:t>
            </w:r>
            <w:r>
              <w:t>omment (</w:t>
            </w:r>
            <w:r w:rsidR="00EB647E">
              <w:t>o</w:t>
            </w:r>
            <w:r>
              <w:t>ptional):</w:t>
            </w:r>
          </w:p>
        </w:tc>
      </w:tr>
      <w:tr w:rsidR="00E211CD" w14:paraId="2D288CD9"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18F" w14:textId="48D59ED8" w:rsidR="00E211CD" w:rsidRPr="00EB647E" w:rsidRDefault="00A7612F" w:rsidP="00EB647E">
            <w:pPr>
              <w:pStyle w:val="Tableheadingcondensed"/>
              <w:jc w:val="center"/>
              <w:rPr>
                <w:b/>
                <w:bCs/>
              </w:rPr>
            </w:pPr>
            <w:r w:rsidRPr="00EB647E">
              <w:rPr>
                <w:b/>
                <w:bCs/>
              </w:rPr>
              <w:t xml:space="preserve">Teacher </w:t>
            </w:r>
            <w:r w:rsidR="00EB647E" w:rsidRPr="00EB647E">
              <w:rPr>
                <w:b/>
                <w:bCs/>
              </w:rPr>
              <w:t>f</w:t>
            </w:r>
            <w:r w:rsidRPr="00EB647E">
              <w:rPr>
                <w:b/>
                <w:bCs/>
              </w:rPr>
              <w:t>eedback</w:t>
            </w:r>
          </w:p>
        </w:tc>
      </w:tr>
      <w:tr w:rsidR="00E211CD" w14:paraId="07B0264B"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194" w14:textId="77777777" w:rsidR="00E211CD" w:rsidRDefault="00000000" w:rsidP="00EB647E">
            <w:pPr>
              <w:pStyle w:val="Tablecondensed"/>
              <w:jc w:val="center"/>
            </w:pPr>
            <w:sdt>
              <w:sdtPr>
                <w:tag w:val="goog_rdk_42"/>
                <w:id w:val="-165694202"/>
              </w:sdtPr>
              <w:sdtContent>
                <w:r w:rsidR="00A7612F">
                  <w:rPr>
                    <w:rFonts w:ascii="Arial Unicode MS" w:eastAsia="Arial Unicode MS" w:hAnsi="Arial Unicode MS" w:cs="Arial Unicode MS"/>
                  </w:rPr>
                  <w:t>☐</w:t>
                </w:r>
              </w:sdtContent>
            </w:sdt>
            <w:r w:rsidR="00A7612F">
              <w:t>Not Submitted</w:t>
            </w:r>
          </w:p>
        </w:tc>
        <w:tc>
          <w:tcPr>
            <w:tcW w:w="1815" w:type="dxa"/>
          </w:tcPr>
          <w:p w14:paraId="00000195" w14:textId="77777777" w:rsidR="00E211CD" w:rsidRDefault="00000000" w:rsidP="00EB647E">
            <w:pPr>
              <w:pStyle w:val="Tablecondensed"/>
              <w:jc w:val="center"/>
            </w:pPr>
            <w:sdt>
              <w:sdtPr>
                <w:tag w:val="goog_rdk_43"/>
                <w:id w:val="-1954887970"/>
              </w:sdtPr>
              <w:sdtContent>
                <w:r w:rsidR="00A7612F">
                  <w:rPr>
                    <w:rFonts w:ascii="Arial Unicode MS" w:eastAsia="Arial Unicode MS" w:hAnsi="Arial Unicode MS" w:cs="Arial Unicode MS"/>
                  </w:rPr>
                  <w:t>☐</w:t>
                </w:r>
              </w:sdtContent>
            </w:sdt>
            <w:r w:rsidR="00A7612F">
              <w:t>Beginning</w:t>
            </w:r>
          </w:p>
        </w:tc>
        <w:tc>
          <w:tcPr>
            <w:tcW w:w="1876" w:type="dxa"/>
          </w:tcPr>
          <w:p w14:paraId="00000196" w14:textId="77777777" w:rsidR="00E211CD" w:rsidRDefault="00000000" w:rsidP="00EB647E">
            <w:pPr>
              <w:pStyle w:val="Tablecondensed"/>
              <w:jc w:val="center"/>
            </w:pPr>
            <w:sdt>
              <w:sdtPr>
                <w:tag w:val="goog_rdk_44"/>
                <w:id w:val="2021939601"/>
              </w:sdtPr>
              <w:sdtContent>
                <w:r w:rsidR="00A7612F">
                  <w:rPr>
                    <w:rFonts w:ascii="Arial Unicode MS" w:eastAsia="Arial Unicode MS" w:hAnsi="Arial Unicode MS" w:cs="Arial Unicode MS"/>
                  </w:rPr>
                  <w:t>☐</w:t>
                </w:r>
              </w:sdtContent>
            </w:sdt>
            <w:r w:rsidR="00A7612F">
              <w:t>Consolidating</w:t>
            </w:r>
          </w:p>
        </w:tc>
        <w:tc>
          <w:tcPr>
            <w:tcW w:w="1765" w:type="dxa"/>
          </w:tcPr>
          <w:p w14:paraId="00000197" w14:textId="77777777" w:rsidR="00E211CD" w:rsidRDefault="00000000" w:rsidP="00EB647E">
            <w:pPr>
              <w:pStyle w:val="Tablecondensed"/>
              <w:jc w:val="center"/>
            </w:pPr>
            <w:sdt>
              <w:sdtPr>
                <w:tag w:val="goog_rdk_45"/>
                <w:id w:val="1012010684"/>
              </w:sdtPr>
              <w:sdtContent>
                <w:r w:rsidR="00A7612F">
                  <w:rPr>
                    <w:rFonts w:ascii="Arial Unicode MS" w:eastAsia="Arial Unicode MS" w:hAnsi="Arial Unicode MS" w:cs="Arial Unicode MS"/>
                  </w:rPr>
                  <w:t>☐</w:t>
                </w:r>
              </w:sdtContent>
            </w:sdt>
            <w:r w:rsidR="00A7612F">
              <w:t>Achieving</w:t>
            </w:r>
          </w:p>
        </w:tc>
        <w:tc>
          <w:tcPr>
            <w:tcW w:w="1747" w:type="dxa"/>
          </w:tcPr>
          <w:p w14:paraId="00000198" w14:textId="77777777" w:rsidR="00E211CD" w:rsidRDefault="00000000" w:rsidP="00EB647E">
            <w:pPr>
              <w:pStyle w:val="Tablecondensed"/>
              <w:jc w:val="center"/>
            </w:pPr>
            <w:sdt>
              <w:sdtPr>
                <w:tag w:val="goog_rdk_46"/>
                <w:id w:val="-1094220652"/>
              </w:sdtPr>
              <w:sdtContent>
                <w:r w:rsidR="00A7612F">
                  <w:rPr>
                    <w:rFonts w:ascii="Arial Unicode MS" w:eastAsia="Arial Unicode MS" w:hAnsi="Arial Unicode MS" w:cs="Arial Unicode MS"/>
                  </w:rPr>
                  <w:t>☐</w:t>
                </w:r>
              </w:sdtContent>
            </w:sdt>
            <w:r w:rsidR="00A7612F">
              <w:t>Excelling</w:t>
            </w:r>
          </w:p>
        </w:tc>
      </w:tr>
      <w:tr w:rsidR="00E211CD" w14:paraId="0BB9CD56"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199" w14:textId="77777777" w:rsidR="00E211CD" w:rsidRPr="00EB647E" w:rsidRDefault="00A7612F" w:rsidP="00EB647E">
            <w:pPr>
              <w:pStyle w:val="Tablecondensed"/>
            </w:pPr>
            <w:r w:rsidRPr="00EB647E">
              <w:rPr>
                <w:rStyle w:val="Bold"/>
              </w:rPr>
              <w:t>Not Submitted:</w:t>
            </w:r>
            <w:r w:rsidRPr="00EB647E">
              <w:t xml:space="preserve"> No work has been submitted or attempted for this outcome. </w:t>
            </w:r>
          </w:p>
        </w:tc>
        <w:tc>
          <w:tcPr>
            <w:tcW w:w="1815" w:type="dxa"/>
          </w:tcPr>
          <w:p w14:paraId="0000019A" w14:textId="77777777" w:rsidR="00E211CD" w:rsidRPr="00EB647E" w:rsidRDefault="00A7612F" w:rsidP="00EB647E">
            <w:pPr>
              <w:pStyle w:val="Tablecondensed"/>
            </w:pPr>
            <w:r w:rsidRPr="00EB647E">
              <w:rPr>
                <w:rStyle w:val="Bold"/>
              </w:rPr>
              <w:t>Beginning:</w:t>
            </w:r>
            <w:r w:rsidRPr="00EB647E">
              <w:t xml:space="preserve"> You have attempted some aspects of this task. To bump it up, you need to provide basic responses for all required sections of this task.</w:t>
            </w:r>
          </w:p>
        </w:tc>
        <w:tc>
          <w:tcPr>
            <w:tcW w:w="1876" w:type="dxa"/>
          </w:tcPr>
          <w:p w14:paraId="0000019B" w14:textId="77777777" w:rsidR="00E211CD" w:rsidRPr="00EB647E" w:rsidRDefault="00A7612F" w:rsidP="00EB647E">
            <w:pPr>
              <w:pStyle w:val="Tablecondensed"/>
            </w:pPr>
            <w:r w:rsidRPr="00EB647E">
              <w:rPr>
                <w:rStyle w:val="Bold"/>
              </w:rPr>
              <w:t>Consolidating:</w:t>
            </w:r>
            <w:r w:rsidRPr="00EB647E">
              <w:t xml:space="preserve"> You have provided basic responses for most aspects of this task. You have included and explained some of the persuasive devices used. To bump it up, re-read the task requirements and complete all aspects of the task.</w:t>
            </w:r>
          </w:p>
        </w:tc>
        <w:tc>
          <w:tcPr>
            <w:tcW w:w="1765" w:type="dxa"/>
          </w:tcPr>
          <w:p w14:paraId="0000019C" w14:textId="77777777" w:rsidR="00E211CD" w:rsidRPr="00EB647E" w:rsidRDefault="00A7612F" w:rsidP="00EB647E">
            <w:pPr>
              <w:pStyle w:val="Tablecondensed"/>
            </w:pPr>
            <w:r w:rsidRPr="00EB647E">
              <w:rPr>
                <w:rStyle w:val="Bold"/>
              </w:rPr>
              <w:t>Achieving:</w:t>
            </w:r>
            <w:r w:rsidRPr="00EB647E">
              <w:t xml:space="preserve"> You have been able to explain the main point of the image. You have explained the persuasive devices used. You have explained how the image made you feel and expressed your opinion. To bump it up, you could add more details into your response.</w:t>
            </w:r>
          </w:p>
        </w:tc>
        <w:tc>
          <w:tcPr>
            <w:tcW w:w="1747" w:type="dxa"/>
          </w:tcPr>
          <w:p w14:paraId="0000019D" w14:textId="77777777" w:rsidR="00E211CD" w:rsidRPr="00EB647E" w:rsidRDefault="00A7612F" w:rsidP="00EB647E">
            <w:pPr>
              <w:pStyle w:val="Tablecondensed"/>
            </w:pPr>
            <w:r w:rsidRPr="00EB647E">
              <w:rPr>
                <w:rStyle w:val="Bold"/>
              </w:rPr>
              <w:t>Excelling:</w:t>
            </w:r>
            <w:r w:rsidRPr="00EB647E">
              <w:t xml:space="preserve"> You have been able to explain the main point of all three images correctly. You have explained how the persuasive devices have been used and described how they position the audience. You have described how the image made you feel and expressed your opinion on the topic concisely. Great work!</w:t>
            </w:r>
          </w:p>
        </w:tc>
      </w:tr>
      <w:tr w:rsidR="00E211CD" w14:paraId="720717A8"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19E" w14:textId="798DFED9" w:rsidR="00E211CD" w:rsidRDefault="00A7612F" w:rsidP="00EB647E">
            <w:pPr>
              <w:pStyle w:val="Tablecondensed"/>
            </w:pPr>
            <w:r>
              <w:t xml:space="preserve">Teacher </w:t>
            </w:r>
            <w:r w:rsidR="00EB647E">
              <w:t>c</w:t>
            </w:r>
            <w:r>
              <w:t>omment:</w:t>
            </w:r>
          </w:p>
        </w:tc>
      </w:tr>
    </w:tbl>
    <w:p w14:paraId="000001A4" w14:textId="77777777" w:rsidR="00E211CD" w:rsidRPr="00DC66B3" w:rsidRDefault="00A7612F" w:rsidP="00EB647E">
      <w:pPr>
        <w:pStyle w:val="Heading3"/>
      </w:pPr>
      <w:bookmarkStart w:id="23" w:name="_Toc212643075"/>
      <w:r w:rsidRPr="00DC66B3">
        <w:t>Activity 1.5 Creating a text type</w:t>
      </w:r>
      <w:bookmarkEnd w:id="23"/>
      <w:r w:rsidRPr="00DC66B3">
        <w:t xml:space="preserve">  </w:t>
      </w:r>
    </w:p>
    <w:p w14:paraId="000001A6" w14:textId="612B254A" w:rsidR="00E211CD" w:rsidRPr="00EB647E" w:rsidRDefault="00CE489B" w:rsidP="00EB647E">
      <w:pPr>
        <w:pStyle w:val="BodyText"/>
      </w:pPr>
      <w:r w:rsidRPr="00EB647E">
        <w:rPr>
          <w:noProof/>
        </w:rPr>
        <w:drawing>
          <wp:inline distT="0" distB="0" distL="0" distR="0" wp14:anchorId="3CEDF19F" wp14:editId="0F5B37FB">
            <wp:extent cx="286938" cy="252000"/>
            <wp:effectExtent l="0" t="0" r="5715" b="2540"/>
            <wp:docPr id="1921973019"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EB647E">
        <w:t xml:space="preserve"> </w:t>
      </w:r>
      <w:r w:rsidRPr="00EB647E">
        <w:rPr>
          <w:noProof/>
        </w:rPr>
        <w:drawing>
          <wp:inline distT="0" distB="0" distL="0" distR="0" wp14:anchorId="4594ADBC" wp14:editId="73D9E37B">
            <wp:extent cx="239882" cy="252000"/>
            <wp:effectExtent l="0" t="0" r="1905" b="2540"/>
            <wp:docPr id="626158684"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EB647E">
        <w:t xml:space="preserve"> </w:t>
      </w:r>
      <w:r w:rsidR="0015493F" w:rsidRPr="00EB647E">
        <w:rPr>
          <w:noProof/>
        </w:rPr>
        <w:drawing>
          <wp:inline distT="0" distB="0" distL="0" distR="0" wp14:anchorId="587474F2" wp14:editId="06B74428">
            <wp:extent cx="286094" cy="252000"/>
            <wp:effectExtent l="0" t="0" r="0" b="2540"/>
            <wp:docPr id="1413544957"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EB647E">
        <w:t xml:space="preserve"> </w:t>
      </w:r>
      <w:r w:rsidR="004B4976" w:rsidRPr="00EB647E">
        <w:rPr>
          <w:noProof/>
        </w:rPr>
        <w:drawing>
          <wp:inline distT="0" distB="0" distL="0" distR="0" wp14:anchorId="4F42605F" wp14:editId="40780A35">
            <wp:extent cx="223768" cy="252000"/>
            <wp:effectExtent l="0" t="0" r="5080" b="2540"/>
            <wp:docPr id="816648647" name="Picture 40" descr="An icon showing two people, each with an arrow pointing towards the other person. This indicates to students which activities will be completed with a pe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596057" name="Picture 40" descr="An icon showing two people, each with an arrow pointing towards the other person. This indicates to students which activities will be completed with a peer."/>
                    <pic:cNvPicPr/>
                  </pic:nvPicPr>
                  <pic:blipFill>
                    <a:blip r:embed="rId31"/>
                    <a:stretch>
                      <a:fillRect/>
                    </a:stretch>
                  </pic:blipFill>
                  <pic:spPr>
                    <a:xfrm>
                      <a:off x="0" y="0"/>
                      <a:ext cx="223768" cy="252000"/>
                    </a:xfrm>
                    <a:prstGeom prst="rect">
                      <a:avLst/>
                    </a:prstGeom>
                  </pic:spPr>
                </pic:pic>
              </a:graphicData>
            </a:graphic>
          </wp:inline>
        </w:drawing>
      </w:r>
      <w:r w:rsidR="00A7612F" w:rsidRPr="00EB647E">
        <w:t xml:space="preserve"> </w:t>
      </w:r>
      <w:r w:rsidR="00A7612F" w:rsidRPr="00EB647E">
        <w:rPr>
          <w:rStyle w:val="Bold"/>
        </w:rPr>
        <w:t>Part 1:</w:t>
      </w:r>
      <w:r w:rsidR="00A7612F" w:rsidRPr="00EB647E">
        <w:t xml:space="preserve"> Select a partner.</w:t>
      </w:r>
    </w:p>
    <w:p w14:paraId="000001A7" w14:textId="77777777" w:rsidR="00E211CD" w:rsidRDefault="00E211CD">
      <w:pPr>
        <w:spacing w:line="240" w:lineRule="auto"/>
        <w:rPr>
          <w:rFonts w:ascii="Arial" w:eastAsia="Arial" w:hAnsi="Arial" w:cs="Arial"/>
          <w:color w:val="000000"/>
        </w:rPr>
      </w:pPr>
    </w:p>
    <w:tbl>
      <w:tblPr>
        <w:tblStyle w:val="a9"/>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263"/>
        <w:gridCol w:w="6542"/>
      </w:tblGrid>
      <w:tr w:rsidR="00E211CD" w14:paraId="152389CF" w14:textId="77777777">
        <w:tc>
          <w:tcPr>
            <w:tcW w:w="2263" w:type="dxa"/>
          </w:tcPr>
          <w:p w14:paraId="000001A8" w14:textId="77777777" w:rsidR="00E211CD" w:rsidRPr="00EB647E" w:rsidRDefault="00A7612F" w:rsidP="00EB647E">
            <w:pPr>
              <w:pStyle w:val="Tablecondensed"/>
              <w:rPr>
                <w:rStyle w:val="Bold"/>
              </w:rPr>
            </w:pPr>
            <w:r w:rsidRPr="00EB647E">
              <w:rPr>
                <w:rStyle w:val="Bold"/>
              </w:rPr>
              <w:t>My name</w:t>
            </w:r>
          </w:p>
        </w:tc>
        <w:tc>
          <w:tcPr>
            <w:tcW w:w="6542" w:type="dxa"/>
          </w:tcPr>
          <w:p w14:paraId="000001A9" w14:textId="77777777" w:rsidR="00E211CD" w:rsidRDefault="00E211CD" w:rsidP="00021A34">
            <w:pPr>
              <w:pStyle w:val="Tablecondensed"/>
            </w:pPr>
          </w:p>
        </w:tc>
      </w:tr>
      <w:tr w:rsidR="00E211CD" w14:paraId="0F6A94C2" w14:textId="77777777">
        <w:tc>
          <w:tcPr>
            <w:tcW w:w="2263" w:type="dxa"/>
          </w:tcPr>
          <w:p w14:paraId="000001AA" w14:textId="77777777" w:rsidR="00E211CD" w:rsidRPr="00EB647E" w:rsidRDefault="00A7612F" w:rsidP="00EB647E">
            <w:pPr>
              <w:pStyle w:val="Tablecondensed"/>
              <w:rPr>
                <w:rStyle w:val="Bold"/>
              </w:rPr>
            </w:pPr>
            <w:r w:rsidRPr="00EB647E">
              <w:rPr>
                <w:rStyle w:val="Bold"/>
              </w:rPr>
              <w:t>Partner’s name</w:t>
            </w:r>
          </w:p>
        </w:tc>
        <w:tc>
          <w:tcPr>
            <w:tcW w:w="6542" w:type="dxa"/>
          </w:tcPr>
          <w:p w14:paraId="000001AB" w14:textId="77777777" w:rsidR="00E211CD" w:rsidRDefault="00E211CD" w:rsidP="00021A34">
            <w:pPr>
              <w:pStyle w:val="Tablecondensed"/>
            </w:pPr>
          </w:p>
        </w:tc>
      </w:tr>
    </w:tbl>
    <w:p w14:paraId="000001AD" w14:textId="114EBD3A" w:rsidR="00E211CD" w:rsidRPr="00EB647E" w:rsidRDefault="0015493F" w:rsidP="00EB647E">
      <w:pPr>
        <w:pStyle w:val="BodyText"/>
        <w:spacing w:before="120"/>
      </w:pPr>
      <w:r w:rsidRPr="00EB647E">
        <w:rPr>
          <w:noProof/>
        </w:rPr>
        <w:drawing>
          <wp:inline distT="0" distB="0" distL="0" distR="0" wp14:anchorId="0D8FAB89" wp14:editId="5BB459F2">
            <wp:extent cx="286094" cy="252000"/>
            <wp:effectExtent l="0" t="0" r="0" b="2540"/>
            <wp:docPr id="1338309890"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EB647E">
        <w:t xml:space="preserve"> </w:t>
      </w:r>
      <w:r w:rsidR="004B4976" w:rsidRPr="00EB647E">
        <w:rPr>
          <w:noProof/>
        </w:rPr>
        <w:drawing>
          <wp:inline distT="0" distB="0" distL="0" distR="0" wp14:anchorId="14BE06F5" wp14:editId="591D90E9">
            <wp:extent cx="223768" cy="252000"/>
            <wp:effectExtent l="0" t="0" r="5080" b="2540"/>
            <wp:docPr id="981828413" name="Picture 40" descr="An icon showing two people, each with an arrow pointing towards the other person. This indicates to students which activities will be completed with a pe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596057" name="Picture 40" descr="An icon showing two people, each with an arrow pointing towards the other person. This indicates to students which activities will be completed with a peer."/>
                    <pic:cNvPicPr/>
                  </pic:nvPicPr>
                  <pic:blipFill>
                    <a:blip r:embed="rId31"/>
                    <a:stretch>
                      <a:fillRect/>
                    </a:stretch>
                  </pic:blipFill>
                  <pic:spPr>
                    <a:xfrm>
                      <a:off x="0" y="0"/>
                      <a:ext cx="223768" cy="252000"/>
                    </a:xfrm>
                    <a:prstGeom prst="rect">
                      <a:avLst/>
                    </a:prstGeom>
                  </pic:spPr>
                </pic:pic>
              </a:graphicData>
            </a:graphic>
          </wp:inline>
        </w:drawing>
      </w:r>
      <w:r w:rsidR="00A7612F" w:rsidRPr="00EB647E">
        <w:t xml:space="preserve"> </w:t>
      </w:r>
      <w:r w:rsidR="00A7612F" w:rsidRPr="00EB647E">
        <w:rPr>
          <w:rStyle w:val="Bold"/>
        </w:rPr>
        <w:t>Part 2:</w:t>
      </w:r>
      <w:r w:rsidR="00A7612F" w:rsidRPr="00EB647E">
        <w:t xml:space="preserve"> One person will be FOR and the other AGAINST the mobile phone policy. Allocate yourself and your partner to either side of the argument.</w:t>
      </w:r>
    </w:p>
    <w:tbl>
      <w:tblPr>
        <w:tblStyle w:val="aa"/>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402"/>
        <w:gridCol w:w="4403"/>
      </w:tblGrid>
      <w:tr w:rsidR="00E211CD" w14:paraId="06D97FB1" w14:textId="77777777">
        <w:tc>
          <w:tcPr>
            <w:tcW w:w="4402" w:type="dxa"/>
          </w:tcPr>
          <w:p w14:paraId="000001AE" w14:textId="77777777" w:rsidR="00E211CD" w:rsidRDefault="00A7612F">
            <w:pPr>
              <w:jc w:val="center"/>
              <w:rPr>
                <w:rFonts w:ascii="Arial Narrow" w:eastAsia="Arial Narrow" w:hAnsi="Arial Narrow" w:cs="Arial Narrow"/>
                <w:b/>
              </w:rPr>
            </w:pPr>
            <w:r>
              <w:rPr>
                <w:rFonts w:ascii="Arial Narrow" w:eastAsia="Arial Narrow" w:hAnsi="Arial Narrow" w:cs="Arial Narrow"/>
                <w:b/>
              </w:rPr>
              <w:t>FOR mobile phone policy</w:t>
            </w:r>
          </w:p>
        </w:tc>
        <w:tc>
          <w:tcPr>
            <w:tcW w:w="4403" w:type="dxa"/>
          </w:tcPr>
          <w:p w14:paraId="000001AF" w14:textId="77777777" w:rsidR="00E211CD" w:rsidRDefault="00A7612F">
            <w:pPr>
              <w:jc w:val="center"/>
              <w:rPr>
                <w:rFonts w:ascii="Arial Narrow" w:eastAsia="Arial Narrow" w:hAnsi="Arial Narrow" w:cs="Arial Narrow"/>
                <w:b/>
              </w:rPr>
            </w:pPr>
            <w:r>
              <w:rPr>
                <w:rFonts w:ascii="Arial Narrow" w:eastAsia="Arial Narrow" w:hAnsi="Arial Narrow" w:cs="Arial Narrow"/>
                <w:b/>
              </w:rPr>
              <w:t>AGAINST mobile phone policy</w:t>
            </w:r>
          </w:p>
          <w:p w14:paraId="000001B0" w14:textId="77777777" w:rsidR="00E211CD" w:rsidRDefault="00E211CD">
            <w:pPr>
              <w:jc w:val="center"/>
              <w:rPr>
                <w:rFonts w:ascii="Arial Narrow" w:eastAsia="Arial Narrow" w:hAnsi="Arial Narrow" w:cs="Arial Narrow"/>
                <w:b/>
              </w:rPr>
            </w:pPr>
          </w:p>
        </w:tc>
      </w:tr>
      <w:tr w:rsidR="00E211CD" w14:paraId="61045907" w14:textId="77777777" w:rsidTr="00EB647E">
        <w:trPr>
          <w:trHeight w:val="850"/>
        </w:trPr>
        <w:tc>
          <w:tcPr>
            <w:tcW w:w="4402" w:type="dxa"/>
          </w:tcPr>
          <w:p w14:paraId="000001B1" w14:textId="77777777" w:rsidR="00E211CD" w:rsidRDefault="00A7612F" w:rsidP="003166E2">
            <w:pPr>
              <w:pStyle w:val="Tablecondensed"/>
            </w:pPr>
            <w:r>
              <w:t xml:space="preserve">Name: </w:t>
            </w:r>
          </w:p>
        </w:tc>
        <w:tc>
          <w:tcPr>
            <w:tcW w:w="4403" w:type="dxa"/>
          </w:tcPr>
          <w:p w14:paraId="000001B4" w14:textId="6DB5A1A0" w:rsidR="00E211CD" w:rsidRDefault="00A7612F" w:rsidP="003166E2">
            <w:pPr>
              <w:pStyle w:val="Tablecondensed"/>
            </w:pPr>
            <w:r>
              <w:t xml:space="preserve">Name: </w:t>
            </w:r>
          </w:p>
        </w:tc>
      </w:tr>
    </w:tbl>
    <w:p w14:paraId="000001B6" w14:textId="09BC6B12" w:rsidR="00E211CD" w:rsidRPr="003166E2" w:rsidRDefault="0015493F" w:rsidP="003166E2">
      <w:pPr>
        <w:pStyle w:val="BodyText"/>
      </w:pPr>
      <w:r w:rsidRPr="003166E2">
        <w:rPr>
          <w:noProof/>
        </w:rPr>
        <w:lastRenderedPageBreak/>
        <w:drawing>
          <wp:inline distT="0" distB="0" distL="0" distR="0" wp14:anchorId="4866FF84" wp14:editId="32655880">
            <wp:extent cx="245947" cy="252000"/>
            <wp:effectExtent l="0" t="0" r="0" b="2540"/>
            <wp:docPr id="1863127189"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A7612F" w:rsidRPr="003166E2">
        <w:t xml:space="preserve"> </w:t>
      </w:r>
      <w:r w:rsidRPr="003166E2">
        <w:rPr>
          <w:noProof/>
        </w:rPr>
        <w:drawing>
          <wp:inline distT="0" distB="0" distL="0" distR="0" wp14:anchorId="402A97D9" wp14:editId="3D1047B8">
            <wp:extent cx="286094" cy="252000"/>
            <wp:effectExtent l="0" t="0" r="0" b="2540"/>
            <wp:docPr id="1544997496"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3166E2">
        <w:t xml:space="preserve"> </w:t>
      </w:r>
      <w:r w:rsidR="004B4976" w:rsidRPr="003166E2">
        <w:rPr>
          <w:noProof/>
        </w:rPr>
        <w:drawing>
          <wp:inline distT="0" distB="0" distL="0" distR="0" wp14:anchorId="1C644A90" wp14:editId="4E8D328E">
            <wp:extent cx="252000" cy="322254"/>
            <wp:effectExtent l="0" t="0" r="2540" b="0"/>
            <wp:docPr id="579445478"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0"/>
                    <a:stretch>
                      <a:fillRect/>
                    </a:stretch>
                  </pic:blipFill>
                  <pic:spPr>
                    <a:xfrm>
                      <a:off x="0" y="0"/>
                      <a:ext cx="252000" cy="322254"/>
                    </a:xfrm>
                    <a:prstGeom prst="rect">
                      <a:avLst/>
                    </a:prstGeom>
                  </pic:spPr>
                </pic:pic>
              </a:graphicData>
            </a:graphic>
          </wp:inline>
        </w:drawing>
      </w:r>
      <w:r w:rsidR="00A7612F" w:rsidRPr="003166E2">
        <w:t xml:space="preserve"> </w:t>
      </w:r>
      <w:r w:rsidR="00A7612F" w:rsidRPr="003166E2">
        <w:rPr>
          <w:rStyle w:val="Bold"/>
        </w:rPr>
        <w:t>Part 3:</w:t>
      </w:r>
      <w:r w:rsidR="00A7612F" w:rsidRPr="003166E2">
        <w:t xml:space="preserve"> Select one of the following tasks below. Complete your task from the perspective you have been allocated in Part 2. Tick the box for the task you would like to complete. </w:t>
      </w:r>
    </w:p>
    <w:p w14:paraId="000001B7" w14:textId="77777777" w:rsidR="00E211CD" w:rsidRDefault="00E211CD" w:rsidP="003166E2">
      <w:pPr>
        <w:pStyle w:val="BodyText"/>
      </w:pPr>
    </w:p>
    <w:tbl>
      <w:tblPr>
        <w:tblStyle w:val="ab"/>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935"/>
        <w:gridCol w:w="2935"/>
        <w:gridCol w:w="2935"/>
      </w:tblGrid>
      <w:tr w:rsidR="00E211CD" w14:paraId="7ED8566D" w14:textId="77777777" w:rsidTr="62CF9FF4">
        <w:tc>
          <w:tcPr>
            <w:tcW w:w="2935" w:type="dxa"/>
          </w:tcPr>
          <w:p w14:paraId="000001B9" w14:textId="6459166E" w:rsidR="00E211CD" w:rsidRPr="003166E2" w:rsidRDefault="00000000" w:rsidP="003166E2">
            <w:pPr>
              <w:pStyle w:val="Tablecondensed"/>
              <w:jc w:val="center"/>
            </w:pPr>
            <w:sdt>
              <w:sdtPr>
                <w:tag w:val="goog_rdk_47"/>
                <w:id w:val="1966974215"/>
              </w:sdtPr>
              <w:sdtContent>
                <w:r w:rsidR="00A7612F" w:rsidRPr="003166E2">
                  <w:rPr>
                    <w:rFonts w:ascii="Segoe UI Symbol" w:hAnsi="Segoe UI Symbol" w:cs="Segoe UI Symbol"/>
                  </w:rPr>
                  <w:t>☐</w:t>
                </w:r>
              </w:sdtContent>
            </w:sdt>
          </w:p>
          <w:p w14:paraId="0AC060C8" w14:textId="77777777" w:rsidR="003166E2" w:rsidRDefault="00A7612F" w:rsidP="003166E2">
            <w:pPr>
              <w:pStyle w:val="Tablecondensed"/>
            </w:pPr>
            <w:r w:rsidRPr="003166E2">
              <w:t>Create an infographic displaying your point of view on the topic.</w:t>
            </w:r>
            <w:r w:rsidR="003166E2" w:rsidRPr="003166E2">
              <w:t xml:space="preserve"> </w:t>
            </w:r>
          </w:p>
          <w:p w14:paraId="000001BB" w14:textId="345DBA49" w:rsidR="00E211CD" w:rsidRPr="003166E2" w:rsidRDefault="00A7612F" w:rsidP="003166E2">
            <w:pPr>
              <w:pStyle w:val="Tablecondensed"/>
            </w:pPr>
            <w:r w:rsidRPr="003166E2">
              <w:t xml:space="preserve">You may like to use </w:t>
            </w:r>
            <w:hyperlink r:id="rId40">
              <w:r w:rsidRPr="003166E2">
                <w:rPr>
                  <w:rStyle w:val="Hyperlink"/>
                </w:rPr>
                <w:t>Canva</w:t>
              </w:r>
            </w:hyperlink>
            <w:r w:rsidRPr="003166E2">
              <w:rPr>
                <w:rStyle w:val="Hyperlink"/>
              </w:rPr>
              <w:t>.</w:t>
            </w:r>
          </w:p>
        </w:tc>
        <w:tc>
          <w:tcPr>
            <w:tcW w:w="2935" w:type="dxa"/>
          </w:tcPr>
          <w:p w14:paraId="000001BD" w14:textId="48BE7478" w:rsidR="00E211CD" w:rsidRPr="003166E2" w:rsidRDefault="00000000" w:rsidP="003166E2">
            <w:pPr>
              <w:pStyle w:val="Tablecondensed"/>
              <w:jc w:val="center"/>
            </w:pPr>
            <w:sdt>
              <w:sdtPr>
                <w:tag w:val="goog_rdk_48"/>
                <w:id w:val="-255543866"/>
              </w:sdtPr>
              <w:sdtContent>
                <w:r w:rsidR="00A7612F" w:rsidRPr="003166E2">
                  <w:rPr>
                    <w:rFonts w:ascii="Segoe UI Symbol" w:hAnsi="Segoe UI Symbol" w:cs="Segoe UI Symbol"/>
                  </w:rPr>
                  <w:t>☐</w:t>
                </w:r>
              </w:sdtContent>
            </w:sdt>
          </w:p>
          <w:p w14:paraId="000001BE" w14:textId="3C0E19EB" w:rsidR="00E211CD" w:rsidRPr="003166E2" w:rsidRDefault="00A7612F" w:rsidP="003166E2">
            <w:pPr>
              <w:pStyle w:val="Tablecondensed"/>
            </w:pPr>
            <w:r w:rsidRPr="003166E2">
              <w:t>Create a social media post about the point of view selected above on the mobile phone policy. You can write it from any of the following perspectives:</w:t>
            </w:r>
          </w:p>
          <w:p w14:paraId="000001C1" w14:textId="04052517" w:rsidR="00E211CD" w:rsidRPr="003166E2" w:rsidRDefault="00A7612F" w:rsidP="003166E2">
            <w:pPr>
              <w:pStyle w:val="TablecondensedBullet"/>
              <w:rPr>
                <w:rFonts w:eastAsia="Arial Narrow"/>
              </w:rPr>
            </w:pPr>
            <w:r w:rsidRPr="003166E2">
              <w:rPr>
                <w:rFonts w:eastAsia="Arial Narrow"/>
              </w:rPr>
              <w:t>Principal</w:t>
            </w:r>
          </w:p>
          <w:p w14:paraId="000001C2" w14:textId="546C993A" w:rsidR="00E211CD" w:rsidRPr="003166E2" w:rsidRDefault="00A7612F" w:rsidP="003166E2">
            <w:pPr>
              <w:pStyle w:val="TablecondensedBullet"/>
              <w:rPr>
                <w:rFonts w:eastAsia="Arial Narrow"/>
              </w:rPr>
            </w:pPr>
            <w:r w:rsidRPr="003166E2">
              <w:rPr>
                <w:rFonts w:eastAsia="Arial Narrow"/>
              </w:rPr>
              <w:t>Parent</w:t>
            </w:r>
          </w:p>
          <w:p w14:paraId="000001C3" w14:textId="653F36E9" w:rsidR="00E211CD" w:rsidRPr="003166E2" w:rsidRDefault="00A7612F" w:rsidP="003166E2">
            <w:pPr>
              <w:pStyle w:val="TablecondensedBullet"/>
              <w:rPr>
                <w:rFonts w:eastAsia="Arial Narrow"/>
              </w:rPr>
            </w:pPr>
            <w:r w:rsidRPr="003166E2">
              <w:rPr>
                <w:rFonts w:eastAsia="Arial Narrow"/>
              </w:rPr>
              <w:t>Yourself / Student</w:t>
            </w:r>
          </w:p>
          <w:p w14:paraId="000001C4" w14:textId="452A779D" w:rsidR="00E211CD" w:rsidRPr="003166E2" w:rsidRDefault="00A7612F" w:rsidP="003166E2">
            <w:pPr>
              <w:pStyle w:val="TablecondensedBullet"/>
              <w:rPr>
                <w:rFonts w:eastAsia="Arial Narrow"/>
              </w:rPr>
            </w:pPr>
            <w:r w:rsidRPr="003166E2">
              <w:rPr>
                <w:rFonts w:eastAsia="Arial Narrow"/>
              </w:rPr>
              <w:t>School</w:t>
            </w:r>
          </w:p>
          <w:p w14:paraId="000001C6" w14:textId="7DAAA215" w:rsidR="003166E2" w:rsidRPr="003166E2" w:rsidRDefault="00A7612F" w:rsidP="003166E2">
            <w:pPr>
              <w:pStyle w:val="TablecondensedBullet"/>
              <w:rPr>
                <w:rFonts w:eastAsia="Arial Narrow"/>
              </w:rPr>
            </w:pPr>
            <w:r w:rsidRPr="003166E2">
              <w:rPr>
                <w:rFonts w:eastAsia="Arial Narrow"/>
              </w:rPr>
              <w:t>Other</w:t>
            </w:r>
          </w:p>
        </w:tc>
        <w:tc>
          <w:tcPr>
            <w:tcW w:w="2935" w:type="dxa"/>
          </w:tcPr>
          <w:p w14:paraId="000001C8" w14:textId="4D86F8C2" w:rsidR="00E211CD" w:rsidRPr="003166E2" w:rsidRDefault="00000000" w:rsidP="003166E2">
            <w:pPr>
              <w:pStyle w:val="Tablecondensed"/>
              <w:jc w:val="center"/>
            </w:pPr>
            <w:sdt>
              <w:sdtPr>
                <w:tag w:val="goog_rdk_49"/>
                <w:id w:val="-650308943"/>
              </w:sdtPr>
              <w:sdtContent>
                <w:r w:rsidR="00A7612F" w:rsidRPr="003166E2">
                  <w:rPr>
                    <w:rFonts w:ascii="Segoe UI Symbol" w:hAnsi="Segoe UI Symbol" w:cs="Segoe UI Symbol"/>
                  </w:rPr>
                  <w:t>☐</w:t>
                </w:r>
              </w:sdtContent>
            </w:sdt>
          </w:p>
          <w:p w14:paraId="4973B7B1" w14:textId="4E020A29" w:rsidR="00DC66B3" w:rsidRPr="003166E2" w:rsidRDefault="00A7612F" w:rsidP="003166E2">
            <w:pPr>
              <w:pStyle w:val="Tablecondensed"/>
            </w:pPr>
            <w:r w:rsidRPr="003166E2">
              <w:t>Write an email to a stakeholder about the policy and reasons for or against.</w:t>
            </w:r>
          </w:p>
          <w:p w14:paraId="000001CB" w14:textId="77777777" w:rsidR="00E211CD" w:rsidRPr="003166E2" w:rsidRDefault="00A7612F" w:rsidP="003166E2">
            <w:pPr>
              <w:pStyle w:val="Tablecondensed"/>
            </w:pPr>
            <w:r w:rsidRPr="003166E2">
              <w:t>Example:</w:t>
            </w:r>
          </w:p>
          <w:p w14:paraId="000001CC" w14:textId="77777777" w:rsidR="00E211CD" w:rsidRPr="003166E2" w:rsidRDefault="00A7612F" w:rsidP="003166E2">
            <w:pPr>
              <w:pStyle w:val="TablecondensedBullet"/>
              <w:rPr>
                <w:rFonts w:eastAsia="Arial Narrow"/>
              </w:rPr>
            </w:pPr>
            <w:r w:rsidRPr="003166E2">
              <w:rPr>
                <w:rFonts w:eastAsia="Arial Narrow"/>
              </w:rPr>
              <w:t>Principal to school community</w:t>
            </w:r>
          </w:p>
          <w:p w14:paraId="000001CD" w14:textId="32D9E57E" w:rsidR="00E211CD" w:rsidRPr="003166E2" w:rsidRDefault="00A7612F" w:rsidP="003166E2">
            <w:pPr>
              <w:pStyle w:val="TablecondensedBullet"/>
              <w:rPr>
                <w:rFonts w:eastAsia="Arial Narrow"/>
              </w:rPr>
            </w:pPr>
            <w:r w:rsidRPr="003166E2">
              <w:rPr>
                <w:rFonts w:eastAsia="Arial Narrow"/>
              </w:rPr>
              <w:t>Parent to Principal</w:t>
            </w:r>
          </w:p>
          <w:p w14:paraId="000001CE" w14:textId="6C45F1C8" w:rsidR="00E211CD" w:rsidRPr="003166E2" w:rsidRDefault="00A7612F" w:rsidP="003166E2">
            <w:pPr>
              <w:pStyle w:val="TablecondensedBullet"/>
              <w:rPr>
                <w:rFonts w:eastAsia="Arial Narrow"/>
              </w:rPr>
            </w:pPr>
            <w:r w:rsidRPr="003166E2">
              <w:rPr>
                <w:rFonts w:eastAsia="Arial Narrow"/>
              </w:rPr>
              <w:t>Student to Principal</w:t>
            </w:r>
          </w:p>
          <w:p w14:paraId="000001D0" w14:textId="52596BC8" w:rsidR="00E211CD" w:rsidRPr="003166E2" w:rsidRDefault="00A7612F" w:rsidP="003166E2">
            <w:pPr>
              <w:pStyle w:val="TablecondensedBullet"/>
              <w:rPr>
                <w:rFonts w:eastAsia="Arial Narrow"/>
              </w:rPr>
            </w:pPr>
            <w:r w:rsidRPr="003166E2">
              <w:rPr>
                <w:rFonts w:eastAsia="Arial Narrow"/>
              </w:rPr>
              <w:t>Other</w:t>
            </w:r>
          </w:p>
        </w:tc>
      </w:tr>
      <w:tr w:rsidR="00E211CD" w14:paraId="4C78A196" w14:textId="77777777" w:rsidTr="62CF9FF4">
        <w:tc>
          <w:tcPr>
            <w:tcW w:w="2935" w:type="dxa"/>
          </w:tcPr>
          <w:p w14:paraId="000001D1" w14:textId="1CDFC8F9" w:rsidR="00E211CD" w:rsidRDefault="00000000" w:rsidP="003166E2">
            <w:pPr>
              <w:pStyle w:val="Tablecondensed"/>
              <w:jc w:val="center"/>
            </w:pPr>
            <w:sdt>
              <w:sdtPr>
                <w:tag w:val="goog_rdk_50"/>
                <w:id w:val="-1692419827"/>
              </w:sdtPr>
              <w:sdtContent>
                <w:r w:rsidR="00A7612F">
                  <w:rPr>
                    <w:rFonts w:ascii="Arial Unicode MS" w:eastAsia="Arial Unicode MS" w:hAnsi="Arial Unicode MS" w:cs="Arial Unicode MS"/>
                  </w:rPr>
                  <w:t>☐</w:t>
                </w:r>
              </w:sdtContent>
            </w:sdt>
          </w:p>
          <w:p w14:paraId="000001D3" w14:textId="77777777" w:rsidR="00E211CD" w:rsidRDefault="00A7612F" w:rsidP="003166E2">
            <w:pPr>
              <w:pStyle w:val="Tablecondensed"/>
            </w:pPr>
            <w:r>
              <w:t>Create an advertisement video promoting your point of view on the topic.</w:t>
            </w:r>
          </w:p>
          <w:p w14:paraId="000001D4" w14:textId="77777777" w:rsidR="00E211CD" w:rsidRDefault="00E211CD" w:rsidP="003166E2">
            <w:pPr>
              <w:pStyle w:val="Tablecondensed"/>
            </w:pPr>
          </w:p>
        </w:tc>
        <w:tc>
          <w:tcPr>
            <w:tcW w:w="2935" w:type="dxa"/>
          </w:tcPr>
          <w:p w14:paraId="000001D5" w14:textId="77777777" w:rsidR="00E211CD" w:rsidRDefault="00000000" w:rsidP="003166E2">
            <w:pPr>
              <w:pStyle w:val="Tablecondensed"/>
              <w:jc w:val="center"/>
            </w:pPr>
            <w:sdt>
              <w:sdtPr>
                <w:tag w:val="goog_rdk_51"/>
                <w:id w:val="2086608729"/>
              </w:sdtPr>
              <w:sdtContent>
                <w:r w:rsidR="00A7612F">
                  <w:rPr>
                    <w:rFonts w:ascii="Arial Unicode MS" w:eastAsia="Arial Unicode MS" w:hAnsi="Arial Unicode MS" w:cs="Arial Unicode MS"/>
                  </w:rPr>
                  <w:t>☐</w:t>
                </w:r>
              </w:sdtContent>
            </w:sdt>
          </w:p>
          <w:p w14:paraId="000001D7" w14:textId="77777777" w:rsidR="00E211CD" w:rsidRDefault="00A7612F" w:rsidP="003166E2">
            <w:pPr>
              <w:pStyle w:val="Tablecondensed"/>
            </w:pPr>
            <w:r>
              <w:t>Create a Google Slide presentation promoting your point of view on the topic.</w:t>
            </w:r>
          </w:p>
        </w:tc>
        <w:tc>
          <w:tcPr>
            <w:tcW w:w="2935" w:type="dxa"/>
          </w:tcPr>
          <w:p w14:paraId="000001D8" w14:textId="77777777" w:rsidR="00E211CD" w:rsidRDefault="00000000" w:rsidP="003166E2">
            <w:pPr>
              <w:pStyle w:val="Tablecondensed"/>
              <w:jc w:val="center"/>
            </w:pPr>
            <w:sdt>
              <w:sdtPr>
                <w:tag w:val="goog_rdk_52"/>
                <w:id w:val="1996231479"/>
              </w:sdtPr>
              <w:sdtContent>
                <w:r w:rsidR="00A7612F">
                  <w:rPr>
                    <w:rFonts w:ascii="Arial Unicode MS" w:eastAsia="Arial Unicode MS" w:hAnsi="Arial Unicode MS" w:cs="Arial Unicode MS"/>
                  </w:rPr>
                  <w:t>☐</w:t>
                </w:r>
              </w:sdtContent>
            </w:sdt>
          </w:p>
          <w:p w14:paraId="000001D9" w14:textId="77777777" w:rsidR="00E211CD" w:rsidRDefault="00A7612F" w:rsidP="003166E2">
            <w:pPr>
              <w:pStyle w:val="Tablecondensed"/>
            </w:pPr>
            <w:r>
              <w:t>Other ideas: </w:t>
            </w:r>
          </w:p>
          <w:p w14:paraId="000001DA" w14:textId="77777777" w:rsidR="00E211CD" w:rsidRDefault="00A7612F" w:rsidP="003166E2">
            <w:pPr>
              <w:pStyle w:val="TablecondensedBullet"/>
              <w:rPr>
                <w:rFonts w:eastAsia="Arial Narrow"/>
              </w:rPr>
            </w:pPr>
            <w:r>
              <w:rPr>
                <w:rFonts w:eastAsia="Arial Narrow"/>
              </w:rPr>
              <w:t>Cartoons </w:t>
            </w:r>
          </w:p>
          <w:p w14:paraId="000001DB" w14:textId="77777777" w:rsidR="00E211CD" w:rsidRDefault="00A7612F" w:rsidP="003166E2">
            <w:pPr>
              <w:pStyle w:val="TablecondensedBullet"/>
              <w:rPr>
                <w:rFonts w:eastAsia="Arial Narrow"/>
              </w:rPr>
            </w:pPr>
            <w:r>
              <w:rPr>
                <w:rFonts w:eastAsia="Arial Narrow"/>
              </w:rPr>
              <w:t>Animations </w:t>
            </w:r>
          </w:p>
          <w:p w14:paraId="000001DC" w14:textId="77777777" w:rsidR="00E211CD" w:rsidRDefault="00A7612F" w:rsidP="003166E2">
            <w:pPr>
              <w:pStyle w:val="TablecondensedBullet"/>
              <w:rPr>
                <w:rFonts w:eastAsia="Arial Narrow"/>
              </w:rPr>
            </w:pPr>
            <w:r>
              <w:rPr>
                <w:rFonts w:eastAsia="Arial Narrow"/>
              </w:rPr>
              <w:t>Interviews </w:t>
            </w:r>
          </w:p>
          <w:p w14:paraId="000001DE" w14:textId="4FE71344" w:rsidR="00E211CD" w:rsidRDefault="00A7612F" w:rsidP="003166E2">
            <w:pPr>
              <w:pStyle w:val="TablecondensedBullet"/>
              <w:rPr>
                <w:rFonts w:eastAsia="Arial Narrow"/>
              </w:rPr>
            </w:pPr>
            <w:r>
              <w:rPr>
                <w:rFonts w:eastAsia="Arial Narrow"/>
              </w:rPr>
              <w:t>Newspaper article</w:t>
            </w:r>
          </w:p>
          <w:p w14:paraId="000001E0" w14:textId="627FB244" w:rsidR="00E211CD" w:rsidRPr="00D025C2" w:rsidRDefault="6F5F50E8" w:rsidP="003166E2">
            <w:pPr>
              <w:pStyle w:val="Tablecondensed"/>
              <w:rPr>
                <w:lang w:val="en-US"/>
              </w:rPr>
            </w:pPr>
            <w:r w:rsidRPr="62CF9FF4">
              <w:rPr>
                <w:lang w:val="en-US"/>
              </w:rPr>
              <w:t xml:space="preserve">Check with a teacher if you have any other ideas. </w:t>
            </w:r>
          </w:p>
        </w:tc>
      </w:tr>
    </w:tbl>
    <w:p w14:paraId="000001E1" w14:textId="77777777" w:rsidR="00E211CD" w:rsidRPr="003166E2" w:rsidRDefault="00E211CD" w:rsidP="003166E2">
      <w:pPr>
        <w:pStyle w:val="BodyText"/>
      </w:pPr>
    </w:p>
    <w:p w14:paraId="000001E2" w14:textId="77777777" w:rsidR="00E211CD" w:rsidRPr="003166E2" w:rsidRDefault="6F5F50E8" w:rsidP="003166E2">
      <w:pPr>
        <w:pStyle w:val="BodyText"/>
        <w:rPr>
          <w:rStyle w:val="Bold"/>
        </w:rPr>
      </w:pPr>
      <w:r w:rsidRPr="003166E2">
        <w:rPr>
          <w:rStyle w:val="Bold"/>
        </w:rPr>
        <w:t xml:space="preserve">What do I need to include in my task? </w:t>
      </w:r>
    </w:p>
    <w:p w14:paraId="000001E3" w14:textId="77777777" w:rsidR="00E211CD" w:rsidRPr="003166E2" w:rsidRDefault="00A7612F" w:rsidP="003166E2">
      <w:pPr>
        <w:pStyle w:val="BodyText"/>
      </w:pPr>
      <w:r w:rsidRPr="003166E2">
        <w:rPr>
          <w:rFonts w:ascii="Segoe UI Symbol" w:hAnsi="Segoe UI Symbol" w:cs="Segoe UI Symbol"/>
        </w:rPr>
        <w:t>☐</w:t>
      </w:r>
      <w:r w:rsidRPr="003166E2">
        <w:t xml:space="preserve"> Your point of view statement (contention). Phones should be banned from school or not.</w:t>
      </w:r>
    </w:p>
    <w:p w14:paraId="000001E4" w14:textId="77777777" w:rsidR="00E211CD" w:rsidRPr="003166E2" w:rsidRDefault="00A7612F" w:rsidP="003166E2">
      <w:pPr>
        <w:pStyle w:val="BodyText"/>
      </w:pPr>
      <w:r w:rsidRPr="003166E2">
        <w:rPr>
          <w:rFonts w:ascii="Segoe UI Symbol" w:hAnsi="Segoe UI Symbol" w:cs="Segoe UI Symbol"/>
        </w:rPr>
        <w:t>☐</w:t>
      </w:r>
      <w:r w:rsidRPr="003166E2">
        <w:t xml:space="preserve"> Three arguments (main ideas) to support your perspective.</w:t>
      </w:r>
    </w:p>
    <w:p w14:paraId="000001E5" w14:textId="77777777" w:rsidR="00E211CD" w:rsidRPr="003166E2" w:rsidRDefault="00A7612F" w:rsidP="003166E2">
      <w:pPr>
        <w:pStyle w:val="BodyText"/>
      </w:pPr>
      <w:r w:rsidRPr="003166E2">
        <w:rPr>
          <w:rFonts w:ascii="Segoe UI Symbol" w:hAnsi="Segoe UI Symbol" w:cs="Segoe UI Symbol"/>
        </w:rPr>
        <w:t>☐</w:t>
      </w:r>
      <w:r w:rsidRPr="003166E2">
        <w:t xml:space="preserve"> An image to reinforce your point of view.</w:t>
      </w:r>
    </w:p>
    <w:p w14:paraId="000001E7" w14:textId="775AD30B" w:rsidR="00E211CD" w:rsidRPr="003166E2" w:rsidRDefault="00A7612F" w:rsidP="003166E2">
      <w:pPr>
        <w:pStyle w:val="BodyText"/>
      </w:pPr>
      <w:r w:rsidRPr="003166E2">
        <w:rPr>
          <w:rFonts w:ascii="Segoe UI Symbol" w:hAnsi="Segoe UI Symbol" w:cs="Segoe UI Symbol"/>
        </w:rPr>
        <w:t>☐</w:t>
      </w:r>
      <w:r w:rsidRPr="003166E2">
        <w:t xml:space="preserve"> A minimum of two persuasive techniques. </w:t>
      </w:r>
    </w:p>
    <w:p w14:paraId="000001E8" w14:textId="141DFE0E" w:rsidR="00E211CD" w:rsidRPr="003166E2" w:rsidRDefault="6F5F50E8" w:rsidP="003166E2">
      <w:pPr>
        <w:pStyle w:val="BodyText"/>
      </w:pPr>
      <w:r w:rsidRPr="003166E2">
        <w:t xml:space="preserve"> </w:t>
      </w:r>
      <w:r w:rsidR="0015493F" w:rsidRPr="003166E2">
        <w:rPr>
          <w:noProof/>
        </w:rPr>
        <w:drawing>
          <wp:inline distT="0" distB="0" distL="0" distR="0" wp14:anchorId="0E4688B3" wp14:editId="42F6F133">
            <wp:extent cx="286094" cy="252000"/>
            <wp:effectExtent l="0" t="0" r="0" b="2540"/>
            <wp:docPr id="238535555"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Pr="003166E2">
        <w:t xml:space="preserve"> </w:t>
      </w:r>
      <w:r w:rsidR="004B4976" w:rsidRPr="003166E2">
        <w:rPr>
          <w:noProof/>
        </w:rPr>
        <w:drawing>
          <wp:inline distT="0" distB="0" distL="0" distR="0" wp14:anchorId="5DA81E8C" wp14:editId="15A8DB4C">
            <wp:extent cx="252000" cy="322254"/>
            <wp:effectExtent l="0" t="0" r="2540" b="0"/>
            <wp:docPr id="1389407682"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0"/>
                    <a:stretch>
                      <a:fillRect/>
                    </a:stretch>
                  </pic:blipFill>
                  <pic:spPr>
                    <a:xfrm>
                      <a:off x="0" y="0"/>
                      <a:ext cx="252000" cy="322254"/>
                    </a:xfrm>
                    <a:prstGeom prst="rect">
                      <a:avLst/>
                    </a:prstGeom>
                  </pic:spPr>
                </pic:pic>
              </a:graphicData>
            </a:graphic>
          </wp:inline>
        </w:drawing>
      </w:r>
      <w:r w:rsidRPr="003166E2">
        <w:t xml:space="preserve"> </w:t>
      </w:r>
      <w:r w:rsidRPr="003166E2">
        <w:rPr>
          <w:rStyle w:val="Bold"/>
        </w:rPr>
        <w:t>Part 4:</w:t>
      </w:r>
      <w:r w:rsidRPr="003166E2">
        <w:t xml:space="preserve"> Insert or add a copy of your task in the space provided below. </w:t>
      </w:r>
    </w:p>
    <w:tbl>
      <w:tblPr>
        <w:tblStyle w:val="ac"/>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4ADBD96C" w14:textId="77777777" w:rsidTr="00FF4394">
        <w:trPr>
          <w:trHeight w:val="1134"/>
        </w:trPr>
        <w:tc>
          <w:tcPr>
            <w:tcW w:w="8805" w:type="dxa"/>
          </w:tcPr>
          <w:p w14:paraId="000001EE" w14:textId="77777777" w:rsidR="00E211CD" w:rsidRDefault="00E211CD">
            <w:pPr>
              <w:rPr>
                <w:rFonts w:ascii="Arial" w:eastAsia="Arial" w:hAnsi="Arial" w:cs="Arial"/>
              </w:rPr>
            </w:pPr>
          </w:p>
        </w:tc>
      </w:tr>
    </w:tbl>
    <w:p w14:paraId="000001EF" w14:textId="77777777" w:rsidR="00E211CD" w:rsidRPr="00DC66B3" w:rsidRDefault="00E211CD">
      <w:pPr>
        <w:spacing w:line="240" w:lineRule="auto"/>
        <w:rPr>
          <w:rFonts w:ascii="Arial" w:eastAsia="Arial" w:hAnsi="Arial" w:cs="Arial"/>
          <w:color w:val="0F7EB4"/>
        </w:rPr>
      </w:pPr>
    </w:p>
    <w:tbl>
      <w:tblPr>
        <w:tblStyle w:val="ad"/>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6F30ED95"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1F0" w14:textId="77777777" w:rsidR="00E211CD" w:rsidRDefault="00A7612F" w:rsidP="003166E2">
            <w:pPr>
              <w:pStyle w:val="Tableheadingcondensed"/>
              <w:jc w:val="center"/>
            </w:pPr>
            <w:r>
              <w:t>Task 1: Activity 1.5 Creating a text type</w:t>
            </w:r>
          </w:p>
          <w:p w14:paraId="000001F1" w14:textId="65164370" w:rsidR="00E211CD" w:rsidRDefault="00A7612F" w:rsidP="003166E2">
            <w:pPr>
              <w:pStyle w:val="Tableheadingcondensed"/>
              <w:jc w:val="center"/>
            </w:pPr>
            <w:r>
              <w:t xml:space="preserve">Student </w:t>
            </w:r>
            <w:r w:rsidR="003166E2">
              <w:t>r</w:t>
            </w:r>
            <w:r>
              <w:t>eflection: How well did you go with this step? (Please tick the box below)</w:t>
            </w:r>
          </w:p>
        </w:tc>
      </w:tr>
      <w:tr w:rsidR="00E211CD" w14:paraId="431755CE"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1F6" w14:textId="77777777" w:rsidR="00E211CD" w:rsidRDefault="00000000" w:rsidP="003166E2">
            <w:pPr>
              <w:pStyle w:val="Tablecondensed"/>
              <w:jc w:val="center"/>
            </w:pPr>
            <w:sdt>
              <w:sdtPr>
                <w:tag w:val="goog_rdk_53"/>
                <w:id w:val="2144335779"/>
              </w:sdtPr>
              <w:sdtContent>
                <w:r w:rsidR="00A7612F">
                  <w:rPr>
                    <w:rFonts w:ascii="Arial Unicode MS" w:eastAsia="Arial Unicode MS" w:hAnsi="Arial Unicode MS" w:cs="Arial Unicode MS"/>
                  </w:rPr>
                  <w:t>☐</w:t>
                </w:r>
              </w:sdtContent>
            </w:sdt>
            <w:r w:rsidR="00A7612F">
              <w:t>Not Submitted</w:t>
            </w:r>
          </w:p>
        </w:tc>
        <w:tc>
          <w:tcPr>
            <w:tcW w:w="1815" w:type="dxa"/>
          </w:tcPr>
          <w:p w14:paraId="000001F7" w14:textId="77777777" w:rsidR="00E211CD" w:rsidRDefault="00000000" w:rsidP="003166E2">
            <w:pPr>
              <w:pStyle w:val="Tablecondensed"/>
              <w:jc w:val="center"/>
            </w:pPr>
            <w:sdt>
              <w:sdtPr>
                <w:tag w:val="goog_rdk_54"/>
                <w:id w:val="-1935391007"/>
              </w:sdtPr>
              <w:sdtContent>
                <w:r w:rsidR="00A7612F">
                  <w:rPr>
                    <w:rFonts w:ascii="Arial Unicode MS" w:eastAsia="Arial Unicode MS" w:hAnsi="Arial Unicode MS" w:cs="Arial Unicode MS"/>
                  </w:rPr>
                  <w:t>☐</w:t>
                </w:r>
              </w:sdtContent>
            </w:sdt>
            <w:r w:rsidR="00A7612F">
              <w:t>Beginning</w:t>
            </w:r>
          </w:p>
        </w:tc>
        <w:tc>
          <w:tcPr>
            <w:tcW w:w="1876" w:type="dxa"/>
          </w:tcPr>
          <w:p w14:paraId="000001F8" w14:textId="77777777" w:rsidR="00E211CD" w:rsidRDefault="00000000" w:rsidP="003166E2">
            <w:pPr>
              <w:pStyle w:val="Tablecondensed"/>
              <w:jc w:val="center"/>
            </w:pPr>
            <w:sdt>
              <w:sdtPr>
                <w:tag w:val="goog_rdk_55"/>
                <w:id w:val="1352287520"/>
              </w:sdtPr>
              <w:sdtContent>
                <w:r w:rsidR="00A7612F">
                  <w:rPr>
                    <w:rFonts w:ascii="Arial Unicode MS" w:eastAsia="Arial Unicode MS" w:hAnsi="Arial Unicode MS" w:cs="Arial Unicode MS"/>
                  </w:rPr>
                  <w:t>☐</w:t>
                </w:r>
              </w:sdtContent>
            </w:sdt>
            <w:r w:rsidR="00A7612F">
              <w:t>Consolidating</w:t>
            </w:r>
          </w:p>
        </w:tc>
        <w:tc>
          <w:tcPr>
            <w:tcW w:w="1765" w:type="dxa"/>
          </w:tcPr>
          <w:p w14:paraId="000001F9" w14:textId="77777777" w:rsidR="00E211CD" w:rsidRDefault="00000000" w:rsidP="003166E2">
            <w:pPr>
              <w:pStyle w:val="Tablecondensed"/>
              <w:jc w:val="center"/>
            </w:pPr>
            <w:sdt>
              <w:sdtPr>
                <w:tag w:val="goog_rdk_56"/>
                <w:id w:val="-952041028"/>
              </w:sdtPr>
              <w:sdtContent>
                <w:r w:rsidR="00A7612F">
                  <w:rPr>
                    <w:rFonts w:ascii="Arial Unicode MS" w:eastAsia="Arial Unicode MS" w:hAnsi="Arial Unicode MS" w:cs="Arial Unicode MS"/>
                  </w:rPr>
                  <w:t>☐</w:t>
                </w:r>
              </w:sdtContent>
            </w:sdt>
            <w:r w:rsidR="00A7612F">
              <w:t>Achieving</w:t>
            </w:r>
          </w:p>
        </w:tc>
        <w:tc>
          <w:tcPr>
            <w:tcW w:w="1747" w:type="dxa"/>
          </w:tcPr>
          <w:p w14:paraId="000001FA" w14:textId="77777777" w:rsidR="00E211CD" w:rsidRDefault="00000000" w:rsidP="003166E2">
            <w:pPr>
              <w:pStyle w:val="Tablecondensed"/>
              <w:jc w:val="center"/>
            </w:pPr>
            <w:sdt>
              <w:sdtPr>
                <w:tag w:val="goog_rdk_57"/>
                <w:id w:val="1561031515"/>
              </w:sdtPr>
              <w:sdtContent>
                <w:r w:rsidR="00A7612F">
                  <w:rPr>
                    <w:rFonts w:ascii="Arial Unicode MS" w:eastAsia="Arial Unicode MS" w:hAnsi="Arial Unicode MS" w:cs="Arial Unicode MS"/>
                  </w:rPr>
                  <w:t>☐</w:t>
                </w:r>
              </w:sdtContent>
            </w:sdt>
            <w:r w:rsidR="00A7612F">
              <w:t>Excelling</w:t>
            </w:r>
          </w:p>
        </w:tc>
      </w:tr>
      <w:tr w:rsidR="00E211CD" w14:paraId="7143903B"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1FC" w14:textId="7C3EF6FA" w:rsidR="00E211CD" w:rsidRPr="003166E2" w:rsidRDefault="00A7612F" w:rsidP="003166E2">
            <w:pPr>
              <w:pStyle w:val="Tablecondensed"/>
            </w:pPr>
            <w:r w:rsidRPr="003166E2">
              <w:t xml:space="preserve">Student </w:t>
            </w:r>
            <w:r w:rsidR="003166E2" w:rsidRPr="003166E2">
              <w:t>c</w:t>
            </w:r>
            <w:r w:rsidRPr="003166E2">
              <w:t>omment (</w:t>
            </w:r>
            <w:r w:rsidR="003166E2" w:rsidRPr="003166E2">
              <w:t>o</w:t>
            </w:r>
            <w:r w:rsidRPr="003166E2">
              <w:t>ptional):</w:t>
            </w:r>
          </w:p>
        </w:tc>
      </w:tr>
      <w:tr w:rsidR="00E211CD" w14:paraId="480123D0"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201" w14:textId="5A2D3847" w:rsidR="00E211CD" w:rsidRPr="003166E2" w:rsidRDefault="00A7612F" w:rsidP="003166E2">
            <w:pPr>
              <w:pStyle w:val="Tableheadingcondensed"/>
              <w:jc w:val="center"/>
              <w:rPr>
                <w:rStyle w:val="Bold"/>
              </w:rPr>
            </w:pPr>
            <w:r w:rsidRPr="003166E2">
              <w:rPr>
                <w:rStyle w:val="Bold"/>
              </w:rPr>
              <w:t xml:space="preserve">Teacher </w:t>
            </w:r>
            <w:r w:rsidR="00FF4394">
              <w:rPr>
                <w:rStyle w:val="Bold"/>
              </w:rPr>
              <w:t>f</w:t>
            </w:r>
            <w:r w:rsidRPr="003166E2">
              <w:rPr>
                <w:rStyle w:val="Bold"/>
              </w:rPr>
              <w:t>eedback</w:t>
            </w:r>
          </w:p>
        </w:tc>
      </w:tr>
      <w:tr w:rsidR="00E211CD" w14:paraId="6EC7D07B"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206" w14:textId="77777777" w:rsidR="00E211CD" w:rsidRDefault="00000000" w:rsidP="003166E2">
            <w:pPr>
              <w:pStyle w:val="Tablecondensed"/>
              <w:jc w:val="center"/>
            </w:pPr>
            <w:sdt>
              <w:sdtPr>
                <w:tag w:val="goog_rdk_58"/>
                <w:id w:val="-919763417"/>
              </w:sdtPr>
              <w:sdtContent>
                <w:r w:rsidR="00A7612F">
                  <w:rPr>
                    <w:rFonts w:ascii="Arial Unicode MS" w:eastAsia="Arial Unicode MS" w:hAnsi="Arial Unicode MS" w:cs="Arial Unicode MS"/>
                  </w:rPr>
                  <w:t>☐</w:t>
                </w:r>
              </w:sdtContent>
            </w:sdt>
            <w:r w:rsidR="00A7612F">
              <w:t>Not Submitted</w:t>
            </w:r>
          </w:p>
        </w:tc>
        <w:tc>
          <w:tcPr>
            <w:tcW w:w="1815" w:type="dxa"/>
          </w:tcPr>
          <w:p w14:paraId="00000207" w14:textId="77777777" w:rsidR="00E211CD" w:rsidRDefault="00000000" w:rsidP="003166E2">
            <w:pPr>
              <w:pStyle w:val="Tablecondensed"/>
              <w:jc w:val="center"/>
            </w:pPr>
            <w:sdt>
              <w:sdtPr>
                <w:tag w:val="goog_rdk_59"/>
                <w:id w:val="1727698198"/>
              </w:sdtPr>
              <w:sdtContent>
                <w:r w:rsidR="00A7612F">
                  <w:rPr>
                    <w:rFonts w:ascii="Arial Unicode MS" w:eastAsia="Arial Unicode MS" w:hAnsi="Arial Unicode MS" w:cs="Arial Unicode MS"/>
                  </w:rPr>
                  <w:t>☐</w:t>
                </w:r>
              </w:sdtContent>
            </w:sdt>
            <w:r w:rsidR="00A7612F">
              <w:t>Beginning</w:t>
            </w:r>
          </w:p>
        </w:tc>
        <w:tc>
          <w:tcPr>
            <w:tcW w:w="1876" w:type="dxa"/>
          </w:tcPr>
          <w:p w14:paraId="00000208" w14:textId="77777777" w:rsidR="00E211CD" w:rsidRDefault="00000000" w:rsidP="003166E2">
            <w:pPr>
              <w:pStyle w:val="Tablecondensed"/>
              <w:jc w:val="center"/>
            </w:pPr>
            <w:sdt>
              <w:sdtPr>
                <w:tag w:val="goog_rdk_60"/>
                <w:id w:val="-1418205338"/>
              </w:sdtPr>
              <w:sdtContent>
                <w:r w:rsidR="00A7612F">
                  <w:rPr>
                    <w:rFonts w:ascii="Arial Unicode MS" w:eastAsia="Arial Unicode MS" w:hAnsi="Arial Unicode MS" w:cs="Arial Unicode MS"/>
                  </w:rPr>
                  <w:t>☐</w:t>
                </w:r>
              </w:sdtContent>
            </w:sdt>
            <w:r w:rsidR="00A7612F">
              <w:t>Consolidating</w:t>
            </w:r>
          </w:p>
        </w:tc>
        <w:tc>
          <w:tcPr>
            <w:tcW w:w="1765" w:type="dxa"/>
          </w:tcPr>
          <w:p w14:paraId="00000209" w14:textId="77777777" w:rsidR="00E211CD" w:rsidRDefault="00000000" w:rsidP="003166E2">
            <w:pPr>
              <w:pStyle w:val="Tablecondensed"/>
              <w:jc w:val="center"/>
            </w:pPr>
            <w:sdt>
              <w:sdtPr>
                <w:tag w:val="goog_rdk_61"/>
                <w:id w:val="2033490967"/>
              </w:sdtPr>
              <w:sdtContent>
                <w:r w:rsidR="00A7612F">
                  <w:rPr>
                    <w:rFonts w:ascii="Arial Unicode MS" w:eastAsia="Arial Unicode MS" w:hAnsi="Arial Unicode MS" w:cs="Arial Unicode MS"/>
                  </w:rPr>
                  <w:t>☐</w:t>
                </w:r>
              </w:sdtContent>
            </w:sdt>
            <w:r w:rsidR="00A7612F">
              <w:t>Achieving</w:t>
            </w:r>
          </w:p>
        </w:tc>
        <w:tc>
          <w:tcPr>
            <w:tcW w:w="1747" w:type="dxa"/>
          </w:tcPr>
          <w:p w14:paraId="0000020A" w14:textId="77777777" w:rsidR="00E211CD" w:rsidRDefault="00000000" w:rsidP="003166E2">
            <w:pPr>
              <w:pStyle w:val="Tablecondensed"/>
              <w:jc w:val="center"/>
            </w:pPr>
            <w:sdt>
              <w:sdtPr>
                <w:tag w:val="goog_rdk_62"/>
                <w:id w:val="1425074684"/>
              </w:sdtPr>
              <w:sdtContent>
                <w:r w:rsidR="00A7612F">
                  <w:rPr>
                    <w:rFonts w:ascii="Arial Unicode MS" w:eastAsia="Arial Unicode MS" w:hAnsi="Arial Unicode MS" w:cs="Arial Unicode MS"/>
                  </w:rPr>
                  <w:t>☐</w:t>
                </w:r>
              </w:sdtContent>
            </w:sdt>
            <w:r w:rsidR="00A7612F">
              <w:t>Excelling</w:t>
            </w:r>
          </w:p>
        </w:tc>
      </w:tr>
      <w:tr w:rsidR="00E211CD" w14:paraId="0295EA6F"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20B" w14:textId="77777777" w:rsidR="00E211CD" w:rsidRPr="003166E2" w:rsidRDefault="00A7612F" w:rsidP="003166E2">
            <w:pPr>
              <w:pStyle w:val="Tablecondensed"/>
            </w:pPr>
            <w:r w:rsidRPr="003166E2">
              <w:rPr>
                <w:rStyle w:val="Bold"/>
              </w:rPr>
              <w:lastRenderedPageBreak/>
              <w:t>Not Submitted:</w:t>
            </w:r>
            <w:r w:rsidRPr="003166E2">
              <w:t xml:space="preserve"> No work has been submitted or attempted for this outcome. </w:t>
            </w:r>
          </w:p>
        </w:tc>
        <w:tc>
          <w:tcPr>
            <w:tcW w:w="1815" w:type="dxa"/>
          </w:tcPr>
          <w:p w14:paraId="0000020C" w14:textId="77777777" w:rsidR="00E211CD" w:rsidRPr="003166E2" w:rsidRDefault="00A7612F" w:rsidP="003166E2">
            <w:pPr>
              <w:pStyle w:val="Tablecondensed"/>
            </w:pPr>
            <w:r w:rsidRPr="003166E2">
              <w:rPr>
                <w:rStyle w:val="Bold"/>
              </w:rPr>
              <w:t>Beginning:</w:t>
            </w:r>
            <w:r w:rsidRPr="003166E2">
              <w:t xml:space="preserve"> You have attempted some aspects of this task. To bump it up, you need to provide basic responses for all required sections of this task.</w:t>
            </w:r>
          </w:p>
        </w:tc>
        <w:tc>
          <w:tcPr>
            <w:tcW w:w="1876" w:type="dxa"/>
          </w:tcPr>
          <w:p w14:paraId="0000020D" w14:textId="77777777" w:rsidR="00E211CD" w:rsidRPr="003166E2" w:rsidRDefault="00A7612F" w:rsidP="003166E2">
            <w:pPr>
              <w:pStyle w:val="Tablecondensed"/>
            </w:pPr>
            <w:r w:rsidRPr="003166E2">
              <w:rPr>
                <w:rStyle w:val="Bold"/>
              </w:rPr>
              <w:t>Consolidating:</w:t>
            </w:r>
            <w:r w:rsidRPr="003166E2">
              <w:t xml:space="preserve"> You have selected to create a specific text type for your argument for/against. You have provided basic information for most aspects of this task and attempted to include some persuasive devices. To bump it up, re-read the task requirements and complete all aspects of the task.</w:t>
            </w:r>
          </w:p>
        </w:tc>
        <w:tc>
          <w:tcPr>
            <w:tcW w:w="1765" w:type="dxa"/>
          </w:tcPr>
          <w:p w14:paraId="0000020E" w14:textId="77777777" w:rsidR="00E211CD" w:rsidRPr="003166E2" w:rsidRDefault="00A7612F" w:rsidP="003166E2">
            <w:pPr>
              <w:pStyle w:val="Tablecondensed"/>
            </w:pPr>
            <w:r w:rsidRPr="003166E2">
              <w:rPr>
                <w:rStyle w:val="Bold"/>
              </w:rPr>
              <w:t>Achieving:</w:t>
            </w:r>
            <w:r w:rsidRPr="003166E2">
              <w:t xml:space="preserve"> You have selected to create a specific text type for your argument for/against. You have included all the required information and several persuasive devices. To bump it up, you need to expand upon your responses including a range of persuasive devices and ensure your text type is easy for your audience to identify the key information.</w:t>
            </w:r>
          </w:p>
        </w:tc>
        <w:tc>
          <w:tcPr>
            <w:tcW w:w="1747" w:type="dxa"/>
          </w:tcPr>
          <w:p w14:paraId="0000020F" w14:textId="77777777" w:rsidR="00E211CD" w:rsidRPr="003166E2" w:rsidRDefault="00A7612F" w:rsidP="003166E2">
            <w:pPr>
              <w:pStyle w:val="Tablecondensed"/>
            </w:pPr>
            <w:r w:rsidRPr="003166E2">
              <w:rPr>
                <w:rStyle w:val="Bold"/>
              </w:rPr>
              <w:t>Excelling:</w:t>
            </w:r>
            <w:r w:rsidRPr="003166E2">
              <w:t xml:space="preserve"> You have selected to create a specific text type for your argument for/against. Your contention is clear to the audience. You have included detailed responses for all the required information and a range of persuasive devices to support your contention. Great work!</w:t>
            </w:r>
          </w:p>
        </w:tc>
      </w:tr>
      <w:tr w:rsidR="00E211CD" w14:paraId="4C4F5F98"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211" w14:textId="2D7733F1" w:rsidR="00E211CD" w:rsidRDefault="00A7612F" w:rsidP="003166E2">
            <w:pPr>
              <w:pStyle w:val="Tablecondensed"/>
            </w:pPr>
            <w:r>
              <w:t xml:space="preserve">Teacher </w:t>
            </w:r>
            <w:r w:rsidR="003166E2">
              <w:t>c</w:t>
            </w:r>
            <w:r>
              <w:t>omment:</w:t>
            </w:r>
          </w:p>
        </w:tc>
      </w:tr>
    </w:tbl>
    <w:p w14:paraId="00000217" w14:textId="77777777" w:rsidR="00E211CD" w:rsidRPr="003166E2" w:rsidRDefault="00A7612F" w:rsidP="003166E2">
      <w:pPr>
        <w:pStyle w:val="Heading3"/>
      </w:pPr>
      <w:bookmarkStart w:id="24" w:name="_Toc212643076"/>
      <w:r w:rsidRPr="003166E2">
        <w:t>Activity 1.6 Peer sharing and feedback</w:t>
      </w:r>
      <w:bookmarkEnd w:id="24"/>
    </w:p>
    <w:p w14:paraId="00000219" w14:textId="73B45E31" w:rsidR="00E211CD" w:rsidRPr="00FF4394" w:rsidRDefault="00CE489B" w:rsidP="00FF4394">
      <w:pPr>
        <w:pStyle w:val="BodyText"/>
      </w:pPr>
      <w:r w:rsidRPr="00FF4394">
        <w:rPr>
          <w:noProof/>
        </w:rPr>
        <w:drawing>
          <wp:inline distT="0" distB="0" distL="0" distR="0" wp14:anchorId="40F97282" wp14:editId="3CAAB58D">
            <wp:extent cx="286938" cy="252000"/>
            <wp:effectExtent l="0" t="0" r="5715" b="2540"/>
            <wp:docPr id="443837383"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FF4394">
        <w:t xml:space="preserve"> </w:t>
      </w:r>
      <w:r w:rsidRPr="00FF4394">
        <w:rPr>
          <w:noProof/>
        </w:rPr>
        <w:drawing>
          <wp:inline distT="0" distB="0" distL="0" distR="0" wp14:anchorId="7EAE3F15" wp14:editId="7DB7024F">
            <wp:extent cx="239882" cy="252000"/>
            <wp:effectExtent l="0" t="0" r="1905" b="2540"/>
            <wp:docPr id="685831124"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FF4394">
        <w:t xml:space="preserve"> </w:t>
      </w:r>
      <w:r w:rsidR="0015493F" w:rsidRPr="00FF4394">
        <w:rPr>
          <w:noProof/>
        </w:rPr>
        <w:drawing>
          <wp:inline distT="0" distB="0" distL="0" distR="0" wp14:anchorId="03020988" wp14:editId="00344941">
            <wp:extent cx="286094" cy="252000"/>
            <wp:effectExtent l="0" t="0" r="0" b="2540"/>
            <wp:docPr id="1245778023"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FF4394">
        <w:t xml:space="preserve"> </w:t>
      </w:r>
      <w:r w:rsidR="004B4976" w:rsidRPr="00FF4394">
        <w:rPr>
          <w:noProof/>
        </w:rPr>
        <w:drawing>
          <wp:inline distT="0" distB="0" distL="0" distR="0" wp14:anchorId="698E722A" wp14:editId="18BE928C">
            <wp:extent cx="223768" cy="252000"/>
            <wp:effectExtent l="0" t="0" r="5080" b="2540"/>
            <wp:docPr id="1486989902" name="Picture 40" descr="An icon showing two people, each with an arrow pointing towards the other person. This indicates to students which activities will be completed with a pe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596057" name="Picture 40" descr="An icon showing two people, each with an arrow pointing towards the other person. This indicates to students which activities will be completed with a peer."/>
                    <pic:cNvPicPr/>
                  </pic:nvPicPr>
                  <pic:blipFill>
                    <a:blip r:embed="rId31"/>
                    <a:stretch>
                      <a:fillRect/>
                    </a:stretch>
                  </pic:blipFill>
                  <pic:spPr>
                    <a:xfrm>
                      <a:off x="0" y="0"/>
                      <a:ext cx="223768" cy="252000"/>
                    </a:xfrm>
                    <a:prstGeom prst="rect">
                      <a:avLst/>
                    </a:prstGeom>
                  </pic:spPr>
                </pic:pic>
              </a:graphicData>
            </a:graphic>
          </wp:inline>
        </w:drawing>
      </w:r>
      <w:r w:rsidR="00A7612F" w:rsidRPr="00FF4394">
        <w:t xml:space="preserve"> </w:t>
      </w:r>
      <w:r w:rsidR="00A7612F" w:rsidRPr="00FF4394">
        <w:rPr>
          <w:rStyle w:val="Bold"/>
        </w:rPr>
        <w:t>Part 1:</w:t>
      </w:r>
      <w:r w:rsidR="00A7612F" w:rsidRPr="00FF4394">
        <w:t xml:space="preserve"> Each partner will take a turn to share the text they have created and their argument for or against the topic. While a person is sharing, you should demonstrate active listening skills, including eye contact, a focus on what they are saying, and not speaking until they have finished. </w:t>
      </w:r>
    </w:p>
    <w:p w14:paraId="3D003454" w14:textId="57E6D177" w:rsidR="00DC66B3" w:rsidRDefault="00A7612F">
      <w:pPr>
        <w:spacing w:line="240" w:lineRule="auto"/>
        <w:rPr>
          <w:rFonts w:ascii="Arial" w:eastAsia="Arial" w:hAnsi="Arial" w:cs="Arial"/>
          <w:color w:val="000000"/>
        </w:rPr>
      </w:pPr>
      <w:r>
        <w:rPr>
          <w:rFonts w:ascii="Arial" w:eastAsia="Arial" w:hAnsi="Arial" w:cs="Arial"/>
          <w:color w:val="000000"/>
        </w:rPr>
        <w:t xml:space="preserve">After you have both shared your argument positions, you should continue the discussion and complete the feedback table below for each other. </w:t>
      </w:r>
    </w:p>
    <w:tbl>
      <w:tblPr>
        <w:tblStyle w:val="ae"/>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402"/>
        <w:gridCol w:w="4403"/>
      </w:tblGrid>
      <w:tr w:rsidR="00E211CD" w14:paraId="1C1317B3" w14:textId="77777777">
        <w:trPr>
          <w:trHeight w:val="421"/>
        </w:trPr>
        <w:tc>
          <w:tcPr>
            <w:tcW w:w="4402" w:type="dxa"/>
          </w:tcPr>
          <w:p w14:paraId="0000021B" w14:textId="77777777" w:rsidR="00E211CD" w:rsidRPr="00FF4394" w:rsidRDefault="00A7612F" w:rsidP="00FF4394">
            <w:pPr>
              <w:pStyle w:val="Tablecondensed"/>
              <w:rPr>
                <w:rStyle w:val="Bold"/>
              </w:rPr>
            </w:pPr>
            <w:r w:rsidRPr="00FF4394">
              <w:rPr>
                <w:rStyle w:val="Bold"/>
              </w:rPr>
              <w:t xml:space="preserve">Your name: </w:t>
            </w:r>
          </w:p>
          <w:p w14:paraId="0000021C" w14:textId="77777777" w:rsidR="00E211CD" w:rsidRPr="00FF4394" w:rsidRDefault="00A7612F" w:rsidP="00FF4394">
            <w:pPr>
              <w:pStyle w:val="Tablecondensed"/>
              <w:rPr>
                <w:rStyle w:val="Bold"/>
              </w:rPr>
            </w:pPr>
            <w:r w:rsidRPr="00FF4394">
              <w:rPr>
                <w:rStyle w:val="Bold"/>
              </w:rPr>
              <w:t xml:space="preserve">Date: </w:t>
            </w:r>
          </w:p>
        </w:tc>
        <w:tc>
          <w:tcPr>
            <w:tcW w:w="4403" w:type="dxa"/>
          </w:tcPr>
          <w:p w14:paraId="0000021D" w14:textId="77777777" w:rsidR="00E211CD" w:rsidRPr="00FF4394" w:rsidRDefault="00A7612F" w:rsidP="00FF4394">
            <w:pPr>
              <w:pStyle w:val="Tablecondensed"/>
              <w:rPr>
                <w:rStyle w:val="Bold"/>
              </w:rPr>
            </w:pPr>
            <w:r w:rsidRPr="00FF4394">
              <w:rPr>
                <w:rStyle w:val="Bold"/>
              </w:rPr>
              <w:t xml:space="preserve">Their name: </w:t>
            </w:r>
          </w:p>
        </w:tc>
      </w:tr>
      <w:tr w:rsidR="00E211CD" w14:paraId="2380F177" w14:textId="77777777" w:rsidTr="00FF4394">
        <w:trPr>
          <w:trHeight w:val="1134"/>
        </w:trPr>
        <w:tc>
          <w:tcPr>
            <w:tcW w:w="4402" w:type="dxa"/>
          </w:tcPr>
          <w:p w14:paraId="0000021F" w14:textId="6C086C84" w:rsidR="00E211CD" w:rsidRDefault="00A7612F" w:rsidP="00FF4394">
            <w:pPr>
              <w:pStyle w:val="Tablecondensed"/>
            </w:pPr>
            <w:r>
              <w:t>What is the point of view/contention of your partner's chosen text type?</w:t>
            </w:r>
          </w:p>
        </w:tc>
        <w:tc>
          <w:tcPr>
            <w:tcW w:w="4403" w:type="dxa"/>
          </w:tcPr>
          <w:p w14:paraId="00000220" w14:textId="77777777" w:rsidR="00DC66B3" w:rsidRDefault="00DC66B3" w:rsidP="00FF4394">
            <w:pPr>
              <w:pStyle w:val="Tablecondensed"/>
            </w:pPr>
          </w:p>
        </w:tc>
      </w:tr>
      <w:tr w:rsidR="00E211CD" w14:paraId="24BC27FE" w14:textId="77777777" w:rsidTr="00FF4394">
        <w:trPr>
          <w:trHeight w:val="1134"/>
        </w:trPr>
        <w:tc>
          <w:tcPr>
            <w:tcW w:w="4402" w:type="dxa"/>
          </w:tcPr>
          <w:p w14:paraId="00000222" w14:textId="1A37FB3E" w:rsidR="00E211CD" w:rsidRDefault="00A7612F" w:rsidP="00FF4394">
            <w:pPr>
              <w:pStyle w:val="Tablecondensed"/>
            </w:pPr>
            <w:r>
              <w:t>What are the three arguments (main ideas) of your partner's text type?</w:t>
            </w:r>
          </w:p>
        </w:tc>
        <w:tc>
          <w:tcPr>
            <w:tcW w:w="4403" w:type="dxa"/>
          </w:tcPr>
          <w:p w14:paraId="00000224" w14:textId="70AE3397" w:rsidR="00E211CD" w:rsidRDefault="00A7612F" w:rsidP="00FF4394">
            <w:pPr>
              <w:pStyle w:val="Tablecondensed"/>
              <w:spacing w:before="0" w:after="240"/>
            </w:pPr>
            <w:r>
              <w:t>1.</w:t>
            </w:r>
          </w:p>
          <w:p w14:paraId="00000226" w14:textId="65FE1F4A" w:rsidR="00E211CD" w:rsidRDefault="00A7612F" w:rsidP="00FF4394">
            <w:pPr>
              <w:pStyle w:val="Tablecondensed"/>
              <w:spacing w:before="0" w:after="240"/>
            </w:pPr>
            <w:r>
              <w:t>2.</w:t>
            </w:r>
          </w:p>
          <w:p w14:paraId="00000228" w14:textId="4CFE983F" w:rsidR="00E211CD" w:rsidRDefault="00A7612F" w:rsidP="00FF4394">
            <w:pPr>
              <w:pStyle w:val="Tablecondensed"/>
              <w:spacing w:before="0" w:after="240"/>
            </w:pPr>
            <w:r>
              <w:t xml:space="preserve">3. </w:t>
            </w:r>
          </w:p>
        </w:tc>
      </w:tr>
      <w:tr w:rsidR="00E211CD" w14:paraId="6156F2DE" w14:textId="77777777" w:rsidTr="00FF4394">
        <w:trPr>
          <w:trHeight w:val="1134"/>
        </w:trPr>
        <w:tc>
          <w:tcPr>
            <w:tcW w:w="4402" w:type="dxa"/>
          </w:tcPr>
          <w:p w14:paraId="0000022A" w14:textId="61034840" w:rsidR="00E211CD" w:rsidRDefault="00A7612F" w:rsidP="00FF4394">
            <w:pPr>
              <w:pStyle w:val="Tablecondensed"/>
            </w:pPr>
            <w:r>
              <w:t>Describe the image your partner uses and how this reinforces their point of view.</w:t>
            </w:r>
          </w:p>
        </w:tc>
        <w:tc>
          <w:tcPr>
            <w:tcW w:w="4403" w:type="dxa"/>
          </w:tcPr>
          <w:p w14:paraId="0000022B" w14:textId="77777777" w:rsidR="00DC66B3" w:rsidRDefault="00DC66B3" w:rsidP="00FF4394">
            <w:pPr>
              <w:pStyle w:val="Tablecondensed"/>
            </w:pPr>
          </w:p>
        </w:tc>
      </w:tr>
      <w:tr w:rsidR="00E211CD" w14:paraId="5FB0264F" w14:textId="77777777" w:rsidTr="00FF4394">
        <w:trPr>
          <w:trHeight w:val="1134"/>
        </w:trPr>
        <w:tc>
          <w:tcPr>
            <w:tcW w:w="4402" w:type="dxa"/>
          </w:tcPr>
          <w:p w14:paraId="0000022D" w14:textId="029A40FC" w:rsidR="00E211CD" w:rsidRDefault="00A7612F" w:rsidP="00FF4394">
            <w:pPr>
              <w:pStyle w:val="Tablecondensed"/>
            </w:pPr>
            <w:r>
              <w:t>What are two of the persuasive techniques your partner uses?</w:t>
            </w:r>
          </w:p>
        </w:tc>
        <w:tc>
          <w:tcPr>
            <w:tcW w:w="4403" w:type="dxa"/>
          </w:tcPr>
          <w:p w14:paraId="0000022E" w14:textId="55F7AE71" w:rsidR="00DC66B3" w:rsidRDefault="00A7612F" w:rsidP="00FF4394">
            <w:pPr>
              <w:pStyle w:val="Tablecondensed"/>
            </w:pPr>
            <w:r>
              <w:t xml:space="preserve">Example: Rhetorical questions </w:t>
            </w:r>
          </w:p>
        </w:tc>
      </w:tr>
      <w:tr w:rsidR="00E211CD" w14:paraId="03BA819D" w14:textId="77777777" w:rsidTr="00FF4394">
        <w:trPr>
          <w:trHeight w:val="2268"/>
        </w:trPr>
        <w:tc>
          <w:tcPr>
            <w:tcW w:w="4402" w:type="dxa"/>
          </w:tcPr>
          <w:p w14:paraId="0000022F" w14:textId="77777777" w:rsidR="00E211CD" w:rsidRDefault="00A7612F" w:rsidP="00FF4394">
            <w:pPr>
              <w:pStyle w:val="Tablecondensed"/>
            </w:pPr>
            <w:r>
              <w:lastRenderedPageBreak/>
              <w:t>Feedback</w:t>
            </w:r>
          </w:p>
          <w:p w14:paraId="00000230" w14:textId="77777777" w:rsidR="00E211CD" w:rsidRPr="00FF4394" w:rsidRDefault="00A7612F" w:rsidP="00FF4394">
            <w:pPr>
              <w:pStyle w:val="TablecondensedBullet"/>
              <w:rPr>
                <w:rFonts w:eastAsia="Arial Narrow"/>
              </w:rPr>
            </w:pPr>
            <w:r w:rsidRPr="00FF4394">
              <w:rPr>
                <w:rFonts w:eastAsia="Arial Narrow"/>
              </w:rPr>
              <w:t>Rate your partner's text type out of 10. </w:t>
            </w:r>
          </w:p>
          <w:p w14:paraId="00000232" w14:textId="4C9B7311" w:rsidR="00E211CD" w:rsidRDefault="00A7612F" w:rsidP="00FF4394">
            <w:pPr>
              <w:pStyle w:val="TablecondensedBullet"/>
              <w:rPr>
                <w:rFonts w:eastAsia="Arial Narrow"/>
              </w:rPr>
            </w:pPr>
            <w:r w:rsidRPr="00FF4394">
              <w:rPr>
                <w:rFonts w:eastAsia="Arial Narrow"/>
              </w:rPr>
              <w:t xml:space="preserve">Complete the WWW and EBI model of feedback. </w:t>
            </w:r>
          </w:p>
        </w:tc>
        <w:tc>
          <w:tcPr>
            <w:tcW w:w="4403" w:type="dxa"/>
          </w:tcPr>
          <w:p w14:paraId="00000234" w14:textId="19EC142C" w:rsidR="00E211CD" w:rsidRDefault="00A7612F" w:rsidP="00FF4394">
            <w:pPr>
              <w:pStyle w:val="Tablecondensed"/>
            </w:pPr>
            <w:r>
              <w:t xml:space="preserve">Score out of 10: </w:t>
            </w:r>
          </w:p>
          <w:p w14:paraId="00000237" w14:textId="10CE9DC6" w:rsidR="00E211CD" w:rsidRDefault="00A7612F" w:rsidP="00FF4394">
            <w:pPr>
              <w:pStyle w:val="Tablecondensed"/>
            </w:pPr>
            <w:r>
              <w:t xml:space="preserve">What went well? (WWW) </w:t>
            </w:r>
          </w:p>
          <w:p w14:paraId="0000023A" w14:textId="61877AD6" w:rsidR="00DC66B3" w:rsidRDefault="00A7612F" w:rsidP="00FF4394">
            <w:pPr>
              <w:pStyle w:val="Tablecondensed"/>
            </w:pPr>
            <w:r>
              <w:t xml:space="preserve">Even better if? (EBI) </w:t>
            </w:r>
          </w:p>
        </w:tc>
      </w:tr>
    </w:tbl>
    <w:p w14:paraId="18E7A205" w14:textId="77777777" w:rsidR="00DC66B3" w:rsidRDefault="00DC66B3">
      <w:pPr>
        <w:spacing w:line="240" w:lineRule="auto"/>
        <w:rPr>
          <w:rFonts w:ascii="Arial" w:eastAsia="Arial" w:hAnsi="Arial" w:cs="Arial"/>
          <w:color w:val="000000"/>
        </w:rPr>
      </w:pPr>
    </w:p>
    <w:tbl>
      <w:tblPr>
        <w:tblStyle w:val="af"/>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250B2081"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23C" w14:textId="77777777" w:rsidR="00E211CD" w:rsidRPr="00D025C2" w:rsidRDefault="00A7612F" w:rsidP="00FF4394">
            <w:pPr>
              <w:pStyle w:val="Tableheadingcondensed"/>
              <w:jc w:val="center"/>
            </w:pPr>
            <w:r w:rsidRPr="00D025C2">
              <w:t>Task 1: Activity 1.6 Peer sharing and feedback</w:t>
            </w:r>
          </w:p>
          <w:p w14:paraId="0000023D" w14:textId="6F0B0F36" w:rsidR="00E211CD" w:rsidRDefault="00A7612F" w:rsidP="00FF4394">
            <w:pPr>
              <w:pStyle w:val="Tableheadingcondensed"/>
              <w:jc w:val="center"/>
            </w:pPr>
            <w:r w:rsidRPr="00D025C2">
              <w:t xml:space="preserve">Student </w:t>
            </w:r>
            <w:r w:rsidR="00FF4394">
              <w:t>r</w:t>
            </w:r>
            <w:r w:rsidRPr="00D025C2">
              <w:t>eflection: How well did you go with this step? (Please tick the box below)</w:t>
            </w:r>
          </w:p>
        </w:tc>
      </w:tr>
      <w:tr w:rsidR="00E211CD" w14:paraId="36EABEBE"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242" w14:textId="77777777" w:rsidR="00E211CD" w:rsidRDefault="00000000" w:rsidP="00FF4394">
            <w:pPr>
              <w:pStyle w:val="Tablecondensed"/>
              <w:jc w:val="center"/>
            </w:pPr>
            <w:sdt>
              <w:sdtPr>
                <w:tag w:val="goog_rdk_63"/>
                <w:id w:val="-1689790682"/>
              </w:sdtPr>
              <w:sdtContent>
                <w:r w:rsidR="00A7612F">
                  <w:rPr>
                    <w:rFonts w:ascii="Arial Unicode MS" w:eastAsia="Arial Unicode MS" w:hAnsi="Arial Unicode MS" w:cs="Arial Unicode MS"/>
                  </w:rPr>
                  <w:t>☐</w:t>
                </w:r>
              </w:sdtContent>
            </w:sdt>
            <w:r w:rsidR="00A7612F">
              <w:t>Not Submitted</w:t>
            </w:r>
          </w:p>
        </w:tc>
        <w:tc>
          <w:tcPr>
            <w:tcW w:w="1815" w:type="dxa"/>
          </w:tcPr>
          <w:p w14:paraId="00000243" w14:textId="77777777" w:rsidR="00E211CD" w:rsidRDefault="00000000" w:rsidP="00FF4394">
            <w:pPr>
              <w:pStyle w:val="Tablecondensed"/>
              <w:jc w:val="center"/>
            </w:pPr>
            <w:sdt>
              <w:sdtPr>
                <w:tag w:val="goog_rdk_64"/>
                <w:id w:val="1461231161"/>
              </w:sdtPr>
              <w:sdtContent>
                <w:r w:rsidR="00A7612F">
                  <w:rPr>
                    <w:rFonts w:ascii="Arial Unicode MS" w:eastAsia="Arial Unicode MS" w:hAnsi="Arial Unicode MS" w:cs="Arial Unicode MS"/>
                  </w:rPr>
                  <w:t>☐</w:t>
                </w:r>
              </w:sdtContent>
            </w:sdt>
            <w:r w:rsidR="00A7612F">
              <w:t>Beginning</w:t>
            </w:r>
          </w:p>
        </w:tc>
        <w:tc>
          <w:tcPr>
            <w:tcW w:w="1876" w:type="dxa"/>
          </w:tcPr>
          <w:p w14:paraId="00000244" w14:textId="77777777" w:rsidR="00E211CD" w:rsidRDefault="00000000" w:rsidP="00FF4394">
            <w:pPr>
              <w:pStyle w:val="Tablecondensed"/>
              <w:jc w:val="center"/>
            </w:pPr>
            <w:sdt>
              <w:sdtPr>
                <w:tag w:val="goog_rdk_65"/>
                <w:id w:val="-2079068975"/>
              </w:sdtPr>
              <w:sdtContent>
                <w:r w:rsidR="00A7612F">
                  <w:rPr>
                    <w:rFonts w:ascii="Arial Unicode MS" w:eastAsia="Arial Unicode MS" w:hAnsi="Arial Unicode MS" w:cs="Arial Unicode MS"/>
                  </w:rPr>
                  <w:t>☐</w:t>
                </w:r>
              </w:sdtContent>
            </w:sdt>
            <w:r w:rsidR="00A7612F">
              <w:t>Consolidating</w:t>
            </w:r>
          </w:p>
        </w:tc>
        <w:tc>
          <w:tcPr>
            <w:tcW w:w="1765" w:type="dxa"/>
          </w:tcPr>
          <w:p w14:paraId="00000245" w14:textId="77777777" w:rsidR="00E211CD" w:rsidRDefault="00000000" w:rsidP="00FF4394">
            <w:pPr>
              <w:pStyle w:val="Tablecondensed"/>
              <w:jc w:val="center"/>
            </w:pPr>
            <w:sdt>
              <w:sdtPr>
                <w:tag w:val="goog_rdk_66"/>
                <w:id w:val="779224789"/>
              </w:sdtPr>
              <w:sdtContent>
                <w:r w:rsidR="00A7612F">
                  <w:rPr>
                    <w:rFonts w:ascii="Arial Unicode MS" w:eastAsia="Arial Unicode MS" w:hAnsi="Arial Unicode MS" w:cs="Arial Unicode MS"/>
                  </w:rPr>
                  <w:t>☐</w:t>
                </w:r>
              </w:sdtContent>
            </w:sdt>
            <w:r w:rsidR="00A7612F">
              <w:t>Achieving</w:t>
            </w:r>
          </w:p>
        </w:tc>
        <w:tc>
          <w:tcPr>
            <w:tcW w:w="1747" w:type="dxa"/>
          </w:tcPr>
          <w:p w14:paraId="00000246" w14:textId="77777777" w:rsidR="00E211CD" w:rsidRDefault="00000000" w:rsidP="00FF4394">
            <w:pPr>
              <w:pStyle w:val="Tablecondensed"/>
              <w:jc w:val="center"/>
            </w:pPr>
            <w:sdt>
              <w:sdtPr>
                <w:tag w:val="goog_rdk_67"/>
                <w:id w:val="270714299"/>
              </w:sdtPr>
              <w:sdtContent>
                <w:r w:rsidR="00A7612F">
                  <w:rPr>
                    <w:rFonts w:ascii="Arial Unicode MS" w:eastAsia="Arial Unicode MS" w:hAnsi="Arial Unicode MS" w:cs="Arial Unicode MS"/>
                  </w:rPr>
                  <w:t>☐</w:t>
                </w:r>
              </w:sdtContent>
            </w:sdt>
            <w:r w:rsidR="00A7612F">
              <w:t>Excelling</w:t>
            </w:r>
          </w:p>
        </w:tc>
      </w:tr>
      <w:tr w:rsidR="00E211CD" w14:paraId="66A45C9B"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248" w14:textId="507C0EA9" w:rsidR="00E211CD" w:rsidRDefault="00A7612F" w:rsidP="00FF4394">
            <w:pPr>
              <w:pStyle w:val="Tablecondensed"/>
            </w:pPr>
            <w:r>
              <w:t xml:space="preserve">Student </w:t>
            </w:r>
            <w:r w:rsidR="00FF4394">
              <w:t>c</w:t>
            </w:r>
            <w:r>
              <w:t>omment (</w:t>
            </w:r>
            <w:r w:rsidR="00FF4394">
              <w:t>o</w:t>
            </w:r>
            <w:r>
              <w:t>ptional):</w:t>
            </w:r>
          </w:p>
        </w:tc>
      </w:tr>
      <w:tr w:rsidR="00E211CD" w14:paraId="4A81A17E"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24D" w14:textId="03BE3DCF" w:rsidR="00E211CD" w:rsidRPr="00FF4394" w:rsidRDefault="00A7612F" w:rsidP="00FF4394">
            <w:pPr>
              <w:pStyle w:val="Tableheadingcondensed"/>
              <w:jc w:val="center"/>
              <w:rPr>
                <w:rStyle w:val="Bold"/>
              </w:rPr>
            </w:pPr>
            <w:r w:rsidRPr="00FF4394">
              <w:rPr>
                <w:rStyle w:val="Bold"/>
              </w:rPr>
              <w:t xml:space="preserve">Teacher </w:t>
            </w:r>
            <w:r w:rsidR="00FF4394">
              <w:rPr>
                <w:rStyle w:val="Bold"/>
              </w:rPr>
              <w:t>f</w:t>
            </w:r>
            <w:r w:rsidRPr="00FF4394">
              <w:rPr>
                <w:rStyle w:val="Bold"/>
              </w:rPr>
              <w:t>eedback</w:t>
            </w:r>
          </w:p>
        </w:tc>
      </w:tr>
      <w:tr w:rsidR="00E211CD" w14:paraId="6A1D29ED"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252" w14:textId="77777777" w:rsidR="00E211CD" w:rsidRPr="00FF4394" w:rsidRDefault="00000000" w:rsidP="00FF4394">
            <w:pPr>
              <w:pStyle w:val="Tablecondensed"/>
              <w:jc w:val="center"/>
            </w:pPr>
            <w:sdt>
              <w:sdtPr>
                <w:tag w:val="goog_rdk_68"/>
                <w:id w:val="1637442199"/>
              </w:sdtPr>
              <w:sdtContent>
                <w:r w:rsidR="00A7612F" w:rsidRPr="00FF4394">
                  <w:rPr>
                    <w:rFonts w:ascii="Segoe UI Symbol" w:hAnsi="Segoe UI Symbol" w:cs="Segoe UI Symbol"/>
                  </w:rPr>
                  <w:t>☐</w:t>
                </w:r>
              </w:sdtContent>
            </w:sdt>
            <w:r w:rsidR="00A7612F" w:rsidRPr="00FF4394">
              <w:t>Not Submitted</w:t>
            </w:r>
          </w:p>
        </w:tc>
        <w:tc>
          <w:tcPr>
            <w:tcW w:w="1815" w:type="dxa"/>
          </w:tcPr>
          <w:p w14:paraId="00000253" w14:textId="77777777" w:rsidR="00E211CD" w:rsidRPr="00FF4394" w:rsidRDefault="00000000" w:rsidP="00FF4394">
            <w:pPr>
              <w:pStyle w:val="Tablecondensed"/>
              <w:jc w:val="center"/>
            </w:pPr>
            <w:sdt>
              <w:sdtPr>
                <w:tag w:val="goog_rdk_69"/>
                <w:id w:val="673322849"/>
              </w:sdtPr>
              <w:sdtContent>
                <w:r w:rsidR="00A7612F" w:rsidRPr="00FF4394">
                  <w:rPr>
                    <w:rFonts w:ascii="Segoe UI Symbol" w:hAnsi="Segoe UI Symbol" w:cs="Segoe UI Symbol"/>
                  </w:rPr>
                  <w:t>☐</w:t>
                </w:r>
              </w:sdtContent>
            </w:sdt>
            <w:r w:rsidR="00A7612F" w:rsidRPr="00FF4394">
              <w:t>Beginning</w:t>
            </w:r>
          </w:p>
        </w:tc>
        <w:tc>
          <w:tcPr>
            <w:tcW w:w="1876" w:type="dxa"/>
          </w:tcPr>
          <w:p w14:paraId="00000254" w14:textId="77777777" w:rsidR="00E211CD" w:rsidRPr="00FF4394" w:rsidRDefault="00000000" w:rsidP="00FF4394">
            <w:pPr>
              <w:pStyle w:val="Tablecondensed"/>
              <w:jc w:val="center"/>
            </w:pPr>
            <w:sdt>
              <w:sdtPr>
                <w:tag w:val="goog_rdk_70"/>
                <w:id w:val="471722287"/>
              </w:sdtPr>
              <w:sdtContent>
                <w:r w:rsidR="00A7612F" w:rsidRPr="00FF4394">
                  <w:rPr>
                    <w:rFonts w:ascii="Segoe UI Symbol" w:hAnsi="Segoe UI Symbol" w:cs="Segoe UI Symbol"/>
                  </w:rPr>
                  <w:t>☐</w:t>
                </w:r>
              </w:sdtContent>
            </w:sdt>
            <w:r w:rsidR="00A7612F" w:rsidRPr="00FF4394">
              <w:t>Consolidating</w:t>
            </w:r>
          </w:p>
        </w:tc>
        <w:tc>
          <w:tcPr>
            <w:tcW w:w="1765" w:type="dxa"/>
          </w:tcPr>
          <w:p w14:paraId="00000255" w14:textId="77777777" w:rsidR="00E211CD" w:rsidRPr="00FF4394" w:rsidRDefault="00000000" w:rsidP="00FF4394">
            <w:pPr>
              <w:pStyle w:val="Tablecondensed"/>
              <w:jc w:val="center"/>
            </w:pPr>
            <w:sdt>
              <w:sdtPr>
                <w:tag w:val="goog_rdk_71"/>
                <w:id w:val="85756382"/>
              </w:sdtPr>
              <w:sdtContent>
                <w:r w:rsidR="00A7612F" w:rsidRPr="00FF4394">
                  <w:rPr>
                    <w:rFonts w:ascii="Segoe UI Symbol" w:hAnsi="Segoe UI Symbol" w:cs="Segoe UI Symbol"/>
                  </w:rPr>
                  <w:t>☐</w:t>
                </w:r>
              </w:sdtContent>
            </w:sdt>
            <w:r w:rsidR="00A7612F" w:rsidRPr="00FF4394">
              <w:t>Achieving</w:t>
            </w:r>
          </w:p>
        </w:tc>
        <w:tc>
          <w:tcPr>
            <w:tcW w:w="1747" w:type="dxa"/>
          </w:tcPr>
          <w:p w14:paraId="00000256" w14:textId="77777777" w:rsidR="00E211CD" w:rsidRPr="00FF4394" w:rsidRDefault="00000000" w:rsidP="00FF4394">
            <w:pPr>
              <w:pStyle w:val="Tablecondensed"/>
              <w:jc w:val="center"/>
            </w:pPr>
            <w:sdt>
              <w:sdtPr>
                <w:tag w:val="goog_rdk_72"/>
                <w:id w:val="1893274200"/>
              </w:sdtPr>
              <w:sdtContent>
                <w:r w:rsidR="00A7612F" w:rsidRPr="00FF4394">
                  <w:rPr>
                    <w:rFonts w:ascii="Segoe UI Symbol" w:hAnsi="Segoe UI Symbol" w:cs="Segoe UI Symbol"/>
                  </w:rPr>
                  <w:t>☐</w:t>
                </w:r>
              </w:sdtContent>
            </w:sdt>
            <w:r w:rsidR="00A7612F" w:rsidRPr="00FF4394">
              <w:t>Excelling</w:t>
            </w:r>
          </w:p>
        </w:tc>
      </w:tr>
      <w:tr w:rsidR="00E211CD" w14:paraId="7BDE4A0D"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257" w14:textId="77777777" w:rsidR="00E211CD" w:rsidRPr="00FF4394" w:rsidRDefault="00A7612F" w:rsidP="00FF4394">
            <w:pPr>
              <w:pStyle w:val="Tablecondensed"/>
            </w:pPr>
            <w:r w:rsidRPr="00FF4394">
              <w:rPr>
                <w:rStyle w:val="Bold"/>
              </w:rPr>
              <w:t>Not Submitted:</w:t>
            </w:r>
            <w:r w:rsidRPr="00FF4394">
              <w:t xml:space="preserve"> No work has been submitted or attempted for this outcome. </w:t>
            </w:r>
          </w:p>
        </w:tc>
        <w:tc>
          <w:tcPr>
            <w:tcW w:w="1815" w:type="dxa"/>
          </w:tcPr>
          <w:p w14:paraId="00000258" w14:textId="77777777" w:rsidR="00E211CD" w:rsidRPr="00FF4394" w:rsidRDefault="00A7612F" w:rsidP="00FF4394">
            <w:pPr>
              <w:pStyle w:val="Tablecondensed"/>
            </w:pPr>
            <w:r w:rsidRPr="00FF4394">
              <w:rPr>
                <w:rStyle w:val="Bold"/>
              </w:rPr>
              <w:t>Beginning:</w:t>
            </w:r>
            <w:r w:rsidRPr="00FF4394">
              <w:t xml:space="preserve"> You have attempted some aspects of this task. To bump it up, you need to participate and provide basic responses for all required sections of this task.</w:t>
            </w:r>
          </w:p>
        </w:tc>
        <w:tc>
          <w:tcPr>
            <w:tcW w:w="1876" w:type="dxa"/>
          </w:tcPr>
          <w:p w14:paraId="00000259" w14:textId="77777777" w:rsidR="00E211CD" w:rsidRPr="00FF4394" w:rsidRDefault="00A7612F" w:rsidP="00FF4394">
            <w:pPr>
              <w:pStyle w:val="Tablecondensed"/>
            </w:pPr>
            <w:r w:rsidRPr="00FF4394">
              <w:rPr>
                <w:rStyle w:val="Bold"/>
              </w:rPr>
              <w:t>Consolidating:</w:t>
            </w:r>
            <w:r w:rsidRPr="00FF4394">
              <w:t xml:space="preserve"> You have participated in a discussion with your peer and provided basic feedback to your partner about their chosen text type. To bump it up, re-read the task requirements and complete all aspects of the task.</w:t>
            </w:r>
          </w:p>
        </w:tc>
        <w:tc>
          <w:tcPr>
            <w:tcW w:w="1765" w:type="dxa"/>
          </w:tcPr>
          <w:p w14:paraId="0000025A" w14:textId="77777777" w:rsidR="00E211CD" w:rsidRPr="00FF4394" w:rsidRDefault="00A7612F" w:rsidP="00FF4394">
            <w:pPr>
              <w:pStyle w:val="Tablecondensed"/>
            </w:pPr>
            <w:r w:rsidRPr="00FF4394">
              <w:rPr>
                <w:rStyle w:val="Bold"/>
              </w:rPr>
              <w:t>Achieving:</w:t>
            </w:r>
            <w:r w:rsidRPr="00FF4394">
              <w:t xml:space="preserve"> You have actively participated in a discussion with your peer and provided detailed feedback to your partner about their chosen text type. To bump it up, you need to expand upon your feedback and include further questions or thoughts you have on the topic. </w:t>
            </w:r>
          </w:p>
        </w:tc>
        <w:tc>
          <w:tcPr>
            <w:tcW w:w="1747" w:type="dxa"/>
          </w:tcPr>
          <w:p w14:paraId="0000025B" w14:textId="77777777" w:rsidR="00E211CD" w:rsidRPr="00FF4394" w:rsidRDefault="00A7612F" w:rsidP="00FF4394">
            <w:pPr>
              <w:pStyle w:val="Tablecondensed"/>
            </w:pPr>
            <w:r w:rsidRPr="00FF4394">
              <w:rPr>
                <w:rStyle w:val="Bold"/>
              </w:rPr>
              <w:t>Excelling:</w:t>
            </w:r>
            <w:r w:rsidRPr="00FF4394">
              <w:t xml:space="preserve"> You have actively participated in a robust discussion with your peers and provided highly detailed feedback to your partner about their chosen text type. Your feedback included further questions, thoughts and/or wonderings. Great work!</w:t>
            </w:r>
          </w:p>
        </w:tc>
      </w:tr>
      <w:tr w:rsidR="00E211CD" w14:paraId="19CBD693"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25D" w14:textId="54E0D5EF" w:rsidR="00E211CD" w:rsidRDefault="00A7612F" w:rsidP="00FF4394">
            <w:pPr>
              <w:pStyle w:val="Tablecondensed"/>
            </w:pPr>
            <w:r>
              <w:t xml:space="preserve">Teacher </w:t>
            </w:r>
            <w:r w:rsidR="00FF4394">
              <w:t>c</w:t>
            </w:r>
            <w:r>
              <w:t>omment</w:t>
            </w:r>
          </w:p>
        </w:tc>
      </w:tr>
    </w:tbl>
    <w:p w14:paraId="00000263" w14:textId="77777777" w:rsidR="00E211CD" w:rsidRDefault="00A7612F" w:rsidP="00FF4394">
      <w:pPr>
        <w:pStyle w:val="VCAAHeading3"/>
      </w:pPr>
      <w:r w:rsidRPr="00DC66B3">
        <w:t xml:space="preserve">Have you completed the following activities for Literacy Task 1: Understanding issues and voices? </w:t>
      </w:r>
    </w:p>
    <w:p w14:paraId="3DAB7349" w14:textId="77777777" w:rsidR="00FF4394" w:rsidRPr="00FF4394" w:rsidRDefault="00FF4394" w:rsidP="00FF4394">
      <w:pPr>
        <w:pStyle w:val="VCAAbody"/>
      </w:pPr>
    </w:p>
    <w:tbl>
      <w:tblPr>
        <w:tblStyle w:val="af0"/>
        <w:tblW w:w="877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3BF39700" w14:textId="77777777" w:rsidTr="62CF9FF4">
        <w:trPr>
          <w:cnfStyle w:val="100000000000" w:firstRow="1" w:lastRow="0" w:firstColumn="0" w:lastColumn="0" w:oddVBand="0" w:evenVBand="0" w:oddHBand="0" w:evenHBand="0" w:firstRowFirstColumn="0" w:firstRowLastColumn="0" w:lastRowFirstColumn="0" w:lastRowLastColumn="0"/>
          <w:tblHeader/>
          <w:jc w:val="center"/>
        </w:trPr>
        <w:tc>
          <w:tcPr>
            <w:tcW w:w="8770" w:type="dxa"/>
            <w:shd w:val="clear" w:color="auto" w:fill="0076A3"/>
          </w:tcPr>
          <w:p w14:paraId="00000264" w14:textId="77777777" w:rsidR="00E211CD" w:rsidRDefault="00A7612F" w:rsidP="00FF4394">
            <w:pPr>
              <w:pStyle w:val="Tableheadingcondensed"/>
              <w:jc w:val="center"/>
            </w:pPr>
            <w:r>
              <w:t>Task checklist</w:t>
            </w:r>
          </w:p>
        </w:tc>
      </w:tr>
      <w:tr w:rsidR="00E211CD" w14:paraId="0AF4AD6D" w14:textId="77777777" w:rsidTr="62CF9FF4">
        <w:trPr>
          <w:cnfStyle w:val="000000100000" w:firstRow="0" w:lastRow="0" w:firstColumn="0" w:lastColumn="0" w:oddVBand="0" w:evenVBand="0" w:oddHBand="1" w:evenHBand="0" w:firstRowFirstColumn="0" w:firstRowLastColumn="0" w:lastRowFirstColumn="0" w:lastRowLastColumn="0"/>
          <w:trHeight w:val="441"/>
          <w:jc w:val="center"/>
        </w:trPr>
        <w:tc>
          <w:tcPr>
            <w:tcW w:w="8770" w:type="dxa"/>
          </w:tcPr>
          <w:p w14:paraId="00000265" w14:textId="77777777" w:rsidR="00E211CD" w:rsidRDefault="6F5F50E8" w:rsidP="00FF4394">
            <w:pPr>
              <w:pStyle w:val="Tablecondensed"/>
            </w:pPr>
            <w:r w:rsidRPr="62CF9FF4">
              <w:t xml:space="preserve">Before moving onto Literacy Task 2: The Barefoot Investor: Budget and savings, students will have completed the following for Literacy Task 1: Understanding issues and voices. </w:t>
            </w:r>
          </w:p>
          <w:p w14:paraId="00000266" w14:textId="6F25FB41" w:rsidR="00E211CD" w:rsidRPr="00FF4394" w:rsidRDefault="00A7612F" w:rsidP="00FF4394">
            <w:pPr>
              <w:pStyle w:val="Tablecondensed"/>
            </w:pPr>
            <w:proofErr w:type="gramStart"/>
            <w:r w:rsidRPr="00FF4394">
              <w:rPr>
                <w:rFonts w:ascii="Segoe UI Symbol" w:hAnsi="Segoe UI Symbol" w:cs="Segoe UI Symbol"/>
              </w:rPr>
              <w:t>☐</w:t>
            </w:r>
            <w:r w:rsidR="00DC66B3" w:rsidRPr="00FF4394">
              <w:t xml:space="preserve"> </w:t>
            </w:r>
            <w:r w:rsidRPr="00FF4394">
              <w:t xml:space="preserve"> Activity</w:t>
            </w:r>
            <w:proofErr w:type="gramEnd"/>
            <w:r w:rsidRPr="00FF4394">
              <w:t xml:space="preserve"> 1.1 Teacher perspectives on mobile phone policy</w:t>
            </w:r>
          </w:p>
          <w:p w14:paraId="00000267" w14:textId="77777777" w:rsidR="00E211CD" w:rsidRPr="00FF4394" w:rsidRDefault="00000000" w:rsidP="00FF4394">
            <w:pPr>
              <w:pStyle w:val="Tablecondensed"/>
            </w:pPr>
            <w:sdt>
              <w:sdtPr>
                <w:tag w:val="goog_rdk_73"/>
                <w:id w:val="-2037602688"/>
              </w:sdtPr>
              <w:sdtContent>
                <w:r w:rsidR="00A7612F" w:rsidRPr="00FF4394">
                  <w:rPr>
                    <w:rFonts w:ascii="Segoe UI Symbol" w:hAnsi="Segoe UI Symbol" w:cs="Segoe UI Symbol"/>
                  </w:rPr>
                  <w:t>☐</w:t>
                </w:r>
              </w:sdtContent>
            </w:sdt>
            <w:r w:rsidR="00A7612F" w:rsidRPr="00FF4394">
              <w:t xml:space="preserve">  Activity 1.2 Parent perspectives</w:t>
            </w:r>
          </w:p>
          <w:p w14:paraId="00000268" w14:textId="1F24F01D" w:rsidR="00E211CD" w:rsidRPr="00FF4394" w:rsidRDefault="00A7612F" w:rsidP="00FF4394">
            <w:pPr>
              <w:pStyle w:val="Tablecondensed"/>
            </w:pPr>
            <w:proofErr w:type="gramStart"/>
            <w:r w:rsidRPr="00FF4394">
              <w:rPr>
                <w:rFonts w:ascii="Segoe UI Symbol" w:hAnsi="Segoe UI Symbol" w:cs="Segoe UI Symbol"/>
              </w:rPr>
              <w:t>☐</w:t>
            </w:r>
            <w:r w:rsidRPr="00FF4394">
              <w:t xml:space="preserve"> </w:t>
            </w:r>
            <w:r w:rsidR="00DC66B3" w:rsidRPr="00FF4394">
              <w:t xml:space="preserve"> </w:t>
            </w:r>
            <w:r w:rsidRPr="00FF4394">
              <w:t>Activity</w:t>
            </w:r>
            <w:proofErr w:type="gramEnd"/>
            <w:r w:rsidRPr="00FF4394">
              <w:t xml:space="preserve"> 1.3 Expert perspectives </w:t>
            </w:r>
          </w:p>
          <w:p w14:paraId="00000269" w14:textId="77777777" w:rsidR="00E211CD" w:rsidRPr="00FF4394" w:rsidRDefault="00000000" w:rsidP="00FF4394">
            <w:pPr>
              <w:pStyle w:val="Tablecondensed"/>
            </w:pPr>
            <w:sdt>
              <w:sdtPr>
                <w:tag w:val="goog_rdk_74"/>
                <w:id w:val="-1467303075"/>
              </w:sdtPr>
              <w:sdtContent>
                <w:r w:rsidR="00A7612F" w:rsidRPr="00FF4394">
                  <w:rPr>
                    <w:rFonts w:ascii="Segoe UI Symbol" w:hAnsi="Segoe UI Symbol" w:cs="Segoe UI Symbol"/>
                  </w:rPr>
                  <w:t>☐</w:t>
                </w:r>
              </w:sdtContent>
            </w:sdt>
            <w:r w:rsidR="00A7612F" w:rsidRPr="00FF4394">
              <w:t xml:space="preserve">  Activity 1.4 Cartoon analysis</w:t>
            </w:r>
          </w:p>
          <w:p w14:paraId="0000026A" w14:textId="7BAE775C" w:rsidR="00E211CD" w:rsidRPr="00FF4394" w:rsidRDefault="00A7612F" w:rsidP="00FF4394">
            <w:pPr>
              <w:pStyle w:val="Tablecondensed"/>
            </w:pPr>
            <w:proofErr w:type="gramStart"/>
            <w:r w:rsidRPr="00FF4394">
              <w:rPr>
                <w:rFonts w:ascii="Segoe UI Symbol" w:hAnsi="Segoe UI Symbol" w:cs="Segoe UI Symbol"/>
              </w:rPr>
              <w:t>☐</w:t>
            </w:r>
            <w:r w:rsidR="00DC66B3" w:rsidRPr="00FF4394">
              <w:t xml:space="preserve"> </w:t>
            </w:r>
            <w:r w:rsidRPr="00FF4394">
              <w:t xml:space="preserve"> Activity</w:t>
            </w:r>
            <w:proofErr w:type="gramEnd"/>
            <w:r w:rsidRPr="00FF4394">
              <w:t xml:space="preserve"> 1.5 Creating a text type</w:t>
            </w:r>
          </w:p>
          <w:p w14:paraId="0000026C" w14:textId="287ACF81" w:rsidR="00E211CD" w:rsidRPr="00D025C2" w:rsidRDefault="00000000" w:rsidP="00FF4394">
            <w:pPr>
              <w:pStyle w:val="Tablecondensed"/>
            </w:pPr>
            <w:sdt>
              <w:sdtPr>
                <w:tag w:val="goog_rdk_75"/>
                <w:id w:val="961742120"/>
              </w:sdtPr>
              <w:sdtContent>
                <w:r w:rsidR="00A7612F" w:rsidRPr="00FF4394">
                  <w:rPr>
                    <w:rFonts w:ascii="Segoe UI Symbol" w:hAnsi="Segoe UI Symbol" w:cs="Segoe UI Symbol"/>
                  </w:rPr>
                  <w:t>☐</w:t>
                </w:r>
              </w:sdtContent>
            </w:sdt>
            <w:r w:rsidR="00A7612F" w:rsidRPr="00FF4394">
              <w:t xml:space="preserve">  Activity 1.6 Peer sharing and feedback</w:t>
            </w:r>
          </w:p>
        </w:tc>
      </w:tr>
    </w:tbl>
    <w:p w14:paraId="00000271" w14:textId="273A6D12" w:rsidR="00E211CD" w:rsidRDefault="6F5F50E8" w:rsidP="00655D6F">
      <w:pPr>
        <w:pStyle w:val="Heading1"/>
      </w:pPr>
      <w:bookmarkStart w:id="25" w:name="_Toc212643077"/>
      <w:r w:rsidRPr="000A44E1">
        <w:lastRenderedPageBreak/>
        <w:t>Task 2: The Barefoot Investor: Budget and savings</w:t>
      </w:r>
      <w:bookmarkEnd w:id="25"/>
      <w:r w:rsidRPr="000A44E1">
        <w:t xml:space="preserve"> </w:t>
      </w:r>
    </w:p>
    <w:tbl>
      <w:tblPr>
        <w:tblStyle w:val="af1"/>
        <w:tblW w:w="87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67ADDA94" w14:textId="77777777" w:rsidTr="62CF9FF4">
        <w:trPr>
          <w:cnfStyle w:val="100000000000" w:firstRow="1" w:lastRow="0" w:firstColumn="0" w:lastColumn="0" w:oddVBand="0" w:evenVBand="0" w:oddHBand="0" w:evenHBand="0" w:firstRowFirstColumn="0" w:firstRowLastColumn="0" w:lastRowFirstColumn="0" w:lastRowLastColumn="0"/>
          <w:trHeight w:val="300"/>
          <w:tblHeader/>
        </w:trPr>
        <w:tc>
          <w:tcPr>
            <w:tcW w:w="8770" w:type="dxa"/>
          </w:tcPr>
          <w:p w14:paraId="00000272" w14:textId="77777777" w:rsidR="00E211CD" w:rsidRDefault="00A7612F" w:rsidP="00FF4394">
            <w:pPr>
              <w:pStyle w:val="Tableheadingcondensed"/>
              <w:jc w:val="center"/>
            </w:pPr>
            <w:r>
              <w:t>Task checklist</w:t>
            </w:r>
          </w:p>
        </w:tc>
      </w:tr>
      <w:tr w:rsidR="00E211CD" w14:paraId="13A75183" w14:textId="77777777" w:rsidTr="62CF9FF4">
        <w:trPr>
          <w:cnfStyle w:val="000000100000" w:firstRow="0" w:lastRow="0" w:firstColumn="0" w:lastColumn="0" w:oddVBand="0" w:evenVBand="0" w:oddHBand="1" w:evenHBand="0" w:firstRowFirstColumn="0" w:firstRowLastColumn="0" w:lastRowFirstColumn="0" w:lastRowLastColumn="0"/>
          <w:trHeight w:val="924"/>
        </w:trPr>
        <w:tc>
          <w:tcPr>
            <w:tcW w:w="8770" w:type="dxa"/>
          </w:tcPr>
          <w:p w14:paraId="00000273" w14:textId="77777777" w:rsidR="00E211CD" w:rsidRDefault="6F5F50E8" w:rsidP="62CF9FF4">
            <w:pPr>
              <w:ind w:left="90"/>
              <w:rPr>
                <w:rFonts w:ascii="Arial Narrow" w:eastAsia="Arial Narrow" w:hAnsi="Arial Narrow" w:cs="Arial Narrow"/>
              </w:rPr>
            </w:pPr>
            <w:r w:rsidRPr="62CF9FF4">
              <w:rPr>
                <w:rFonts w:ascii="Arial Narrow" w:eastAsia="Arial Narrow" w:hAnsi="Arial Narrow" w:cs="Arial Narrow"/>
              </w:rPr>
              <w:t xml:space="preserve">Students will complete the following for Literacy Task 2: The Barefoot Investor: Budget and savings  </w:t>
            </w:r>
          </w:p>
          <w:p w14:paraId="00000274" w14:textId="77777777" w:rsidR="00E211CD" w:rsidRDefault="00000000" w:rsidP="00FF4394">
            <w:pPr>
              <w:pStyle w:val="Tablecondensed"/>
            </w:pPr>
            <w:sdt>
              <w:sdtPr>
                <w:tag w:val="goog_rdk_76"/>
                <w:id w:val="-1239237941"/>
              </w:sdtPr>
              <w:sdtContent>
                <w:r w:rsidR="6F5F50E8" w:rsidRPr="62CF9FF4">
                  <w:rPr>
                    <w:rFonts w:ascii="Arial Unicode MS" w:eastAsia="Arial Unicode MS" w:hAnsi="Arial Unicode MS" w:cs="Arial Unicode MS"/>
                  </w:rPr>
                  <w:t>☐</w:t>
                </w:r>
              </w:sdtContent>
            </w:sdt>
            <w:r w:rsidR="6F5F50E8" w:rsidRPr="62CF9FF4">
              <w:t xml:space="preserve">  Activity 2.1 Budget and savings </w:t>
            </w:r>
          </w:p>
          <w:p w14:paraId="00000275" w14:textId="77777777" w:rsidR="00E211CD" w:rsidRDefault="00E211CD"/>
        </w:tc>
      </w:tr>
    </w:tbl>
    <w:p w14:paraId="00000277" w14:textId="0D438C38" w:rsidR="00E211CD" w:rsidRPr="00FF4394" w:rsidRDefault="00A7612F" w:rsidP="00FF4394">
      <w:pPr>
        <w:pStyle w:val="Heading3"/>
        <w:rPr>
          <w:rStyle w:val="Heading3Char"/>
        </w:rPr>
      </w:pPr>
      <w:bookmarkStart w:id="26" w:name="_Toc212643078"/>
      <w:r w:rsidRPr="000A44E1">
        <w:t>Activity 2.1 Budget and savings</w:t>
      </w:r>
      <w:bookmarkEnd w:id="26"/>
      <w:r w:rsidRPr="000A44E1">
        <w:t xml:space="preserve"> </w:t>
      </w:r>
    </w:p>
    <w:p w14:paraId="00000278" w14:textId="3DD8BD22" w:rsidR="00E211CD" w:rsidRPr="00FF4394" w:rsidRDefault="00CE489B" w:rsidP="00FF4394">
      <w:pPr>
        <w:pStyle w:val="BodyText"/>
      </w:pPr>
      <w:r w:rsidRPr="00FF4394">
        <w:rPr>
          <w:noProof/>
        </w:rPr>
        <w:drawing>
          <wp:inline distT="0" distB="0" distL="0" distR="0" wp14:anchorId="1B4FF2AE" wp14:editId="651DAD2A">
            <wp:extent cx="286938" cy="252000"/>
            <wp:effectExtent l="0" t="0" r="5715" b="2540"/>
            <wp:docPr id="73654520"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6F5F50E8" w:rsidRPr="00FF4394">
        <w:t xml:space="preserve"> </w:t>
      </w:r>
      <w:r w:rsidR="6F5F50E8" w:rsidRPr="00FF4394">
        <w:rPr>
          <w:rStyle w:val="Bold"/>
        </w:rPr>
        <w:t>Teacher advice:</w:t>
      </w:r>
      <w:r w:rsidR="6F5F50E8" w:rsidRPr="00FF4394">
        <w:t xml:space="preserve"> Check your page numbers in your copy of the text. </w:t>
      </w:r>
    </w:p>
    <w:p w14:paraId="0000027A" w14:textId="225D1C27" w:rsidR="00E211CD" w:rsidRPr="00FF4394" w:rsidRDefault="00CE489B" w:rsidP="00FF4394">
      <w:pPr>
        <w:pStyle w:val="BodyText"/>
      </w:pPr>
      <w:r w:rsidRPr="00FF4394">
        <w:rPr>
          <w:noProof/>
        </w:rPr>
        <w:drawing>
          <wp:inline distT="0" distB="0" distL="0" distR="0" wp14:anchorId="27161F62" wp14:editId="16BEB25E">
            <wp:extent cx="286938" cy="252000"/>
            <wp:effectExtent l="0" t="0" r="5715" b="2540"/>
            <wp:docPr id="622957287"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FF4394">
        <w:t xml:space="preserve"> </w:t>
      </w:r>
      <w:r w:rsidRPr="00FF4394">
        <w:rPr>
          <w:noProof/>
        </w:rPr>
        <w:drawing>
          <wp:inline distT="0" distB="0" distL="0" distR="0" wp14:anchorId="74D9042A" wp14:editId="4481A589">
            <wp:extent cx="239882" cy="252000"/>
            <wp:effectExtent l="0" t="0" r="1905" b="2540"/>
            <wp:docPr id="173163266"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FF4394">
        <w:t xml:space="preserve"> </w:t>
      </w:r>
      <w:r w:rsidR="0015493F" w:rsidRPr="00FF4394">
        <w:rPr>
          <w:noProof/>
        </w:rPr>
        <w:drawing>
          <wp:inline distT="0" distB="0" distL="0" distR="0" wp14:anchorId="690DBD69" wp14:editId="4F285CA8">
            <wp:extent cx="286094" cy="252000"/>
            <wp:effectExtent l="0" t="0" r="0" b="2540"/>
            <wp:docPr id="2036002661"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6F5F50E8" w:rsidRPr="00FF4394">
        <w:t xml:space="preserve">  </w:t>
      </w:r>
      <w:r w:rsidR="6F5F50E8" w:rsidRPr="00FF4394">
        <w:rPr>
          <w:rStyle w:val="Bold"/>
        </w:rPr>
        <w:t>Part 1:</w:t>
      </w:r>
      <w:r w:rsidR="6F5F50E8" w:rsidRPr="00FF4394">
        <w:t xml:space="preserve"> Read or listen to pages 61–75 </w:t>
      </w:r>
      <w:r w:rsidR="00C30FF9" w:rsidRPr="00FF4394">
        <w:t xml:space="preserve">(‘The Serviette Strategy’) </w:t>
      </w:r>
      <w:r w:rsidR="6F5F50E8" w:rsidRPr="00FF4394">
        <w:t xml:space="preserve">of </w:t>
      </w:r>
      <w:r w:rsidR="6F5F50E8" w:rsidRPr="00FF4394">
        <w:rPr>
          <w:rStyle w:val="italics"/>
        </w:rPr>
        <w:t>The Barefoot Investor</w:t>
      </w:r>
      <w:r w:rsidR="250C2925" w:rsidRPr="00FF4394">
        <w:rPr>
          <w:rStyle w:val="italics"/>
        </w:rPr>
        <w:t>: The Only Money Guide You’ll Ever Need</w:t>
      </w:r>
      <w:r w:rsidR="06EF714E" w:rsidRPr="00FF4394">
        <w:t xml:space="preserve"> by Scott Pape,</w:t>
      </w:r>
      <w:r w:rsidR="16F927F2" w:rsidRPr="00FF4394">
        <w:t xml:space="preserve"> John Wiley &amp; Sons Australia (2022)</w:t>
      </w:r>
      <w:r w:rsidR="6F5F50E8" w:rsidRPr="00FF4394">
        <w:t xml:space="preserve">. </w:t>
      </w:r>
    </w:p>
    <w:p w14:paraId="3EE2DD5B" w14:textId="07770DB4" w:rsidR="00FF4394" w:rsidRPr="004C18A8" w:rsidRDefault="00CE489B" w:rsidP="004C18A8">
      <w:pPr>
        <w:pStyle w:val="BodyText"/>
      </w:pPr>
      <w:r w:rsidRPr="00FF4394">
        <w:rPr>
          <w:noProof/>
        </w:rPr>
        <w:drawing>
          <wp:inline distT="0" distB="0" distL="0" distR="0" wp14:anchorId="1159DAB8" wp14:editId="3F288283">
            <wp:extent cx="239882" cy="252000"/>
            <wp:effectExtent l="0" t="0" r="1905" b="2540"/>
            <wp:docPr id="103969833"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FF4394">
        <w:t xml:space="preserve"> </w:t>
      </w:r>
      <w:r w:rsidR="0015493F" w:rsidRPr="00FF4394">
        <w:rPr>
          <w:noProof/>
        </w:rPr>
        <w:drawing>
          <wp:inline distT="0" distB="0" distL="0" distR="0" wp14:anchorId="762EA10F" wp14:editId="75E5BA2D">
            <wp:extent cx="286094" cy="252000"/>
            <wp:effectExtent l="0" t="0" r="0" b="2540"/>
            <wp:docPr id="470629714"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FF4394">
        <w:t xml:space="preserve"> </w:t>
      </w:r>
      <w:r w:rsidR="00A7612F" w:rsidRPr="00FF4394">
        <w:rPr>
          <w:rStyle w:val="Bold"/>
        </w:rPr>
        <w:t>Part 2:</w:t>
      </w:r>
      <w:r w:rsidR="00A7612F" w:rsidRPr="00FF4394">
        <w:t xml:space="preserve"> After you have read these pages, complete the table below.</w:t>
      </w:r>
    </w:p>
    <w:tbl>
      <w:tblPr>
        <w:tblStyle w:val="af2"/>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830"/>
        <w:gridCol w:w="5975"/>
      </w:tblGrid>
      <w:tr w:rsidR="00E211CD" w14:paraId="14EEB7BA" w14:textId="77777777" w:rsidTr="004C18A8">
        <w:trPr>
          <w:trHeight w:val="567"/>
        </w:trPr>
        <w:tc>
          <w:tcPr>
            <w:tcW w:w="2830" w:type="dxa"/>
            <w:shd w:val="clear" w:color="auto" w:fill="00573F"/>
          </w:tcPr>
          <w:p w14:paraId="0000027E" w14:textId="4D40FF28" w:rsidR="00E211CD" w:rsidRDefault="00A7612F">
            <w:pPr>
              <w:pBdr>
                <w:top w:val="nil"/>
                <w:left w:val="nil"/>
                <w:bottom w:val="nil"/>
                <w:right w:val="nil"/>
                <w:between w:val="nil"/>
              </w:pBdr>
              <w:spacing w:before="120" w:after="120"/>
              <w:rPr>
                <w:rFonts w:ascii="Arial Narrow" w:eastAsia="Arial Narrow" w:hAnsi="Arial Narrow" w:cs="Arial Narrow"/>
                <w:b/>
                <w:color w:val="FFFFFF"/>
              </w:rPr>
            </w:pPr>
            <w:r>
              <w:rPr>
                <w:rFonts w:ascii="Arial Narrow" w:eastAsia="Arial Narrow" w:hAnsi="Arial Narrow" w:cs="Arial Narrow"/>
                <w:b/>
                <w:color w:val="FFFFFF"/>
              </w:rPr>
              <w:t>What is the overall idea/concept of this chapter?</w:t>
            </w:r>
          </w:p>
        </w:tc>
        <w:tc>
          <w:tcPr>
            <w:tcW w:w="5975" w:type="dxa"/>
          </w:tcPr>
          <w:p w14:paraId="0000027F"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r w:rsidR="00E211CD" w14:paraId="250B29B2" w14:textId="77777777" w:rsidTr="004C18A8">
        <w:trPr>
          <w:trHeight w:val="567"/>
        </w:trPr>
        <w:tc>
          <w:tcPr>
            <w:tcW w:w="2830" w:type="dxa"/>
            <w:shd w:val="clear" w:color="auto" w:fill="00573F"/>
          </w:tcPr>
          <w:p w14:paraId="00000281" w14:textId="518972AE" w:rsidR="00E211CD" w:rsidRDefault="00A7612F">
            <w:pPr>
              <w:pBdr>
                <w:top w:val="nil"/>
                <w:left w:val="nil"/>
                <w:bottom w:val="nil"/>
                <w:right w:val="nil"/>
                <w:between w:val="nil"/>
              </w:pBdr>
              <w:spacing w:before="120" w:after="120"/>
              <w:rPr>
                <w:rFonts w:ascii="Arial Narrow" w:eastAsia="Arial Narrow" w:hAnsi="Arial Narrow" w:cs="Arial Narrow"/>
                <w:b/>
                <w:color w:val="FFFFFF"/>
              </w:rPr>
            </w:pPr>
            <w:r>
              <w:rPr>
                <w:rFonts w:ascii="Arial Narrow" w:eastAsia="Arial Narrow" w:hAnsi="Arial Narrow" w:cs="Arial Narrow"/>
                <w:b/>
                <w:color w:val="FFFFFF"/>
              </w:rPr>
              <w:t xml:space="preserve">What are the main points? </w:t>
            </w:r>
          </w:p>
        </w:tc>
        <w:tc>
          <w:tcPr>
            <w:tcW w:w="5975" w:type="dxa"/>
          </w:tcPr>
          <w:p w14:paraId="00000282"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r w:rsidR="00E211CD" w14:paraId="384B6450" w14:textId="77777777" w:rsidTr="004C18A8">
        <w:trPr>
          <w:trHeight w:val="567"/>
        </w:trPr>
        <w:tc>
          <w:tcPr>
            <w:tcW w:w="2830" w:type="dxa"/>
            <w:shd w:val="clear" w:color="auto" w:fill="00573F"/>
          </w:tcPr>
          <w:p w14:paraId="00000284" w14:textId="21014C30" w:rsidR="00E211CD" w:rsidRDefault="00A7612F">
            <w:pPr>
              <w:pBdr>
                <w:top w:val="nil"/>
                <w:left w:val="nil"/>
                <w:bottom w:val="nil"/>
                <w:right w:val="nil"/>
                <w:between w:val="nil"/>
              </w:pBdr>
              <w:spacing w:before="120" w:after="120"/>
              <w:rPr>
                <w:rFonts w:ascii="Arial Narrow" w:eastAsia="Arial Narrow" w:hAnsi="Arial Narrow" w:cs="Arial Narrow"/>
                <w:b/>
                <w:color w:val="FFFFFF"/>
              </w:rPr>
            </w:pPr>
            <w:r>
              <w:rPr>
                <w:rFonts w:ascii="Arial Narrow" w:eastAsia="Arial Narrow" w:hAnsi="Arial Narrow" w:cs="Arial Narrow"/>
                <w:b/>
                <w:color w:val="FFFFFF"/>
              </w:rPr>
              <w:t>What is new or interesting information for you?</w:t>
            </w:r>
          </w:p>
        </w:tc>
        <w:tc>
          <w:tcPr>
            <w:tcW w:w="5975" w:type="dxa"/>
          </w:tcPr>
          <w:p w14:paraId="00000285"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r w:rsidR="00E211CD" w14:paraId="3F5411F3" w14:textId="77777777" w:rsidTr="004C18A8">
        <w:trPr>
          <w:trHeight w:val="567"/>
        </w:trPr>
        <w:tc>
          <w:tcPr>
            <w:tcW w:w="2830" w:type="dxa"/>
            <w:shd w:val="clear" w:color="auto" w:fill="00573F"/>
          </w:tcPr>
          <w:p w14:paraId="00000287" w14:textId="49D49225" w:rsidR="00E211CD" w:rsidRPr="004C18A8" w:rsidRDefault="00A7612F" w:rsidP="004C18A8">
            <w:pPr>
              <w:pStyle w:val="Tableheadingcondensed"/>
              <w:rPr>
                <w:color w:val="FFFFFF"/>
                <w:lang w:val="en-US"/>
              </w:rPr>
            </w:pPr>
            <w:r w:rsidRPr="004C18A8">
              <w:rPr>
                <w:rStyle w:val="Bold"/>
              </w:rPr>
              <w:t xml:space="preserve">How has </w:t>
            </w:r>
            <w:proofErr w:type="gramStart"/>
            <w:r w:rsidRPr="004C18A8">
              <w:rPr>
                <w:rStyle w:val="Bold"/>
              </w:rPr>
              <w:t>your</w:t>
            </w:r>
            <w:proofErr w:type="gramEnd"/>
            <w:r w:rsidRPr="004C18A8">
              <w:rPr>
                <w:rStyle w:val="Bold"/>
              </w:rPr>
              <w:t xml:space="preserve"> thinking or</w:t>
            </w:r>
            <w:r w:rsidRPr="177AED60">
              <w:rPr>
                <w:lang w:val="en-US"/>
              </w:rPr>
              <w:t xml:space="preserve"> </w:t>
            </w:r>
            <w:r w:rsidRPr="004C18A8">
              <w:rPr>
                <w:rStyle w:val="Bold"/>
              </w:rPr>
              <w:t>understanding changed after reading this chapter?</w:t>
            </w:r>
          </w:p>
        </w:tc>
        <w:tc>
          <w:tcPr>
            <w:tcW w:w="5975" w:type="dxa"/>
          </w:tcPr>
          <w:p w14:paraId="00000288"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bl>
    <w:p w14:paraId="0000028A" w14:textId="3EC0577F" w:rsidR="00E211CD" w:rsidRPr="004C18A8" w:rsidRDefault="00CE489B" w:rsidP="004C18A8">
      <w:pPr>
        <w:pStyle w:val="BodyText"/>
        <w:spacing w:before="240"/>
      </w:pPr>
      <w:r w:rsidRPr="004C18A8">
        <w:rPr>
          <w:noProof/>
        </w:rPr>
        <w:drawing>
          <wp:inline distT="0" distB="0" distL="0" distR="0" wp14:anchorId="2B498482" wp14:editId="3E6D4BB0">
            <wp:extent cx="239882" cy="252000"/>
            <wp:effectExtent l="0" t="0" r="1905" b="2540"/>
            <wp:docPr id="447739028"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A7612F" w:rsidRPr="004C18A8">
        <w:t xml:space="preserve"> </w:t>
      </w:r>
      <w:r w:rsidR="0015493F" w:rsidRPr="004C18A8">
        <w:rPr>
          <w:noProof/>
        </w:rPr>
        <w:drawing>
          <wp:inline distT="0" distB="0" distL="0" distR="0" wp14:anchorId="73E96D3D" wp14:editId="5D10AFA6">
            <wp:extent cx="286094" cy="252000"/>
            <wp:effectExtent l="0" t="0" r="0" b="2540"/>
            <wp:docPr id="1396575755"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4C18A8">
        <w:t xml:space="preserve"> </w:t>
      </w:r>
      <w:r w:rsidR="00A7612F" w:rsidRPr="004C18A8">
        <w:rPr>
          <w:rStyle w:val="Bold"/>
        </w:rPr>
        <w:t>Part 3:</w:t>
      </w:r>
      <w:r w:rsidR="00A7612F" w:rsidRPr="004C18A8">
        <w:t xml:space="preserve"> An important concept in this chapter is the ‘buckets’ system. Create something below that </w:t>
      </w:r>
      <w:proofErr w:type="spellStart"/>
      <w:r w:rsidR="00A7612F" w:rsidRPr="004C18A8">
        <w:t>summarises</w:t>
      </w:r>
      <w:proofErr w:type="spellEnd"/>
      <w:r w:rsidR="00A7612F" w:rsidRPr="004C18A8">
        <w:t xml:space="preserve"> this concept. This could be a drawing, map, graph, playdough, animation etc. </w:t>
      </w:r>
    </w:p>
    <w:tbl>
      <w:tblPr>
        <w:tblStyle w:val="af3"/>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17417CA8" w14:textId="77777777" w:rsidTr="004C18A8">
        <w:trPr>
          <w:trHeight w:val="1134"/>
        </w:trPr>
        <w:tc>
          <w:tcPr>
            <w:tcW w:w="8805" w:type="dxa"/>
          </w:tcPr>
          <w:p w14:paraId="00000296" w14:textId="42B57E56" w:rsidR="00E211CD" w:rsidRPr="004C18A8" w:rsidRDefault="0015493F" w:rsidP="004C18A8">
            <w:pPr>
              <w:pStyle w:val="Tablecondensed"/>
              <w:spacing w:before="240"/>
            </w:pPr>
            <w:r w:rsidRPr="004C18A8">
              <w:rPr>
                <w:noProof/>
              </w:rPr>
              <w:drawing>
                <wp:inline distT="0" distB="0" distL="0" distR="0" wp14:anchorId="15A195EB" wp14:editId="7301192E">
                  <wp:extent cx="286094" cy="252000"/>
                  <wp:effectExtent l="0" t="0" r="0" b="2540"/>
                  <wp:docPr id="1172194240"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4C18A8">
              <w:t xml:space="preserve"> Add your creation here.</w:t>
            </w:r>
          </w:p>
        </w:tc>
      </w:tr>
    </w:tbl>
    <w:p w14:paraId="4CAB0DF6" w14:textId="77777777" w:rsidR="004C18A8" w:rsidRDefault="004B4976" w:rsidP="00655D6F">
      <w:pPr>
        <w:pStyle w:val="BodyText"/>
        <w:spacing w:before="120"/>
      </w:pPr>
      <w:r w:rsidRPr="004C18A8">
        <w:rPr>
          <w:noProof/>
        </w:rPr>
        <w:drawing>
          <wp:inline distT="0" distB="0" distL="0" distR="0" wp14:anchorId="0831998E" wp14:editId="71DC9D8C">
            <wp:extent cx="272090" cy="252000"/>
            <wp:effectExtent l="0" t="0" r="0" b="2540"/>
            <wp:docPr id="1218145825"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29"/>
                    <a:stretch>
                      <a:fillRect/>
                    </a:stretch>
                  </pic:blipFill>
                  <pic:spPr>
                    <a:xfrm>
                      <a:off x="0" y="0"/>
                      <a:ext cx="272090" cy="252000"/>
                    </a:xfrm>
                    <a:prstGeom prst="rect">
                      <a:avLst/>
                    </a:prstGeom>
                  </pic:spPr>
                </pic:pic>
              </a:graphicData>
            </a:graphic>
          </wp:inline>
        </w:drawing>
      </w:r>
      <w:r w:rsidR="00A7612F" w:rsidRPr="004C18A8">
        <w:t xml:space="preserve"> </w:t>
      </w:r>
      <w:r w:rsidR="00CE489B" w:rsidRPr="004C18A8">
        <w:rPr>
          <w:noProof/>
        </w:rPr>
        <w:drawing>
          <wp:inline distT="0" distB="0" distL="0" distR="0" wp14:anchorId="6B8E0C85" wp14:editId="43832D39">
            <wp:extent cx="239882" cy="252000"/>
            <wp:effectExtent l="0" t="0" r="1905" b="2540"/>
            <wp:docPr id="1725940272"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A7612F" w:rsidRPr="004C18A8">
        <w:t xml:space="preserve"> </w:t>
      </w:r>
      <w:r w:rsidR="0015493F" w:rsidRPr="004C18A8">
        <w:rPr>
          <w:noProof/>
        </w:rPr>
        <w:drawing>
          <wp:inline distT="0" distB="0" distL="0" distR="0" wp14:anchorId="6724424C" wp14:editId="751055A4">
            <wp:extent cx="286094" cy="252000"/>
            <wp:effectExtent l="0" t="0" r="0" b="2540"/>
            <wp:docPr id="871995345"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4C18A8">
        <w:t xml:space="preserve"> </w:t>
      </w:r>
      <w:r w:rsidR="00A7612F" w:rsidRPr="004C18A8">
        <w:rPr>
          <w:rStyle w:val="Bold"/>
        </w:rPr>
        <w:t>Part 4:</w:t>
      </w:r>
      <w:r w:rsidR="00A7612F" w:rsidRPr="004C18A8">
        <w:t xml:space="preserve"> In a small group, discuss and take notes for each question. </w:t>
      </w:r>
    </w:p>
    <w:p w14:paraId="00000299" w14:textId="04700884" w:rsidR="00E211CD" w:rsidRPr="003A68BE" w:rsidRDefault="00A7612F" w:rsidP="003A68BE">
      <w:pPr>
        <w:pStyle w:val="BodyList"/>
        <w:numPr>
          <w:ilvl w:val="0"/>
          <w:numId w:val="28"/>
        </w:numPr>
      </w:pPr>
      <w:r w:rsidRPr="003A68BE">
        <w:t xml:space="preserve">Can anyone </w:t>
      </w:r>
      <w:proofErr w:type="spellStart"/>
      <w:r w:rsidRPr="003A68BE">
        <w:t>summarise</w:t>
      </w:r>
      <w:proofErr w:type="spellEnd"/>
      <w:r w:rsidRPr="003A68BE">
        <w:t xml:space="preserve"> this chapter briefly in two to three sentences? </w:t>
      </w:r>
    </w:p>
    <w:p w14:paraId="0000029A" w14:textId="77777777" w:rsidR="00E211CD" w:rsidRPr="004C18A8" w:rsidRDefault="00A7612F" w:rsidP="004C18A8">
      <w:pPr>
        <w:pStyle w:val="BodyText"/>
      </w:pPr>
      <w:r w:rsidRPr="004C18A8">
        <w:rPr>
          <w:rStyle w:val="Bold"/>
        </w:rPr>
        <w:t>Hint:</w:t>
      </w:r>
      <w:r w:rsidRPr="004C18A8">
        <w:t xml:space="preserve"> Think about why, when, who, where, how, what if.</w:t>
      </w:r>
    </w:p>
    <w:tbl>
      <w:tblPr>
        <w:tblStyle w:val="af4"/>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465809A7" w14:textId="77777777" w:rsidTr="004C18A8">
        <w:trPr>
          <w:trHeight w:val="1134"/>
        </w:trPr>
        <w:tc>
          <w:tcPr>
            <w:tcW w:w="8805" w:type="dxa"/>
          </w:tcPr>
          <w:p w14:paraId="0000029C" w14:textId="77777777" w:rsidR="000A44E1" w:rsidRDefault="000A44E1">
            <w:pPr>
              <w:pBdr>
                <w:top w:val="nil"/>
                <w:left w:val="nil"/>
                <w:bottom w:val="nil"/>
                <w:right w:val="nil"/>
                <w:between w:val="nil"/>
              </w:pBdr>
              <w:spacing w:before="120" w:after="120"/>
              <w:rPr>
                <w:rFonts w:ascii="Arial" w:eastAsia="Arial" w:hAnsi="Arial" w:cs="Arial"/>
                <w:color w:val="000000"/>
              </w:rPr>
            </w:pPr>
          </w:p>
        </w:tc>
      </w:tr>
    </w:tbl>
    <w:p w14:paraId="0000029F" w14:textId="77777777" w:rsidR="00E211CD" w:rsidRPr="004C18A8" w:rsidRDefault="00A7612F" w:rsidP="004C18A8">
      <w:pPr>
        <w:pStyle w:val="BodyList"/>
      </w:pPr>
      <w:r w:rsidRPr="004C18A8">
        <w:t>What was going through your mind as you read this chapter?</w:t>
      </w:r>
    </w:p>
    <w:tbl>
      <w:tblPr>
        <w:tblStyle w:val="af5"/>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3A773697" w14:textId="77777777" w:rsidTr="004C18A8">
        <w:trPr>
          <w:trHeight w:val="1134"/>
        </w:trPr>
        <w:tc>
          <w:tcPr>
            <w:tcW w:w="8805" w:type="dxa"/>
          </w:tcPr>
          <w:p w14:paraId="000002A1"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bl>
    <w:p w14:paraId="000002A3" w14:textId="77777777" w:rsidR="00E211CD" w:rsidRDefault="00A7612F" w:rsidP="004C18A8">
      <w:pPr>
        <w:pStyle w:val="BodyList"/>
      </w:pPr>
      <w:r>
        <w:t xml:space="preserve">Did anything in this chapter surprise you? </w:t>
      </w:r>
    </w:p>
    <w:tbl>
      <w:tblPr>
        <w:tblStyle w:val="af6"/>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0A76206A" w14:textId="77777777" w:rsidTr="004C18A8">
        <w:trPr>
          <w:trHeight w:val="1134"/>
        </w:trPr>
        <w:tc>
          <w:tcPr>
            <w:tcW w:w="8805" w:type="dxa"/>
          </w:tcPr>
          <w:p w14:paraId="000002A5" w14:textId="77777777" w:rsidR="000A44E1" w:rsidRDefault="000A44E1">
            <w:pPr>
              <w:pBdr>
                <w:top w:val="nil"/>
                <w:left w:val="nil"/>
                <w:bottom w:val="nil"/>
                <w:right w:val="nil"/>
                <w:between w:val="nil"/>
              </w:pBdr>
              <w:spacing w:before="120" w:after="120"/>
              <w:rPr>
                <w:rFonts w:ascii="Arial" w:eastAsia="Arial" w:hAnsi="Arial" w:cs="Arial"/>
                <w:color w:val="000000"/>
              </w:rPr>
            </w:pPr>
          </w:p>
        </w:tc>
      </w:tr>
    </w:tbl>
    <w:p w14:paraId="000002A7" w14:textId="77777777" w:rsidR="00E211CD" w:rsidRPr="004C18A8" w:rsidRDefault="00A7612F" w:rsidP="004C18A8">
      <w:pPr>
        <w:pStyle w:val="BodyList"/>
      </w:pPr>
      <w:r w:rsidRPr="004C18A8">
        <w:t xml:space="preserve">What concepts could you apply to your own life? </w:t>
      </w:r>
    </w:p>
    <w:tbl>
      <w:tblPr>
        <w:tblStyle w:val="af7"/>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70C64903" w14:textId="77777777" w:rsidTr="004C18A8">
        <w:trPr>
          <w:trHeight w:val="1134"/>
        </w:trPr>
        <w:tc>
          <w:tcPr>
            <w:tcW w:w="8805" w:type="dxa"/>
          </w:tcPr>
          <w:p w14:paraId="000002A9"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bl>
    <w:p w14:paraId="000002AB" w14:textId="77777777" w:rsidR="00E211CD" w:rsidRDefault="00A7612F" w:rsidP="004C18A8">
      <w:pPr>
        <w:pStyle w:val="BodyList"/>
      </w:pPr>
      <w:r>
        <w:t xml:space="preserve">What are the one or two most important ideas in this section? </w:t>
      </w:r>
    </w:p>
    <w:tbl>
      <w:tblPr>
        <w:tblStyle w:val="af8"/>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01EBF560" w14:textId="77777777" w:rsidTr="004C18A8">
        <w:trPr>
          <w:trHeight w:val="1134"/>
        </w:trPr>
        <w:tc>
          <w:tcPr>
            <w:tcW w:w="8805" w:type="dxa"/>
          </w:tcPr>
          <w:p w14:paraId="000002AD"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bl>
    <w:p w14:paraId="000002AE" w14:textId="77777777" w:rsidR="00E211CD" w:rsidRDefault="00A7612F" w:rsidP="004C18A8">
      <w:pPr>
        <w:pStyle w:val="BodyList"/>
      </w:pPr>
      <w:r>
        <w:t xml:space="preserve">Add a group photo for evidence in the space below. </w:t>
      </w:r>
    </w:p>
    <w:tbl>
      <w:tblPr>
        <w:tblStyle w:val="af9"/>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54310BF6" w14:textId="77777777" w:rsidTr="004C18A8">
        <w:trPr>
          <w:trHeight w:val="1134"/>
        </w:trPr>
        <w:tc>
          <w:tcPr>
            <w:tcW w:w="8805" w:type="dxa"/>
          </w:tcPr>
          <w:p w14:paraId="000002B2"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bl>
    <w:p w14:paraId="000002B3" w14:textId="77777777" w:rsidR="00E211CD" w:rsidRDefault="00E211CD">
      <w:pPr>
        <w:pBdr>
          <w:top w:val="nil"/>
          <w:left w:val="nil"/>
          <w:bottom w:val="nil"/>
          <w:right w:val="nil"/>
          <w:between w:val="nil"/>
        </w:pBdr>
        <w:spacing w:before="120" w:line="240" w:lineRule="auto"/>
        <w:rPr>
          <w:rFonts w:ascii="Arial" w:eastAsia="Arial" w:hAnsi="Arial" w:cs="Arial"/>
          <w:color w:val="000000"/>
        </w:rPr>
      </w:pPr>
    </w:p>
    <w:tbl>
      <w:tblPr>
        <w:tblStyle w:val="afa"/>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78A4BD06"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2B4" w14:textId="5A50D212" w:rsidR="00E211CD" w:rsidRPr="00D025C2" w:rsidRDefault="00A7612F" w:rsidP="00655D6F">
            <w:pPr>
              <w:pStyle w:val="Tableheadingcondensed"/>
              <w:jc w:val="center"/>
            </w:pPr>
            <w:r w:rsidRPr="00D025C2">
              <w:t>Task 2: Activity 2.1 Budget and savings</w:t>
            </w:r>
          </w:p>
          <w:p w14:paraId="000002B5" w14:textId="57C68DC6" w:rsidR="00E211CD" w:rsidRDefault="00A7612F" w:rsidP="00655D6F">
            <w:pPr>
              <w:pStyle w:val="Tableheadingcondensed"/>
              <w:jc w:val="center"/>
            </w:pPr>
            <w:r w:rsidRPr="00D025C2">
              <w:t xml:space="preserve">Student </w:t>
            </w:r>
            <w:r w:rsidR="00655D6F">
              <w:t>r</w:t>
            </w:r>
            <w:r w:rsidRPr="00D025C2">
              <w:t>eflection: How well did you go with this step? (Please tick the box below)</w:t>
            </w:r>
          </w:p>
        </w:tc>
      </w:tr>
      <w:tr w:rsidR="00E211CD" w14:paraId="62F48C29"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2BA" w14:textId="77777777" w:rsidR="00E211CD" w:rsidRDefault="00000000" w:rsidP="00655D6F">
            <w:pPr>
              <w:pStyle w:val="Tablecondensed"/>
              <w:jc w:val="center"/>
            </w:pPr>
            <w:sdt>
              <w:sdtPr>
                <w:tag w:val="goog_rdk_77"/>
                <w:id w:val="289173566"/>
              </w:sdtPr>
              <w:sdtContent>
                <w:r w:rsidR="00A7612F">
                  <w:rPr>
                    <w:rFonts w:ascii="Arial Unicode MS" w:eastAsia="Arial Unicode MS" w:hAnsi="Arial Unicode MS" w:cs="Arial Unicode MS"/>
                  </w:rPr>
                  <w:t>☐</w:t>
                </w:r>
              </w:sdtContent>
            </w:sdt>
            <w:r w:rsidR="00A7612F">
              <w:t>Not Submitted</w:t>
            </w:r>
          </w:p>
        </w:tc>
        <w:tc>
          <w:tcPr>
            <w:tcW w:w="1815" w:type="dxa"/>
          </w:tcPr>
          <w:p w14:paraId="000002BB" w14:textId="77777777" w:rsidR="00E211CD" w:rsidRDefault="00000000" w:rsidP="00655D6F">
            <w:pPr>
              <w:pStyle w:val="Tablecondensed"/>
              <w:jc w:val="center"/>
            </w:pPr>
            <w:sdt>
              <w:sdtPr>
                <w:tag w:val="goog_rdk_78"/>
                <w:id w:val="-1080705729"/>
              </w:sdtPr>
              <w:sdtContent>
                <w:r w:rsidR="00A7612F">
                  <w:rPr>
                    <w:rFonts w:ascii="Arial Unicode MS" w:eastAsia="Arial Unicode MS" w:hAnsi="Arial Unicode MS" w:cs="Arial Unicode MS"/>
                  </w:rPr>
                  <w:t>☐</w:t>
                </w:r>
              </w:sdtContent>
            </w:sdt>
            <w:r w:rsidR="00A7612F">
              <w:t>Beginning</w:t>
            </w:r>
          </w:p>
        </w:tc>
        <w:tc>
          <w:tcPr>
            <w:tcW w:w="1876" w:type="dxa"/>
          </w:tcPr>
          <w:p w14:paraId="000002BC" w14:textId="77777777" w:rsidR="00E211CD" w:rsidRDefault="00000000" w:rsidP="00655D6F">
            <w:pPr>
              <w:pStyle w:val="Tablecondensed"/>
              <w:jc w:val="center"/>
            </w:pPr>
            <w:sdt>
              <w:sdtPr>
                <w:tag w:val="goog_rdk_79"/>
                <w:id w:val="-128193641"/>
              </w:sdtPr>
              <w:sdtContent>
                <w:r w:rsidR="00A7612F">
                  <w:rPr>
                    <w:rFonts w:ascii="Arial Unicode MS" w:eastAsia="Arial Unicode MS" w:hAnsi="Arial Unicode MS" w:cs="Arial Unicode MS"/>
                  </w:rPr>
                  <w:t>☐</w:t>
                </w:r>
              </w:sdtContent>
            </w:sdt>
            <w:r w:rsidR="00A7612F">
              <w:t>Consolidating</w:t>
            </w:r>
          </w:p>
        </w:tc>
        <w:tc>
          <w:tcPr>
            <w:tcW w:w="1765" w:type="dxa"/>
          </w:tcPr>
          <w:p w14:paraId="000002BD" w14:textId="77777777" w:rsidR="00E211CD" w:rsidRDefault="00000000" w:rsidP="00655D6F">
            <w:pPr>
              <w:pStyle w:val="Tablecondensed"/>
              <w:jc w:val="center"/>
            </w:pPr>
            <w:sdt>
              <w:sdtPr>
                <w:tag w:val="goog_rdk_80"/>
                <w:id w:val="1503950674"/>
              </w:sdtPr>
              <w:sdtContent>
                <w:r w:rsidR="00A7612F">
                  <w:rPr>
                    <w:rFonts w:ascii="Arial Unicode MS" w:eastAsia="Arial Unicode MS" w:hAnsi="Arial Unicode MS" w:cs="Arial Unicode MS"/>
                  </w:rPr>
                  <w:t>☐</w:t>
                </w:r>
              </w:sdtContent>
            </w:sdt>
            <w:r w:rsidR="00A7612F">
              <w:t>Achieving</w:t>
            </w:r>
          </w:p>
        </w:tc>
        <w:tc>
          <w:tcPr>
            <w:tcW w:w="1747" w:type="dxa"/>
          </w:tcPr>
          <w:p w14:paraId="000002BE" w14:textId="77777777" w:rsidR="00E211CD" w:rsidRDefault="00000000" w:rsidP="00655D6F">
            <w:pPr>
              <w:pStyle w:val="Tablecondensed"/>
              <w:jc w:val="center"/>
            </w:pPr>
            <w:sdt>
              <w:sdtPr>
                <w:tag w:val="goog_rdk_81"/>
                <w:id w:val="-1287136799"/>
              </w:sdtPr>
              <w:sdtContent>
                <w:r w:rsidR="00A7612F">
                  <w:rPr>
                    <w:rFonts w:ascii="Arial Unicode MS" w:eastAsia="Arial Unicode MS" w:hAnsi="Arial Unicode MS" w:cs="Arial Unicode MS"/>
                  </w:rPr>
                  <w:t>☐</w:t>
                </w:r>
              </w:sdtContent>
            </w:sdt>
            <w:r w:rsidR="00A7612F">
              <w:t>Excelling</w:t>
            </w:r>
          </w:p>
        </w:tc>
      </w:tr>
      <w:tr w:rsidR="00E211CD" w14:paraId="5AB1D9D5"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2C0" w14:textId="0A5B756F" w:rsidR="00E211CD" w:rsidRPr="00655D6F" w:rsidRDefault="00A7612F" w:rsidP="00655D6F">
            <w:pPr>
              <w:pStyle w:val="Tablecondensed"/>
            </w:pPr>
            <w:r w:rsidRPr="00655D6F">
              <w:t xml:space="preserve">Student </w:t>
            </w:r>
            <w:r w:rsidR="00655D6F" w:rsidRPr="00655D6F">
              <w:t>c</w:t>
            </w:r>
            <w:r w:rsidRPr="00655D6F">
              <w:t>omment (</w:t>
            </w:r>
            <w:r w:rsidR="00655D6F" w:rsidRPr="00655D6F">
              <w:t>o</w:t>
            </w:r>
            <w:r w:rsidRPr="00655D6F">
              <w:t>ptional):</w:t>
            </w:r>
          </w:p>
        </w:tc>
      </w:tr>
      <w:tr w:rsidR="00E211CD" w14:paraId="73FEB185"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2C5" w14:textId="27E4AA06" w:rsidR="00E211CD" w:rsidRPr="00655D6F" w:rsidRDefault="00A7612F" w:rsidP="00655D6F">
            <w:pPr>
              <w:pStyle w:val="Tableheadingcondensed"/>
              <w:jc w:val="center"/>
              <w:rPr>
                <w:rStyle w:val="Bold"/>
              </w:rPr>
            </w:pPr>
            <w:r w:rsidRPr="00655D6F">
              <w:rPr>
                <w:rStyle w:val="Bold"/>
              </w:rPr>
              <w:t xml:space="preserve">Teacher </w:t>
            </w:r>
            <w:r w:rsidR="00655D6F" w:rsidRPr="00655D6F">
              <w:rPr>
                <w:rStyle w:val="Bold"/>
              </w:rPr>
              <w:t>f</w:t>
            </w:r>
            <w:r w:rsidRPr="00655D6F">
              <w:rPr>
                <w:rStyle w:val="Bold"/>
              </w:rPr>
              <w:t>eedback</w:t>
            </w:r>
          </w:p>
        </w:tc>
      </w:tr>
      <w:tr w:rsidR="00E211CD" w14:paraId="0CED1FCC"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2CA" w14:textId="77777777" w:rsidR="00E211CD" w:rsidRDefault="00000000" w:rsidP="00655D6F">
            <w:pPr>
              <w:pStyle w:val="Tablecondensed"/>
              <w:jc w:val="center"/>
            </w:pPr>
            <w:sdt>
              <w:sdtPr>
                <w:tag w:val="goog_rdk_82"/>
                <w:id w:val="-1411806883"/>
              </w:sdtPr>
              <w:sdtContent>
                <w:r w:rsidR="00A7612F">
                  <w:rPr>
                    <w:rFonts w:ascii="Arial Unicode MS" w:eastAsia="Arial Unicode MS" w:hAnsi="Arial Unicode MS" w:cs="Arial Unicode MS"/>
                  </w:rPr>
                  <w:t>☐</w:t>
                </w:r>
              </w:sdtContent>
            </w:sdt>
            <w:r w:rsidR="00A7612F">
              <w:t>Not Submitted</w:t>
            </w:r>
          </w:p>
        </w:tc>
        <w:tc>
          <w:tcPr>
            <w:tcW w:w="1815" w:type="dxa"/>
          </w:tcPr>
          <w:p w14:paraId="000002CB" w14:textId="77777777" w:rsidR="00E211CD" w:rsidRDefault="00000000" w:rsidP="00655D6F">
            <w:pPr>
              <w:pStyle w:val="Tablecondensed"/>
              <w:jc w:val="center"/>
            </w:pPr>
            <w:sdt>
              <w:sdtPr>
                <w:tag w:val="goog_rdk_83"/>
                <w:id w:val="512274248"/>
              </w:sdtPr>
              <w:sdtContent>
                <w:r w:rsidR="00A7612F">
                  <w:rPr>
                    <w:rFonts w:ascii="Arial Unicode MS" w:eastAsia="Arial Unicode MS" w:hAnsi="Arial Unicode MS" w:cs="Arial Unicode MS"/>
                  </w:rPr>
                  <w:t>☐</w:t>
                </w:r>
              </w:sdtContent>
            </w:sdt>
            <w:r w:rsidR="00A7612F">
              <w:t>Beginning</w:t>
            </w:r>
          </w:p>
        </w:tc>
        <w:tc>
          <w:tcPr>
            <w:tcW w:w="1876" w:type="dxa"/>
          </w:tcPr>
          <w:p w14:paraId="000002CC" w14:textId="77777777" w:rsidR="00E211CD" w:rsidRDefault="00000000" w:rsidP="00655D6F">
            <w:pPr>
              <w:pStyle w:val="Tablecondensed"/>
              <w:jc w:val="center"/>
            </w:pPr>
            <w:sdt>
              <w:sdtPr>
                <w:tag w:val="goog_rdk_84"/>
                <w:id w:val="-780951581"/>
              </w:sdtPr>
              <w:sdtContent>
                <w:r w:rsidR="00A7612F">
                  <w:rPr>
                    <w:rFonts w:ascii="Arial Unicode MS" w:eastAsia="Arial Unicode MS" w:hAnsi="Arial Unicode MS" w:cs="Arial Unicode MS"/>
                  </w:rPr>
                  <w:t>☐</w:t>
                </w:r>
              </w:sdtContent>
            </w:sdt>
            <w:r w:rsidR="00A7612F">
              <w:t>Consolidating</w:t>
            </w:r>
          </w:p>
        </w:tc>
        <w:tc>
          <w:tcPr>
            <w:tcW w:w="1765" w:type="dxa"/>
          </w:tcPr>
          <w:p w14:paraId="000002CD" w14:textId="77777777" w:rsidR="00E211CD" w:rsidRDefault="00000000" w:rsidP="00655D6F">
            <w:pPr>
              <w:pStyle w:val="Tablecondensed"/>
              <w:jc w:val="center"/>
            </w:pPr>
            <w:sdt>
              <w:sdtPr>
                <w:tag w:val="goog_rdk_85"/>
                <w:id w:val="461039832"/>
              </w:sdtPr>
              <w:sdtContent>
                <w:r w:rsidR="00A7612F">
                  <w:rPr>
                    <w:rFonts w:ascii="Arial Unicode MS" w:eastAsia="Arial Unicode MS" w:hAnsi="Arial Unicode MS" w:cs="Arial Unicode MS"/>
                  </w:rPr>
                  <w:t>☐</w:t>
                </w:r>
              </w:sdtContent>
            </w:sdt>
            <w:r w:rsidR="00A7612F">
              <w:t>Achieving</w:t>
            </w:r>
          </w:p>
        </w:tc>
        <w:tc>
          <w:tcPr>
            <w:tcW w:w="1747" w:type="dxa"/>
          </w:tcPr>
          <w:p w14:paraId="000002CE" w14:textId="77777777" w:rsidR="00E211CD" w:rsidRDefault="00000000" w:rsidP="00655D6F">
            <w:pPr>
              <w:pStyle w:val="Tablecondensed"/>
              <w:jc w:val="center"/>
            </w:pPr>
            <w:sdt>
              <w:sdtPr>
                <w:tag w:val="goog_rdk_86"/>
                <w:id w:val="-382292895"/>
              </w:sdtPr>
              <w:sdtContent>
                <w:r w:rsidR="00A7612F">
                  <w:rPr>
                    <w:rFonts w:ascii="Arial Unicode MS" w:eastAsia="Arial Unicode MS" w:hAnsi="Arial Unicode MS" w:cs="Arial Unicode MS"/>
                  </w:rPr>
                  <w:t>☐</w:t>
                </w:r>
              </w:sdtContent>
            </w:sdt>
            <w:r w:rsidR="00A7612F">
              <w:t>Excelling</w:t>
            </w:r>
          </w:p>
        </w:tc>
      </w:tr>
      <w:tr w:rsidR="00E211CD" w14:paraId="7FE99EE9"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2CF" w14:textId="77777777" w:rsidR="00E211CD" w:rsidRPr="00655D6F" w:rsidRDefault="00A7612F" w:rsidP="00655D6F">
            <w:pPr>
              <w:pStyle w:val="Tablecondensed"/>
            </w:pPr>
            <w:r w:rsidRPr="00655D6F">
              <w:rPr>
                <w:rStyle w:val="Bold"/>
              </w:rPr>
              <w:t>Not Submitted:</w:t>
            </w:r>
            <w:r w:rsidRPr="00655D6F">
              <w:t xml:space="preserve"> No work has been submitted or attempted for this outcome. </w:t>
            </w:r>
          </w:p>
        </w:tc>
        <w:tc>
          <w:tcPr>
            <w:tcW w:w="1815" w:type="dxa"/>
          </w:tcPr>
          <w:p w14:paraId="000002D0" w14:textId="77777777" w:rsidR="00E211CD" w:rsidRPr="00655D6F" w:rsidRDefault="00A7612F" w:rsidP="00655D6F">
            <w:pPr>
              <w:pStyle w:val="Tablecondensed"/>
            </w:pPr>
            <w:r w:rsidRPr="00655D6F">
              <w:rPr>
                <w:rStyle w:val="Bold"/>
              </w:rPr>
              <w:t>Beginning:</w:t>
            </w:r>
            <w:r w:rsidRPr="00655D6F">
              <w:t xml:space="preserve"> You attempted some aspects of this task. To bump it up, you need to participate and respond to all aspects of the task.</w:t>
            </w:r>
          </w:p>
        </w:tc>
        <w:tc>
          <w:tcPr>
            <w:tcW w:w="1876" w:type="dxa"/>
          </w:tcPr>
          <w:p w14:paraId="000002D1" w14:textId="77777777" w:rsidR="00E211CD" w:rsidRPr="00655D6F" w:rsidRDefault="00A7612F" w:rsidP="00655D6F">
            <w:pPr>
              <w:pStyle w:val="Tablecondensed"/>
            </w:pPr>
            <w:r w:rsidRPr="00655D6F">
              <w:rPr>
                <w:rStyle w:val="Bold"/>
              </w:rPr>
              <w:t>Consolidating:</w:t>
            </w:r>
            <w:r w:rsidRPr="00655D6F">
              <w:t xml:space="preserve"> You have participated in a discussion and provided a basic response to most aspects of this task. To bump it up, check over your task and make sure all required sections have a basic response. </w:t>
            </w:r>
          </w:p>
        </w:tc>
        <w:tc>
          <w:tcPr>
            <w:tcW w:w="1765" w:type="dxa"/>
          </w:tcPr>
          <w:p w14:paraId="000002D2" w14:textId="77777777" w:rsidR="00E211CD" w:rsidRPr="00655D6F" w:rsidRDefault="00A7612F" w:rsidP="00655D6F">
            <w:pPr>
              <w:pStyle w:val="Tablecondensed"/>
            </w:pPr>
            <w:r w:rsidRPr="00655D6F">
              <w:rPr>
                <w:rStyle w:val="Bold"/>
              </w:rPr>
              <w:t>Achieving:</w:t>
            </w:r>
            <w:r w:rsidRPr="00655D6F">
              <w:t xml:space="preserve"> You have participated in a discussion and provided basic responses to all required sections of this task. To bump it up, try to add more details to your responses and include information about how this is </w:t>
            </w:r>
            <w:r w:rsidRPr="00655D6F">
              <w:lastRenderedPageBreak/>
              <w:t xml:space="preserve">relevant to your own life. </w:t>
            </w:r>
          </w:p>
        </w:tc>
        <w:tc>
          <w:tcPr>
            <w:tcW w:w="1747" w:type="dxa"/>
          </w:tcPr>
          <w:p w14:paraId="000002D3" w14:textId="77777777" w:rsidR="00E211CD" w:rsidRPr="00655D6F" w:rsidRDefault="00A7612F" w:rsidP="00655D6F">
            <w:pPr>
              <w:pStyle w:val="Tablecondensed"/>
            </w:pPr>
            <w:r w:rsidRPr="00655D6F">
              <w:rPr>
                <w:rStyle w:val="Bold"/>
              </w:rPr>
              <w:lastRenderedPageBreak/>
              <w:t>Excelling:</w:t>
            </w:r>
            <w:r w:rsidRPr="00655D6F">
              <w:t xml:space="preserve"> You have actively participated in a discussion and provided detailed responses to all required sections of this task. You have considered how this information applies to your own life. Great work! </w:t>
            </w:r>
          </w:p>
        </w:tc>
      </w:tr>
      <w:tr w:rsidR="00E211CD" w14:paraId="40824DA0"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2D5" w14:textId="43950BB5" w:rsidR="00E211CD" w:rsidRDefault="00A7612F" w:rsidP="00655D6F">
            <w:pPr>
              <w:pStyle w:val="Tablecondensed"/>
            </w:pPr>
            <w:r>
              <w:t xml:space="preserve">Teacher </w:t>
            </w:r>
            <w:r w:rsidR="00655D6F">
              <w:t>c</w:t>
            </w:r>
            <w:r>
              <w:t>omment:</w:t>
            </w:r>
          </w:p>
        </w:tc>
      </w:tr>
    </w:tbl>
    <w:p w14:paraId="000002DA" w14:textId="77777777" w:rsidR="00E211CD" w:rsidRDefault="00E211CD">
      <w:pPr>
        <w:pBdr>
          <w:top w:val="nil"/>
          <w:left w:val="nil"/>
          <w:bottom w:val="nil"/>
          <w:right w:val="nil"/>
          <w:between w:val="nil"/>
        </w:pBdr>
        <w:spacing w:before="120" w:line="240" w:lineRule="auto"/>
        <w:rPr>
          <w:rFonts w:ascii="Arial Narrow" w:eastAsia="Arial Narrow" w:hAnsi="Arial Narrow" w:cs="Arial Narrow"/>
          <w:color w:val="000000"/>
        </w:rPr>
      </w:pPr>
    </w:p>
    <w:p w14:paraId="000002DB" w14:textId="77777777" w:rsidR="00E211CD" w:rsidRPr="000A44E1" w:rsidRDefault="00A7612F" w:rsidP="00655D6F">
      <w:pPr>
        <w:pStyle w:val="Heading3"/>
      </w:pPr>
      <w:bookmarkStart w:id="27" w:name="_Toc212643079"/>
      <w:r w:rsidRPr="000A44E1">
        <w:t>Have you completed the following activity for Literacy Task 2: The Barefoot Investor: Budget and savings?</w:t>
      </w:r>
      <w:bookmarkEnd w:id="27"/>
      <w:r w:rsidRPr="000A44E1">
        <w:t xml:space="preserve"> </w:t>
      </w:r>
    </w:p>
    <w:tbl>
      <w:tblPr>
        <w:tblStyle w:val="afb"/>
        <w:tblW w:w="877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61E8CC10" w14:textId="77777777" w:rsidTr="177AED60">
        <w:trPr>
          <w:cnfStyle w:val="100000000000" w:firstRow="1" w:lastRow="0" w:firstColumn="0" w:lastColumn="0" w:oddVBand="0" w:evenVBand="0" w:oddHBand="0" w:evenHBand="0" w:firstRowFirstColumn="0" w:firstRowLastColumn="0" w:lastRowFirstColumn="0" w:lastRowLastColumn="0"/>
          <w:tblHeader/>
          <w:jc w:val="center"/>
        </w:trPr>
        <w:tc>
          <w:tcPr>
            <w:tcW w:w="8770" w:type="dxa"/>
            <w:shd w:val="clear" w:color="auto" w:fill="0076A3"/>
          </w:tcPr>
          <w:p w14:paraId="000002DC" w14:textId="77777777" w:rsidR="00E211CD" w:rsidRPr="00655D6F" w:rsidRDefault="00A7612F" w:rsidP="00655D6F">
            <w:pPr>
              <w:pStyle w:val="Tableheadingcondensed"/>
              <w:jc w:val="center"/>
            </w:pPr>
            <w:r w:rsidRPr="00655D6F">
              <w:t>Task checklist</w:t>
            </w:r>
          </w:p>
        </w:tc>
      </w:tr>
      <w:tr w:rsidR="00E211CD" w14:paraId="3AE972F4" w14:textId="77777777" w:rsidTr="177AED60">
        <w:trPr>
          <w:cnfStyle w:val="000000100000" w:firstRow="0" w:lastRow="0" w:firstColumn="0" w:lastColumn="0" w:oddVBand="0" w:evenVBand="0" w:oddHBand="1" w:evenHBand="0" w:firstRowFirstColumn="0" w:firstRowLastColumn="0" w:lastRowFirstColumn="0" w:lastRowLastColumn="0"/>
          <w:trHeight w:val="441"/>
          <w:jc w:val="center"/>
        </w:trPr>
        <w:tc>
          <w:tcPr>
            <w:tcW w:w="8770" w:type="dxa"/>
          </w:tcPr>
          <w:p w14:paraId="611EFE58" w14:textId="1572EAFF" w:rsidR="00D025C2" w:rsidRPr="00655D6F" w:rsidRDefault="00A7612F" w:rsidP="00655D6F">
            <w:pPr>
              <w:pStyle w:val="Tablecondensed"/>
            </w:pPr>
            <w:r w:rsidRPr="00655D6F">
              <w:t xml:space="preserve">Before moving onto Literacy Task 3: The Barefoot Investor: Live like a </w:t>
            </w:r>
            <w:proofErr w:type="gramStart"/>
            <w:r w:rsidRPr="00655D6F">
              <w:t>millionaire!,</w:t>
            </w:r>
            <w:proofErr w:type="gramEnd"/>
            <w:r w:rsidRPr="00655D6F">
              <w:t xml:space="preserve"> students will have completed the following for Literacy Task 2: The Barefoot Investor: Budget and savings. </w:t>
            </w:r>
          </w:p>
          <w:p w14:paraId="7A02B9A1" w14:textId="77777777" w:rsidR="00E211CD" w:rsidRPr="00655D6F" w:rsidRDefault="00A7612F" w:rsidP="00655D6F">
            <w:pPr>
              <w:pStyle w:val="Tablecondensed"/>
            </w:pPr>
            <w:r w:rsidRPr="00655D6F">
              <w:rPr>
                <w:rFonts w:ascii="Segoe UI Symbol" w:hAnsi="Segoe UI Symbol" w:cs="Segoe UI Symbol"/>
              </w:rPr>
              <w:t>☐</w:t>
            </w:r>
            <w:r w:rsidRPr="00655D6F">
              <w:t xml:space="preserve"> Activity 2.1 Budget and savings</w:t>
            </w:r>
          </w:p>
          <w:p w14:paraId="000002DE" w14:textId="77777777" w:rsidR="00D025C2" w:rsidRDefault="00D025C2"/>
        </w:tc>
      </w:tr>
    </w:tbl>
    <w:p w14:paraId="000002ED" w14:textId="7BDD1397" w:rsidR="00E211CD" w:rsidRPr="00655D6F" w:rsidRDefault="00A7612F" w:rsidP="00655D6F">
      <w:pPr>
        <w:pStyle w:val="VCAAHeading1"/>
        <w:rPr>
          <w:lang w:val="en-US"/>
        </w:rPr>
      </w:pPr>
      <w:r w:rsidRPr="000A44E1">
        <w:rPr>
          <w:lang w:val="en-US"/>
        </w:rPr>
        <w:t>Task 3: The Barefoot Investor: Live like a millionaire!</w:t>
      </w:r>
    </w:p>
    <w:tbl>
      <w:tblPr>
        <w:tblStyle w:val="afc"/>
        <w:tblW w:w="87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28EBDF1F" w14:textId="77777777" w:rsidTr="00E211CD">
        <w:trPr>
          <w:cnfStyle w:val="100000000000" w:firstRow="1" w:lastRow="0" w:firstColumn="0" w:lastColumn="0" w:oddVBand="0" w:evenVBand="0" w:oddHBand="0" w:evenHBand="0" w:firstRowFirstColumn="0" w:firstRowLastColumn="0" w:lastRowFirstColumn="0" w:lastRowLastColumn="0"/>
          <w:trHeight w:val="300"/>
          <w:tblHeader/>
        </w:trPr>
        <w:tc>
          <w:tcPr>
            <w:tcW w:w="8770" w:type="dxa"/>
          </w:tcPr>
          <w:p w14:paraId="000002EE" w14:textId="77777777" w:rsidR="00E211CD" w:rsidRPr="00655D6F" w:rsidRDefault="00A7612F" w:rsidP="00655D6F">
            <w:pPr>
              <w:pStyle w:val="Tableheadingcondensed"/>
              <w:jc w:val="center"/>
            </w:pPr>
            <w:r w:rsidRPr="00655D6F">
              <w:t>Task checklist</w:t>
            </w:r>
          </w:p>
        </w:tc>
      </w:tr>
      <w:tr w:rsidR="00E211CD" w14:paraId="7BDB71FD" w14:textId="77777777" w:rsidTr="00E211CD">
        <w:trPr>
          <w:cnfStyle w:val="000000100000" w:firstRow="0" w:lastRow="0" w:firstColumn="0" w:lastColumn="0" w:oddVBand="0" w:evenVBand="0" w:oddHBand="1" w:evenHBand="0" w:firstRowFirstColumn="0" w:firstRowLastColumn="0" w:lastRowFirstColumn="0" w:lastRowLastColumn="0"/>
          <w:trHeight w:val="863"/>
        </w:trPr>
        <w:tc>
          <w:tcPr>
            <w:tcW w:w="8770" w:type="dxa"/>
          </w:tcPr>
          <w:p w14:paraId="000002EF" w14:textId="77777777" w:rsidR="00E211CD" w:rsidRDefault="00A7612F" w:rsidP="00655D6F">
            <w:pPr>
              <w:pStyle w:val="Tablecondensed"/>
            </w:pPr>
            <w:r>
              <w:t>Students will complete the following for Literacy Task 3: The Barefoot Investor: Live like a millionaire!</w:t>
            </w:r>
          </w:p>
          <w:p w14:paraId="000002F0" w14:textId="77777777" w:rsidR="00E211CD" w:rsidRDefault="00000000" w:rsidP="00655D6F">
            <w:pPr>
              <w:pStyle w:val="Tablecondensed"/>
            </w:pPr>
            <w:sdt>
              <w:sdtPr>
                <w:tag w:val="goog_rdk_87"/>
                <w:id w:val="952973812"/>
              </w:sdtPr>
              <w:sdtContent>
                <w:r w:rsidR="00A7612F">
                  <w:rPr>
                    <w:rFonts w:ascii="Arial Unicode MS" w:eastAsia="Arial Unicode MS" w:hAnsi="Arial Unicode MS" w:cs="Arial Unicode MS"/>
                  </w:rPr>
                  <w:t>☐</w:t>
                </w:r>
              </w:sdtContent>
            </w:sdt>
            <w:r w:rsidR="00A7612F">
              <w:t xml:space="preserve"> Activity 3.1 Live like a millionaire! </w:t>
            </w:r>
          </w:p>
          <w:p w14:paraId="000002F1" w14:textId="77777777" w:rsidR="00E211CD" w:rsidRDefault="00E211CD">
            <w:pPr>
              <w:ind w:left="90"/>
            </w:pPr>
          </w:p>
        </w:tc>
      </w:tr>
    </w:tbl>
    <w:p w14:paraId="000002F3" w14:textId="77777777" w:rsidR="00E211CD" w:rsidRPr="00655D6F" w:rsidRDefault="00A7612F" w:rsidP="00655D6F">
      <w:pPr>
        <w:pStyle w:val="Heading3"/>
      </w:pPr>
      <w:bookmarkStart w:id="28" w:name="_Toc212643080"/>
      <w:r w:rsidRPr="00655D6F">
        <w:t>Activity 3.1 Live like a millionaire!</w:t>
      </w:r>
      <w:bookmarkEnd w:id="28"/>
      <w:r w:rsidRPr="00655D6F">
        <w:t xml:space="preserve"> </w:t>
      </w:r>
    </w:p>
    <w:p w14:paraId="000002F4" w14:textId="571CD2AB" w:rsidR="00E211CD" w:rsidRPr="00655D6F" w:rsidRDefault="00CE489B" w:rsidP="00655D6F">
      <w:pPr>
        <w:pStyle w:val="BodyText"/>
      </w:pPr>
      <w:r w:rsidRPr="00655D6F">
        <w:rPr>
          <w:noProof/>
        </w:rPr>
        <w:drawing>
          <wp:inline distT="0" distB="0" distL="0" distR="0" wp14:anchorId="3DF83258" wp14:editId="75B03DD8">
            <wp:extent cx="286938" cy="252000"/>
            <wp:effectExtent l="0" t="0" r="5715" b="2540"/>
            <wp:docPr id="1141472225"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6F5F50E8" w:rsidRPr="00655D6F">
        <w:t xml:space="preserve"> </w:t>
      </w:r>
      <w:r w:rsidR="6F5F50E8" w:rsidRPr="00655D6F">
        <w:rPr>
          <w:rStyle w:val="Bold"/>
        </w:rPr>
        <w:t>Teacher advice:</w:t>
      </w:r>
      <w:r w:rsidR="6F5F50E8" w:rsidRPr="00655D6F">
        <w:t xml:space="preserve"> Check the page numbers in your copy of the text. </w:t>
      </w:r>
    </w:p>
    <w:p w14:paraId="000002F5" w14:textId="5126CC25" w:rsidR="00E211CD" w:rsidRPr="00655D6F" w:rsidRDefault="00CE489B" w:rsidP="00655D6F">
      <w:pPr>
        <w:pStyle w:val="BodyText"/>
      </w:pPr>
      <w:r w:rsidRPr="00655D6F">
        <w:rPr>
          <w:noProof/>
        </w:rPr>
        <w:drawing>
          <wp:inline distT="0" distB="0" distL="0" distR="0" wp14:anchorId="63F55975" wp14:editId="5675CCD9">
            <wp:extent cx="286938" cy="252000"/>
            <wp:effectExtent l="0" t="0" r="5715" b="2540"/>
            <wp:docPr id="1830348811"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655D6F">
        <w:t xml:space="preserve"> </w:t>
      </w:r>
      <w:r w:rsidRPr="00655D6F">
        <w:rPr>
          <w:noProof/>
        </w:rPr>
        <w:drawing>
          <wp:inline distT="0" distB="0" distL="0" distR="0" wp14:anchorId="4F5EAE50" wp14:editId="7E5224E0">
            <wp:extent cx="239882" cy="252000"/>
            <wp:effectExtent l="0" t="0" r="1905" b="2540"/>
            <wp:docPr id="733772527"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655D6F">
        <w:t xml:space="preserve"> </w:t>
      </w:r>
      <w:r w:rsidR="0015493F" w:rsidRPr="00655D6F">
        <w:rPr>
          <w:noProof/>
        </w:rPr>
        <w:drawing>
          <wp:inline distT="0" distB="0" distL="0" distR="0" wp14:anchorId="58728ACC" wp14:editId="3D438867">
            <wp:extent cx="286094" cy="252000"/>
            <wp:effectExtent l="0" t="0" r="0" b="2540"/>
            <wp:docPr id="1788847924"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6F5F50E8" w:rsidRPr="00655D6F">
        <w:t xml:space="preserve">  </w:t>
      </w:r>
      <w:r w:rsidR="6F5F50E8" w:rsidRPr="00655D6F">
        <w:rPr>
          <w:rStyle w:val="Bold"/>
        </w:rPr>
        <w:t>Part 1:</w:t>
      </w:r>
      <w:r w:rsidR="6F5F50E8" w:rsidRPr="00655D6F">
        <w:t xml:space="preserve"> Read or listen to pages 47–57 </w:t>
      </w:r>
      <w:r w:rsidR="000C1030" w:rsidRPr="00655D6F">
        <w:t xml:space="preserve">(‘How to live like a multimillionaire right now’) </w:t>
      </w:r>
      <w:r w:rsidR="6F5F50E8" w:rsidRPr="00655D6F">
        <w:t xml:space="preserve">of </w:t>
      </w:r>
      <w:r w:rsidR="6F5F50E8" w:rsidRPr="00655D6F">
        <w:rPr>
          <w:rStyle w:val="italics"/>
        </w:rPr>
        <w:t>The Barefoot Investor</w:t>
      </w:r>
      <w:r w:rsidR="6F5F50E8" w:rsidRPr="00655D6F">
        <w:t xml:space="preserve">. </w:t>
      </w:r>
    </w:p>
    <w:p w14:paraId="000002F6" w14:textId="1BBD2B14" w:rsidR="00E211CD" w:rsidRPr="00655D6F" w:rsidRDefault="00CE489B" w:rsidP="00655D6F">
      <w:pPr>
        <w:pStyle w:val="BodyText"/>
      </w:pPr>
      <w:r w:rsidRPr="00655D6F">
        <w:rPr>
          <w:noProof/>
        </w:rPr>
        <w:drawing>
          <wp:inline distT="0" distB="0" distL="0" distR="0" wp14:anchorId="569D3B3B" wp14:editId="68F62A16">
            <wp:extent cx="239882" cy="252000"/>
            <wp:effectExtent l="0" t="0" r="1905" b="2540"/>
            <wp:docPr id="539647775"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655D6F">
        <w:t xml:space="preserve"> </w:t>
      </w:r>
      <w:r w:rsidR="0015493F" w:rsidRPr="00655D6F">
        <w:rPr>
          <w:noProof/>
        </w:rPr>
        <w:drawing>
          <wp:inline distT="0" distB="0" distL="0" distR="0" wp14:anchorId="432A64C6" wp14:editId="4C68D6D9">
            <wp:extent cx="286094" cy="252000"/>
            <wp:effectExtent l="0" t="0" r="0" b="2540"/>
            <wp:docPr id="592112611"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655D6F">
        <w:t xml:space="preserve"> </w:t>
      </w:r>
      <w:r w:rsidR="00A7612F" w:rsidRPr="00655D6F">
        <w:rPr>
          <w:rStyle w:val="Bold"/>
        </w:rPr>
        <w:t>Part 2:</w:t>
      </w:r>
      <w:r w:rsidR="00A7612F" w:rsidRPr="00655D6F">
        <w:t xml:space="preserve"> After you have read these pages, complete the table below.</w:t>
      </w:r>
    </w:p>
    <w:tbl>
      <w:tblPr>
        <w:tblStyle w:val="afd"/>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830"/>
        <w:gridCol w:w="5975"/>
      </w:tblGrid>
      <w:tr w:rsidR="00E211CD" w14:paraId="2CB0ECEC" w14:textId="77777777" w:rsidTr="00655D6F">
        <w:trPr>
          <w:trHeight w:val="567"/>
        </w:trPr>
        <w:tc>
          <w:tcPr>
            <w:tcW w:w="2830" w:type="dxa"/>
            <w:shd w:val="clear" w:color="auto" w:fill="00573F"/>
          </w:tcPr>
          <w:p w14:paraId="000002F8" w14:textId="138D307D" w:rsidR="00E211CD" w:rsidRDefault="00A7612F">
            <w:pPr>
              <w:pBdr>
                <w:top w:val="nil"/>
                <w:left w:val="nil"/>
                <w:bottom w:val="nil"/>
                <w:right w:val="nil"/>
                <w:between w:val="nil"/>
              </w:pBdr>
              <w:spacing w:before="120" w:after="120"/>
              <w:rPr>
                <w:rFonts w:ascii="Arial Narrow" w:eastAsia="Arial Narrow" w:hAnsi="Arial Narrow" w:cs="Arial Narrow"/>
                <w:b/>
                <w:color w:val="FFFFFF"/>
              </w:rPr>
            </w:pPr>
            <w:r>
              <w:rPr>
                <w:rFonts w:ascii="Arial Narrow" w:eastAsia="Arial Narrow" w:hAnsi="Arial Narrow" w:cs="Arial Narrow"/>
                <w:b/>
                <w:color w:val="FFFFFF"/>
              </w:rPr>
              <w:t>What is the overall idea/concept of this chapter?</w:t>
            </w:r>
          </w:p>
        </w:tc>
        <w:tc>
          <w:tcPr>
            <w:tcW w:w="5975" w:type="dxa"/>
          </w:tcPr>
          <w:p w14:paraId="000002F9"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r w:rsidR="00E211CD" w14:paraId="1A7DF6DF" w14:textId="77777777" w:rsidTr="00655D6F">
        <w:trPr>
          <w:trHeight w:val="567"/>
        </w:trPr>
        <w:tc>
          <w:tcPr>
            <w:tcW w:w="2830" w:type="dxa"/>
            <w:shd w:val="clear" w:color="auto" w:fill="00573F"/>
          </w:tcPr>
          <w:p w14:paraId="000002FB" w14:textId="2A89E22F" w:rsidR="00E211CD" w:rsidRDefault="00A7612F">
            <w:pPr>
              <w:pBdr>
                <w:top w:val="nil"/>
                <w:left w:val="nil"/>
                <w:bottom w:val="nil"/>
                <w:right w:val="nil"/>
                <w:between w:val="nil"/>
              </w:pBdr>
              <w:spacing w:before="120" w:after="120"/>
              <w:rPr>
                <w:rFonts w:ascii="Arial Narrow" w:eastAsia="Arial Narrow" w:hAnsi="Arial Narrow" w:cs="Arial Narrow"/>
                <w:b/>
                <w:color w:val="FFFFFF"/>
              </w:rPr>
            </w:pPr>
            <w:r>
              <w:rPr>
                <w:rFonts w:ascii="Arial Narrow" w:eastAsia="Arial Narrow" w:hAnsi="Arial Narrow" w:cs="Arial Narrow"/>
                <w:b/>
                <w:color w:val="FFFFFF"/>
              </w:rPr>
              <w:t xml:space="preserve">What are the main points? </w:t>
            </w:r>
          </w:p>
        </w:tc>
        <w:tc>
          <w:tcPr>
            <w:tcW w:w="5975" w:type="dxa"/>
          </w:tcPr>
          <w:p w14:paraId="000002FC"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r w:rsidR="00E211CD" w14:paraId="6D749A62" w14:textId="77777777" w:rsidTr="00655D6F">
        <w:trPr>
          <w:trHeight w:val="567"/>
        </w:trPr>
        <w:tc>
          <w:tcPr>
            <w:tcW w:w="2830" w:type="dxa"/>
            <w:shd w:val="clear" w:color="auto" w:fill="00573F"/>
          </w:tcPr>
          <w:p w14:paraId="000002FE" w14:textId="06B6F673" w:rsidR="00E211CD" w:rsidRDefault="00A7612F">
            <w:pPr>
              <w:pBdr>
                <w:top w:val="nil"/>
                <w:left w:val="nil"/>
                <w:bottom w:val="nil"/>
                <w:right w:val="nil"/>
                <w:between w:val="nil"/>
              </w:pBdr>
              <w:spacing w:before="120" w:after="120"/>
              <w:rPr>
                <w:rFonts w:ascii="Arial Narrow" w:eastAsia="Arial Narrow" w:hAnsi="Arial Narrow" w:cs="Arial Narrow"/>
                <w:b/>
                <w:color w:val="FFFFFF"/>
              </w:rPr>
            </w:pPr>
            <w:r>
              <w:rPr>
                <w:rFonts w:ascii="Arial Narrow" w:eastAsia="Arial Narrow" w:hAnsi="Arial Narrow" w:cs="Arial Narrow"/>
                <w:b/>
                <w:color w:val="FFFFFF"/>
              </w:rPr>
              <w:t>What is new or interesting information for you?</w:t>
            </w:r>
          </w:p>
        </w:tc>
        <w:tc>
          <w:tcPr>
            <w:tcW w:w="5975" w:type="dxa"/>
          </w:tcPr>
          <w:p w14:paraId="000002FF"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r w:rsidR="00E211CD" w14:paraId="2D53857C" w14:textId="77777777" w:rsidTr="00655D6F">
        <w:trPr>
          <w:trHeight w:val="567"/>
        </w:trPr>
        <w:tc>
          <w:tcPr>
            <w:tcW w:w="2830" w:type="dxa"/>
            <w:shd w:val="clear" w:color="auto" w:fill="00573F"/>
          </w:tcPr>
          <w:p w14:paraId="00000301" w14:textId="3419574B" w:rsidR="00E211CD" w:rsidRPr="00655D6F" w:rsidRDefault="00A7612F" w:rsidP="00655D6F">
            <w:pPr>
              <w:pStyle w:val="Tableheadingcondensed"/>
              <w:rPr>
                <w:b/>
              </w:rPr>
            </w:pPr>
            <w:r w:rsidRPr="00655D6F">
              <w:rPr>
                <w:rStyle w:val="Bold"/>
              </w:rPr>
              <w:t xml:space="preserve">How has </w:t>
            </w:r>
            <w:proofErr w:type="gramStart"/>
            <w:r w:rsidRPr="00655D6F">
              <w:rPr>
                <w:rStyle w:val="Bold"/>
              </w:rPr>
              <w:t>your</w:t>
            </w:r>
            <w:proofErr w:type="gramEnd"/>
            <w:r w:rsidRPr="00655D6F">
              <w:rPr>
                <w:rStyle w:val="Bold"/>
              </w:rPr>
              <w:t xml:space="preserve"> thinking or understanding changed after reading this chapter?</w:t>
            </w:r>
          </w:p>
        </w:tc>
        <w:tc>
          <w:tcPr>
            <w:tcW w:w="5975" w:type="dxa"/>
          </w:tcPr>
          <w:p w14:paraId="00000302"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bl>
    <w:p w14:paraId="00000304" w14:textId="3CC2364D" w:rsidR="00E211CD" w:rsidRPr="00655D6F" w:rsidRDefault="00CE489B" w:rsidP="00655D6F">
      <w:pPr>
        <w:pStyle w:val="BodyText"/>
        <w:spacing w:before="120"/>
      </w:pPr>
      <w:r w:rsidRPr="00655D6F">
        <w:rPr>
          <w:noProof/>
        </w:rPr>
        <w:drawing>
          <wp:inline distT="0" distB="0" distL="0" distR="0" wp14:anchorId="3557A5C7" wp14:editId="7E7FA3B9">
            <wp:extent cx="239882" cy="252000"/>
            <wp:effectExtent l="0" t="0" r="1905" b="2540"/>
            <wp:docPr id="1245430917"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A7612F" w:rsidRPr="00655D6F">
        <w:t xml:space="preserve"> </w:t>
      </w:r>
      <w:r w:rsidR="0015493F" w:rsidRPr="00655D6F">
        <w:rPr>
          <w:noProof/>
        </w:rPr>
        <w:drawing>
          <wp:inline distT="0" distB="0" distL="0" distR="0" wp14:anchorId="01A9EB56" wp14:editId="6EB60108">
            <wp:extent cx="286094" cy="252000"/>
            <wp:effectExtent l="0" t="0" r="0" b="2540"/>
            <wp:docPr id="1084340047"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655D6F">
        <w:t xml:space="preserve"> </w:t>
      </w:r>
      <w:r w:rsidR="00A7612F" w:rsidRPr="00655D6F">
        <w:rPr>
          <w:rStyle w:val="Bold"/>
        </w:rPr>
        <w:t>Part 3:</w:t>
      </w:r>
      <w:r w:rsidR="00A7612F" w:rsidRPr="00655D6F">
        <w:t xml:space="preserve"> Reflect on your own financial experiences. Use the questions below as a guide: </w:t>
      </w:r>
    </w:p>
    <w:p w14:paraId="00000305" w14:textId="77777777" w:rsidR="00E211CD" w:rsidRDefault="00A7612F" w:rsidP="0089281F">
      <w:pPr>
        <w:pStyle w:val="BodyText"/>
        <w:numPr>
          <w:ilvl w:val="0"/>
          <w:numId w:val="29"/>
        </w:numPr>
      </w:pPr>
      <w:r>
        <w:lastRenderedPageBreak/>
        <w:t>Do any of the points made within this chapter connect with you or your own experiences?</w:t>
      </w:r>
    </w:p>
    <w:p w14:paraId="476CBC39" w14:textId="1B80AF27" w:rsidR="00CA6AC8" w:rsidRPr="0089281F" w:rsidRDefault="6F5F50E8" w:rsidP="0089281F">
      <w:pPr>
        <w:pStyle w:val="BodyText"/>
        <w:numPr>
          <w:ilvl w:val="0"/>
          <w:numId w:val="29"/>
        </w:numPr>
      </w:pPr>
      <w:r w:rsidRPr="0089281F">
        <w:t>How could you use this information in this section in your life now?</w:t>
      </w:r>
    </w:p>
    <w:tbl>
      <w:tblPr>
        <w:tblStyle w:val="afe"/>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78349E77" w14:textId="77777777" w:rsidTr="0089281F">
        <w:trPr>
          <w:trHeight w:val="1191"/>
        </w:trPr>
        <w:tc>
          <w:tcPr>
            <w:tcW w:w="8805" w:type="dxa"/>
          </w:tcPr>
          <w:p w14:paraId="00000312" w14:textId="7B0EC20B" w:rsidR="00E211CD" w:rsidRPr="0089281F" w:rsidRDefault="0015493F" w:rsidP="0089281F">
            <w:pPr>
              <w:pStyle w:val="Tablecondensed"/>
              <w:spacing w:before="240"/>
            </w:pPr>
            <w:r w:rsidRPr="0089281F">
              <w:rPr>
                <w:noProof/>
              </w:rPr>
              <w:drawing>
                <wp:inline distT="0" distB="0" distL="0" distR="0" wp14:anchorId="3EF71C48" wp14:editId="2904C67B">
                  <wp:extent cx="286094" cy="252000"/>
                  <wp:effectExtent l="0" t="0" r="0" b="2540"/>
                  <wp:docPr id="576529966"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89281F">
              <w:t xml:space="preserve"> Add your reflection here. </w:t>
            </w:r>
          </w:p>
        </w:tc>
      </w:tr>
    </w:tbl>
    <w:p w14:paraId="00000314" w14:textId="51E38C96" w:rsidR="00E211CD" w:rsidRPr="0089281F" w:rsidRDefault="00CE489B" w:rsidP="0089281F">
      <w:pPr>
        <w:pStyle w:val="BodyText"/>
      </w:pPr>
      <w:r w:rsidRPr="0089281F">
        <w:rPr>
          <w:noProof/>
        </w:rPr>
        <w:drawing>
          <wp:inline distT="0" distB="0" distL="0" distR="0" wp14:anchorId="219531E8" wp14:editId="73A85BD5">
            <wp:extent cx="286938" cy="252000"/>
            <wp:effectExtent l="0" t="0" r="5715" b="2540"/>
            <wp:docPr id="556390521"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00A7612F" w:rsidRPr="0089281F">
        <w:t xml:space="preserve"> </w:t>
      </w:r>
      <w:r w:rsidR="00A7612F" w:rsidRPr="0089281F">
        <w:rPr>
          <w:rStyle w:val="Bold"/>
        </w:rPr>
        <w:t>Teacher advice:</w:t>
      </w:r>
      <w:r w:rsidR="00A7612F" w:rsidRPr="0089281F">
        <w:t xml:space="preserve"> Check that the image page number below is correct. </w:t>
      </w:r>
    </w:p>
    <w:p w14:paraId="00000315" w14:textId="02E85732" w:rsidR="00E211CD" w:rsidRPr="0089281F" w:rsidRDefault="0015493F" w:rsidP="0089281F">
      <w:pPr>
        <w:pStyle w:val="BodyText"/>
      </w:pPr>
      <w:r w:rsidRPr="0089281F">
        <w:rPr>
          <w:noProof/>
        </w:rPr>
        <w:drawing>
          <wp:inline distT="0" distB="0" distL="0" distR="0" wp14:anchorId="2665B81D" wp14:editId="2754E4B0">
            <wp:extent cx="286094" cy="252000"/>
            <wp:effectExtent l="0" t="0" r="0" b="2540"/>
            <wp:docPr id="768544044"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89281F">
        <w:t xml:space="preserve"> </w:t>
      </w:r>
      <w:r w:rsidR="00A7612F" w:rsidRPr="0089281F">
        <w:rPr>
          <w:rStyle w:val="Bold"/>
        </w:rPr>
        <w:t>Part 4:</w:t>
      </w:r>
      <w:r w:rsidR="00A7612F" w:rsidRPr="0089281F">
        <w:t xml:space="preserve"> In this chapter, there is an image on page 51. </w:t>
      </w:r>
      <w:proofErr w:type="spellStart"/>
      <w:r w:rsidR="00A7612F" w:rsidRPr="0089281F">
        <w:t>Analyse</w:t>
      </w:r>
      <w:proofErr w:type="spellEnd"/>
      <w:r w:rsidR="00A7612F" w:rsidRPr="0089281F">
        <w:t xml:space="preserve"> the image in the table below. </w:t>
      </w:r>
    </w:p>
    <w:tbl>
      <w:tblPr>
        <w:tblStyle w:val="aff"/>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402"/>
        <w:gridCol w:w="4403"/>
      </w:tblGrid>
      <w:tr w:rsidR="00E211CD" w14:paraId="15B032D2" w14:textId="77777777" w:rsidTr="62CF9FF4">
        <w:tc>
          <w:tcPr>
            <w:tcW w:w="4402" w:type="dxa"/>
            <w:shd w:val="clear" w:color="auto" w:fill="00573F"/>
          </w:tcPr>
          <w:p w14:paraId="00000316" w14:textId="0A96B5C0" w:rsidR="00E211CD" w:rsidRPr="0089281F" w:rsidRDefault="00A7612F" w:rsidP="0089281F">
            <w:pPr>
              <w:pStyle w:val="Tableheadingcondensed"/>
              <w:jc w:val="center"/>
              <w:rPr>
                <w:b/>
                <w:bCs/>
              </w:rPr>
            </w:pPr>
            <w:r w:rsidRPr="0089281F">
              <w:rPr>
                <w:b/>
                <w:bCs/>
              </w:rPr>
              <w:t xml:space="preserve">Features to </w:t>
            </w:r>
            <w:proofErr w:type="spellStart"/>
            <w:r w:rsidRPr="0089281F">
              <w:rPr>
                <w:b/>
                <w:bCs/>
              </w:rPr>
              <w:t>analyse</w:t>
            </w:r>
            <w:proofErr w:type="spellEnd"/>
          </w:p>
          <w:p w14:paraId="00000317" w14:textId="77777777" w:rsidR="00E211CD" w:rsidRPr="0089281F" w:rsidRDefault="00E211CD" w:rsidP="0089281F">
            <w:pPr>
              <w:pStyle w:val="Tableheadingcondensed"/>
              <w:jc w:val="center"/>
              <w:rPr>
                <w:b/>
                <w:bCs/>
              </w:rPr>
            </w:pPr>
          </w:p>
        </w:tc>
        <w:tc>
          <w:tcPr>
            <w:tcW w:w="4403" w:type="dxa"/>
            <w:shd w:val="clear" w:color="auto" w:fill="7F3F98"/>
          </w:tcPr>
          <w:p w14:paraId="00000318" w14:textId="52C73C9F" w:rsidR="00E211CD" w:rsidRPr="0089281F" w:rsidRDefault="00A7612F" w:rsidP="0089281F">
            <w:pPr>
              <w:pStyle w:val="Tableheadingcondensed"/>
              <w:jc w:val="center"/>
              <w:rPr>
                <w:b/>
                <w:bCs/>
              </w:rPr>
            </w:pPr>
            <w:r w:rsidRPr="0089281F">
              <w:rPr>
                <w:b/>
                <w:bCs/>
              </w:rPr>
              <w:t>Your response</w:t>
            </w:r>
          </w:p>
        </w:tc>
      </w:tr>
      <w:tr w:rsidR="00E211CD" w14:paraId="239A51DF" w14:textId="77777777" w:rsidTr="0089281F">
        <w:trPr>
          <w:trHeight w:val="1984"/>
        </w:trPr>
        <w:tc>
          <w:tcPr>
            <w:tcW w:w="4402" w:type="dxa"/>
          </w:tcPr>
          <w:p w14:paraId="00000319" w14:textId="77777777" w:rsidR="00E211CD" w:rsidRPr="0089281F" w:rsidRDefault="00A7612F" w:rsidP="0089281F">
            <w:pPr>
              <w:pStyle w:val="Tablecondensed"/>
            </w:pPr>
            <w:r w:rsidRPr="0089281F">
              <w:rPr>
                <w:rStyle w:val="Bold"/>
              </w:rPr>
              <w:t>Observe:</w:t>
            </w:r>
            <w:r w:rsidRPr="0089281F">
              <w:t xml:space="preserve"> Describe what you see.</w:t>
            </w:r>
          </w:p>
        </w:tc>
        <w:tc>
          <w:tcPr>
            <w:tcW w:w="4403" w:type="dxa"/>
          </w:tcPr>
          <w:p w14:paraId="0000031A" w14:textId="77777777" w:rsidR="00E211CD" w:rsidRDefault="00E211CD" w:rsidP="0089281F">
            <w:pPr>
              <w:pStyle w:val="Tablecondensed"/>
            </w:pPr>
          </w:p>
        </w:tc>
      </w:tr>
      <w:tr w:rsidR="00E211CD" w14:paraId="72439899" w14:textId="77777777" w:rsidTr="62CF9FF4">
        <w:tc>
          <w:tcPr>
            <w:tcW w:w="4402" w:type="dxa"/>
          </w:tcPr>
          <w:p w14:paraId="0000031B" w14:textId="77777777" w:rsidR="00E211CD" w:rsidRPr="0089281F" w:rsidRDefault="00A7612F" w:rsidP="0089281F">
            <w:pPr>
              <w:pStyle w:val="Tablecondensed"/>
              <w:rPr>
                <w:rStyle w:val="Bold"/>
              </w:rPr>
            </w:pPr>
            <w:r w:rsidRPr="0089281F">
              <w:rPr>
                <w:rStyle w:val="Bold"/>
              </w:rPr>
              <w:t>Finding a deeper meaning:</w:t>
            </w:r>
          </w:p>
          <w:p w14:paraId="0000031C" w14:textId="77777777" w:rsidR="00E211CD" w:rsidRPr="0089281F" w:rsidRDefault="00A7612F" w:rsidP="0089281F">
            <w:pPr>
              <w:pStyle w:val="TablecondensedBullet"/>
              <w:rPr>
                <w:rFonts w:eastAsia="Arial Narrow"/>
              </w:rPr>
            </w:pPr>
            <w:r w:rsidRPr="0089281F">
              <w:rPr>
                <w:rFonts w:eastAsia="Arial Narrow"/>
              </w:rPr>
              <w:t>What is the purpose of the image? </w:t>
            </w:r>
          </w:p>
          <w:p w14:paraId="0000031D" w14:textId="77777777" w:rsidR="00E211CD" w:rsidRPr="0089281F" w:rsidRDefault="00A7612F" w:rsidP="0089281F">
            <w:pPr>
              <w:pStyle w:val="TablecondensedBullet"/>
              <w:rPr>
                <w:rFonts w:eastAsia="Arial Narrow"/>
              </w:rPr>
            </w:pPr>
            <w:r w:rsidRPr="0089281F">
              <w:rPr>
                <w:rFonts w:eastAsia="Arial Narrow"/>
              </w:rPr>
              <w:t>What is the point of view the image is trying to get across? </w:t>
            </w:r>
          </w:p>
          <w:p w14:paraId="0000031E" w14:textId="77777777" w:rsidR="00E211CD" w:rsidRPr="0089281F" w:rsidRDefault="6F5F50E8" w:rsidP="0089281F">
            <w:pPr>
              <w:pStyle w:val="TablecondensedBullet"/>
              <w:rPr>
                <w:rFonts w:eastAsia="Arial Narrow"/>
              </w:rPr>
            </w:pPr>
            <w:r w:rsidRPr="0089281F">
              <w:rPr>
                <w:rFonts w:eastAsia="Arial Narrow"/>
              </w:rPr>
              <w:t>Are there people in the image? What are they doing? How are they presented?</w:t>
            </w:r>
          </w:p>
          <w:p w14:paraId="00000320" w14:textId="3A9C36BB" w:rsidR="00E211CD" w:rsidRPr="0089281F" w:rsidRDefault="00A7612F" w:rsidP="0089281F">
            <w:pPr>
              <w:pStyle w:val="TablecondensedBullet"/>
              <w:rPr>
                <w:rFonts w:eastAsia="Arial Narrow"/>
                <w:szCs w:val="20"/>
                <w:lang w:val="en-US"/>
              </w:rPr>
            </w:pPr>
            <w:r w:rsidRPr="0089281F">
              <w:rPr>
                <w:rFonts w:eastAsia="Arial Narrow"/>
              </w:rPr>
              <w:t>Can the image be looked at in different ways?</w:t>
            </w:r>
          </w:p>
        </w:tc>
        <w:tc>
          <w:tcPr>
            <w:tcW w:w="4403" w:type="dxa"/>
          </w:tcPr>
          <w:p w14:paraId="00000321" w14:textId="77777777" w:rsidR="00E211CD" w:rsidRDefault="00E211CD" w:rsidP="0089281F">
            <w:pPr>
              <w:pStyle w:val="Tablecondensed"/>
            </w:pPr>
          </w:p>
        </w:tc>
      </w:tr>
      <w:tr w:rsidR="00E211CD" w14:paraId="26421574" w14:textId="77777777" w:rsidTr="0089281F">
        <w:trPr>
          <w:trHeight w:val="1984"/>
        </w:trPr>
        <w:tc>
          <w:tcPr>
            <w:tcW w:w="4402" w:type="dxa"/>
          </w:tcPr>
          <w:p w14:paraId="00000322" w14:textId="77777777" w:rsidR="00E211CD" w:rsidRPr="0089281F" w:rsidRDefault="00A7612F" w:rsidP="0089281F">
            <w:pPr>
              <w:pStyle w:val="Tablecondensed"/>
              <w:rPr>
                <w:rStyle w:val="Bold"/>
              </w:rPr>
            </w:pPr>
            <w:r w:rsidRPr="0089281F">
              <w:rPr>
                <w:rStyle w:val="Bold"/>
              </w:rPr>
              <w:t>Reflection:</w:t>
            </w:r>
          </w:p>
          <w:p w14:paraId="00000323" w14:textId="77777777" w:rsidR="00E211CD" w:rsidRPr="0089281F" w:rsidRDefault="00A7612F" w:rsidP="0089281F">
            <w:pPr>
              <w:pStyle w:val="TablecondensedBullet"/>
              <w:rPr>
                <w:rFonts w:eastAsia="Arial Narrow"/>
              </w:rPr>
            </w:pPr>
            <w:r w:rsidRPr="0089281F">
              <w:rPr>
                <w:rFonts w:eastAsia="Arial Narrow"/>
              </w:rPr>
              <w:t>How effective is the image as a visual message?</w:t>
            </w:r>
          </w:p>
          <w:p w14:paraId="00000325" w14:textId="011CE010" w:rsidR="00E211CD" w:rsidRPr="0089281F" w:rsidRDefault="00A7612F" w:rsidP="0089281F">
            <w:pPr>
              <w:pStyle w:val="TablecondensedBullet"/>
              <w:rPr>
                <w:rFonts w:eastAsia="Arial Narrow"/>
                <w:szCs w:val="20"/>
                <w:lang w:val="en-US"/>
              </w:rPr>
            </w:pPr>
            <w:r w:rsidRPr="0089281F">
              <w:rPr>
                <w:rFonts w:eastAsia="Arial Narrow"/>
              </w:rPr>
              <w:t>Could any improvements be made in this image to further emphasises the point?</w:t>
            </w:r>
          </w:p>
        </w:tc>
        <w:tc>
          <w:tcPr>
            <w:tcW w:w="4403" w:type="dxa"/>
          </w:tcPr>
          <w:p w14:paraId="00000326" w14:textId="77777777" w:rsidR="00E211CD" w:rsidRDefault="00E211CD" w:rsidP="0089281F">
            <w:pPr>
              <w:pStyle w:val="Tablecondensed"/>
            </w:pPr>
          </w:p>
        </w:tc>
      </w:tr>
    </w:tbl>
    <w:p w14:paraId="00000328" w14:textId="3F66CCEF" w:rsidR="00E211CD" w:rsidRPr="0089281F" w:rsidRDefault="009F45B4" w:rsidP="0089281F">
      <w:pPr>
        <w:pStyle w:val="BodyText"/>
      </w:pPr>
      <w:r w:rsidRPr="0089281F">
        <w:rPr>
          <w:noProof/>
        </w:rPr>
        <w:drawing>
          <wp:inline distT="0" distB="0" distL="0" distR="0" wp14:anchorId="65D0C5D6" wp14:editId="15429ADB">
            <wp:extent cx="272090" cy="252000"/>
            <wp:effectExtent l="0" t="0" r="0" b="2540"/>
            <wp:docPr id="1948383439"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29"/>
                    <a:stretch>
                      <a:fillRect/>
                    </a:stretch>
                  </pic:blipFill>
                  <pic:spPr>
                    <a:xfrm>
                      <a:off x="0" y="0"/>
                      <a:ext cx="272090" cy="252000"/>
                    </a:xfrm>
                    <a:prstGeom prst="rect">
                      <a:avLst/>
                    </a:prstGeom>
                  </pic:spPr>
                </pic:pic>
              </a:graphicData>
            </a:graphic>
          </wp:inline>
        </w:drawing>
      </w:r>
      <w:r w:rsidR="6F5F50E8" w:rsidRPr="0089281F">
        <w:t xml:space="preserve"> </w:t>
      </w:r>
      <w:r w:rsidR="00CE489B" w:rsidRPr="0089281F">
        <w:rPr>
          <w:noProof/>
        </w:rPr>
        <w:drawing>
          <wp:inline distT="0" distB="0" distL="0" distR="0" wp14:anchorId="3286EDD5" wp14:editId="7D5EC9C2">
            <wp:extent cx="239882" cy="252000"/>
            <wp:effectExtent l="0" t="0" r="1905" b="2540"/>
            <wp:docPr id="60949876"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6F5F50E8" w:rsidRPr="0089281F">
        <w:t xml:space="preserve"> </w:t>
      </w:r>
      <w:r w:rsidR="0015493F" w:rsidRPr="0089281F">
        <w:rPr>
          <w:noProof/>
        </w:rPr>
        <w:drawing>
          <wp:inline distT="0" distB="0" distL="0" distR="0" wp14:anchorId="711E273D" wp14:editId="2CD44FD0">
            <wp:extent cx="286094" cy="252000"/>
            <wp:effectExtent l="0" t="0" r="0" b="2540"/>
            <wp:docPr id="1526099800"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6F5F50E8" w:rsidRPr="0089281F">
        <w:t xml:space="preserve"> </w:t>
      </w:r>
      <w:r w:rsidR="6F5F50E8" w:rsidRPr="00BC51FD">
        <w:rPr>
          <w:rStyle w:val="Bold"/>
        </w:rPr>
        <w:t>Part 5:</w:t>
      </w:r>
      <w:r w:rsidR="6F5F50E8" w:rsidRPr="0089281F">
        <w:t xml:space="preserve"> In a small group, discuss and take notes for each question. </w:t>
      </w:r>
    </w:p>
    <w:p w14:paraId="00000329" w14:textId="77777777" w:rsidR="00E211CD" w:rsidRPr="0089281F" w:rsidRDefault="00A7612F" w:rsidP="00BC51FD">
      <w:pPr>
        <w:pStyle w:val="BodyList"/>
        <w:numPr>
          <w:ilvl w:val="0"/>
          <w:numId w:val="33"/>
        </w:numPr>
      </w:pPr>
      <w:r w:rsidRPr="0089281F">
        <w:t xml:space="preserve">Can anyone </w:t>
      </w:r>
      <w:proofErr w:type="spellStart"/>
      <w:r w:rsidRPr="0089281F">
        <w:t>summarise</w:t>
      </w:r>
      <w:proofErr w:type="spellEnd"/>
      <w:r w:rsidRPr="0089281F">
        <w:t xml:space="preserve"> this chapter briefly in two to three sentences? </w:t>
      </w:r>
    </w:p>
    <w:p w14:paraId="0000032A" w14:textId="77777777" w:rsidR="00E211CD" w:rsidRPr="0089281F" w:rsidRDefault="00A7612F" w:rsidP="0089281F">
      <w:pPr>
        <w:pStyle w:val="BodyText"/>
      </w:pPr>
      <w:r w:rsidRPr="0089281F">
        <w:t>Hint: Think about why, when, who, where, how, what if.</w:t>
      </w:r>
    </w:p>
    <w:tbl>
      <w:tblPr>
        <w:tblStyle w:val="aff0"/>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503DBDF5" w14:textId="77777777" w:rsidTr="0089281F">
        <w:trPr>
          <w:trHeight w:val="1134"/>
        </w:trPr>
        <w:tc>
          <w:tcPr>
            <w:tcW w:w="8805" w:type="dxa"/>
          </w:tcPr>
          <w:p w14:paraId="0000032C"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bl>
    <w:p w14:paraId="0000032E" w14:textId="77777777" w:rsidR="00E211CD" w:rsidRDefault="00A7612F" w:rsidP="0089281F">
      <w:pPr>
        <w:pStyle w:val="BodyList"/>
      </w:pPr>
      <w:r>
        <w:t>What was going through your mind as you read this chapter?</w:t>
      </w:r>
    </w:p>
    <w:tbl>
      <w:tblPr>
        <w:tblStyle w:val="aff1"/>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6BAD5065" w14:textId="77777777" w:rsidTr="0089281F">
        <w:trPr>
          <w:trHeight w:val="1134"/>
        </w:trPr>
        <w:tc>
          <w:tcPr>
            <w:tcW w:w="8805" w:type="dxa"/>
          </w:tcPr>
          <w:p w14:paraId="00000330"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bl>
    <w:p w14:paraId="00000332" w14:textId="77777777" w:rsidR="00E211CD" w:rsidRDefault="00A7612F" w:rsidP="0089281F">
      <w:pPr>
        <w:pStyle w:val="BodyList"/>
      </w:pPr>
      <w:r>
        <w:t xml:space="preserve">How did this chapter relate to others in your group? </w:t>
      </w:r>
    </w:p>
    <w:p w14:paraId="00000333" w14:textId="77777777" w:rsidR="00E211CD" w:rsidRPr="0089281F" w:rsidRDefault="00A7612F" w:rsidP="0089281F">
      <w:pPr>
        <w:pStyle w:val="BodyText"/>
      </w:pPr>
      <w:r w:rsidRPr="0089281F">
        <w:rPr>
          <w:rStyle w:val="Bold"/>
        </w:rPr>
        <w:t>Hint:</w:t>
      </w:r>
      <w:r w:rsidRPr="0089281F">
        <w:t xml:space="preserve"> Check back on your response in Part 3 if you need to. </w:t>
      </w:r>
    </w:p>
    <w:tbl>
      <w:tblPr>
        <w:tblStyle w:val="aff2"/>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72F21E36" w14:textId="77777777" w:rsidTr="00BC51FD">
        <w:trPr>
          <w:trHeight w:val="1134"/>
        </w:trPr>
        <w:tc>
          <w:tcPr>
            <w:tcW w:w="8805" w:type="dxa"/>
          </w:tcPr>
          <w:p w14:paraId="00000335"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bl>
    <w:p w14:paraId="00000336" w14:textId="77777777" w:rsidR="00E211CD" w:rsidRDefault="00A7612F" w:rsidP="0089281F">
      <w:pPr>
        <w:pStyle w:val="BodyList"/>
      </w:pPr>
      <w:r>
        <w:t xml:space="preserve">Add a group photo for evidence in the space below. </w:t>
      </w:r>
    </w:p>
    <w:tbl>
      <w:tblPr>
        <w:tblStyle w:val="aff3"/>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4D7DF0A2" w14:textId="77777777" w:rsidTr="00BC51FD">
        <w:trPr>
          <w:trHeight w:val="1134"/>
        </w:trPr>
        <w:tc>
          <w:tcPr>
            <w:tcW w:w="8805" w:type="dxa"/>
          </w:tcPr>
          <w:p w14:paraId="0000033A"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bl>
    <w:p w14:paraId="081A0FE8" w14:textId="77777777" w:rsidR="0089281F" w:rsidRDefault="0089281F" w:rsidP="00BC51FD">
      <w:pPr>
        <w:pStyle w:val="BodyText"/>
        <w:rPr>
          <w:lang w:val="en-US"/>
        </w:rPr>
      </w:pPr>
    </w:p>
    <w:tbl>
      <w:tblPr>
        <w:tblStyle w:val="aff4"/>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89281F" w14:paraId="0CC6FC91" w14:textId="77777777" w:rsidTr="00B75CC4">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643380DF" w14:textId="77777777" w:rsidR="0089281F" w:rsidRPr="00CA6AC8" w:rsidRDefault="0089281F" w:rsidP="00BC51FD">
            <w:pPr>
              <w:pStyle w:val="Tableheadingcondensed"/>
              <w:jc w:val="center"/>
            </w:pPr>
            <w:r w:rsidRPr="00CA6AC8">
              <w:t>Task 3: Activity 3.1 Live like a millionaire!</w:t>
            </w:r>
          </w:p>
          <w:p w14:paraId="26E3D09E" w14:textId="4E43A0AE" w:rsidR="0089281F" w:rsidRDefault="0089281F" w:rsidP="00BC51FD">
            <w:pPr>
              <w:pStyle w:val="Tableheadingcondensed"/>
              <w:jc w:val="center"/>
            </w:pPr>
            <w:r w:rsidRPr="00CA6AC8">
              <w:t xml:space="preserve">Student </w:t>
            </w:r>
            <w:r w:rsidR="00BC51FD">
              <w:t>r</w:t>
            </w:r>
            <w:r w:rsidRPr="00CA6AC8">
              <w:t xml:space="preserve">eflection: </w:t>
            </w:r>
            <w:r w:rsidRPr="00BC51FD">
              <w:t>How well did you go with this step? (Please tick the box below)</w:t>
            </w:r>
          </w:p>
        </w:tc>
      </w:tr>
      <w:tr w:rsidR="0089281F" w14:paraId="33FBA638" w14:textId="77777777" w:rsidTr="00B75CC4">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48D3FEDF" w14:textId="77777777" w:rsidR="0089281F" w:rsidRDefault="00000000" w:rsidP="00BC51FD">
            <w:pPr>
              <w:pStyle w:val="Tablecondensed"/>
              <w:jc w:val="center"/>
            </w:pPr>
            <w:sdt>
              <w:sdtPr>
                <w:tag w:val="goog_rdk_88"/>
                <w:id w:val="-361216272"/>
              </w:sdtPr>
              <w:sdtContent>
                <w:r w:rsidR="0089281F">
                  <w:rPr>
                    <w:rFonts w:ascii="Arial Unicode MS" w:eastAsia="Arial Unicode MS" w:hAnsi="Arial Unicode MS" w:cs="Arial Unicode MS"/>
                  </w:rPr>
                  <w:t>☐</w:t>
                </w:r>
              </w:sdtContent>
            </w:sdt>
            <w:r w:rsidR="0089281F">
              <w:t>Not Submitted</w:t>
            </w:r>
          </w:p>
        </w:tc>
        <w:tc>
          <w:tcPr>
            <w:tcW w:w="1815" w:type="dxa"/>
          </w:tcPr>
          <w:p w14:paraId="07E593B2" w14:textId="77777777" w:rsidR="0089281F" w:rsidRDefault="00000000" w:rsidP="00BC51FD">
            <w:pPr>
              <w:pStyle w:val="Tablecondensed"/>
              <w:jc w:val="center"/>
            </w:pPr>
            <w:sdt>
              <w:sdtPr>
                <w:tag w:val="goog_rdk_89"/>
                <w:id w:val="132064588"/>
              </w:sdtPr>
              <w:sdtContent>
                <w:r w:rsidR="0089281F">
                  <w:rPr>
                    <w:rFonts w:ascii="Arial Unicode MS" w:eastAsia="Arial Unicode MS" w:hAnsi="Arial Unicode MS" w:cs="Arial Unicode MS"/>
                  </w:rPr>
                  <w:t>☐</w:t>
                </w:r>
              </w:sdtContent>
            </w:sdt>
            <w:r w:rsidR="0089281F">
              <w:t>Beginning</w:t>
            </w:r>
          </w:p>
        </w:tc>
        <w:tc>
          <w:tcPr>
            <w:tcW w:w="1876" w:type="dxa"/>
          </w:tcPr>
          <w:p w14:paraId="0D5FCF9C" w14:textId="77777777" w:rsidR="0089281F" w:rsidRDefault="00000000" w:rsidP="00BC51FD">
            <w:pPr>
              <w:pStyle w:val="Tablecondensed"/>
              <w:jc w:val="center"/>
            </w:pPr>
            <w:sdt>
              <w:sdtPr>
                <w:tag w:val="goog_rdk_90"/>
                <w:id w:val="1583909711"/>
              </w:sdtPr>
              <w:sdtContent>
                <w:r w:rsidR="0089281F">
                  <w:rPr>
                    <w:rFonts w:ascii="Arial Unicode MS" w:eastAsia="Arial Unicode MS" w:hAnsi="Arial Unicode MS" w:cs="Arial Unicode MS"/>
                  </w:rPr>
                  <w:t>☐</w:t>
                </w:r>
              </w:sdtContent>
            </w:sdt>
            <w:r w:rsidR="0089281F">
              <w:t>Consolidating</w:t>
            </w:r>
          </w:p>
        </w:tc>
        <w:tc>
          <w:tcPr>
            <w:tcW w:w="1765" w:type="dxa"/>
          </w:tcPr>
          <w:p w14:paraId="2FAC5323" w14:textId="77777777" w:rsidR="0089281F" w:rsidRDefault="00000000" w:rsidP="00BC51FD">
            <w:pPr>
              <w:pStyle w:val="Tablecondensed"/>
              <w:jc w:val="center"/>
            </w:pPr>
            <w:sdt>
              <w:sdtPr>
                <w:tag w:val="goog_rdk_91"/>
                <w:id w:val="1674802997"/>
              </w:sdtPr>
              <w:sdtContent>
                <w:r w:rsidR="0089281F">
                  <w:rPr>
                    <w:rFonts w:ascii="Arial Unicode MS" w:eastAsia="Arial Unicode MS" w:hAnsi="Arial Unicode MS" w:cs="Arial Unicode MS"/>
                  </w:rPr>
                  <w:t>☐</w:t>
                </w:r>
              </w:sdtContent>
            </w:sdt>
            <w:r w:rsidR="0089281F">
              <w:t>Achieving</w:t>
            </w:r>
          </w:p>
        </w:tc>
        <w:tc>
          <w:tcPr>
            <w:tcW w:w="1747" w:type="dxa"/>
          </w:tcPr>
          <w:p w14:paraId="00FE39CA" w14:textId="77777777" w:rsidR="0089281F" w:rsidRDefault="00000000" w:rsidP="00BC51FD">
            <w:pPr>
              <w:pStyle w:val="Tablecondensed"/>
              <w:jc w:val="center"/>
            </w:pPr>
            <w:sdt>
              <w:sdtPr>
                <w:tag w:val="goog_rdk_92"/>
                <w:id w:val="-86373989"/>
              </w:sdtPr>
              <w:sdtContent>
                <w:r w:rsidR="0089281F">
                  <w:rPr>
                    <w:rFonts w:ascii="Arial Unicode MS" w:eastAsia="Arial Unicode MS" w:hAnsi="Arial Unicode MS" w:cs="Arial Unicode MS"/>
                  </w:rPr>
                  <w:t>☐</w:t>
                </w:r>
              </w:sdtContent>
            </w:sdt>
            <w:r w:rsidR="0089281F">
              <w:t>Excelling</w:t>
            </w:r>
          </w:p>
        </w:tc>
      </w:tr>
      <w:tr w:rsidR="0089281F" w14:paraId="4790C867" w14:textId="77777777" w:rsidTr="00B75CC4">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8E15544" w14:textId="5BCEAB31" w:rsidR="0089281F" w:rsidRDefault="0089281F" w:rsidP="00BC51FD">
            <w:pPr>
              <w:pStyle w:val="Tablecondensed"/>
            </w:pPr>
            <w:r>
              <w:t xml:space="preserve">Student </w:t>
            </w:r>
            <w:r w:rsidR="00BC51FD">
              <w:t>c</w:t>
            </w:r>
            <w:r>
              <w:t>omment (</w:t>
            </w:r>
            <w:r w:rsidR="00BC51FD">
              <w:t>o</w:t>
            </w:r>
            <w:r>
              <w:t>ptional):</w:t>
            </w:r>
          </w:p>
        </w:tc>
      </w:tr>
      <w:tr w:rsidR="0089281F" w14:paraId="71381D49" w14:textId="77777777" w:rsidTr="00B75CC4">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1864E1D3" w14:textId="33944397" w:rsidR="0089281F" w:rsidRPr="00BC51FD" w:rsidRDefault="0089281F" w:rsidP="00BC51FD">
            <w:pPr>
              <w:pStyle w:val="Tableheadingcondensed"/>
              <w:jc w:val="center"/>
              <w:rPr>
                <w:rStyle w:val="Bold"/>
              </w:rPr>
            </w:pPr>
            <w:r w:rsidRPr="00BC51FD">
              <w:rPr>
                <w:rStyle w:val="Bold"/>
              </w:rPr>
              <w:t xml:space="preserve">Teacher </w:t>
            </w:r>
            <w:r w:rsidR="00BC51FD" w:rsidRPr="00BC51FD">
              <w:rPr>
                <w:rStyle w:val="Bold"/>
              </w:rPr>
              <w:t>f</w:t>
            </w:r>
            <w:r w:rsidRPr="00BC51FD">
              <w:rPr>
                <w:rStyle w:val="Bold"/>
              </w:rPr>
              <w:t>eedback</w:t>
            </w:r>
          </w:p>
        </w:tc>
      </w:tr>
      <w:tr w:rsidR="0089281F" w14:paraId="53AF0707" w14:textId="77777777" w:rsidTr="00B75CC4">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10C87E39" w14:textId="77777777" w:rsidR="0089281F" w:rsidRDefault="00000000" w:rsidP="00BC51FD">
            <w:pPr>
              <w:pStyle w:val="Tablecondensed"/>
              <w:jc w:val="center"/>
            </w:pPr>
            <w:sdt>
              <w:sdtPr>
                <w:tag w:val="goog_rdk_93"/>
                <w:id w:val="-1536340360"/>
              </w:sdtPr>
              <w:sdtContent>
                <w:r w:rsidR="0089281F">
                  <w:rPr>
                    <w:rFonts w:ascii="Arial Unicode MS" w:eastAsia="Arial Unicode MS" w:hAnsi="Arial Unicode MS" w:cs="Arial Unicode MS"/>
                  </w:rPr>
                  <w:t>☐</w:t>
                </w:r>
              </w:sdtContent>
            </w:sdt>
            <w:r w:rsidR="0089281F">
              <w:t>Not Submitted</w:t>
            </w:r>
          </w:p>
        </w:tc>
        <w:tc>
          <w:tcPr>
            <w:tcW w:w="1815" w:type="dxa"/>
          </w:tcPr>
          <w:p w14:paraId="769EF831" w14:textId="77777777" w:rsidR="0089281F" w:rsidRDefault="00000000" w:rsidP="00BC51FD">
            <w:pPr>
              <w:pStyle w:val="Tablecondensed"/>
              <w:jc w:val="center"/>
            </w:pPr>
            <w:sdt>
              <w:sdtPr>
                <w:tag w:val="goog_rdk_94"/>
                <w:id w:val="350263779"/>
              </w:sdtPr>
              <w:sdtContent>
                <w:r w:rsidR="0089281F">
                  <w:rPr>
                    <w:rFonts w:ascii="Arial Unicode MS" w:eastAsia="Arial Unicode MS" w:hAnsi="Arial Unicode MS" w:cs="Arial Unicode MS"/>
                  </w:rPr>
                  <w:t>☐</w:t>
                </w:r>
              </w:sdtContent>
            </w:sdt>
            <w:r w:rsidR="0089281F">
              <w:t>Beginning</w:t>
            </w:r>
          </w:p>
        </w:tc>
        <w:tc>
          <w:tcPr>
            <w:tcW w:w="1876" w:type="dxa"/>
          </w:tcPr>
          <w:p w14:paraId="4BA46570" w14:textId="77777777" w:rsidR="0089281F" w:rsidRDefault="00000000" w:rsidP="00BC51FD">
            <w:pPr>
              <w:pStyle w:val="Tablecondensed"/>
              <w:jc w:val="center"/>
            </w:pPr>
            <w:sdt>
              <w:sdtPr>
                <w:tag w:val="goog_rdk_95"/>
                <w:id w:val="-1257918296"/>
              </w:sdtPr>
              <w:sdtContent>
                <w:r w:rsidR="0089281F">
                  <w:rPr>
                    <w:rFonts w:ascii="Arial Unicode MS" w:eastAsia="Arial Unicode MS" w:hAnsi="Arial Unicode MS" w:cs="Arial Unicode MS"/>
                  </w:rPr>
                  <w:t>☐</w:t>
                </w:r>
              </w:sdtContent>
            </w:sdt>
            <w:r w:rsidR="0089281F">
              <w:t>Consolidating</w:t>
            </w:r>
          </w:p>
        </w:tc>
        <w:tc>
          <w:tcPr>
            <w:tcW w:w="1765" w:type="dxa"/>
          </w:tcPr>
          <w:p w14:paraId="7CD45A44" w14:textId="77777777" w:rsidR="0089281F" w:rsidRDefault="00000000" w:rsidP="00BC51FD">
            <w:pPr>
              <w:pStyle w:val="Tablecondensed"/>
              <w:jc w:val="center"/>
            </w:pPr>
            <w:sdt>
              <w:sdtPr>
                <w:tag w:val="goog_rdk_96"/>
                <w:id w:val="1321741313"/>
              </w:sdtPr>
              <w:sdtContent>
                <w:r w:rsidR="0089281F">
                  <w:rPr>
                    <w:rFonts w:ascii="Arial Unicode MS" w:eastAsia="Arial Unicode MS" w:hAnsi="Arial Unicode MS" w:cs="Arial Unicode MS"/>
                  </w:rPr>
                  <w:t>☐</w:t>
                </w:r>
              </w:sdtContent>
            </w:sdt>
            <w:r w:rsidR="0089281F">
              <w:t>Achieving</w:t>
            </w:r>
          </w:p>
        </w:tc>
        <w:tc>
          <w:tcPr>
            <w:tcW w:w="1747" w:type="dxa"/>
          </w:tcPr>
          <w:p w14:paraId="7997E813" w14:textId="77777777" w:rsidR="0089281F" w:rsidRDefault="00000000" w:rsidP="00BC51FD">
            <w:pPr>
              <w:pStyle w:val="Tablecondensed"/>
              <w:jc w:val="center"/>
            </w:pPr>
            <w:sdt>
              <w:sdtPr>
                <w:tag w:val="goog_rdk_97"/>
                <w:id w:val="1783814619"/>
              </w:sdtPr>
              <w:sdtContent>
                <w:r w:rsidR="0089281F">
                  <w:rPr>
                    <w:rFonts w:ascii="Arial Unicode MS" w:eastAsia="Arial Unicode MS" w:hAnsi="Arial Unicode MS" w:cs="Arial Unicode MS"/>
                  </w:rPr>
                  <w:t>☐</w:t>
                </w:r>
              </w:sdtContent>
            </w:sdt>
            <w:r w:rsidR="0089281F">
              <w:t>Excelling</w:t>
            </w:r>
          </w:p>
        </w:tc>
      </w:tr>
      <w:tr w:rsidR="0089281F" w14:paraId="520B4109" w14:textId="77777777" w:rsidTr="00B75CC4">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7CAD878F" w14:textId="77777777" w:rsidR="0089281F" w:rsidRPr="00BC51FD" w:rsidRDefault="0089281F" w:rsidP="00BC51FD">
            <w:pPr>
              <w:pStyle w:val="Tablecondensed"/>
            </w:pPr>
            <w:r w:rsidRPr="00BC51FD">
              <w:rPr>
                <w:rStyle w:val="Bold"/>
              </w:rPr>
              <w:t>Not Submitted:</w:t>
            </w:r>
            <w:r w:rsidRPr="00BC51FD">
              <w:t xml:space="preserve"> No work has been submitted or attempted for this outcome. </w:t>
            </w:r>
          </w:p>
        </w:tc>
        <w:tc>
          <w:tcPr>
            <w:tcW w:w="1815" w:type="dxa"/>
          </w:tcPr>
          <w:p w14:paraId="283667FF" w14:textId="77777777" w:rsidR="0089281F" w:rsidRPr="00BC51FD" w:rsidRDefault="0089281F" w:rsidP="00BC51FD">
            <w:pPr>
              <w:pStyle w:val="Tablecondensed"/>
            </w:pPr>
            <w:r w:rsidRPr="00BC51FD">
              <w:rPr>
                <w:rStyle w:val="Bold"/>
              </w:rPr>
              <w:t>Beginning:</w:t>
            </w:r>
            <w:r w:rsidRPr="00BC51FD">
              <w:t xml:space="preserve"> You attempted some aspects of this task. To bump it up, you need to participate and respond to all aspects of the task.</w:t>
            </w:r>
          </w:p>
        </w:tc>
        <w:tc>
          <w:tcPr>
            <w:tcW w:w="1876" w:type="dxa"/>
          </w:tcPr>
          <w:p w14:paraId="4A405C75" w14:textId="77777777" w:rsidR="0089281F" w:rsidRPr="00BC51FD" w:rsidRDefault="0089281F" w:rsidP="00BC51FD">
            <w:pPr>
              <w:pStyle w:val="Tablecondensed"/>
            </w:pPr>
            <w:r w:rsidRPr="00BC51FD">
              <w:rPr>
                <w:rStyle w:val="Bold"/>
              </w:rPr>
              <w:t>Consolidating:</w:t>
            </w:r>
            <w:r w:rsidRPr="00BC51FD">
              <w:t xml:space="preserve"> You have participated in a discussion and provided a basic response to most aspects of this task. To bump it up, check over your task and make sure all required sections have a basic response. </w:t>
            </w:r>
          </w:p>
        </w:tc>
        <w:tc>
          <w:tcPr>
            <w:tcW w:w="1765" w:type="dxa"/>
          </w:tcPr>
          <w:p w14:paraId="2227BE89" w14:textId="77777777" w:rsidR="0089281F" w:rsidRPr="00BC51FD" w:rsidRDefault="0089281F" w:rsidP="00BC51FD">
            <w:pPr>
              <w:pStyle w:val="Tablecondensed"/>
            </w:pPr>
            <w:r w:rsidRPr="00BC51FD">
              <w:rPr>
                <w:rStyle w:val="Bold"/>
              </w:rPr>
              <w:t>Achieving:</w:t>
            </w:r>
            <w:r w:rsidRPr="00BC51FD">
              <w:t xml:space="preserve"> You have participated in a discussion and provided basic responses to all required sections of this task. To bump it up, try to add more details to your responses and include information about how this is relevant to your peers and your own life. </w:t>
            </w:r>
          </w:p>
        </w:tc>
        <w:tc>
          <w:tcPr>
            <w:tcW w:w="1747" w:type="dxa"/>
          </w:tcPr>
          <w:p w14:paraId="69C552ED" w14:textId="77777777" w:rsidR="0089281F" w:rsidRPr="00BC51FD" w:rsidRDefault="0089281F" w:rsidP="00BC51FD">
            <w:pPr>
              <w:pStyle w:val="Tablecondensed"/>
            </w:pPr>
            <w:r w:rsidRPr="00BC51FD">
              <w:rPr>
                <w:rStyle w:val="Bold"/>
              </w:rPr>
              <w:t>Excelling:</w:t>
            </w:r>
            <w:r w:rsidRPr="00BC51FD">
              <w:t xml:space="preserve"> You have actively participated in a discussion and provided detailed responses to all required sections of this task. You have considered how this information applies to your peers and your own life. Great work! </w:t>
            </w:r>
          </w:p>
        </w:tc>
      </w:tr>
      <w:tr w:rsidR="0089281F" w14:paraId="23457737" w14:textId="77777777" w:rsidTr="00B75CC4">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4747A9AF" w14:textId="31752E49" w:rsidR="0089281F" w:rsidRPr="00BC51FD" w:rsidRDefault="0089281F" w:rsidP="00BC51FD">
            <w:pPr>
              <w:pStyle w:val="Tablecondensed"/>
            </w:pPr>
            <w:r w:rsidRPr="00BC51FD">
              <w:t xml:space="preserve">Teacher </w:t>
            </w:r>
            <w:r w:rsidR="00BC51FD" w:rsidRPr="00BC51FD">
              <w:t>c</w:t>
            </w:r>
            <w:r w:rsidRPr="00BC51FD">
              <w:t>omment:</w:t>
            </w:r>
          </w:p>
        </w:tc>
      </w:tr>
    </w:tbl>
    <w:p w14:paraId="00000363" w14:textId="54DB9CC5" w:rsidR="00E211CD" w:rsidRPr="00EC03FF" w:rsidRDefault="6F5F50E8" w:rsidP="00BC51FD">
      <w:pPr>
        <w:pStyle w:val="Heading3"/>
        <w:rPr>
          <w:lang w:val="en-US"/>
        </w:rPr>
      </w:pPr>
      <w:bookmarkStart w:id="29" w:name="_Toc212643081"/>
      <w:r w:rsidRPr="00EC03FF">
        <w:rPr>
          <w:lang w:val="en-US"/>
        </w:rPr>
        <w:t>Have you completed the following activity for Literacy Task 3: The Barefoot Investor: Live like a millionaire!?</w:t>
      </w:r>
      <w:bookmarkEnd w:id="29"/>
      <w:r w:rsidRPr="00EC03FF">
        <w:rPr>
          <w:lang w:val="en-US"/>
        </w:rPr>
        <w:t xml:space="preserve"> </w:t>
      </w:r>
    </w:p>
    <w:tbl>
      <w:tblPr>
        <w:tblStyle w:val="aff5"/>
        <w:tblW w:w="877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47096C38" w14:textId="77777777" w:rsidTr="177AED60">
        <w:trPr>
          <w:cnfStyle w:val="100000000000" w:firstRow="1" w:lastRow="0" w:firstColumn="0" w:lastColumn="0" w:oddVBand="0" w:evenVBand="0" w:oddHBand="0" w:evenHBand="0" w:firstRowFirstColumn="0" w:firstRowLastColumn="0" w:lastRowFirstColumn="0" w:lastRowLastColumn="0"/>
          <w:tblHeader/>
          <w:jc w:val="center"/>
        </w:trPr>
        <w:tc>
          <w:tcPr>
            <w:tcW w:w="8770" w:type="dxa"/>
            <w:shd w:val="clear" w:color="auto" w:fill="0076A3"/>
          </w:tcPr>
          <w:p w14:paraId="00000364" w14:textId="77777777" w:rsidR="00E211CD" w:rsidRDefault="00A7612F" w:rsidP="00BC51FD">
            <w:pPr>
              <w:pStyle w:val="Tableheadingcondensed"/>
              <w:jc w:val="center"/>
            </w:pPr>
            <w:r>
              <w:t>Task checklist</w:t>
            </w:r>
          </w:p>
        </w:tc>
      </w:tr>
      <w:tr w:rsidR="00E211CD" w14:paraId="4F898C77" w14:textId="77777777" w:rsidTr="177AED60">
        <w:trPr>
          <w:cnfStyle w:val="000000100000" w:firstRow="0" w:lastRow="0" w:firstColumn="0" w:lastColumn="0" w:oddVBand="0" w:evenVBand="0" w:oddHBand="1" w:evenHBand="0" w:firstRowFirstColumn="0" w:firstRowLastColumn="0" w:lastRowFirstColumn="0" w:lastRowLastColumn="0"/>
          <w:trHeight w:val="441"/>
          <w:jc w:val="center"/>
        </w:trPr>
        <w:tc>
          <w:tcPr>
            <w:tcW w:w="8770" w:type="dxa"/>
          </w:tcPr>
          <w:p w14:paraId="00000365" w14:textId="5A433D8B" w:rsidR="00E211CD" w:rsidRPr="00BC51FD" w:rsidRDefault="00A7612F" w:rsidP="00BC51FD">
            <w:pPr>
              <w:pStyle w:val="Tablecondensed"/>
            </w:pPr>
            <w:r w:rsidRPr="00BC51FD">
              <w:t xml:space="preserve">Before moving onto Literacy Task 4: The Barefoot Investor: Becoming an investor, students will have completed the following for Literacy Task 3: The Barefoot Investor: Live like a millionaire! </w:t>
            </w:r>
          </w:p>
          <w:p w14:paraId="315DFBCE" w14:textId="77777777" w:rsidR="00CA6AC8" w:rsidRPr="00BC51FD" w:rsidRDefault="00CA6AC8" w:rsidP="00BC51FD">
            <w:pPr>
              <w:pStyle w:val="Tablecondensed"/>
            </w:pPr>
          </w:p>
          <w:p w14:paraId="6112CDC9" w14:textId="77777777" w:rsidR="00E211CD" w:rsidRPr="00BC51FD" w:rsidRDefault="00A7612F" w:rsidP="00BC51FD">
            <w:pPr>
              <w:pStyle w:val="Tablecondensed"/>
            </w:pPr>
            <w:r w:rsidRPr="00BC51FD">
              <w:rPr>
                <w:rFonts w:ascii="Segoe UI Symbol" w:hAnsi="Segoe UI Symbol" w:cs="Segoe UI Symbol"/>
              </w:rPr>
              <w:t>☐</w:t>
            </w:r>
            <w:r w:rsidRPr="00BC51FD">
              <w:t xml:space="preserve"> Activity 3.1 Live like a millionaire!</w:t>
            </w:r>
          </w:p>
          <w:p w14:paraId="00000366" w14:textId="77777777" w:rsidR="00CA6AC8" w:rsidRDefault="00CA6AC8"/>
        </w:tc>
      </w:tr>
    </w:tbl>
    <w:p w14:paraId="00000371" w14:textId="062F3599" w:rsidR="00E211CD" w:rsidRDefault="00A7612F" w:rsidP="009D03F6">
      <w:pPr>
        <w:pStyle w:val="Heading1"/>
      </w:pPr>
      <w:bookmarkStart w:id="30" w:name="_Toc212643082"/>
      <w:r w:rsidRPr="00BC51FD">
        <w:lastRenderedPageBreak/>
        <w:t>Task 4: The Barefoot Investor: Becoming an investor!</w:t>
      </w:r>
      <w:bookmarkEnd w:id="30"/>
    </w:p>
    <w:tbl>
      <w:tblPr>
        <w:tblStyle w:val="aff6"/>
        <w:tblW w:w="87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6ADE8F30" w14:textId="77777777" w:rsidTr="00E211CD">
        <w:trPr>
          <w:cnfStyle w:val="100000000000" w:firstRow="1" w:lastRow="0" w:firstColumn="0" w:lastColumn="0" w:oddVBand="0" w:evenVBand="0" w:oddHBand="0" w:evenHBand="0" w:firstRowFirstColumn="0" w:firstRowLastColumn="0" w:lastRowFirstColumn="0" w:lastRowLastColumn="0"/>
          <w:trHeight w:val="300"/>
          <w:tblHeader/>
        </w:trPr>
        <w:tc>
          <w:tcPr>
            <w:tcW w:w="8770" w:type="dxa"/>
          </w:tcPr>
          <w:p w14:paraId="00000372" w14:textId="77777777" w:rsidR="00E211CD" w:rsidRDefault="00A7612F" w:rsidP="00BC51FD">
            <w:pPr>
              <w:pStyle w:val="Tableheadingcondensed"/>
              <w:jc w:val="center"/>
            </w:pPr>
            <w:r>
              <w:t>Task checklist</w:t>
            </w:r>
          </w:p>
        </w:tc>
      </w:tr>
      <w:tr w:rsidR="00E211CD" w14:paraId="77281C18" w14:textId="77777777" w:rsidTr="00E211CD">
        <w:trPr>
          <w:cnfStyle w:val="000000100000" w:firstRow="0" w:lastRow="0" w:firstColumn="0" w:lastColumn="0" w:oddVBand="0" w:evenVBand="0" w:oddHBand="1" w:evenHBand="0" w:firstRowFirstColumn="0" w:firstRowLastColumn="0" w:lastRowFirstColumn="0" w:lastRowLastColumn="0"/>
          <w:trHeight w:val="863"/>
        </w:trPr>
        <w:tc>
          <w:tcPr>
            <w:tcW w:w="8770" w:type="dxa"/>
          </w:tcPr>
          <w:p w14:paraId="00000373" w14:textId="77777777" w:rsidR="00E211CD" w:rsidRDefault="00A7612F" w:rsidP="00BC51FD">
            <w:pPr>
              <w:pStyle w:val="Tablecondensed"/>
            </w:pPr>
            <w:r>
              <w:t>Students will complete the following for Literacy Task 4: The Barefoot Investor: Becoming an investor!</w:t>
            </w:r>
          </w:p>
          <w:p w14:paraId="00000375" w14:textId="458305DA" w:rsidR="00E211CD" w:rsidRDefault="00000000" w:rsidP="00BC51FD">
            <w:pPr>
              <w:pStyle w:val="Tablecondensed"/>
            </w:pPr>
            <w:sdt>
              <w:sdtPr>
                <w:tag w:val="goog_rdk_98"/>
                <w:id w:val="1935794554"/>
              </w:sdtPr>
              <w:sdtContent>
                <w:r w:rsidR="00A7612F">
                  <w:rPr>
                    <w:rFonts w:ascii="Arial Unicode MS" w:eastAsia="Arial Unicode MS" w:hAnsi="Arial Unicode MS" w:cs="Arial Unicode MS"/>
                  </w:rPr>
                  <w:t>☐</w:t>
                </w:r>
              </w:sdtContent>
            </w:sdt>
            <w:r w:rsidR="00A7612F">
              <w:t xml:space="preserve"> Activity 4.1 </w:t>
            </w:r>
            <w:r w:rsidR="00A7612F" w:rsidRPr="00EC03FF">
              <w:t>Becoming an investor!</w:t>
            </w:r>
            <w:r w:rsidR="00A7612F">
              <w:t xml:space="preserve"> </w:t>
            </w:r>
          </w:p>
        </w:tc>
      </w:tr>
    </w:tbl>
    <w:p w14:paraId="00000377" w14:textId="77777777" w:rsidR="00E211CD" w:rsidRPr="00EC03FF" w:rsidRDefault="00A7612F" w:rsidP="00BC51FD">
      <w:pPr>
        <w:pStyle w:val="Heading3"/>
      </w:pPr>
      <w:bookmarkStart w:id="31" w:name="_Toc212643083"/>
      <w:r w:rsidRPr="00EC03FF">
        <w:t>Activity 4.1 Becoming an investor!</w:t>
      </w:r>
      <w:bookmarkEnd w:id="31"/>
      <w:r w:rsidRPr="00EC03FF">
        <w:t xml:space="preserve"> </w:t>
      </w:r>
    </w:p>
    <w:p w14:paraId="00000378" w14:textId="4896FD50" w:rsidR="00E211CD" w:rsidRPr="00BC51FD" w:rsidRDefault="00CE489B" w:rsidP="00BC51FD">
      <w:pPr>
        <w:pStyle w:val="BodyText"/>
      </w:pPr>
      <w:r w:rsidRPr="00BC51FD">
        <w:rPr>
          <w:noProof/>
        </w:rPr>
        <w:drawing>
          <wp:inline distT="0" distB="0" distL="0" distR="0" wp14:anchorId="28E1185E" wp14:editId="5E709242">
            <wp:extent cx="286938" cy="252000"/>
            <wp:effectExtent l="0" t="0" r="5715" b="2540"/>
            <wp:docPr id="1291753592"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6F5F50E8" w:rsidRPr="00BC51FD">
        <w:t xml:space="preserve"> </w:t>
      </w:r>
      <w:r w:rsidR="6F5F50E8" w:rsidRPr="00BC51FD">
        <w:rPr>
          <w:rStyle w:val="Bold"/>
        </w:rPr>
        <w:t>Teacher advice:</w:t>
      </w:r>
      <w:r w:rsidR="6F5F50E8" w:rsidRPr="00BC51FD">
        <w:t xml:space="preserve"> Check your page numbers in your copy of the text. </w:t>
      </w:r>
    </w:p>
    <w:p w14:paraId="0000037A" w14:textId="7049B9BE" w:rsidR="00E211CD" w:rsidRPr="00BC51FD" w:rsidRDefault="00CE489B" w:rsidP="00BC51FD">
      <w:pPr>
        <w:pStyle w:val="BodyText"/>
      </w:pPr>
      <w:r w:rsidRPr="00BC51FD">
        <w:rPr>
          <w:noProof/>
        </w:rPr>
        <w:drawing>
          <wp:inline distT="0" distB="0" distL="0" distR="0" wp14:anchorId="5A340C88" wp14:editId="19D19633">
            <wp:extent cx="286938" cy="252000"/>
            <wp:effectExtent l="0" t="0" r="5715" b="2540"/>
            <wp:docPr id="2025393152"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BC51FD">
        <w:t xml:space="preserve"> </w:t>
      </w:r>
      <w:r w:rsidRPr="00BC51FD">
        <w:rPr>
          <w:noProof/>
        </w:rPr>
        <w:drawing>
          <wp:inline distT="0" distB="0" distL="0" distR="0" wp14:anchorId="194CD6C0" wp14:editId="33D73341">
            <wp:extent cx="239882" cy="252000"/>
            <wp:effectExtent l="0" t="0" r="1905" b="2540"/>
            <wp:docPr id="123798166"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BC51FD">
        <w:t xml:space="preserve"> </w:t>
      </w:r>
      <w:r w:rsidR="0015493F" w:rsidRPr="00BC51FD">
        <w:rPr>
          <w:noProof/>
        </w:rPr>
        <w:drawing>
          <wp:inline distT="0" distB="0" distL="0" distR="0" wp14:anchorId="5767B232" wp14:editId="402C11E3">
            <wp:extent cx="286094" cy="252000"/>
            <wp:effectExtent l="0" t="0" r="0" b="2540"/>
            <wp:docPr id="35067074"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6F5F50E8" w:rsidRPr="00BC51FD">
        <w:t xml:space="preserve">  </w:t>
      </w:r>
      <w:r w:rsidR="6F5F50E8" w:rsidRPr="00BC51FD">
        <w:rPr>
          <w:rStyle w:val="Bold"/>
        </w:rPr>
        <w:t>Part 1:</w:t>
      </w:r>
      <w:r w:rsidR="6F5F50E8" w:rsidRPr="00BC51FD">
        <w:t xml:space="preserve"> Read or listen to pages 137–149 </w:t>
      </w:r>
      <w:r w:rsidR="003A169C" w:rsidRPr="00BC51FD">
        <w:t>(‘Your Golden Ticket—becoming an investor</w:t>
      </w:r>
      <w:r w:rsidR="005C0823" w:rsidRPr="00BC51FD">
        <w:t xml:space="preserve">’) </w:t>
      </w:r>
      <w:r w:rsidR="6F5F50E8" w:rsidRPr="00BC51FD">
        <w:t xml:space="preserve">of </w:t>
      </w:r>
      <w:r w:rsidR="6F5F50E8" w:rsidRPr="00BC51FD">
        <w:rPr>
          <w:rStyle w:val="italics"/>
        </w:rPr>
        <w:t>The Barefoot Investor</w:t>
      </w:r>
      <w:r w:rsidR="6F5F50E8" w:rsidRPr="00BC51FD">
        <w:t xml:space="preserve">. </w:t>
      </w:r>
    </w:p>
    <w:p w14:paraId="0000037B" w14:textId="0B027DBE" w:rsidR="00E211CD" w:rsidRPr="00BC51FD" w:rsidRDefault="00CE489B" w:rsidP="00BC51FD">
      <w:pPr>
        <w:pStyle w:val="BodyText"/>
      </w:pPr>
      <w:r w:rsidRPr="00BC51FD">
        <w:rPr>
          <w:noProof/>
        </w:rPr>
        <w:drawing>
          <wp:inline distT="0" distB="0" distL="0" distR="0" wp14:anchorId="0E9F89E4" wp14:editId="19799C7D">
            <wp:extent cx="239882" cy="252000"/>
            <wp:effectExtent l="0" t="0" r="1905" b="2540"/>
            <wp:docPr id="1287807871"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BC51FD">
        <w:t xml:space="preserve"> </w:t>
      </w:r>
      <w:r w:rsidR="0015493F" w:rsidRPr="00BC51FD">
        <w:rPr>
          <w:noProof/>
        </w:rPr>
        <w:drawing>
          <wp:inline distT="0" distB="0" distL="0" distR="0" wp14:anchorId="799EABE6" wp14:editId="57359A81">
            <wp:extent cx="286094" cy="252000"/>
            <wp:effectExtent l="0" t="0" r="0" b="2540"/>
            <wp:docPr id="1769221735"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BC51FD">
        <w:t xml:space="preserve"> </w:t>
      </w:r>
      <w:r w:rsidR="00A7612F" w:rsidRPr="00BC51FD">
        <w:rPr>
          <w:rStyle w:val="Bold"/>
        </w:rPr>
        <w:t>Part 2:</w:t>
      </w:r>
      <w:r w:rsidR="00A7612F" w:rsidRPr="00BC51FD">
        <w:t xml:space="preserve"> After you have read these pages, complete the table below.</w:t>
      </w:r>
    </w:p>
    <w:tbl>
      <w:tblPr>
        <w:tblStyle w:val="aff7"/>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830"/>
        <w:gridCol w:w="5975"/>
      </w:tblGrid>
      <w:tr w:rsidR="00E211CD" w14:paraId="58CAC811" w14:textId="77777777" w:rsidTr="00BC51FD">
        <w:trPr>
          <w:trHeight w:val="567"/>
        </w:trPr>
        <w:tc>
          <w:tcPr>
            <w:tcW w:w="2830" w:type="dxa"/>
            <w:shd w:val="clear" w:color="auto" w:fill="00573F"/>
          </w:tcPr>
          <w:p w14:paraId="0000037D" w14:textId="2A207A18" w:rsidR="00E211CD" w:rsidRPr="00BC51FD" w:rsidRDefault="00A7612F" w:rsidP="00BC51FD">
            <w:pPr>
              <w:pStyle w:val="Tableheadingcondensed"/>
              <w:rPr>
                <w:rStyle w:val="Bold"/>
              </w:rPr>
            </w:pPr>
            <w:r w:rsidRPr="00BC51FD">
              <w:rPr>
                <w:rStyle w:val="Bold"/>
              </w:rPr>
              <w:t>What is the overall idea/concept of this chapter?</w:t>
            </w:r>
          </w:p>
        </w:tc>
        <w:tc>
          <w:tcPr>
            <w:tcW w:w="5975" w:type="dxa"/>
          </w:tcPr>
          <w:p w14:paraId="0000037E"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r w:rsidR="00E211CD" w14:paraId="766A1E0C" w14:textId="77777777" w:rsidTr="00BC51FD">
        <w:trPr>
          <w:trHeight w:val="567"/>
        </w:trPr>
        <w:tc>
          <w:tcPr>
            <w:tcW w:w="2830" w:type="dxa"/>
            <w:shd w:val="clear" w:color="auto" w:fill="00573F"/>
          </w:tcPr>
          <w:p w14:paraId="00000380" w14:textId="3AF8A95C" w:rsidR="00E211CD" w:rsidRPr="00BC51FD" w:rsidRDefault="00A7612F" w:rsidP="00BC51FD">
            <w:pPr>
              <w:pStyle w:val="Tableheadingcondensed"/>
              <w:rPr>
                <w:rStyle w:val="Bold"/>
              </w:rPr>
            </w:pPr>
            <w:r w:rsidRPr="00BC51FD">
              <w:rPr>
                <w:rStyle w:val="Bold"/>
              </w:rPr>
              <w:t xml:space="preserve">What are the main points? </w:t>
            </w:r>
          </w:p>
        </w:tc>
        <w:tc>
          <w:tcPr>
            <w:tcW w:w="5975" w:type="dxa"/>
          </w:tcPr>
          <w:p w14:paraId="00000381"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r w:rsidR="00E211CD" w14:paraId="600FA573" w14:textId="77777777" w:rsidTr="00BC51FD">
        <w:trPr>
          <w:trHeight w:val="567"/>
        </w:trPr>
        <w:tc>
          <w:tcPr>
            <w:tcW w:w="2830" w:type="dxa"/>
            <w:shd w:val="clear" w:color="auto" w:fill="00573F"/>
          </w:tcPr>
          <w:p w14:paraId="00000383" w14:textId="70860290" w:rsidR="00E211CD" w:rsidRPr="00BC51FD" w:rsidRDefault="00A7612F" w:rsidP="00BC51FD">
            <w:pPr>
              <w:pStyle w:val="Tableheadingcondensed"/>
              <w:rPr>
                <w:rStyle w:val="Bold"/>
              </w:rPr>
            </w:pPr>
            <w:r w:rsidRPr="00BC51FD">
              <w:rPr>
                <w:rStyle w:val="Bold"/>
              </w:rPr>
              <w:t>What is new or interesting information for you?</w:t>
            </w:r>
          </w:p>
        </w:tc>
        <w:tc>
          <w:tcPr>
            <w:tcW w:w="5975" w:type="dxa"/>
          </w:tcPr>
          <w:p w14:paraId="00000384"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r w:rsidR="00E211CD" w14:paraId="534B069E" w14:textId="77777777" w:rsidTr="00BC51FD">
        <w:trPr>
          <w:trHeight w:val="567"/>
        </w:trPr>
        <w:tc>
          <w:tcPr>
            <w:tcW w:w="2830" w:type="dxa"/>
            <w:shd w:val="clear" w:color="auto" w:fill="00573F"/>
          </w:tcPr>
          <w:p w14:paraId="00000386" w14:textId="601D4DD7" w:rsidR="00E211CD" w:rsidRPr="00BC51FD" w:rsidRDefault="00A7612F" w:rsidP="00BC51FD">
            <w:pPr>
              <w:pStyle w:val="Tableheadingcondensed"/>
              <w:rPr>
                <w:rStyle w:val="Bold"/>
              </w:rPr>
            </w:pPr>
            <w:r w:rsidRPr="00BC51FD">
              <w:rPr>
                <w:rStyle w:val="Bold"/>
              </w:rPr>
              <w:t xml:space="preserve">How has </w:t>
            </w:r>
            <w:proofErr w:type="gramStart"/>
            <w:r w:rsidRPr="00BC51FD">
              <w:rPr>
                <w:rStyle w:val="Bold"/>
              </w:rPr>
              <w:t>your</w:t>
            </w:r>
            <w:proofErr w:type="gramEnd"/>
            <w:r w:rsidRPr="00BC51FD">
              <w:rPr>
                <w:rStyle w:val="Bold"/>
              </w:rPr>
              <w:t xml:space="preserve"> thinking or understanding changed after reading this chapter?</w:t>
            </w:r>
          </w:p>
        </w:tc>
        <w:tc>
          <w:tcPr>
            <w:tcW w:w="5975" w:type="dxa"/>
          </w:tcPr>
          <w:p w14:paraId="00000387"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bl>
    <w:p w14:paraId="00000388" w14:textId="77777777" w:rsidR="00E211CD" w:rsidRDefault="00E211CD">
      <w:pPr>
        <w:spacing w:line="240" w:lineRule="auto"/>
        <w:rPr>
          <w:rFonts w:ascii="Arial" w:eastAsia="Arial" w:hAnsi="Arial" w:cs="Arial"/>
          <w:b/>
        </w:rPr>
      </w:pPr>
    </w:p>
    <w:p w14:paraId="00000389" w14:textId="08CA9746" w:rsidR="00E211CD" w:rsidRPr="009D03F6" w:rsidRDefault="009F45B4" w:rsidP="009D03F6">
      <w:pPr>
        <w:pStyle w:val="BodyText"/>
      </w:pPr>
      <w:r w:rsidRPr="009D03F6">
        <w:rPr>
          <w:noProof/>
        </w:rPr>
        <w:drawing>
          <wp:inline distT="0" distB="0" distL="0" distR="0" wp14:anchorId="5F1A1D83" wp14:editId="07EB1691">
            <wp:extent cx="272090" cy="252000"/>
            <wp:effectExtent l="0" t="0" r="0" b="2540"/>
            <wp:docPr id="786749826"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29"/>
                    <a:stretch>
                      <a:fillRect/>
                    </a:stretch>
                  </pic:blipFill>
                  <pic:spPr>
                    <a:xfrm>
                      <a:off x="0" y="0"/>
                      <a:ext cx="272090" cy="252000"/>
                    </a:xfrm>
                    <a:prstGeom prst="rect">
                      <a:avLst/>
                    </a:prstGeom>
                  </pic:spPr>
                </pic:pic>
              </a:graphicData>
            </a:graphic>
          </wp:inline>
        </w:drawing>
      </w:r>
      <w:r w:rsidR="6F5F50E8" w:rsidRPr="009D03F6">
        <w:t xml:space="preserve"> </w:t>
      </w:r>
      <w:r w:rsidR="0015493F" w:rsidRPr="009D03F6">
        <w:rPr>
          <w:noProof/>
        </w:rPr>
        <w:drawing>
          <wp:inline distT="0" distB="0" distL="0" distR="0" wp14:anchorId="4E06EF65" wp14:editId="7B1AE63B">
            <wp:extent cx="239882" cy="252000"/>
            <wp:effectExtent l="0" t="0" r="1905" b="2540"/>
            <wp:docPr id="1664703458"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6F5F50E8" w:rsidRPr="009D03F6">
        <w:t xml:space="preserve"> </w:t>
      </w:r>
      <w:r w:rsidR="0015493F" w:rsidRPr="009D03F6">
        <w:rPr>
          <w:noProof/>
        </w:rPr>
        <w:drawing>
          <wp:inline distT="0" distB="0" distL="0" distR="0" wp14:anchorId="48065E53" wp14:editId="375D71A4">
            <wp:extent cx="286094" cy="252000"/>
            <wp:effectExtent l="0" t="0" r="0" b="2540"/>
            <wp:docPr id="537055714"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6F5F50E8" w:rsidRPr="009D03F6">
        <w:t xml:space="preserve"> </w:t>
      </w:r>
      <w:r w:rsidR="6F5F50E8" w:rsidRPr="009D03F6">
        <w:rPr>
          <w:rStyle w:val="Bold"/>
        </w:rPr>
        <w:t>Part 3:</w:t>
      </w:r>
      <w:r w:rsidR="6F5F50E8" w:rsidRPr="009D03F6">
        <w:t xml:space="preserve"> In a small group, discuss and take notes for each question. </w:t>
      </w:r>
    </w:p>
    <w:p w14:paraId="0000038A" w14:textId="77777777" w:rsidR="00E211CD" w:rsidRPr="009D03F6" w:rsidRDefault="00A7612F" w:rsidP="009D03F6">
      <w:pPr>
        <w:pStyle w:val="BodyList"/>
        <w:numPr>
          <w:ilvl w:val="0"/>
          <w:numId w:val="34"/>
        </w:numPr>
      </w:pPr>
      <w:r w:rsidRPr="009D03F6">
        <w:rPr>
          <w:lang w:val="en-US"/>
        </w:rPr>
        <w:t xml:space="preserve">Can anyone </w:t>
      </w:r>
      <w:proofErr w:type="spellStart"/>
      <w:r w:rsidRPr="009D03F6">
        <w:rPr>
          <w:lang w:val="en-US"/>
        </w:rPr>
        <w:t>summarise</w:t>
      </w:r>
      <w:proofErr w:type="spellEnd"/>
      <w:r w:rsidRPr="009D03F6">
        <w:rPr>
          <w:lang w:val="en-US"/>
        </w:rPr>
        <w:t xml:space="preserve"> this chapter briefly in two to three sentences? </w:t>
      </w:r>
    </w:p>
    <w:p w14:paraId="2C089009" w14:textId="3633B3A7" w:rsidR="00EC03FF" w:rsidRPr="009D03F6" w:rsidRDefault="00A7612F" w:rsidP="009D03F6">
      <w:pPr>
        <w:pStyle w:val="BodyText"/>
      </w:pPr>
      <w:r w:rsidRPr="009D03F6">
        <w:rPr>
          <w:rStyle w:val="Bold"/>
        </w:rPr>
        <w:t>Hint:</w:t>
      </w:r>
      <w:r w:rsidRPr="009D03F6">
        <w:t xml:space="preserve"> Think about why, when, who, where, how, what if.</w:t>
      </w:r>
    </w:p>
    <w:tbl>
      <w:tblPr>
        <w:tblStyle w:val="aff8"/>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0049AD13" w14:textId="77777777" w:rsidTr="009D03F6">
        <w:trPr>
          <w:trHeight w:val="1134"/>
        </w:trPr>
        <w:tc>
          <w:tcPr>
            <w:tcW w:w="8805" w:type="dxa"/>
          </w:tcPr>
          <w:p w14:paraId="0000038D" w14:textId="77777777" w:rsidR="00EC03FF" w:rsidRDefault="00EC03FF">
            <w:pPr>
              <w:pBdr>
                <w:top w:val="nil"/>
                <w:left w:val="nil"/>
                <w:bottom w:val="nil"/>
                <w:right w:val="nil"/>
                <w:between w:val="nil"/>
              </w:pBdr>
              <w:spacing w:before="120" w:after="120"/>
              <w:rPr>
                <w:rFonts w:ascii="Arial" w:eastAsia="Arial" w:hAnsi="Arial" w:cs="Arial"/>
                <w:color w:val="000000"/>
              </w:rPr>
            </w:pPr>
          </w:p>
        </w:tc>
      </w:tr>
    </w:tbl>
    <w:p w14:paraId="0000038F" w14:textId="77777777" w:rsidR="00E211CD" w:rsidRDefault="00A7612F" w:rsidP="009D03F6">
      <w:pPr>
        <w:pStyle w:val="BodyList"/>
      </w:pPr>
      <w:r>
        <w:t>What was going through your mind as you read this chapter?</w:t>
      </w:r>
    </w:p>
    <w:tbl>
      <w:tblPr>
        <w:tblStyle w:val="aff9"/>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258164EE" w14:textId="77777777" w:rsidTr="009D03F6">
        <w:trPr>
          <w:trHeight w:val="1134"/>
        </w:trPr>
        <w:tc>
          <w:tcPr>
            <w:tcW w:w="8805" w:type="dxa"/>
          </w:tcPr>
          <w:p w14:paraId="00000391"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bl>
    <w:p w14:paraId="00000392" w14:textId="77777777" w:rsidR="00E211CD" w:rsidRPr="009D03F6" w:rsidRDefault="00A7612F" w:rsidP="009D03F6">
      <w:pPr>
        <w:pStyle w:val="BodyList"/>
      </w:pPr>
      <w:r w:rsidRPr="009D03F6">
        <w:t xml:space="preserve">Add a group photo for evidence in the space below. </w:t>
      </w:r>
    </w:p>
    <w:tbl>
      <w:tblPr>
        <w:tblStyle w:val="affa"/>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7009CCAF" w14:textId="77777777" w:rsidTr="009D03F6">
        <w:trPr>
          <w:trHeight w:val="1134"/>
        </w:trPr>
        <w:tc>
          <w:tcPr>
            <w:tcW w:w="8805" w:type="dxa"/>
          </w:tcPr>
          <w:p w14:paraId="00000396"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bl>
    <w:p w14:paraId="00000397" w14:textId="77777777" w:rsidR="00E211CD" w:rsidRDefault="00E211CD">
      <w:pPr>
        <w:spacing w:line="240" w:lineRule="auto"/>
        <w:rPr>
          <w:rFonts w:ascii="Arial Narrow" w:eastAsia="Arial Narrow" w:hAnsi="Arial Narrow" w:cs="Arial Narrow"/>
        </w:rPr>
      </w:pPr>
    </w:p>
    <w:p w14:paraId="00000398" w14:textId="2AC64BA9" w:rsidR="00E211CD" w:rsidRPr="009D03F6" w:rsidRDefault="00CE489B" w:rsidP="009D03F6">
      <w:pPr>
        <w:pStyle w:val="BodyText"/>
      </w:pPr>
      <w:r w:rsidRPr="009D03F6">
        <w:rPr>
          <w:noProof/>
        </w:rPr>
        <w:drawing>
          <wp:inline distT="0" distB="0" distL="0" distR="0" wp14:anchorId="14516EEF" wp14:editId="131986D1">
            <wp:extent cx="286938" cy="252000"/>
            <wp:effectExtent l="0" t="0" r="5715" b="2540"/>
            <wp:docPr id="1534148307"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00A7612F" w:rsidRPr="009D03F6">
        <w:t xml:space="preserve"> </w:t>
      </w:r>
      <w:r w:rsidR="00A7612F" w:rsidRPr="009D03F6">
        <w:rPr>
          <w:rStyle w:val="Bold"/>
        </w:rPr>
        <w:t>Teacher advice:</w:t>
      </w:r>
      <w:r w:rsidR="00A7612F" w:rsidRPr="009D03F6">
        <w:t xml:space="preserve"> You will need to review the details of the game here to see if this is suitable, and then set it up for your own context: </w:t>
      </w:r>
      <w:hyperlink r:id="rId41">
        <w:proofErr w:type="spellStart"/>
        <w:r w:rsidR="00A7612F" w:rsidRPr="009D03F6">
          <w:rPr>
            <w:rStyle w:val="Hyperlink"/>
          </w:rPr>
          <w:t>Sharemarket</w:t>
        </w:r>
        <w:proofErr w:type="spellEnd"/>
        <w:r w:rsidR="00A7612F" w:rsidRPr="009D03F6">
          <w:rPr>
            <w:rStyle w:val="Hyperlink"/>
          </w:rPr>
          <w:t xml:space="preserve"> Game (asx.com.au)</w:t>
        </w:r>
      </w:hyperlink>
      <w:r w:rsidR="00A7612F" w:rsidRPr="009D03F6">
        <w:rPr>
          <w:rStyle w:val="Hyperlink"/>
        </w:rPr>
        <w:t>.</w:t>
      </w:r>
      <w:r w:rsidR="00A7612F" w:rsidRPr="009D03F6">
        <w:t xml:space="preserve"> </w:t>
      </w:r>
    </w:p>
    <w:p w14:paraId="00000399" w14:textId="077257BA" w:rsidR="00E211CD" w:rsidRPr="009D03F6" w:rsidRDefault="00CE489B" w:rsidP="009D03F6">
      <w:pPr>
        <w:pStyle w:val="BodyText"/>
      </w:pPr>
      <w:r w:rsidRPr="009D03F6">
        <w:rPr>
          <w:noProof/>
        </w:rPr>
        <w:drawing>
          <wp:inline distT="0" distB="0" distL="0" distR="0" wp14:anchorId="1EB39C10" wp14:editId="6B76D2D9">
            <wp:extent cx="286938" cy="252000"/>
            <wp:effectExtent l="0" t="0" r="5715" b="2540"/>
            <wp:docPr id="535403413"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9D03F6">
        <w:t xml:space="preserve"> </w:t>
      </w:r>
      <w:r w:rsidR="0015493F" w:rsidRPr="009D03F6">
        <w:rPr>
          <w:noProof/>
        </w:rPr>
        <w:drawing>
          <wp:inline distT="0" distB="0" distL="0" distR="0" wp14:anchorId="412ACF77" wp14:editId="2265EAEA">
            <wp:extent cx="245947" cy="252000"/>
            <wp:effectExtent l="0" t="0" r="0" b="2540"/>
            <wp:docPr id="592212077"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15493F" w:rsidRPr="009D03F6">
        <w:t xml:space="preserve"> </w:t>
      </w:r>
      <w:r w:rsidR="0015493F" w:rsidRPr="009D03F6">
        <w:rPr>
          <w:noProof/>
        </w:rPr>
        <w:drawing>
          <wp:inline distT="0" distB="0" distL="0" distR="0" wp14:anchorId="0D2B7962" wp14:editId="57DC5621">
            <wp:extent cx="239882" cy="252000"/>
            <wp:effectExtent l="0" t="0" r="1905" b="2540"/>
            <wp:docPr id="1116546356"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15493F" w:rsidRPr="009D03F6">
        <w:t xml:space="preserve"> </w:t>
      </w:r>
      <w:r w:rsidR="0015493F" w:rsidRPr="009D03F6">
        <w:rPr>
          <w:noProof/>
        </w:rPr>
        <w:drawing>
          <wp:inline distT="0" distB="0" distL="0" distR="0" wp14:anchorId="489C3DDB" wp14:editId="2CFDD8BF">
            <wp:extent cx="286094" cy="252000"/>
            <wp:effectExtent l="0" t="0" r="0" b="2540"/>
            <wp:docPr id="113553623"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6F5F50E8" w:rsidRPr="009D03F6">
        <w:t xml:space="preserve">  </w:t>
      </w:r>
      <w:r w:rsidR="6F5F50E8" w:rsidRPr="009D03F6">
        <w:rPr>
          <w:rStyle w:val="Bold"/>
        </w:rPr>
        <w:t>Part 4:</w:t>
      </w:r>
      <w:r w:rsidR="6F5F50E8" w:rsidRPr="009D03F6">
        <w:t xml:space="preserve"> Log in to the </w:t>
      </w:r>
      <w:proofErr w:type="spellStart"/>
      <w:r w:rsidR="6F5F50E8" w:rsidRPr="009D03F6">
        <w:t>Sharemarket</w:t>
      </w:r>
      <w:proofErr w:type="spellEnd"/>
      <w:r w:rsidR="6F5F50E8" w:rsidRPr="009D03F6">
        <w:t xml:space="preserve"> Game via the link above. Invest your $50,000 and monitor daily. Add screenshots or dates and price changes information in the space provided below. </w:t>
      </w:r>
    </w:p>
    <w:tbl>
      <w:tblPr>
        <w:tblStyle w:val="affb"/>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42FE5614" w14:textId="77777777" w:rsidTr="009D03F6">
        <w:trPr>
          <w:trHeight w:val="2268"/>
        </w:trPr>
        <w:tc>
          <w:tcPr>
            <w:tcW w:w="8805" w:type="dxa"/>
          </w:tcPr>
          <w:p w14:paraId="0000039C" w14:textId="77777777" w:rsidR="00E211CD" w:rsidRPr="009D03F6" w:rsidRDefault="00E211CD" w:rsidP="009D03F6">
            <w:pPr>
              <w:pStyle w:val="Tablecondensed"/>
            </w:pPr>
          </w:p>
        </w:tc>
      </w:tr>
    </w:tbl>
    <w:p w14:paraId="0000039D" w14:textId="77777777" w:rsidR="00E211CD" w:rsidRDefault="00E211CD">
      <w:pPr>
        <w:spacing w:line="240" w:lineRule="auto"/>
        <w:rPr>
          <w:rFonts w:ascii="Arial Narrow" w:eastAsia="Arial Narrow" w:hAnsi="Arial Narrow" w:cs="Arial Narrow"/>
        </w:rPr>
      </w:pPr>
    </w:p>
    <w:p w14:paraId="0000039E" w14:textId="095299DD" w:rsidR="00E211CD" w:rsidRPr="009D03F6" w:rsidRDefault="00CE489B" w:rsidP="009D03F6">
      <w:pPr>
        <w:pStyle w:val="BodyText"/>
      </w:pPr>
      <w:r w:rsidRPr="009D03F6">
        <w:rPr>
          <w:noProof/>
        </w:rPr>
        <w:drawing>
          <wp:inline distT="0" distB="0" distL="0" distR="0" wp14:anchorId="5AE13286" wp14:editId="0C5C29C1">
            <wp:extent cx="286938" cy="252000"/>
            <wp:effectExtent l="0" t="0" r="5715" b="2540"/>
            <wp:docPr id="1525248355"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9D03F6">
        <w:t xml:space="preserve"> </w:t>
      </w:r>
      <w:r w:rsidR="0015493F" w:rsidRPr="009D03F6">
        <w:rPr>
          <w:noProof/>
        </w:rPr>
        <w:drawing>
          <wp:inline distT="0" distB="0" distL="0" distR="0" wp14:anchorId="02D71F07" wp14:editId="11CDF4DD">
            <wp:extent cx="239882" cy="252000"/>
            <wp:effectExtent l="0" t="0" r="1905" b="2540"/>
            <wp:docPr id="28681329"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15493F" w:rsidRPr="009D03F6">
        <w:t xml:space="preserve"> </w:t>
      </w:r>
      <w:r w:rsidR="0015493F" w:rsidRPr="009D03F6">
        <w:rPr>
          <w:noProof/>
        </w:rPr>
        <w:drawing>
          <wp:inline distT="0" distB="0" distL="0" distR="0" wp14:anchorId="40E570A7" wp14:editId="3D1F8771">
            <wp:extent cx="286094" cy="252000"/>
            <wp:effectExtent l="0" t="0" r="0" b="2540"/>
            <wp:docPr id="579608070"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6F5F50E8" w:rsidRPr="009D03F6">
        <w:t xml:space="preserve">  </w:t>
      </w:r>
      <w:r w:rsidR="6F5F50E8" w:rsidRPr="009D03F6">
        <w:rPr>
          <w:rStyle w:val="Bold"/>
        </w:rPr>
        <w:t>Part 5:</w:t>
      </w:r>
      <w:r w:rsidR="6F5F50E8" w:rsidRPr="009D03F6">
        <w:t xml:space="preserve"> After your investing period is complete in the Share market game, explain what you have learnt about investing. What information would you take away from this experience and apply to real life if you decided to invest? </w:t>
      </w:r>
    </w:p>
    <w:tbl>
      <w:tblPr>
        <w:tblStyle w:val="affc"/>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32390486" w14:textId="77777777" w:rsidTr="009D03F6">
        <w:trPr>
          <w:trHeight w:val="1701"/>
        </w:trPr>
        <w:tc>
          <w:tcPr>
            <w:tcW w:w="8805" w:type="dxa"/>
          </w:tcPr>
          <w:p w14:paraId="000003A3" w14:textId="77777777" w:rsidR="00E211CD" w:rsidRDefault="00E211CD" w:rsidP="009D03F6">
            <w:pPr>
              <w:pStyle w:val="Tablecondensed"/>
              <w:rPr>
                <w:rFonts w:ascii="Arial" w:hAnsi="Arial"/>
              </w:rPr>
            </w:pPr>
          </w:p>
        </w:tc>
      </w:tr>
    </w:tbl>
    <w:p w14:paraId="000003A4" w14:textId="77777777" w:rsidR="00E211CD" w:rsidRPr="009D03F6" w:rsidRDefault="00A7612F" w:rsidP="009D03F6">
      <w:pPr>
        <w:pStyle w:val="BodyText"/>
      </w:pPr>
      <w:r w:rsidRPr="009D03F6">
        <w:t xml:space="preserve"> </w:t>
      </w:r>
    </w:p>
    <w:tbl>
      <w:tblPr>
        <w:tblStyle w:val="affd"/>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506F588D"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3A5" w14:textId="77777777" w:rsidR="00E211CD" w:rsidRPr="00CA6AC8" w:rsidRDefault="00A7612F" w:rsidP="009D03F6">
            <w:pPr>
              <w:pStyle w:val="Tableheadingcondensed"/>
              <w:jc w:val="center"/>
            </w:pPr>
            <w:r w:rsidRPr="00CA6AC8">
              <w:t>Task 4: Activity 4.1 Becoming an investor!</w:t>
            </w:r>
          </w:p>
          <w:p w14:paraId="000003A6" w14:textId="6E8C5186" w:rsidR="00E211CD" w:rsidRDefault="00A7612F" w:rsidP="009D03F6">
            <w:pPr>
              <w:pStyle w:val="Tableheadingcondensed"/>
              <w:jc w:val="center"/>
            </w:pPr>
            <w:r w:rsidRPr="00CA6AC8">
              <w:t xml:space="preserve">Student </w:t>
            </w:r>
            <w:r w:rsidR="009D03F6">
              <w:t>r</w:t>
            </w:r>
            <w:r w:rsidRPr="00CA6AC8">
              <w:t>eflection: How well did you go with this step? (Please tick the box below)</w:t>
            </w:r>
          </w:p>
        </w:tc>
      </w:tr>
      <w:tr w:rsidR="00E211CD" w14:paraId="5AA50B30"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3AB" w14:textId="77777777" w:rsidR="00E211CD" w:rsidRDefault="00000000" w:rsidP="009D03F6">
            <w:pPr>
              <w:pStyle w:val="Tablecondensed"/>
              <w:jc w:val="center"/>
            </w:pPr>
            <w:sdt>
              <w:sdtPr>
                <w:tag w:val="goog_rdk_99"/>
                <w:id w:val="-946227463"/>
              </w:sdtPr>
              <w:sdtContent>
                <w:r w:rsidR="00A7612F">
                  <w:rPr>
                    <w:rFonts w:ascii="Arial Unicode MS" w:eastAsia="Arial Unicode MS" w:hAnsi="Arial Unicode MS" w:cs="Arial Unicode MS"/>
                  </w:rPr>
                  <w:t>☐</w:t>
                </w:r>
              </w:sdtContent>
            </w:sdt>
            <w:r w:rsidR="00A7612F">
              <w:t>Not Submitted</w:t>
            </w:r>
          </w:p>
        </w:tc>
        <w:tc>
          <w:tcPr>
            <w:tcW w:w="1815" w:type="dxa"/>
          </w:tcPr>
          <w:p w14:paraId="000003AC" w14:textId="77777777" w:rsidR="00E211CD" w:rsidRDefault="00000000" w:rsidP="009D03F6">
            <w:pPr>
              <w:pStyle w:val="Tablecondensed"/>
              <w:jc w:val="center"/>
            </w:pPr>
            <w:sdt>
              <w:sdtPr>
                <w:tag w:val="goog_rdk_100"/>
                <w:id w:val="1639385561"/>
              </w:sdtPr>
              <w:sdtContent>
                <w:r w:rsidR="00A7612F">
                  <w:rPr>
                    <w:rFonts w:ascii="Arial Unicode MS" w:eastAsia="Arial Unicode MS" w:hAnsi="Arial Unicode MS" w:cs="Arial Unicode MS"/>
                  </w:rPr>
                  <w:t>☐</w:t>
                </w:r>
              </w:sdtContent>
            </w:sdt>
            <w:r w:rsidR="00A7612F">
              <w:t>Beginning</w:t>
            </w:r>
          </w:p>
        </w:tc>
        <w:tc>
          <w:tcPr>
            <w:tcW w:w="1876" w:type="dxa"/>
          </w:tcPr>
          <w:p w14:paraId="000003AD" w14:textId="77777777" w:rsidR="00E211CD" w:rsidRDefault="00000000" w:rsidP="009D03F6">
            <w:pPr>
              <w:pStyle w:val="Tablecondensed"/>
              <w:jc w:val="center"/>
            </w:pPr>
            <w:sdt>
              <w:sdtPr>
                <w:tag w:val="goog_rdk_101"/>
                <w:id w:val="1886734620"/>
              </w:sdtPr>
              <w:sdtContent>
                <w:r w:rsidR="00A7612F">
                  <w:rPr>
                    <w:rFonts w:ascii="Arial Unicode MS" w:eastAsia="Arial Unicode MS" w:hAnsi="Arial Unicode MS" w:cs="Arial Unicode MS"/>
                  </w:rPr>
                  <w:t>☐</w:t>
                </w:r>
              </w:sdtContent>
            </w:sdt>
            <w:r w:rsidR="00A7612F">
              <w:t>Consolidating</w:t>
            </w:r>
          </w:p>
        </w:tc>
        <w:tc>
          <w:tcPr>
            <w:tcW w:w="1765" w:type="dxa"/>
          </w:tcPr>
          <w:p w14:paraId="000003AE" w14:textId="77777777" w:rsidR="00E211CD" w:rsidRDefault="00000000" w:rsidP="009D03F6">
            <w:pPr>
              <w:pStyle w:val="Tablecondensed"/>
              <w:jc w:val="center"/>
            </w:pPr>
            <w:sdt>
              <w:sdtPr>
                <w:tag w:val="goog_rdk_102"/>
                <w:id w:val="1427560032"/>
              </w:sdtPr>
              <w:sdtContent>
                <w:r w:rsidR="00A7612F">
                  <w:rPr>
                    <w:rFonts w:ascii="Arial Unicode MS" w:eastAsia="Arial Unicode MS" w:hAnsi="Arial Unicode MS" w:cs="Arial Unicode MS"/>
                  </w:rPr>
                  <w:t>☐</w:t>
                </w:r>
              </w:sdtContent>
            </w:sdt>
            <w:r w:rsidR="00A7612F">
              <w:t>Achieving</w:t>
            </w:r>
          </w:p>
        </w:tc>
        <w:tc>
          <w:tcPr>
            <w:tcW w:w="1747" w:type="dxa"/>
          </w:tcPr>
          <w:p w14:paraId="000003AF" w14:textId="77777777" w:rsidR="00E211CD" w:rsidRDefault="00000000" w:rsidP="009D03F6">
            <w:pPr>
              <w:pStyle w:val="Tablecondensed"/>
              <w:jc w:val="center"/>
            </w:pPr>
            <w:sdt>
              <w:sdtPr>
                <w:tag w:val="goog_rdk_103"/>
                <w:id w:val="2129058916"/>
              </w:sdtPr>
              <w:sdtContent>
                <w:r w:rsidR="00A7612F">
                  <w:rPr>
                    <w:rFonts w:ascii="Arial Unicode MS" w:eastAsia="Arial Unicode MS" w:hAnsi="Arial Unicode MS" w:cs="Arial Unicode MS"/>
                  </w:rPr>
                  <w:t>☐</w:t>
                </w:r>
              </w:sdtContent>
            </w:sdt>
            <w:r w:rsidR="00A7612F">
              <w:t>Excelling</w:t>
            </w:r>
          </w:p>
        </w:tc>
      </w:tr>
      <w:tr w:rsidR="00E211CD" w14:paraId="08AB14D8"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3B1" w14:textId="2D2938EF" w:rsidR="00E211CD" w:rsidRPr="009D03F6" w:rsidRDefault="00A7612F" w:rsidP="009D03F6">
            <w:pPr>
              <w:pStyle w:val="Tablecondensed"/>
            </w:pPr>
            <w:r w:rsidRPr="009D03F6">
              <w:t xml:space="preserve">Student </w:t>
            </w:r>
            <w:r w:rsidR="009D03F6" w:rsidRPr="009D03F6">
              <w:t>c</w:t>
            </w:r>
            <w:r w:rsidRPr="009D03F6">
              <w:t>omment (</w:t>
            </w:r>
            <w:r w:rsidR="009D03F6" w:rsidRPr="009D03F6">
              <w:t>o</w:t>
            </w:r>
            <w:r w:rsidRPr="009D03F6">
              <w:t>ptional):</w:t>
            </w:r>
          </w:p>
        </w:tc>
      </w:tr>
      <w:tr w:rsidR="00E211CD" w14:paraId="264B653B"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3B6" w14:textId="77413949" w:rsidR="00E211CD" w:rsidRPr="009D03F6" w:rsidRDefault="00A7612F" w:rsidP="009D03F6">
            <w:pPr>
              <w:pStyle w:val="Tableheadingcondensed"/>
              <w:jc w:val="center"/>
              <w:rPr>
                <w:rStyle w:val="Bold"/>
              </w:rPr>
            </w:pPr>
            <w:r w:rsidRPr="009D03F6">
              <w:rPr>
                <w:rStyle w:val="Bold"/>
              </w:rPr>
              <w:t xml:space="preserve">Teacher </w:t>
            </w:r>
            <w:r w:rsidR="009D03F6" w:rsidRPr="009D03F6">
              <w:rPr>
                <w:rStyle w:val="Bold"/>
              </w:rPr>
              <w:t>f</w:t>
            </w:r>
            <w:r w:rsidRPr="009D03F6">
              <w:rPr>
                <w:rStyle w:val="Bold"/>
              </w:rPr>
              <w:t>eedback</w:t>
            </w:r>
          </w:p>
        </w:tc>
      </w:tr>
      <w:tr w:rsidR="00E211CD" w14:paraId="35775C34"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3BB" w14:textId="77777777" w:rsidR="00E211CD" w:rsidRDefault="00000000" w:rsidP="009D03F6">
            <w:pPr>
              <w:pStyle w:val="Tablecondensed"/>
              <w:jc w:val="center"/>
            </w:pPr>
            <w:sdt>
              <w:sdtPr>
                <w:tag w:val="goog_rdk_104"/>
                <w:id w:val="-546516209"/>
              </w:sdtPr>
              <w:sdtContent>
                <w:r w:rsidR="00A7612F">
                  <w:rPr>
                    <w:rFonts w:ascii="Arial Unicode MS" w:eastAsia="Arial Unicode MS" w:hAnsi="Arial Unicode MS" w:cs="Arial Unicode MS"/>
                  </w:rPr>
                  <w:t>☐</w:t>
                </w:r>
              </w:sdtContent>
            </w:sdt>
            <w:r w:rsidR="00A7612F">
              <w:t>Not Submitted</w:t>
            </w:r>
          </w:p>
        </w:tc>
        <w:tc>
          <w:tcPr>
            <w:tcW w:w="1815" w:type="dxa"/>
          </w:tcPr>
          <w:p w14:paraId="000003BC" w14:textId="77777777" w:rsidR="00E211CD" w:rsidRDefault="00000000" w:rsidP="009D03F6">
            <w:pPr>
              <w:pStyle w:val="Tablecondensed"/>
              <w:jc w:val="center"/>
            </w:pPr>
            <w:sdt>
              <w:sdtPr>
                <w:tag w:val="goog_rdk_105"/>
                <w:id w:val="-920827113"/>
              </w:sdtPr>
              <w:sdtContent>
                <w:r w:rsidR="00A7612F">
                  <w:rPr>
                    <w:rFonts w:ascii="Arial Unicode MS" w:eastAsia="Arial Unicode MS" w:hAnsi="Arial Unicode MS" w:cs="Arial Unicode MS"/>
                  </w:rPr>
                  <w:t>☐</w:t>
                </w:r>
              </w:sdtContent>
            </w:sdt>
            <w:r w:rsidR="00A7612F">
              <w:t>Beginning</w:t>
            </w:r>
          </w:p>
        </w:tc>
        <w:tc>
          <w:tcPr>
            <w:tcW w:w="1876" w:type="dxa"/>
          </w:tcPr>
          <w:p w14:paraId="000003BD" w14:textId="77777777" w:rsidR="00E211CD" w:rsidRDefault="00000000" w:rsidP="009D03F6">
            <w:pPr>
              <w:pStyle w:val="Tablecondensed"/>
              <w:jc w:val="center"/>
            </w:pPr>
            <w:sdt>
              <w:sdtPr>
                <w:tag w:val="goog_rdk_106"/>
                <w:id w:val="337346646"/>
              </w:sdtPr>
              <w:sdtContent>
                <w:r w:rsidR="00A7612F">
                  <w:rPr>
                    <w:rFonts w:ascii="Arial Unicode MS" w:eastAsia="Arial Unicode MS" w:hAnsi="Arial Unicode MS" w:cs="Arial Unicode MS"/>
                  </w:rPr>
                  <w:t>☐</w:t>
                </w:r>
              </w:sdtContent>
            </w:sdt>
            <w:r w:rsidR="00A7612F">
              <w:t>Consolidating</w:t>
            </w:r>
          </w:p>
        </w:tc>
        <w:tc>
          <w:tcPr>
            <w:tcW w:w="1765" w:type="dxa"/>
          </w:tcPr>
          <w:p w14:paraId="000003BE" w14:textId="77777777" w:rsidR="00E211CD" w:rsidRDefault="00000000" w:rsidP="009D03F6">
            <w:pPr>
              <w:pStyle w:val="Tablecondensed"/>
              <w:jc w:val="center"/>
            </w:pPr>
            <w:sdt>
              <w:sdtPr>
                <w:tag w:val="goog_rdk_107"/>
                <w:id w:val="781238278"/>
              </w:sdtPr>
              <w:sdtContent>
                <w:r w:rsidR="00A7612F">
                  <w:rPr>
                    <w:rFonts w:ascii="Arial Unicode MS" w:eastAsia="Arial Unicode MS" w:hAnsi="Arial Unicode MS" w:cs="Arial Unicode MS"/>
                  </w:rPr>
                  <w:t>☐</w:t>
                </w:r>
              </w:sdtContent>
            </w:sdt>
            <w:r w:rsidR="00A7612F">
              <w:t>Achieving</w:t>
            </w:r>
          </w:p>
        </w:tc>
        <w:tc>
          <w:tcPr>
            <w:tcW w:w="1747" w:type="dxa"/>
          </w:tcPr>
          <w:p w14:paraId="000003BF" w14:textId="77777777" w:rsidR="00E211CD" w:rsidRDefault="00000000" w:rsidP="009D03F6">
            <w:pPr>
              <w:pStyle w:val="Tablecondensed"/>
              <w:jc w:val="center"/>
            </w:pPr>
            <w:sdt>
              <w:sdtPr>
                <w:tag w:val="goog_rdk_108"/>
                <w:id w:val="-1183343641"/>
              </w:sdtPr>
              <w:sdtContent>
                <w:r w:rsidR="00A7612F">
                  <w:rPr>
                    <w:rFonts w:ascii="Arial Unicode MS" w:eastAsia="Arial Unicode MS" w:hAnsi="Arial Unicode MS" w:cs="Arial Unicode MS"/>
                  </w:rPr>
                  <w:t>☐</w:t>
                </w:r>
              </w:sdtContent>
            </w:sdt>
            <w:r w:rsidR="00A7612F">
              <w:t>Excelling</w:t>
            </w:r>
          </w:p>
        </w:tc>
      </w:tr>
      <w:tr w:rsidR="00E211CD" w14:paraId="3F191394"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3C0" w14:textId="77777777" w:rsidR="00E211CD" w:rsidRPr="009D03F6" w:rsidRDefault="00A7612F" w:rsidP="009D03F6">
            <w:pPr>
              <w:pStyle w:val="Tablecondensed"/>
            </w:pPr>
            <w:r w:rsidRPr="009D03F6">
              <w:rPr>
                <w:rStyle w:val="Bold"/>
              </w:rPr>
              <w:t>Not Submitted:</w:t>
            </w:r>
            <w:r w:rsidRPr="009D03F6">
              <w:t xml:space="preserve"> No work has been submitted or </w:t>
            </w:r>
            <w:r w:rsidRPr="009D03F6">
              <w:lastRenderedPageBreak/>
              <w:t xml:space="preserve">attempted for this outcome. </w:t>
            </w:r>
          </w:p>
        </w:tc>
        <w:tc>
          <w:tcPr>
            <w:tcW w:w="1815" w:type="dxa"/>
          </w:tcPr>
          <w:p w14:paraId="000003C1" w14:textId="77777777" w:rsidR="00E211CD" w:rsidRPr="009D03F6" w:rsidRDefault="00A7612F" w:rsidP="009D03F6">
            <w:pPr>
              <w:pStyle w:val="Tablecondensed"/>
            </w:pPr>
            <w:r w:rsidRPr="009D03F6">
              <w:rPr>
                <w:rStyle w:val="Bold"/>
              </w:rPr>
              <w:lastRenderedPageBreak/>
              <w:t>Beginning:</w:t>
            </w:r>
            <w:r w:rsidRPr="009D03F6">
              <w:t xml:space="preserve"> You attempted some aspects of this task. </w:t>
            </w:r>
            <w:r w:rsidRPr="009D03F6">
              <w:lastRenderedPageBreak/>
              <w:t>To bump it up, you need to participate and respond to all aspects of the task.</w:t>
            </w:r>
          </w:p>
        </w:tc>
        <w:tc>
          <w:tcPr>
            <w:tcW w:w="1876" w:type="dxa"/>
          </w:tcPr>
          <w:p w14:paraId="000003C2" w14:textId="77777777" w:rsidR="00E211CD" w:rsidRPr="009D03F6" w:rsidRDefault="00A7612F" w:rsidP="009D03F6">
            <w:pPr>
              <w:pStyle w:val="Tablecondensed"/>
            </w:pPr>
            <w:r w:rsidRPr="009D03F6">
              <w:rPr>
                <w:rStyle w:val="Bold"/>
              </w:rPr>
              <w:lastRenderedPageBreak/>
              <w:t>Consolidating:</w:t>
            </w:r>
            <w:r w:rsidRPr="009D03F6">
              <w:t xml:space="preserve"> You have participated in a discussion and </w:t>
            </w:r>
            <w:r w:rsidRPr="009D03F6">
              <w:lastRenderedPageBreak/>
              <w:t xml:space="preserve">provided a basic response to most aspects of this task. You have attempted to record some aspects of your share market game participation. To bump it up, check over your task and make sure all required sections have a basic response. </w:t>
            </w:r>
          </w:p>
        </w:tc>
        <w:tc>
          <w:tcPr>
            <w:tcW w:w="1765" w:type="dxa"/>
          </w:tcPr>
          <w:p w14:paraId="000003C3" w14:textId="77777777" w:rsidR="00E211CD" w:rsidRPr="009D03F6" w:rsidRDefault="00A7612F" w:rsidP="009D03F6">
            <w:pPr>
              <w:pStyle w:val="Tablecondensed"/>
            </w:pPr>
            <w:r w:rsidRPr="009D03F6">
              <w:rPr>
                <w:rStyle w:val="Bold"/>
              </w:rPr>
              <w:lastRenderedPageBreak/>
              <w:t>Achieving:</w:t>
            </w:r>
            <w:r w:rsidRPr="009D03F6">
              <w:t xml:space="preserve"> You have participated in a discussion and </w:t>
            </w:r>
            <w:r w:rsidRPr="009D03F6">
              <w:lastRenderedPageBreak/>
              <w:t xml:space="preserve">provided basic responses to all required sections of this task. You have provided some evidence of your share market game participation. To bump it up, try to add more details to your responses and include more evidence of your participation in the share market game. </w:t>
            </w:r>
          </w:p>
        </w:tc>
        <w:tc>
          <w:tcPr>
            <w:tcW w:w="1747" w:type="dxa"/>
          </w:tcPr>
          <w:p w14:paraId="000003C4" w14:textId="77777777" w:rsidR="00E211CD" w:rsidRPr="009D03F6" w:rsidRDefault="00A7612F" w:rsidP="009D03F6">
            <w:pPr>
              <w:pStyle w:val="Tablecondensed"/>
            </w:pPr>
            <w:r w:rsidRPr="009D03F6">
              <w:rPr>
                <w:rStyle w:val="Bold"/>
              </w:rPr>
              <w:lastRenderedPageBreak/>
              <w:t>Excelling:</w:t>
            </w:r>
            <w:r w:rsidRPr="009D03F6">
              <w:t xml:space="preserve"> You have actively participated in a discussion and </w:t>
            </w:r>
            <w:r w:rsidRPr="009D03F6">
              <w:lastRenderedPageBreak/>
              <w:t xml:space="preserve">provided detailed responses to all required sections of this task. You have provided a range of evidence of your share market game participation. Great work! </w:t>
            </w:r>
          </w:p>
        </w:tc>
      </w:tr>
      <w:tr w:rsidR="00E211CD" w14:paraId="4010E2B1"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3C5" w14:textId="5F04999A" w:rsidR="00E211CD" w:rsidRDefault="00A7612F" w:rsidP="009D03F6">
            <w:pPr>
              <w:pStyle w:val="Tablecondensed"/>
            </w:pPr>
            <w:r>
              <w:lastRenderedPageBreak/>
              <w:t xml:space="preserve">Teacher </w:t>
            </w:r>
            <w:r w:rsidR="009D03F6">
              <w:t>c</w:t>
            </w:r>
            <w:r>
              <w:t>omment:</w:t>
            </w:r>
          </w:p>
        </w:tc>
      </w:tr>
    </w:tbl>
    <w:p w14:paraId="000003CA" w14:textId="77777777" w:rsidR="00E211CD" w:rsidRDefault="00E211CD" w:rsidP="009D03F6">
      <w:pPr>
        <w:pStyle w:val="BodyText"/>
      </w:pPr>
    </w:p>
    <w:p w14:paraId="000003CB" w14:textId="77777777" w:rsidR="00E211CD" w:rsidRPr="00054195" w:rsidRDefault="00A7612F" w:rsidP="009D03F6">
      <w:pPr>
        <w:pStyle w:val="Heading3"/>
      </w:pPr>
      <w:bookmarkStart w:id="32" w:name="_Toc212643084"/>
      <w:r w:rsidRPr="00054195">
        <w:t>Have you completed the following activity for Literacy Task 4: The Barefoot Investor: Becoming an investor?</w:t>
      </w:r>
      <w:bookmarkEnd w:id="32"/>
      <w:r w:rsidRPr="00054195">
        <w:t xml:space="preserve"> </w:t>
      </w:r>
    </w:p>
    <w:tbl>
      <w:tblPr>
        <w:tblStyle w:val="affe"/>
        <w:tblW w:w="877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62D5768B" w14:textId="77777777" w:rsidTr="00E211CD">
        <w:trPr>
          <w:cnfStyle w:val="100000000000" w:firstRow="1" w:lastRow="0" w:firstColumn="0" w:lastColumn="0" w:oddVBand="0" w:evenVBand="0" w:oddHBand="0" w:evenHBand="0" w:firstRowFirstColumn="0" w:firstRowLastColumn="0" w:lastRowFirstColumn="0" w:lastRowLastColumn="0"/>
          <w:tblHeader/>
          <w:jc w:val="center"/>
        </w:trPr>
        <w:tc>
          <w:tcPr>
            <w:tcW w:w="8770" w:type="dxa"/>
            <w:shd w:val="clear" w:color="auto" w:fill="0076A3"/>
          </w:tcPr>
          <w:p w14:paraId="000003CC" w14:textId="77777777" w:rsidR="00E211CD" w:rsidRPr="009D03F6" w:rsidRDefault="00A7612F" w:rsidP="009D03F6">
            <w:pPr>
              <w:pStyle w:val="Tableheadingcondensed"/>
              <w:jc w:val="center"/>
            </w:pPr>
            <w:r w:rsidRPr="009D03F6">
              <w:t>Task checklist</w:t>
            </w:r>
          </w:p>
        </w:tc>
      </w:tr>
      <w:tr w:rsidR="00E211CD" w14:paraId="32318EF5" w14:textId="77777777" w:rsidTr="00E211CD">
        <w:trPr>
          <w:cnfStyle w:val="000000100000" w:firstRow="0" w:lastRow="0" w:firstColumn="0" w:lastColumn="0" w:oddVBand="0" w:evenVBand="0" w:oddHBand="1" w:evenHBand="0" w:firstRowFirstColumn="0" w:firstRowLastColumn="0" w:lastRowFirstColumn="0" w:lastRowLastColumn="0"/>
          <w:trHeight w:val="441"/>
          <w:jc w:val="center"/>
        </w:trPr>
        <w:tc>
          <w:tcPr>
            <w:tcW w:w="8770" w:type="dxa"/>
          </w:tcPr>
          <w:p w14:paraId="000003CE" w14:textId="59E34E3B" w:rsidR="00E211CD" w:rsidRDefault="00A7612F" w:rsidP="009D03F6">
            <w:pPr>
              <w:pStyle w:val="Tablecondensed"/>
            </w:pPr>
            <w:r>
              <w:t>Before moving onto Literacy Task 5: Financial Advisor: Budget and financial goals, students will have completed the following for Literacy Task 4: The Barefoot Investor: Becoming an investor!</w:t>
            </w:r>
          </w:p>
          <w:p w14:paraId="000003D0" w14:textId="003D1A9C" w:rsidR="00E211CD" w:rsidRDefault="00A7612F" w:rsidP="009D03F6">
            <w:pPr>
              <w:pStyle w:val="Tablecondensed"/>
            </w:pPr>
            <w:r>
              <w:rPr>
                <w:rFonts w:ascii="MS Gothic" w:eastAsia="MS Gothic" w:hAnsi="MS Gothic" w:cs="MS Gothic"/>
              </w:rPr>
              <w:t>☐</w:t>
            </w:r>
            <w:r>
              <w:t xml:space="preserve"> Activity 4.1 Becoming an investor!</w:t>
            </w:r>
          </w:p>
        </w:tc>
      </w:tr>
    </w:tbl>
    <w:p w14:paraId="000003E6" w14:textId="18A02213" w:rsidR="00E211CD" w:rsidRDefault="00A7612F" w:rsidP="009D03F6">
      <w:pPr>
        <w:pStyle w:val="Heading1"/>
      </w:pPr>
      <w:bookmarkStart w:id="33" w:name="_Toc212643085"/>
      <w:r w:rsidRPr="009D03F6">
        <w:t>Task 5: Financial Advisor: Budget and financial goals</w:t>
      </w:r>
      <w:bookmarkEnd w:id="33"/>
    </w:p>
    <w:tbl>
      <w:tblPr>
        <w:tblStyle w:val="afff"/>
        <w:tblW w:w="877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32462C64" w14:textId="77777777" w:rsidTr="00E211CD">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0" w:type="dxa"/>
          </w:tcPr>
          <w:p w14:paraId="000003E7" w14:textId="77777777" w:rsidR="00E211CD" w:rsidRDefault="00A7612F" w:rsidP="009D03F6">
            <w:pPr>
              <w:pStyle w:val="Tableheadingcondensed"/>
              <w:jc w:val="center"/>
            </w:pPr>
            <w:r>
              <w:t>Task checklist</w:t>
            </w:r>
          </w:p>
        </w:tc>
      </w:tr>
      <w:tr w:rsidR="00E211CD" w14:paraId="4921B492" w14:textId="77777777" w:rsidTr="00E211CD">
        <w:trPr>
          <w:cnfStyle w:val="000000100000" w:firstRow="0" w:lastRow="0" w:firstColumn="0" w:lastColumn="0" w:oddVBand="0" w:evenVBand="0" w:oddHBand="1" w:evenHBand="0" w:firstRowFirstColumn="0" w:firstRowLastColumn="0" w:lastRowFirstColumn="0" w:lastRowLastColumn="0"/>
          <w:trHeight w:val="1188"/>
          <w:jc w:val="center"/>
        </w:trPr>
        <w:tc>
          <w:tcPr>
            <w:tcW w:w="8770" w:type="dxa"/>
          </w:tcPr>
          <w:p w14:paraId="000003E8" w14:textId="77777777" w:rsidR="00E211CD" w:rsidRDefault="00A7612F" w:rsidP="009D03F6">
            <w:pPr>
              <w:pStyle w:val="Tablecondensed"/>
            </w:pPr>
            <w:r>
              <w:t xml:space="preserve">Students will complete the following for Literacy Task 5: Financial Advisor: Budget and financial goals. </w:t>
            </w:r>
          </w:p>
          <w:p w14:paraId="000003E9" w14:textId="77777777" w:rsidR="00E211CD" w:rsidRDefault="00000000" w:rsidP="009D03F6">
            <w:pPr>
              <w:pStyle w:val="Tablecondensed"/>
            </w:pPr>
            <w:sdt>
              <w:sdtPr>
                <w:tag w:val="goog_rdk_109"/>
                <w:id w:val="1542696259"/>
              </w:sdtPr>
              <w:sdtContent>
                <w:r w:rsidR="00A7612F">
                  <w:rPr>
                    <w:rFonts w:ascii="Arial Unicode MS" w:eastAsia="Arial Unicode MS" w:hAnsi="Arial Unicode MS" w:cs="Arial Unicode MS"/>
                  </w:rPr>
                  <w:t>☐</w:t>
                </w:r>
              </w:sdtContent>
            </w:sdt>
            <w:r w:rsidR="00A7612F">
              <w:t xml:space="preserve"> Activity 5.1 Financial reflection and money quiz! </w:t>
            </w:r>
          </w:p>
          <w:p w14:paraId="000003EA" w14:textId="77777777" w:rsidR="00E211CD" w:rsidRDefault="00000000" w:rsidP="009D03F6">
            <w:pPr>
              <w:pStyle w:val="Tablecondensed"/>
            </w:pPr>
            <w:sdt>
              <w:sdtPr>
                <w:tag w:val="goog_rdk_110"/>
                <w:id w:val="-1011486845"/>
              </w:sdtPr>
              <w:sdtContent>
                <w:r w:rsidR="00A7612F">
                  <w:rPr>
                    <w:rFonts w:ascii="Arial Unicode MS" w:eastAsia="Arial Unicode MS" w:hAnsi="Arial Unicode MS" w:cs="Arial Unicode MS"/>
                  </w:rPr>
                  <w:t>☐</w:t>
                </w:r>
              </w:sdtContent>
            </w:sdt>
            <w:r w:rsidR="00A7612F">
              <w:t xml:space="preserve"> Activity 5.2 Setting financial goals </w:t>
            </w:r>
          </w:p>
          <w:p w14:paraId="000003EB" w14:textId="77777777" w:rsidR="00E211CD" w:rsidRDefault="00000000" w:rsidP="009D03F6">
            <w:pPr>
              <w:pStyle w:val="Tablecondensed"/>
            </w:pPr>
            <w:sdt>
              <w:sdtPr>
                <w:tag w:val="goog_rdk_111"/>
                <w:id w:val="542173169"/>
              </w:sdtPr>
              <w:sdtContent>
                <w:r w:rsidR="00A7612F">
                  <w:rPr>
                    <w:rFonts w:ascii="Arial Unicode MS" w:eastAsia="Arial Unicode MS" w:hAnsi="Arial Unicode MS" w:cs="Arial Unicode MS"/>
                  </w:rPr>
                  <w:t>☐</w:t>
                </w:r>
              </w:sdtContent>
            </w:sdt>
            <w:r w:rsidR="00A7612F">
              <w:t xml:space="preserve"> Activity 5.3 Budget planner </w:t>
            </w:r>
          </w:p>
        </w:tc>
      </w:tr>
    </w:tbl>
    <w:p w14:paraId="000003EE" w14:textId="7C73E698" w:rsidR="00E211CD" w:rsidRPr="009D03F6" w:rsidRDefault="00A7612F" w:rsidP="009D03F6">
      <w:pPr>
        <w:pStyle w:val="Heading3"/>
      </w:pPr>
      <w:bookmarkStart w:id="34" w:name="_Toc212643086"/>
      <w:r w:rsidRPr="00054195">
        <w:t>Activity 5.1 Financial reflection and money quiz</w:t>
      </w:r>
      <w:bookmarkEnd w:id="34"/>
    </w:p>
    <w:p w14:paraId="000003EF" w14:textId="69402F36" w:rsidR="00E211CD" w:rsidRPr="009D03F6" w:rsidRDefault="00CE489B" w:rsidP="009D03F6">
      <w:pPr>
        <w:pStyle w:val="BodyText"/>
      </w:pPr>
      <w:r w:rsidRPr="009D03F6">
        <w:rPr>
          <w:noProof/>
        </w:rPr>
        <w:drawing>
          <wp:inline distT="0" distB="0" distL="0" distR="0" wp14:anchorId="7E1ABDA0" wp14:editId="62E99F5B">
            <wp:extent cx="286938" cy="252000"/>
            <wp:effectExtent l="0" t="0" r="5715" b="2540"/>
            <wp:docPr id="2068533524"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9D03F6">
        <w:t xml:space="preserve"> </w:t>
      </w:r>
      <w:r w:rsidR="0015493F" w:rsidRPr="009D03F6">
        <w:rPr>
          <w:noProof/>
        </w:rPr>
        <w:drawing>
          <wp:inline distT="0" distB="0" distL="0" distR="0" wp14:anchorId="37F2E47B" wp14:editId="7C340A3D">
            <wp:extent cx="239882" cy="252000"/>
            <wp:effectExtent l="0" t="0" r="1905" b="2540"/>
            <wp:docPr id="1132494231"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A7612F" w:rsidRPr="009D03F6">
        <w:t xml:space="preserve"> </w:t>
      </w:r>
      <w:r w:rsidR="0015493F" w:rsidRPr="009D03F6">
        <w:rPr>
          <w:noProof/>
        </w:rPr>
        <w:drawing>
          <wp:inline distT="0" distB="0" distL="0" distR="0" wp14:anchorId="5E60281F" wp14:editId="29F0109E">
            <wp:extent cx="286094" cy="252000"/>
            <wp:effectExtent l="0" t="0" r="0" b="2540"/>
            <wp:docPr id="1176259824"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9D03F6">
        <w:t xml:space="preserve">  </w:t>
      </w:r>
      <w:r w:rsidR="00A7612F" w:rsidRPr="009D03F6">
        <w:rPr>
          <w:rStyle w:val="Bold"/>
        </w:rPr>
        <w:t>Part 1:</w:t>
      </w:r>
      <w:r w:rsidR="00A7612F" w:rsidRPr="009D03F6">
        <w:t xml:space="preserve"> Compete the mind map below by reflecting on your current experience and understanding of money and finance. </w:t>
      </w:r>
    </w:p>
    <w:p w14:paraId="000003F0" w14:textId="77777777" w:rsidR="00E211CD" w:rsidRPr="009D03F6" w:rsidRDefault="00A7612F" w:rsidP="009D03F6">
      <w:pPr>
        <w:pStyle w:val="BodyText"/>
      </w:pPr>
      <w:r w:rsidRPr="009D03F6">
        <w:t>Think about:</w:t>
      </w:r>
    </w:p>
    <w:p w14:paraId="000003F1" w14:textId="77777777" w:rsidR="00E211CD" w:rsidRDefault="00A7612F" w:rsidP="009D03F6">
      <w:pPr>
        <w:pStyle w:val="BodyText"/>
        <w:numPr>
          <w:ilvl w:val="0"/>
          <w:numId w:val="29"/>
        </w:numPr>
      </w:pPr>
      <w:r>
        <w:t>Strengths</w:t>
      </w:r>
    </w:p>
    <w:p w14:paraId="000003F2" w14:textId="77777777" w:rsidR="00E211CD" w:rsidRDefault="00A7612F" w:rsidP="009D03F6">
      <w:pPr>
        <w:pStyle w:val="BodyText"/>
        <w:numPr>
          <w:ilvl w:val="0"/>
          <w:numId w:val="29"/>
        </w:numPr>
      </w:pPr>
      <w:r>
        <w:t>Weaknesses</w:t>
      </w:r>
    </w:p>
    <w:p w14:paraId="000003F3" w14:textId="77777777" w:rsidR="00E211CD" w:rsidRDefault="00A7612F" w:rsidP="009D03F6">
      <w:pPr>
        <w:pStyle w:val="BodyText"/>
        <w:numPr>
          <w:ilvl w:val="0"/>
          <w:numId w:val="29"/>
        </w:numPr>
      </w:pPr>
      <w:r>
        <w:t xml:space="preserve">An area for improvement </w:t>
      </w:r>
    </w:p>
    <w:p w14:paraId="000003F4" w14:textId="77777777" w:rsidR="00E211CD" w:rsidRDefault="00A7612F" w:rsidP="009D03F6">
      <w:pPr>
        <w:pStyle w:val="BodyText"/>
        <w:numPr>
          <w:ilvl w:val="0"/>
          <w:numId w:val="29"/>
        </w:numPr>
      </w:pPr>
      <w:r>
        <w:lastRenderedPageBreak/>
        <w:t>One thing you want to learn more about</w:t>
      </w:r>
    </w:p>
    <w:p w14:paraId="000003F5" w14:textId="77777777" w:rsidR="00E211CD" w:rsidRPr="00FC584C" w:rsidRDefault="00A7612F" w:rsidP="00FC584C">
      <w:pPr>
        <w:pStyle w:val="BodyText"/>
      </w:pPr>
      <w:r w:rsidRPr="177AED60">
        <w:rPr>
          <w:lang w:val="en-US"/>
        </w:rPr>
        <w:t xml:space="preserve">Double click on the mind map below and add your own information. </w:t>
      </w:r>
    </w:p>
    <w:p w14:paraId="000003F8" w14:textId="51E2FFDB" w:rsidR="00E211CD" w:rsidRPr="00FC584C" w:rsidRDefault="00FC584C" w:rsidP="00FC584C">
      <w:pPr>
        <w:pStyle w:val="BodyText"/>
      </w:pPr>
      <w:r>
        <w:rPr>
          <w:noProof/>
        </w:rPr>
        <mc:AlternateContent>
          <mc:Choice Requires="wps">
            <w:drawing>
              <wp:anchor distT="0" distB="0" distL="114300" distR="114300" simplePos="0" relativeHeight="251660288" behindDoc="0" locked="0" layoutInCell="1" allowOverlap="1" wp14:anchorId="13FEF479" wp14:editId="669EAF46">
                <wp:simplePos x="0" y="0"/>
                <wp:positionH relativeFrom="column">
                  <wp:posOffset>2381222</wp:posOffset>
                </wp:positionH>
                <wp:positionV relativeFrom="paragraph">
                  <wp:posOffset>1912805</wp:posOffset>
                </wp:positionV>
                <wp:extent cx="1232036" cy="974348"/>
                <wp:effectExtent l="0" t="0" r="12700" b="16510"/>
                <wp:wrapNone/>
                <wp:docPr id="94903324" name="Oval 1"/>
                <wp:cNvGraphicFramePr/>
                <a:graphic xmlns:a="http://schemas.openxmlformats.org/drawingml/2006/main">
                  <a:graphicData uri="http://schemas.microsoft.com/office/word/2010/wordprocessingShape">
                    <wps:wsp>
                      <wps:cNvSpPr/>
                      <wps:spPr>
                        <a:xfrm>
                          <a:off x="0" y="0"/>
                          <a:ext cx="1232036" cy="974348"/>
                        </a:xfrm>
                        <a:prstGeom prst="ellipse">
                          <a:avLst/>
                        </a:prstGeom>
                        <a:solidFill>
                          <a:srgbClr val="007AAA"/>
                        </a:solidFill>
                        <a:ln w="12700" cap="flat" cmpd="sng">
                          <a:solidFill>
                            <a:srgbClr val="000000"/>
                          </a:solidFill>
                          <a:prstDash val="solid"/>
                          <a:miter lim="8000"/>
                          <a:headEnd type="none" w="sm" len="sm"/>
                          <a:tailEnd type="none" w="sm" len="sm"/>
                        </a:ln>
                      </wps:spPr>
                      <wps:txbx>
                        <w:txbxContent>
                          <w:p w14:paraId="76E2BF42" w14:textId="2CED602B" w:rsidR="00FC584C" w:rsidRPr="00FC584C" w:rsidRDefault="00FC584C" w:rsidP="00FC584C">
                            <w:pPr>
                              <w:spacing w:after="0" w:line="240" w:lineRule="auto"/>
                              <w:jc w:val="center"/>
                              <w:textDirection w:val="btLr"/>
                              <w:rPr>
                                <w:rFonts w:ascii="Arial" w:hAnsi="Arial" w:cs="Arial"/>
                                <w:b/>
                                <w:bCs/>
                                <w:color w:val="FFFFFF" w:themeColor="background1"/>
                                <w:lang w:val="en-AU"/>
                              </w:rPr>
                            </w:pPr>
                            <w:r w:rsidRPr="00FC584C">
                              <w:rPr>
                                <w:rFonts w:ascii="Arial" w:hAnsi="Arial" w:cs="Arial"/>
                                <w:b/>
                                <w:bCs/>
                                <w:color w:val="FFFFFF" w:themeColor="background1"/>
                                <w:lang w:val="en-AU"/>
                              </w:rPr>
                              <w:t>How am I with money?</w:t>
                            </w:r>
                          </w:p>
                        </w:txbxContent>
                      </wps:txbx>
                      <wps:bodyPr spcFirstLastPara="1" wrap="square" lIns="91425" tIns="91425" rIns="91425" bIns="91425" anchor="ctr" anchorCtr="0">
                        <a:noAutofit/>
                      </wps:bodyPr>
                    </wps:wsp>
                  </a:graphicData>
                </a:graphic>
                <wp14:sizeRelH relativeFrom="margin">
                  <wp14:pctWidth>0</wp14:pctWidth>
                </wp14:sizeRelH>
                <wp14:sizeRelV relativeFrom="margin">
                  <wp14:pctHeight>0</wp14:pctHeight>
                </wp14:sizeRelV>
              </wp:anchor>
            </w:drawing>
          </mc:Choice>
          <mc:Fallback>
            <w:pict>
              <v:oval w14:anchorId="13FEF479" id="Oval 1" o:spid="_x0000_s1043" style="position:absolute;margin-left:187.5pt;margin-top:150.6pt;width:97pt;height:76.7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3DEVpGAIAAEsEAAAOAAAAZHJzL2Uyb0RvYy54bWysVNuOEzEMfUfiH6K805le2HZHna6qLUVI&#13;&#10;K6i08AFuJtOJlBtxevt7nLT0AkhIiD6kduIcHzvHM306GM12MqBytub9XsmZtMI1ym5q/u3r8t2E&#13;&#10;M4xgG9DOypofJfKn2ds3072v5MB1TjcyMAKxWO19zbsYfVUUKDppAHvOS0uHrQsGIrlhUzQB9oRu&#13;&#10;dDEoy4di70LjgxMSkXYXp0M+y/htK0X80rYoI9M1J24xryGv67QWsylUmwC+U+JMA/6BhQFlKekF&#13;&#10;agER2Dao36CMEsGha2NPOFO4tlVC5hqomn75SzWvHXiZa6HmoL+0Cf8frPi8e/WrQG3Ye6yQzFTF&#13;&#10;oQ0m/RM/dsjNOl6aJQ+RCdrsD4aDcvjAmaCzx/FoOJqkbhbX2z5g/CidYcmoudRaeUz1QAW7F4yn&#13;&#10;6J9RaRudVs1SaZ2dsFk/68B2kN6uHM/n83OCuzBt2T6xGZf0vgJIQ62GSKbxTc3RbnLCuyt4j1zS&#13;&#10;70/IidkCsDsxyAgpDCqjIolWK1PzyfkuVJ2E5oNtWDx60rkltfNEDA1nWtJskJEvR1D673HURm2p&#13;&#10;m9dXSVY8rA9MUVn9YQJLW2vXHFeBoRdLRXxfAOMKAmm4T+lJ15T4+xYCkdGfLAnnsT8avKdBuHXC&#13;&#10;rbO+dcCKztG4iBg4OznPMY9P6oN18210rcoveSVzpk2KzXI4T1caiVs/R12/AbMfAAAA//8DAFBL&#13;&#10;AwQUAAYACAAAACEAOFod8OUAAAAQAQAADwAAAGRycy9kb3ducmV2LnhtbEyPy07DMBBF90j8gzVI&#13;&#10;7KjTRwJN41RA0y5YICh8gBu7SSAeR7bz6N8zrGAzmuede7LtZFo2aOcbiwLmswiYxtKqBisBnx/7&#13;&#10;uwdgPkhUsrWoBVy0h21+fZXJVNkR3/VwDBUjEfSpFFCH0KWc+7LWRvqZ7TTS7GydkYFKV3Hl5Eji&#13;&#10;puWLKEq4kQ3Sh1p2+rnW5fexNwJeh5di2T8VX2G/e7us3aEq+vMoxO3NtNtQeNwAC3oKfxfwy0D+&#13;&#10;ISdjJ9uj8qwVsLyPCShQEs0XwGgjTtbUOQlYxasEeJ7x/yD5DwAAAP//AwBQSwECLQAUAAYACAAA&#13;&#10;ACEAtoM4kv4AAADhAQAAEwAAAAAAAAAAAAAAAAAAAAAAW0NvbnRlbnRfVHlwZXNdLnhtbFBLAQIt&#13;&#10;ABQABgAIAAAAIQA4/SH/1gAAAJQBAAALAAAAAAAAAAAAAAAAAC8BAABfcmVscy8ucmVsc1BLAQIt&#13;&#10;ABQABgAIAAAAIQC3DEVpGAIAAEsEAAAOAAAAAAAAAAAAAAAAAC4CAABkcnMvZTJvRG9jLnhtbFBL&#13;&#10;AQItABQABgAIAAAAIQA4Wh3w5QAAABABAAAPAAAAAAAAAAAAAAAAAHIEAABkcnMvZG93bnJldi54&#13;&#10;bWxQSwUGAAAAAAQABADzAAAAhAUAAAAA&#13;&#10;" fillcolor="#007aaa" strokeweight="1pt">
                <v:stroke startarrowwidth="narrow" startarrowlength="short" endarrowwidth="narrow" endarrowlength="short" miterlimit="5243f" joinstyle="miter"/>
                <v:textbox inset="2.53958mm,2.53958mm,2.53958mm,2.53958mm">
                  <w:txbxContent>
                    <w:p w14:paraId="76E2BF42" w14:textId="2CED602B" w:rsidR="00FC584C" w:rsidRPr="00FC584C" w:rsidRDefault="00FC584C" w:rsidP="00FC584C">
                      <w:pPr>
                        <w:spacing w:after="0" w:line="240" w:lineRule="auto"/>
                        <w:jc w:val="center"/>
                        <w:textDirection w:val="btLr"/>
                        <w:rPr>
                          <w:rFonts w:ascii="Arial" w:hAnsi="Arial" w:cs="Arial"/>
                          <w:b/>
                          <w:bCs/>
                          <w:color w:val="FFFFFF" w:themeColor="background1"/>
                          <w:lang w:val="en-AU"/>
                        </w:rPr>
                      </w:pPr>
                      <w:r w:rsidRPr="00FC584C">
                        <w:rPr>
                          <w:rFonts w:ascii="Arial" w:hAnsi="Arial" w:cs="Arial"/>
                          <w:b/>
                          <w:bCs/>
                          <w:color w:val="FFFFFF" w:themeColor="background1"/>
                          <w:lang w:val="en-AU"/>
                        </w:rPr>
                        <w:t>How am I with money?</w:t>
                      </w:r>
                    </w:p>
                  </w:txbxContent>
                </v:textbox>
              </v:oval>
            </w:pict>
          </mc:Fallback>
        </mc:AlternateContent>
      </w:r>
      <w:r w:rsidR="00A7612F" w:rsidRPr="00FC584C">
        <w:rPr>
          <w:noProof/>
        </w:rPr>
        <mc:AlternateContent>
          <mc:Choice Requires="wpg">
            <w:drawing>
              <wp:inline distT="0" distB="0" distL="114300" distR="114300" wp14:anchorId="11C09B60" wp14:editId="46D76129">
                <wp:extent cx="5837739" cy="4397906"/>
                <wp:effectExtent l="0" t="0" r="17145" b="9525"/>
                <wp:docPr id="2041144988" name="Group 2041144988" descr="A mind map for students to fill in based on the question 'How am I with money?' Topics for students to brainstorm about are strengths, weaknesses, an area I can improve on, and one thing I would like to know more about."/>
                <wp:cNvGraphicFramePr/>
                <a:graphic xmlns:a="http://schemas.openxmlformats.org/drawingml/2006/main">
                  <a:graphicData uri="http://schemas.microsoft.com/office/word/2010/wordprocessingGroup">
                    <wpg:wgp>
                      <wpg:cNvGrpSpPr/>
                      <wpg:grpSpPr>
                        <a:xfrm>
                          <a:off x="0" y="0"/>
                          <a:ext cx="5837739" cy="4397906"/>
                          <a:chOff x="2424048" y="1563850"/>
                          <a:chExt cx="6055005" cy="4548900"/>
                        </a:xfrm>
                      </wpg:grpSpPr>
                      <wpg:grpSp>
                        <wpg:cNvPr id="897301539" name="Group 897301539"/>
                        <wpg:cNvGrpSpPr/>
                        <wpg:grpSpPr>
                          <a:xfrm>
                            <a:off x="2424048" y="1563850"/>
                            <a:ext cx="6055005" cy="4548900"/>
                            <a:chOff x="0" y="0"/>
                            <a:chExt cx="6055005" cy="4548900"/>
                          </a:xfrm>
                        </wpg:grpSpPr>
                        <wps:wsp>
                          <wps:cNvPr id="1982204591" name="Rectangle 1982204591"/>
                          <wps:cNvSpPr/>
                          <wps:spPr>
                            <a:xfrm>
                              <a:off x="0" y="0"/>
                              <a:ext cx="5843900" cy="4432300"/>
                            </a:xfrm>
                            <a:prstGeom prst="rect">
                              <a:avLst/>
                            </a:prstGeom>
                            <a:noFill/>
                            <a:ln>
                              <a:noFill/>
                            </a:ln>
                          </wps:spPr>
                          <wps:txbx>
                            <w:txbxContent>
                              <w:p w14:paraId="56B92E59" w14:textId="77777777" w:rsidR="00E211CD" w:rsidRDefault="00E211CD">
                                <w:pPr>
                                  <w:spacing w:after="0" w:line="240" w:lineRule="auto"/>
                                  <w:textDirection w:val="btLr"/>
                                </w:pPr>
                              </w:p>
                            </w:txbxContent>
                          </wps:txbx>
                          <wps:bodyPr spcFirstLastPara="1" wrap="square" lIns="91425" tIns="91425" rIns="91425" bIns="91425" anchor="ctr" anchorCtr="0">
                            <a:noAutofit/>
                          </wps:bodyPr>
                        </wps:wsp>
                        <wps:wsp>
                          <wps:cNvPr id="825264438" name="Oval 825264438"/>
                          <wps:cNvSpPr/>
                          <wps:spPr>
                            <a:xfrm>
                              <a:off x="1456401" y="1425200"/>
                              <a:ext cx="1228701" cy="704800"/>
                            </a:xfrm>
                            <a:prstGeom prst="ellipse">
                              <a:avLst/>
                            </a:prstGeom>
                            <a:solidFill>
                              <a:srgbClr val="FFFFFF"/>
                            </a:solidFill>
                            <a:ln w="12700" cap="flat" cmpd="sng">
                              <a:solidFill>
                                <a:srgbClr val="000000"/>
                              </a:solidFill>
                              <a:prstDash val="solid"/>
                              <a:miter lim="8000"/>
                              <a:headEnd type="none" w="sm" len="sm"/>
                              <a:tailEnd type="none" w="sm" len="sm"/>
                            </a:ln>
                          </wps:spPr>
                          <wps:txbx>
                            <w:txbxContent>
                              <w:p w14:paraId="5636016F" w14:textId="77777777" w:rsidR="00E211CD" w:rsidRDefault="00A7612F">
                                <w:pPr>
                                  <w:jc w:val="center"/>
                                  <w:textDirection w:val="btLr"/>
                                </w:pPr>
                                <w:r>
                                  <w:rPr>
                                    <w:rFonts w:ascii="Arial Narrow" w:eastAsia="Arial Narrow" w:hAnsi="Arial Narrow" w:cs="Arial Narrow"/>
                                    <w:b/>
                                    <w:color w:val="000000"/>
                                  </w:rPr>
                                  <w:t>Strengths</w:t>
                                </w:r>
                              </w:p>
                            </w:txbxContent>
                          </wps:txbx>
                          <wps:bodyPr spcFirstLastPara="1" wrap="square" lIns="88900" tIns="38100" rIns="88900" bIns="38100" anchor="ctr" anchorCtr="0">
                            <a:noAutofit/>
                          </wps:bodyPr>
                        </wps:wsp>
                        <wps:wsp>
                          <wps:cNvPr id="1945928123" name="Oval 1945928123"/>
                          <wps:cNvSpPr/>
                          <wps:spPr>
                            <a:xfrm>
                              <a:off x="3398502" y="1422900"/>
                              <a:ext cx="1267801" cy="706900"/>
                            </a:xfrm>
                            <a:prstGeom prst="ellipse">
                              <a:avLst/>
                            </a:prstGeom>
                            <a:solidFill>
                              <a:srgbClr val="FFFFFF"/>
                            </a:solidFill>
                            <a:ln w="12700" cap="flat" cmpd="sng">
                              <a:solidFill>
                                <a:srgbClr val="000000"/>
                              </a:solidFill>
                              <a:prstDash val="solid"/>
                              <a:miter lim="8000"/>
                              <a:headEnd type="none" w="sm" len="sm"/>
                              <a:tailEnd type="none" w="sm" len="sm"/>
                            </a:ln>
                          </wps:spPr>
                          <wps:txbx>
                            <w:txbxContent>
                              <w:p w14:paraId="3BECCFD1" w14:textId="77777777" w:rsidR="00E211CD" w:rsidRDefault="00A7612F">
                                <w:pPr>
                                  <w:jc w:val="center"/>
                                  <w:textDirection w:val="btLr"/>
                                </w:pPr>
                                <w:r>
                                  <w:rPr>
                                    <w:rFonts w:ascii="Arial Narrow" w:eastAsia="Arial Narrow" w:hAnsi="Arial Narrow" w:cs="Arial Narrow"/>
                                    <w:b/>
                                    <w:color w:val="000000"/>
                                  </w:rPr>
                                  <w:t>Weaknesses</w:t>
                                </w:r>
                              </w:p>
                            </w:txbxContent>
                          </wps:txbx>
                          <wps:bodyPr spcFirstLastPara="1" wrap="square" lIns="88900" tIns="38100" rIns="88900" bIns="38100" anchor="ctr" anchorCtr="0">
                            <a:noAutofit/>
                          </wps:bodyPr>
                        </wps:wsp>
                        <wps:wsp>
                          <wps:cNvPr id="588773311" name="Oval 588773311"/>
                          <wps:cNvSpPr/>
                          <wps:spPr>
                            <a:xfrm>
                              <a:off x="1398301" y="2758100"/>
                              <a:ext cx="1229701" cy="696700"/>
                            </a:xfrm>
                            <a:prstGeom prst="ellipse">
                              <a:avLst/>
                            </a:prstGeom>
                            <a:solidFill>
                              <a:srgbClr val="FFFFFF"/>
                            </a:solidFill>
                            <a:ln w="12700" cap="flat" cmpd="sng">
                              <a:solidFill>
                                <a:srgbClr val="000000"/>
                              </a:solidFill>
                              <a:prstDash val="solid"/>
                              <a:miter lim="8000"/>
                              <a:headEnd type="none" w="sm" len="sm"/>
                              <a:tailEnd type="none" w="sm" len="sm"/>
                            </a:ln>
                          </wps:spPr>
                          <wps:txbx>
                            <w:txbxContent>
                              <w:p w14:paraId="469F6D6F" w14:textId="77777777" w:rsidR="00E211CD" w:rsidRDefault="00A7612F">
                                <w:pPr>
                                  <w:jc w:val="center"/>
                                  <w:textDirection w:val="btLr"/>
                                </w:pPr>
                                <w:r>
                                  <w:rPr>
                                    <w:rFonts w:ascii="Arial Narrow" w:eastAsia="Arial Narrow" w:hAnsi="Arial Narrow" w:cs="Arial Narrow"/>
                                    <w:b/>
                                    <w:color w:val="000000"/>
                                  </w:rPr>
                                  <w:t>An area I can improve on.</w:t>
                                </w:r>
                              </w:p>
                            </w:txbxContent>
                          </wps:txbx>
                          <wps:bodyPr spcFirstLastPara="1" wrap="square" lIns="88900" tIns="38100" rIns="88900" bIns="38100" anchor="ctr" anchorCtr="0">
                            <a:noAutofit/>
                          </wps:bodyPr>
                        </wps:wsp>
                        <wps:wsp>
                          <wps:cNvPr id="2084743666" name="Oval 2084743666"/>
                          <wps:cNvSpPr/>
                          <wps:spPr>
                            <a:xfrm>
                              <a:off x="3637603" y="2528800"/>
                              <a:ext cx="1457301" cy="1049200"/>
                            </a:xfrm>
                            <a:prstGeom prst="ellipse">
                              <a:avLst/>
                            </a:prstGeom>
                            <a:solidFill>
                              <a:srgbClr val="FFFFFF"/>
                            </a:solidFill>
                            <a:ln w="12700" cap="flat" cmpd="sng">
                              <a:solidFill>
                                <a:srgbClr val="000000"/>
                              </a:solidFill>
                              <a:prstDash val="solid"/>
                              <a:miter lim="8000"/>
                              <a:headEnd type="none" w="sm" len="sm"/>
                              <a:tailEnd type="none" w="sm" len="sm"/>
                            </a:ln>
                          </wps:spPr>
                          <wps:txbx>
                            <w:txbxContent>
                              <w:p w14:paraId="058EAF52" w14:textId="77777777" w:rsidR="00E211CD" w:rsidRDefault="00A7612F">
                                <w:pPr>
                                  <w:jc w:val="center"/>
                                  <w:textDirection w:val="btLr"/>
                                </w:pPr>
                                <w:r>
                                  <w:rPr>
                                    <w:rFonts w:ascii="Arial Narrow" w:eastAsia="Arial Narrow" w:hAnsi="Arial Narrow" w:cs="Arial Narrow"/>
                                    <w:b/>
                                    <w:color w:val="000000"/>
                                  </w:rPr>
                                  <w:t>One thing I would like to know more about.</w:t>
                                </w:r>
                              </w:p>
                            </w:txbxContent>
                          </wps:txbx>
                          <wps:bodyPr spcFirstLastPara="1" wrap="square" lIns="88900" tIns="38100" rIns="88900" bIns="38100" anchor="ctr" anchorCtr="0">
                            <a:noAutofit/>
                          </wps:bodyPr>
                        </wps:wsp>
                        <wps:wsp>
                          <wps:cNvPr id="1396376378" name="Oval 1396376378"/>
                          <wps:cNvSpPr/>
                          <wps:spPr>
                            <a:xfrm>
                              <a:off x="827700" y="471900"/>
                              <a:ext cx="1085900" cy="600800"/>
                            </a:xfrm>
                            <a:prstGeom prst="ellipse">
                              <a:avLst/>
                            </a:prstGeom>
                            <a:solidFill>
                              <a:srgbClr val="FFFFFF"/>
                            </a:solidFill>
                            <a:ln w="12700" cap="flat" cmpd="sng">
                              <a:solidFill>
                                <a:srgbClr val="000000"/>
                              </a:solidFill>
                              <a:prstDash val="solid"/>
                              <a:miter lim="8000"/>
                              <a:headEnd type="none" w="sm" len="sm"/>
                              <a:tailEnd type="none" w="sm" len="sm"/>
                            </a:ln>
                          </wps:spPr>
                          <wps:txbx>
                            <w:txbxContent>
                              <w:p w14:paraId="77E29C6D" w14:textId="77777777" w:rsidR="00E211CD" w:rsidRDefault="00E211CD">
                                <w:pPr>
                                  <w:spacing w:after="0" w:line="240" w:lineRule="auto"/>
                                  <w:textDirection w:val="btLr"/>
                                </w:pPr>
                              </w:p>
                            </w:txbxContent>
                          </wps:txbx>
                          <wps:bodyPr spcFirstLastPara="1" wrap="square" lIns="91425" tIns="91425" rIns="91425" bIns="91425" anchor="ctr" anchorCtr="0">
                            <a:noAutofit/>
                          </wps:bodyPr>
                        </wps:wsp>
                        <wps:wsp>
                          <wps:cNvPr id="1233630143" name="Oval 1233630143"/>
                          <wps:cNvSpPr/>
                          <wps:spPr>
                            <a:xfrm>
                              <a:off x="1960201" y="672900"/>
                              <a:ext cx="1085900" cy="655400"/>
                            </a:xfrm>
                            <a:prstGeom prst="ellipse">
                              <a:avLst/>
                            </a:prstGeom>
                            <a:solidFill>
                              <a:srgbClr val="FFFFFF"/>
                            </a:solidFill>
                            <a:ln w="12700" cap="flat" cmpd="sng">
                              <a:solidFill>
                                <a:srgbClr val="000000"/>
                              </a:solidFill>
                              <a:prstDash val="solid"/>
                              <a:miter lim="8000"/>
                              <a:headEnd type="none" w="sm" len="sm"/>
                              <a:tailEnd type="none" w="sm" len="sm"/>
                            </a:ln>
                          </wps:spPr>
                          <wps:txbx>
                            <w:txbxContent>
                              <w:p w14:paraId="198E9182" w14:textId="77777777" w:rsidR="00E211CD" w:rsidRDefault="00E211CD">
                                <w:pPr>
                                  <w:spacing w:after="0" w:line="240" w:lineRule="auto"/>
                                  <w:textDirection w:val="btLr"/>
                                </w:pPr>
                              </w:p>
                            </w:txbxContent>
                          </wps:txbx>
                          <wps:bodyPr spcFirstLastPara="1" wrap="square" lIns="91425" tIns="91425" rIns="91425" bIns="91425" anchor="ctr" anchorCtr="0">
                            <a:noAutofit/>
                          </wps:bodyPr>
                        </wps:wsp>
                        <wps:wsp>
                          <wps:cNvPr id="632188832" name="Oval 632188832"/>
                          <wps:cNvSpPr/>
                          <wps:spPr>
                            <a:xfrm>
                              <a:off x="275300" y="1242600"/>
                              <a:ext cx="1085800" cy="1059100"/>
                            </a:xfrm>
                            <a:prstGeom prst="ellipse">
                              <a:avLst/>
                            </a:prstGeom>
                            <a:solidFill>
                              <a:srgbClr val="FFFFFF"/>
                            </a:solidFill>
                            <a:ln w="12700" cap="flat" cmpd="sng">
                              <a:solidFill>
                                <a:srgbClr val="000000"/>
                              </a:solidFill>
                              <a:prstDash val="solid"/>
                              <a:miter lim="8000"/>
                              <a:headEnd type="none" w="sm" len="sm"/>
                              <a:tailEnd type="none" w="sm" len="sm"/>
                            </a:ln>
                          </wps:spPr>
                          <wps:txbx>
                            <w:txbxContent>
                              <w:p w14:paraId="0919553E" w14:textId="77777777" w:rsidR="00E211CD" w:rsidRDefault="00A7612F">
                                <w:pPr>
                                  <w:textDirection w:val="btLr"/>
                                </w:pPr>
                                <w:r>
                                  <w:rPr>
                                    <w:rFonts w:ascii="Arial Narrow" w:eastAsia="Arial Narrow" w:hAnsi="Arial Narrow" w:cs="Arial Narrow"/>
                                    <w:b/>
                                    <w:color w:val="000000"/>
                                  </w:rPr>
                                  <w:t>Example-</w:t>
                                </w:r>
                                <w:r>
                                  <w:rPr>
                                    <w:rFonts w:ascii="Arial Narrow" w:eastAsia="Arial Narrow" w:hAnsi="Arial Narrow" w:cs="Arial Narrow"/>
                                    <w:color w:val="000000"/>
                                  </w:rPr>
                                  <w:t xml:space="preserve"> I save half of my pay each week. </w:t>
                                </w:r>
                              </w:p>
                            </w:txbxContent>
                          </wps:txbx>
                          <wps:bodyPr spcFirstLastPara="1" wrap="square" lIns="88900" tIns="38100" rIns="88900" bIns="38100" anchor="ctr" anchorCtr="0">
                            <a:noAutofit/>
                          </wps:bodyPr>
                        </wps:wsp>
                        <wps:wsp>
                          <wps:cNvPr id="1801681278" name="Oval 1801681278"/>
                          <wps:cNvSpPr/>
                          <wps:spPr>
                            <a:xfrm>
                              <a:off x="3191679" y="197384"/>
                              <a:ext cx="1335908" cy="1160826"/>
                            </a:xfrm>
                            <a:prstGeom prst="ellipse">
                              <a:avLst/>
                            </a:prstGeom>
                            <a:solidFill>
                              <a:srgbClr val="FFFFFF"/>
                            </a:solidFill>
                            <a:ln w="12700" cap="flat" cmpd="sng">
                              <a:solidFill>
                                <a:srgbClr val="000000"/>
                              </a:solidFill>
                              <a:prstDash val="solid"/>
                              <a:miter lim="8000"/>
                              <a:headEnd type="none" w="sm" len="sm"/>
                              <a:tailEnd type="none" w="sm" len="sm"/>
                            </a:ln>
                          </wps:spPr>
                          <wps:txbx>
                            <w:txbxContent>
                              <w:p w14:paraId="02D9B2FD" w14:textId="77777777" w:rsidR="00E211CD" w:rsidRDefault="00A7612F">
                                <w:pPr>
                                  <w:textDirection w:val="btLr"/>
                                </w:pPr>
                                <w:r>
                                  <w:rPr>
                                    <w:rFonts w:ascii="Arial Narrow" w:eastAsia="Arial Narrow" w:hAnsi="Arial Narrow" w:cs="Arial Narrow"/>
                                    <w:b/>
                                    <w:color w:val="000000"/>
                                  </w:rPr>
                                  <w:t>Example-</w:t>
                                </w:r>
                                <w:r>
                                  <w:rPr>
                                    <w:rFonts w:ascii="Arial Narrow" w:eastAsia="Arial Narrow" w:hAnsi="Arial Narrow" w:cs="Arial Narrow"/>
                                    <w:color w:val="000000"/>
                                  </w:rPr>
                                  <w:t xml:space="preserve"> I spend too much money at the canteen.</w:t>
                                </w:r>
                              </w:p>
                            </w:txbxContent>
                          </wps:txbx>
                          <wps:bodyPr spcFirstLastPara="1" wrap="square" lIns="88900" tIns="38100" rIns="88900" bIns="38100" anchor="ctr" anchorCtr="0">
                            <a:noAutofit/>
                          </wps:bodyPr>
                        </wps:wsp>
                        <wps:wsp>
                          <wps:cNvPr id="460265633" name="Oval 460265633"/>
                          <wps:cNvSpPr/>
                          <wps:spPr>
                            <a:xfrm>
                              <a:off x="4599603" y="834800"/>
                              <a:ext cx="1085900" cy="693600"/>
                            </a:xfrm>
                            <a:prstGeom prst="ellipse">
                              <a:avLst/>
                            </a:prstGeom>
                            <a:solidFill>
                              <a:srgbClr val="FFFFFF"/>
                            </a:solidFill>
                            <a:ln w="12700" cap="flat" cmpd="sng">
                              <a:solidFill>
                                <a:srgbClr val="000000"/>
                              </a:solidFill>
                              <a:prstDash val="solid"/>
                              <a:miter lim="8000"/>
                              <a:headEnd type="none" w="sm" len="sm"/>
                              <a:tailEnd type="none" w="sm" len="sm"/>
                            </a:ln>
                          </wps:spPr>
                          <wps:txbx>
                            <w:txbxContent>
                              <w:p w14:paraId="2DF3F631" w14:textId="77777777" w:rsidR="00E211CD" w:rsidRDefault="00E211CD">
                                <w:pPr>
                                  <w:spacing w:after="0" w:line="240" w:lineRule="auto"/>
                                  <w:textDirection w:val="btLr"/>
                                </w:pPr>
                              </w:p>
                            </w:txbxContent>
                          </wps:txbx>
                          <wps:bodyPr spcFirstLastPara="1" wrap="square" lIns="91425" tIns="91425" rIns="91425" bIns="91425" anchor="ctr" anchorCtr="0">
                            <a:noAutofit/>
                          </wps:bodyPr>
                        </wps:wsp>
                        <wps:wsp>
                          <wps:cNvPr id="531569229" name="Oval 531569229"/>
                          <wps:cNvSpPr/>
                          <wps:spPr>
                            <a:xfrm>
                              <a:off x="4637703" y="1719500"/>
                              <a:ext cx="1085900" cy="725000"/>
                            </a:xfrm>
                            <a:prstGeom prst="ellipse">
                              <a:avLst/>
                            </a:prstGeom>
                            <a:solidFill>
                              <a:srgbClr val="FFFFFF"/>
                            </a:solidFill>
                            <a:ln w="12700" cap="flat" cmpd="sng">
                              <a:solidFill>
                                <a:srgbClr val="000000"/>
                              </a:solidFill>
                              <a:prstDash val="solid"/>
                              <a:miter lim="8000"/>
                              <a:headEnd type="none" w="sm" len="sm"/>
                              <a:tailEnd type="none" w="sm" len="sm"/>
                            </a:ln>
                          </wps:spPr>
                          <wps:txbx>
                            <w:txbxContent>
                              <w:p w14:paraId="2CB30F25" w14:textId="77777777" w:rsidR="00E211CD" w:rsidRDefault="00E211CD">
                                <w:pPr>
                                  <w:spacing w:after="0" w:line="240" w:lineRule="auto"/>
                                  <w:textDirection w:val="btLr"/>
                                </w:pPr>
                              </w:p>
                            </w:txbxContent>
                          </wps:txbx>
                          <wps:bodyPr spcFirstLastPara="1" wrap="square" lIns="91425" tIns="91425" rIns="91425" bIns="91425" anchor="ctr" anchorCtr="0">
                            <a:noAutofit/>
                          </wps:bodyPr>
                        </wps:wsp>
                        <wps:wsp>
                          <wps:cNvPr id="497745542" name="Oval 497745542"/>
                          <wps:cNvSpPr/>
                          <wps:spPr>
                            <a:xfrm>
                              <a:off x="4693904" y="3444700"/>
                              <a:ext cx="1361101" cy="942300"/>
                            </a:xfrm>
                            <a:prstGeom prst="ellipse">
                              <a:avLst/>
                            </a:prstGeom>
                            <a:solidFill>
                              <a:srgbClr val="FFFFFF"/>
                            </a:solidFill>
                            <a:ln w="12700" cap="flat" cmpd="sng">
                              <a:solidFill>
                                <a:srgbClr val="000000"/>
                              </a:solidFill>
                              <a:prstDash val="solid"/>
                              <a:miter lim="8000"/>
                              <a:headEnd type="none" w="sm" len="sm"/>
                              <a:tailEnd type="none" w="sm" len="sm"/>
                            </a:ln>
                          </wps:spPr>
                          <wps:txbx>
                            <w:txbxContent>
                              <w:p w14:paraId="4B89FD6B" w14:textId="77777777" w:rsidR="00E211CD" w:rsidRDefault="00E211CD">
                                <w:pPr>
                                  <w:spacing w:after="0" w:line="240" w:lineRule="auto"/>
                                  <w:textDirection w:val="btLr"/>
                                </w:pPr>
                              </w:p>
                            </w:txbxContent>
                          </wps:txbx>
                          <wps:bodyPr spcFirstLastPara="1" wrap="square" lIns="91425" tIns="91425" rIns="91425" bIns="91425" anchor="ctr" anchorCtr="0">
                            <a:noAutofit/>
                          </wps:bodyPr>
                        </wps:wsp>
                        <wps:wsp>
                          <wps:cNvPr id="1623885745" name="Oval 1623885745"/>
                          <wps:cNvSpPr/>
                          <wps:spPr>
                            <a:xfrm>
                              <a:off x="107192" y="3157601"/>
                              <a:ext cx="1463510" cy="1332866"/>
                            </a:xfrm>
                            <a:prstGeom prst="ellipse">
                              <a:avLst/>
                            </a:prstGeom>
                            <a:solidFill>
                              <a:srgbClr val="FFFFFF"/>
                            </a:solidFill>
                            <a:ln w="12700" cap="flat" cmpd="sng">
                              <a:solidFill>
                                <a:srgbClr val="000000"/>
                              </a:solidFill>
                              <a:prstDash val="solid"/>
                              <a:miter lim="8000"/>
                              <a:headEnd type="none" w="sm" len="sm"/>
                              <a:tailEnd type="none" w="sm" len="sm"/>
                            </a:ln>
                          </wps:spPr>
                          <wps:txbx>
                            <w:txbxContent>
                              <w:p w14:paraId="1410AF55" w14:textId="778961AC" w:rsidR="00E211CD" w:rsidRDefault="00A7612F">
                                <w:pPr>
                                  <w:textDirection w:val="btLr"/>
                                </w:pPr>
                                <w:r>
                                  <w:rPr>
                                    <w:rFonts w:ascii="Arial Narrow" w:eastAsia="Arial Narrow" w:hAnsi="Arial Narrow" w:cs="Arial Narrow"/>
                                    <w:b/>
                                    <w:color w:val="000000"/>
                                  </w:rPr>
                                  <w:t>Example-</w:t>
                                </w:r>
                                <w:r>
                                  <w:rPr>
                                    <w:rFonts w:ascii="Arial Narrow" w:eastAsia="Arial Narrow" w:hAnsi="Arial Narrow" w:cs="Arial Narrow"/>
                                    <w:color w:val="000000"/>
                                  </w:rPr>
                                  <w:t xml:space="preserve"> I need to plan for how I spend my money each week.</w:t>
                                </w:r>
                              </w:p>
                            </w:txbxContent>
                          </wps:txbx>
                          <wps:bodyPr spcFirstLastPara="1" wrap="square" lIns="88900" tIns="38100" rIns="88900" bIns="38100" anchor="ctr" anchorCtr="0">
                            <a:noAutofit/>
                          </wps:bodyPr>
                        </wps:wsp>
                        <wps:wsp>
                          <wps:cNvPr id="1626581763" name="Oval 1626581763"/>
                          <wps:cNvSpPr/>
                          <wps:spPr>
                            <a:xfrm>
                              <a:off x="1836401" y="3501800"/>
                              <a:ext cx="1525001" cy="1047100"/>
                            </a:xfrm>
                            <a:prstGeom prst="ellipse">
                              <a:avLst/>
                            </a:prstGeom>
                            <a:solidFill>
                              <a:srgbClr val="FFFFFF"/>
                            </a:solidFill>
                            <a:ln w="12700" cap="flat" cmpd="sng">
                              <a:solidFill>
                                <a:srgbClr val="000000"/>
                              </a:solidFill>
                              <a:prstDash val="solid"/>
                              <a:miter lim="8000"/>
                              <a:headEnd type="none" w="sm" len="sm"/>
                              <a:tailEnd type="none" w="sm" len="sm"/>
                            </a:ln>
                          </wps:spPr>
                          <wps:txbx>
                            <w:txbxContent>
                              <w:p w14:paraId="6698CE03" w14:textId="77777777" w:rsidR="00E211CD" w:rsidRDefault="00E211CD">
                                <w:pPr>
                                  <w:spacing w:after="0" w:line="240" w:lineRule="auto"/>
                                  <w:textDirection w:val="btLr"/>
                                </w:pPr>
                              </w:p>
                            </w:txbxContent>
                          </wps:txbx>
                          <wps:bodyPr spcFirstLastPara="1" wrap="square" lIns="91425" tIns="91425" rIns="91425" bIns="91425" anchor="ctr" anchorCtr="0">
                            <a:noAutofit/>
                          </wps:bodyPr>
                        </wps:wsp>
                        <wps:wsp>
                          <wps:cNvPr id="120687753" name="Oval 120687753"/>
                          <wps:cNvSpPr/>
                          <wps:spPr>
                            <a:xfrm>
                              <a:off x="3519503" y="3710400"/>
                              <a:ext cx="1085900" cy="724500"/>
                            </a:xfrm>
                            <a:prstGeom prst="ellipse">
                              <a:avLst/>
                            </a:prstGeom>
                            <a:solidFill>
                              <a:srgbClr val="FFFFFF"/>
                            </a:solidFill>
                            <a:ln w="12700" cap="flat" cmpd="sng">
                              <a:solidFill>
                                <a:srgbClr val="000000"/>
                              </a:solidFill>
                              <a:prstDash val="solid"/>
                              <a:miter lim="8000"/>
                              <a:headEnd type="none" w="sm" len="sm"/>
                              <a:tailEnd type="none" w="sm" len="sm"/>
                            </a:ln>
                          </wps:spPr>
                          <wps:txbx>
                            <w:txbxContent>
                              <w:p w14:paraId="0872C125" w14:textId="77777777" w:rsidR="00E211CD" w:rsidRDefault="00A7612F">
                                <w:pPr>
                                  <w:jc w:val="center"/>
                                  <w:textDirection w:val="btLr"/>
                                </w:pPr>
                                <w:r>
                                  <w:rPr>
                                    <w:rFonts w:ascii="Arial Narrow" w:eastAsia="Arial Narrow" w:hAnsi="Arial Narrow" w:cs="Arial Narrow"/>
                                    <w:b/>
                                    <w:color w:val="000000"/>
                                  </w:rPr>
                                  <w:t>Example-</w:t>
                                </w:r>
                                <w:r>
                                  <w:rPr>
                                    <w:rFonts w:ascii="Arial Narrow" w:eastAsia="Arial Narrow" w:hAnsi="Arial Narrow" w:cs="Arial Narrow"/>
                                    <w:color w:val="000000"/>
                                  </w:rPr>
                                  <w:t xml:space="preserve"> Taxes</w:t>
                                </w:r>
                              </w:p>
                            </w:txbxContent>
                          </wps:txbx>
                          <wps:bodyPr spcFirstLastPara="1" wrap="square" lIns="88900" tIns="38100" rIns="88900" bIns="38100" anchor="ctr" anchorCtr="0">
                            <a:noAutofit/>
                          </wps:bodyPr>
                        </wps:wsp>
                        <wps:wsp>
                          <wps:cNvPr id="284755794" name="Freeform: Shape 284755794"/>
                          <wps:cNvSpPr/>
                          <wps:spPr>
                            <a:xfrm flipH="1">
                              <a:off x="1532601" y="3444200"/>
                              <a:ext cx="114300" cy="105200"/>
                            </a:xfrm>
                            <a:custGeom>
                              <a:avLst/>
                              <a:gdLst/>
                              <a:ahLst/>
                              <a:cxnLst/>
                              <a:rect l="l" t="t" r="r" b="b"/>
                              <a:pathLst>
                                <a:path w="114300" h="105200" extrusionOk="0">
                                  <a:moveTo>
                                    <a:pt x="0" y="0"/>
                                  </a:moveTo>
                                  <a:lnTo>
                                    <a:pt x="114300" y="105200"/>
                                  </a:lnTo>
                                </a:path>
                              </a:pathLst>
                            </a:custGeom>
                            <a:solidFill>
                              <a:srgbClr val="FFFFFF"/>
                            </a:solidFill>
                            <a:ln w="9525" cap="flat" cmpd="sng">
                              <a:solidFill>
                                <a:srgbClr val="000000"/>
                              </a:solidFill>
                              <a:prstDash val="solid"/>
                              <a:miter lim="8000"/>
                              <a:headEnd type="none" w="sm" len="sm"/>
                              <a:tailEnd type="triangle" w="med" len="med"/>
                            </a:ln>
                          </wps:spPr>
                          <wps:bodyPr spcFirstLastPara="1" wrap="square" lIns="91425" tIns="91425" rIns="91425" bIns="91425" anchor="ctr" anchorCtr="0">
                            <a:noAutofit/>
                          </wps:bodyPr>
                        </wps:wsp>
                        <wps:wsp>
                          <wps:cNvPr id="1736223071" name="Freeform: Shape 1736223071"/>
                          <wps:cNvSpPr/>
                          <wps:spPr>
                            <a:xfrm>
                              <a:off x="1980301" y="3501300"/>
                              <a:ext cx="57100" cy="133900"/>
                            </a:xfrm>
                            <a:custGeom>
                              <a:avLst/>
                              <a:gdLst/>
                              <a:ahLst/>
                              <a:cxnLst/>
                              <a:rect l="l" t="t" r="r" b="b"/>
                              <a:pathLst>
                                <a:path w="57100" h="133900" extrusionOk="0">
                                  <a:moveTo>
                                    <a:pt x="0" y="0"/>
                                  </a:moveTo>
                                  <a:lnTo>
                                    <a:pt x="57100" y="133900"/>
                                  </a:lnTo>
                                </a:path>
                              </a:pathLst>
                            </a:custGeom>
                            <a:solidFill>
                              <a:srgbClr val="FFFFFF"/>
                            </a:solidFill>
                            <a:ln w="9525" cap="flat" cmpd="sng">
                              <a:solidFill>
                                <a:srgbClr val="000000"/>
                              </a:solidFill>
                              <a:prstDash val="solid"/>
                              <a:miter lim="8000"/>
                              <a:headEnd type="none" w="sm" len="sm"/>
                              <a:tailEnd type="triangle" w="med" len="med"/>
                            </a:ln>
                          </wps:spPr>
                          <wps:bodyPr spcFirstLastPara="1" wrap="square" lIns="91425" tIns="91425" rIns="91425" bIns="91425" anchor="ctr" anchorCtr="0">
                            <a:noAutofit/>
                          </wps:bodyPr>
                        </wps:wsp>
                        <wps:wsp>
                          <wps:cNvPr id="1687753257" name="Freeform: Shape 1687753257"/>
                          <wps:cNvSpPr/>
                          <wps:spPr>
                            <a:xfrm flipH="1">
                              <a:off x="2380302" y="2720800"/>
                              <a:ext cx="85700" cy="76200"/>
                            </a:xfrm>
                            <a:custGeom>
                              <a:avLst/>
                              <a:gdLst/>
                              <a:ahLst/>
                              <a:cxnLst/>
                              <a:rect l="l" t="t" r="r" b="b"/>
                              <a:pathLst>
                                <a:path w="85700" h="76200" extrusionOk="0">
                                  <a:moveTo>
                                    <a:pt x="0" y="0"/>
                                  </a:moveTo>
                                  <a:lnTo>
                                    <a:pt x="85700" y="76200"/>
                                  </a:lnTo>
                                </a:path>
                              </a:pathLst>
                            </a:custGeom>
                            <a:solidFill>
                              <a:srgbClr val="FFFFFF"/>
                            </a:solidFill>
                            <a:ln w="9525" cap="flat" cmpd="sng">
                              <a:solidFill>
                                <a:srgbClr val="000000"/>
                              </a:solidFill>
                              <a:prstDash val="solid"/>
                              <a:miter lim="8000"/>
                              <a:headEnd type="none" w="sm" len="sm"/>
                              <a:tailEnd type="triangle" w="med" len="med"/>
                            </a:ln>
                          </wps:spPr>
                          <wps:bodyPr spcFirstLastPara="1" wrap="square" lIns="91425" tIns="91425" rIns="91425" bIns="91425" anchor="ctr" anchorCtr="0">
                            <a:noAutofit/>
                          </wps:bodyPr>
                        </wps:wsp>
                        <wps:wsp>
                          <wps:cNvPr id="313527814" name="Freeform: Shape 313527814"/>
                          <wps:cNvSpPr/>
                          <wps:spPr>
                            <a:xfrm>
                              <a:off x="3817603" y="2486900"/>
                              <a:ext cx="100100" cy="136200"/>
                            </a:xfrm>
                            <a:custGeom>
                              <a:avLst/>
                              <a:gdLst/>
                              <a:ahLst/>
                              <a:cxnLst/>
                              <a:rect l="l" t="t" r="r" b="b"/>
                              <a:pathLst>
                                <a:path w="100100" h="136200" extrusionOk="0">
                                  <a:moveTo>
                                    <a:pt x="0" y="0"/>
                                  </a:moveTo>
                                  <a:lnTo>
                                    <a:pt x="100100" y="136200"/>
                                  </a:lnTo>
                                </a:path>
                              </a:pathLst>
                            </a:custGeom>
                            <a:solidFill>
                              <a:srgbClr val="FFFFFF"/>
                            </a:solidFill>
                            <a:ln w="9525" cap="flat" cmpd="sng">
                              <a:solidFill>
                                <a:srgbClr val="000000"/>
                              </a:solidFill>
                              <a:prstDash val="solid"/>
                              <a:miter lim="8000"/>
                              <a:headEnd type="none" w="sm" len="sm"/>
                              <a:tailEnd type="triangle" w="med" len="med"/>
                            </a:ln>
                          </wps:spPr>
                          <wps:bodyPr spcFirstLastPara="1" wrap="square" lIns="91425" tIns="91425" rIns="91425" bIns="91425" anchor="ctr" anchorCtr="0">
                            <a:noAutofit/>
                          </wps:bodyPr>
                        </wps:wsp>
                        <wps:wsp>
                          <wps:cNvPr id="17481490" name="Freeform: Shape 17481490"/>
                          <wps:cNvSpPr/>
                          <wps:spPr>
                            <a:xfrm>
                              <a:off x="5085404" y="3292300"/>
                              <a:ext cx="76200" cy="133300"/>
                            </a:xfrm>
                            <a:custGeom>
                              <a:avLst/>
                              <a:gdLst/>
                              <a:ahLst/>
                              <a:cxnLst/>
                              <a:rect l="l" t="t" r="r" b="b"/>
                              <a:pathLst>
                                <a:path w="76200" h="133300" extrusionOk="0">
                                  <a:moveTo>
                                    <a:pt x="0" y="0"/>
                                  </a:moveTo>
                                  <a:lnTo>
                                    <a:pt x="76200" y="133300"/>
                                  </a:lnTo>
                                </a:path>
                              </a:pathLst>
                            </a:custGeom>
                            <a:solidFill>
                              <a:srgbClr val="FFFFFF"/>
                            </a:solidFill>
                            <a:ln w="9525" cap="flat" cmpd="sng">
                              <a:solidFill>
                                <a:srgbClr val="000000"/>
                              </a:solidFill>
                              <a:prstDash val="solid"/>
                              <a:miter lim="8000"/>
                              <a:headEnd type="none" w="sm" len="sm"/>
                              <a:tailEnd type="triangle" w="med" len="med"/>
                            </a:ln>
                          </wps:spPr>
                          <wps:bodyPr spcFirstLastPara="1" wrap="square" lIns="91425" tIns="91425" rIns="91425" bIns="91425" anchor="ctr" anchorCtr="0">
                            <a:noAutofit/>
                          </wps:bodyPr>
                        </wps:wsp>
                        <wps:wsp>
                          <wps:cNvPr id="587970232" name="Freeform: Shape 587970232"/>
                          <wps:cNvSpPr/>
                          <wps:spPr>
                            <a:xfrm flipH="1">
                              <a:off x="4332903" y="3634700"/>
                              <a:ext cx="47700" cy="114800"/>
                            </a:xfrm>
                            <a:custGeom>
                              <a:avLst/>
                              <a:gdLst/>
                              <a:ahLst/>
                              <a:cxnLst/>
                              <a:rect l="l" t="t" r="r" b="b"/>
                              <a:pathLst>
                                <a:path w="47700" h="114800" extrusionOk="0">
                                  <a:moveTo>
                                    <a:pt x="0" y="0"/>
                                  </a:moveTo>
                                  <a:lnTo>
                                    <a:pt x="47700" y="114800"/>
                                  </a:lnTo>
                                </a:path>
                              </a:pathLst>
                            </a:custGeom>
                            <a:solidFill>
                              <a:srgbClr val="FFFFFF"/>
                            </a:solidFill>
                            <a:ln w="9525" cap="flat" cmpd="sng">
                              <a:solidFill>
                                <a:srgbClr val="000000"/>
                              </a:solidFill>
                              <a:prstDash val="solid"/>
                              <a:miter lim="8000"/>
                              <a:headEnd type="none" w="sm" len="sm"/>
                              <a:tailEnd type="triangle" w="med" len="med"/>
                            </a:ln>
                          </wps:spPr>
                          <wps:bodyPr spcFirstLastPara="1" wrap="square" lIns="91425" tIns="91425" rIns="91425" bIns="91425" anchor="ctr" anchorCtr="0">
                            <a:noAutofit/>
                          </wps:bodyPr>
                        </wps:wsp>
                        <wps:wsp>
                          <wps:cNvPr id="1948535657" name="Freeform: Shape 1948535657"/>
                          <wps:cNvSpPr/>
                          <wps:spPr>
                            <a:xfrm rot="10800000">
                              <a:off x="2380302" y="2082600"/>
                              <a:ext cx="85700" cy="104800"/>
                            </a:xfrm>
                            <a:custGeom>
                              <a:avLst/>
                              <a:gdLst/>
                              <a:ahLst/>
                              <a:cxnLst/>
                              <a:rect l="l" t="t" r="r" b="b"/>
                              <a:pathLst>
                                <a:path w="85700" h="104800" extrusionOk="0">
                                  <a:moveTo>
                                    <a:pt x="0" y="0"/>
                                  </a:moveTo>
                                  <a:lnTo>
                                    <a:pt x="85700" y="104800"/>
                                  </a:lnTo>
                                </a:path>
                              </a:pathLst>
                            </a:custGeom>
                            <a:solidFill>
                              <a:srgbClr val="FFFFFF"/>
                            </a:solidFill>
                            <a:ln w="9525" cap="flat" cmpd="sng">
                              <a:solidFill>
                                <a:srgbClr val="000000"/>
                              </a:solidFill>
                              <a:prstDash val="solid"/>
                              <a:miter lim="8000"/>
                              <a:headEnd type="none" w="sm" len="sm"/>
                              <a:tailEnd type="triangle" w="med" len="med"/>
                            </a:ln>
                          </wps:spPr>
                          <wps:bodyPr spcFirstLastPara="1" wrap="square" lIns="91425" tIns="91425" rIns="91425" bIns="91425" anchor="ctr" anchorCtr="0">
                            <a:noAutofit/>
                          </wps:bodyPr>
                        </wps:wsp>
                        <wps:wsp>
                          <wps:cNvPr id="300747861" name="Freeform: Shape 300747861"/>
                          <wps:cNvSpPr/>
                          <wps:spPr>
                            <a:xfrm rot="10800000">
                              <a:off x="1495501" y="1101500"/>
                              <a:ext cx="151400" cy="341000"/>
                            </a:xfrm>
                            <a:custGeom>
                              <a:avLst/>
                              <a:gdLst/>
                              <a:ahLst/>
                              <a:cxnLst/>
                              <a:rect l="l" t="t" r="r" b="b"/>
                              <a:pathLst>
                                <a:path w="151400" h="341000" extrusionOk="0">
                                  <a:moveTo>
                                    <a:pt x="0" y="0"/>
                                  </a:moveTo>
                                  <a:lnTo>
                                    <a:pt x="151400" y="341000"/>
                                  </a:lnTo>
                                </a:path>
                              </a:pathLst>
                            </a:custGeom>
                            <a:solidFill>
                              <a:srgbClr val="FFFFFF"/>
                            </a:solidFill>
                            <a:ln w="9525" cap="flat" cmpd="sng">
                              <a:solidFill>
                                <a:srgbClr val="000000"/>
                              </a:solidFill>
                              <a:prstDash val="solid"/>
                              <a:miter lim="8000"/>
                              <a:headEnd type="none" w="sm" len="sm"/>
                              <a:tailEnd type="triangle" w="med" len="med"/>
                            </a:ln>
                          </wps:spPr>
                          <wps:bodyPr spcFirstLastPara="1" wrap="square" lIns="91425" tIns="91425" rIns="91425" bIns="91425" anchor="ctr" anchorCtr="0">
                            <a:noAutofit/>
                          </wps:bodyPr>
                        </wps:wsp>
                        <wps:wsp>
                          <wps:cNvPr id="1039381347" name="Freeform: Shape 1039381347"/>
                          <wps:cNvSpPr/>
                          <wps:spPr>
                            <a:xfrm rot="10800000">
                              <a:off x="1370701" y="1930200"/>
                              <a:ext cx="124800" cy="47400"/>
                            </a:xfrm>
                            <a:custGeom>
                              <a:avLst/>
                              <a:gdLst/>
                              <a:ahLst/>
                              <a:cxnLst/>
                              <a:rect l="l" t="t" r="r" b="b"/>
                              <a:pathLst>
                                <a:path w="124800" h="47400" extrusionOk="0">
                                  <a:moveTo>
                                    <a:pt x="0" y="0"/>
                                  </a:moveTo>
                                  <a:lnTo>
                                    <a:pt x="124800" y="47400"/>
                                  </a:lnTo>
                                </a:path>
                              </a:pathLst>
                            </a:custGeom>
                            <a:solidFill>
                              <a:srgbClr val="FFFFFF"/>
                            </a:solidFill>
                            <a:ln w="9525" cap="flat" cmpd="sng">
                              <a:solidFill>
                                <a:srgbClr val="000000"/>
                              </a:solidFill>
                              <a:prstDash val="solid"/>
                              <a:miter lim="8000"/>
                              <a:headEnd type="none" w="sm" len="sm"/>
                              <a:tailEnd type="triangle" w="med" len="med"/>
                            </a:ln>
                          </wps:spPr>
                          <wps:bodyPr spcFirstLastPara="1" wrap="square" lIns="91425" tIns="91425" rIns="91425" bIns="91425" anchor="ctr" anchorCtr="0">
                            <a:noAutofit/>
                          </wps:bodyPr>
                        </wps:wsp>
                        <wps:wsp>
                          <wps:cNvPr id="1538273608" name="Freeform: Shape 1538273608"/>
                          <wps:cNvSpPr/>
                          <wps:spPr>
                            <a:xfrm rot="10800000" flipH="1">
                              <a:off x="2399402" y="1339600"/>
                              <a:ext cx="38100" cy="102700"/>
                            </a:xfrm>
                            <a:custGeom>
                              <a:avLst/>
                              <a:gdLst/>
                              <a:ahLst/>
                              <a:cxnLst/>
                              <a:rect l="l" t="t" r="r" b="b"/>
                              <a:pathLst>
                                <a:path w="38100" h="102700" extrusionOk="0">
                                  <a:moveTo>
                                    <a:pt x="0" y="0"/>
                                  </a:moveTo>
                                  <a:lnTo>
                                    <a:pt x="38100" y="102700"/>
                                  </a:lnTo>
                                </a:path>
                              </a:pathLst>
                            </a:custGeom>
                            <a:solidFill>
                              <a:srgbClr val="FFFFFF"/>
                            </a:solidFill>
                            <a:ln w="9525" cap="flat" cmpd="sng">
                              <a:solidFill>
                                <a:srgbClr val="000000"/>
                              </a:solidFill>
                              <a:prstDash val="solid"/>
                              <a:miter lim="8000"/>
                              <a:headEnd type="none" w="sm" len="sm"/>
                              <a:tailEnd type="triangle" w="med" len="med"/>
                            </a:ln>
                          </wps:spPr>
                          <wps:bodyPr spcFirstLastPara="1" wrap="square" lIns="91425" tIns="91425" rIns="91425" bIns="91425" anchor="ctr" anchorCtr="0">
                            <a:noAutofit/>
                          </wps:bodyPr>
                        </wps:wsp>
                        <wps:wsp>
                          <wps:cNvPr id="1814550093" name="Freeform: Shape 1814550093"/>
                          <wps:cNvSpPr/>
                          <wps:spPr>
                            <a:xfrm rot="10800000" flipH="1">
                              <a:off x="3798603" y="2129800"/>
                              <a:ext cx="28500" cy="104700"/>
                            </a:xfrm>
                            <a:custGeom>
                              <a:avLst/>
                              <a:gdLst/>
                              <a:ahLst/>
                              <a:cxnLst/>
                              <a:rect l="l" t="t" r="r" b="b"/>
                              <a:pathLst>
                                <a:path w="28500" h="104700" extrusionOk="0">
                                  <a:moveTo>
                                    <a:pt x="0" y="0"/>
                                  </a:moveTo>
                                  <a:lnTo>
                                    <a:pt x="28500" y="104700"/>
                                  </a:lnTo>
                                </a:path>
                              </a:pathLst>
                            </a:custGeom>
                            <a:solidFill>
                              <a:srgbClr val="FFFFFF"/>
                            </a:solidFill>
                            <a:ln w="9525" cap="flat" cmpd="sng">
                              <a:solidFill>
                                <a:srgbClr val="000000"/>
                              </a:solidFill>
                              <a:prstDash val="solid"/>
                              <a:miter lim="8000"/>
                              <a:headEnd type="none" w="sm" len="sm"/>
                              <a:tailEnd type="triangle" w="med" len="med"/>
                            </a:ln>
                          </wps:spPr>
                          <wps:bodyPr spcFirstLastPara="1" wrap="square" lIns="91425" tIns="91425" rIns="91425" bIns="91425" anchor="ctr" anchorCtr="0">
                            <a:noAutofit/>
                          </wps:bodyPr>
                        </wps:wsp>
                        <wps:wsp>
                          <wps:cNvPr id="2128639998" name="Freeform: Shape 2128639998"/>
                          <wps:cNvSpPr/>
                          <wps:spPr>
                            <a:xfrm rot="10800000">
                              <a:off x="4209103" y="1301500"/>
                              <a:ext cx="28600" cy="140700"/>
                            </a:xfrm>
                            <a:custGeom>
                              <a:avLst/>
                              <a:gdLst/>
                              <a:ahLst/>
                              <a:cxnLst/>
                              <a:rect l="l" t="t" r="r" b="b"/>
                              <a:pathLst>
                                <a:path w="28600" h="140700" extrusionOk="0">
                                  <a:moveTo>
                                    <a:pt x="0" y="0"/>
                                  </a:moveTo>
                                  <a:lnTo>
                                    <a:pt x="28600" y="140700"/>
                                  </a:lnTo>
                                </a:path>
                              </a:pathLst>
                            </a:custGeom>
                            <a:solidFill>
                              <a:srgbClr val="FFFFFF"/>
                            </a:solidFill>
                            <a:ln w="9525" cap="flat" cmpd="sng">
                              <a:solidFill>
                                <a:srgbClr val="000000"/>
                              </a:solidFill>
                              <a:prstDash val="solid"/>
                              <a:miter lim="8000"/>
                              <a:headEnd type="none" w="sm" len="sm"/>
                              <a:tailEnd type="triangle" w="med" len="med"/>
                            </a:ln>
                          </wps:spPr>
                          <wps:bodyPr spcFirstLastPara="1" wrap="square" lIns="91425" tIns="91425" rIns="91425" bIns="91425" anchor="ctr" anchorCtr="0">
                            <a:noAutofit/>
                          </wps:bodyPr>
                        </wps:wsp>
                        <wps:wsp>
                          <wps:cNvPr id="1625192333" name="Freeform: Shape 1625192333"/>
                          <wps:cNvSpPr/>
                          <wps:spPr>
                            <a:xfrm rot="10800000" flipH="1">
                              <a:off x="4599603" y="1453899"/>
                              <a:ext cx="133400" cy="114300"/>
                            </a:xfrm>
                            <a:custGeom>
                              <a:avLst/>
                              <a:gdLst/>
                              <a:ahLst/>
                              <a:cxnLst/>
                              <a:rect l="l" t="t" r="r" b="b"/>
                              <a:pathLst>
                                <a:path w="133400" h="114300" extrusionOk="0">
                                  <a:moveTo>
                                    <a:pt x="0" y="0"/>
                                  </a:moveTo>
                                  <a:lnTo>
                                    <a:pt x="133400" y="114300"/>
                                  </a:lnTo>
                                </a:path>
                              </a:pathLst>
                            </a:custGeom>
                            <a:solidFill>
                              <a:srgbClr val="FFFFFF"/>
                            </a:solidFill>
                            <a:ln w="9525" cap="flat" cmpd="sng">
                              <a:solidFill>
                                <a:srgbClr val="000000"/>
                              </a:solidFill>
                              <a:prstDash val="solid"/>
                              <a:miter lim="8000"/>
                              <a:headEnd type="none" w="sm" len="sm"/>
                              <a:tailEnd type="triangle" w="med" len="med"/>
                            </a:ln>
                          </wps:spPr>
                          <wps:bodyPr spcFirstLastPara="1" wrap="square" lIns="91425" tIns="91425" rIns="91425" bIns="91425" anchor="ctr" anchorCtr="0">
                            <a:noAutofit/>
                          </wps:bodyPr>
                        </wps:wsp>
                        <wps:wsp>
                          <wps:cNvPr id="178506010" name="Freeform: Shape 178506010"/>
                          <wps:cNvSpPr/>
                          <wps:spPr>
                            <a:xfrm>
                              <a:off x="4713904" y="1758700"/>
                              <a:ext cx="82900" cy="66700"/>
                            </a:xfrm>
                            <a:custGeom>
                              <a:avLst/>
                              <a:gdLst/>
                              <a:ahLst/>
                              <a:cxnLst/>
                              <a:rect l="l" t="t" r="r" b="b"/>
                              <a:pathLst>
                                <a:path w="82900" h="66700" extrusionOk="0">
                                  <a:moveTo>
                                    <a:pt x="0" y="0"/>
                                  </a:moveTo>
                                  <a:lnTo>
                                    <a:pt x="82900" y="66700"/>
                                  </a:lnTo>
                                </a:path>
                              </a:pathLst>
                            </a:custGeom>
                            <a:solidFill>
                              <a:srgbClr val="FFFFFF"/>
                            </a:solidFill>
                            <a:ln w="9525" cap="flat" cmpd="sng">
                              <a:solidFill>
                                <a:srgbClr val="000000"/>
                              </a:solidFill>
                              <a:prstDash val="solid"/>
                              <a:miter lim="8000"/>
                              <a:headEnd type="none" w="sm" len="sm"/>
                              <a:tailEnd type="triangle" w="med" len="med"/>
                            </a:ln>
                          </wps:spPr>
                          <wps:bodyPr spcFirstLastPara="1" wrap="square" lIns="91425" tIns="91425" rIns="91425" bIns="91425" anchor="ctr" anchorCtr="0">
                            <a:noAutofit/>
                          </wps:bodyPr>
                        </wps:wsp>
                      </wpg:grpSp>
                    </wpg:wgp>
                  </a:graphicData>
                </a:graphic>
              </wp:inline>
            </w:drawing>
          </mc:Choice>
          <mc:Fallback>
            <w:pict>
              <v:group w14:anchorId="11C09B60" id="Group 2041144988" o:spid="_x0000_s1044" alt="A mind map for students to fill in based on the question 'How am I with money?' Topics for students to brainstorm about are strengths, weaknesses, an area I can improve on, and one thing I would like to know more about." style="width:459.65pt;height:346.3pt;mso-position-horizontal-relative:char;mso-position-vertical-relative:line" coordorigin="24240,15638" coordsize="60550,45489"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5c1WvCgoAANZkAAAOAAAAZHJzL2Uyb0RvYy54bWzsXVuP27gZfS/Q/yD4vRnxIpEyMlkUm520&#13;&#10;wGITdLc/QGPLY6Oy5EqaS/59Dy8SaXscryZaD3bKPExkiqY/0ud8/G6U3//wtC2jh6JpN3V1PSPv&#13;&#10;4llUVIt6uanurmf//u3mb3IWtV1eLfOyrorr2deinf3w4a9/ef+4mxe0XtflsmgiDFK188fd9Wzd&#13;&#10;dbv51VW7WBfbvH1X74oKN1d1s807vGzurpZN/ojRt+UVjeP06rFulrumXhRti9aP5ubsgx5/tSoW&#13;&#10;3efVqi26qLyeQbZO/23031v19+rD+3x+1+S79WZhxchfIMU231T40GGoj3mXR/fN5mio7WbR1G29&#13;&#10;6t4t6u1VvVptFoWeA2ZD4oPZfGrq+52ey9388W43LBOW9mCdXjzs4peHT83u192XBivxuLvDWuhX&#13;&#10;ai5Pq2ar/oeU0ZNesq/DkhVPXbRAYyKZECybRQvc4ywTWZyaRV2ssfLqfZRTHnPgAD1IkjKZ2GVf&#13;&#10;rH+yo6RxksRxYkdJuMxi3eeqF+JqT7ThhREZc/jSRJvl9UxmgsUkUfJU+RZw0ysYuWY7yRGzPil9&#13;&#10;vwKnZM/nwwoAeG7lvmPWoEjrUNB+Hwp+Xee7QoOrnbsVJJmkNOZJRvol/Bc4lFd3ZRF59/Q66vcN&#13;&#10;0GnnLVD0+3EDsOBLNrjhjLKDbzyf75q2+1TU20hdXM8ayKEplj/83HYQAODou6hPreqbTVmiPZ+X&#13;&#10;1V4DOqoWYKiXUV11T7dPGjSEK8Cqptt6+RVIaneLmw0+8+e87b7kDfQBFuMROuJ61v73Pm+KWVT+&#13;&#10;s8LyZ4RTgLbzXzT+i1v/RV4t1jVUz6JrZpF58WOnVZGR9u/3Xb3a6Jk5YazY+N6NiH84ACRNaMo5&#13;&#10;A18NhT4/5GXkWsd884QnKY+xeIr5WCoobKMbeu4QSqVQHZT2EFAS50BQlOVm1yrY5vMTOGjrcrNU&#13;&#10;UFB92ubu9seyiTCH69mN/qckACL2upVV9AgRqdCIVF/0qsw7iLXdQau01Z3+wL237I0c63/PjawQ&#13;&#10;+jFv10YCPYJZgu2mw8ZXbrbQWni3aVwX+fKnahl1X3dQXhV2TAAPAmyBuAL7Ky40wLt8U57vdw73&#13;&#10;iRrMQe33415q/WxxzyRRq2Zwb+8Y3Ns7fw7ckwxKj0pC2R7wveYxyGcswzZHe+RTu5/lc4f8VEiH&#13;&#10;/PRww3O6zaq/gPwJka9NlIB8YzQlUsKEY2TY8bXGd61jcE+Ae1hgGvdUJFo16O/N4Z5mg8ZPs1Rp&#13;&#10;XHSAquqtzX5PD7ifXuOLoPGdqUtjyQVnaZruaXyveQzyWcpEGmPzgCUDS0daU8bT+DxRzomxdUjM&#13;&#10;M2sNBehfxNiRAfoO+lDTCq5M7Fv5XvMY6EsqtOEM5HNBjk2dWCaDq5fGcTDyL2nkZy/F/Vt0bmHd&#13;&#10;Q0/HhB8Y+a55DO5JlsaI2mmVn4pnbPw94CcJD7bO5bxbqu3Kl9j4bxH4KaNESsngkXpRHdc6Bvaw&#13;&#10;61WwTgd1EB2FRlcqxjN0AHul43VQh8QIJQbcXxD35KUK/01GdRBjSRHUOTR0XPMY5DOSkVQguaDi&#13;&#10;mUg1SB059pDPGCwd2FQqnElIGkuqIw3BxL+EiU9pQL4z8TlskxTZtn1Lx7WOwT0iozB1jG8rWR+l&#13;&#10;93C/Z+hkzG4JAfYXgT17KezfoqGTMKSYM0qHDLAJZg6to2APB1lY2BM4tkhRH1s6g2crKO6HYOb5&#13;&#10;tFQ+nyR9RUPa1svb80wIDhdz38B3reNwnyE3z7WZwzjnNkbv6XuWEtKHMjN+PncfkldY/6lw/+K0&#13;&#10;7VvU9ySlTMoE2N/zbL3mMcgnMdS8ydpix0A8XztTHvB5yhLSu7aMUYnkAT4gWDoXsXRC2tbT+IB4&#13;&#10;igQroviHyO+bRyFfsqFUhyUxOU5fJcq+cekrEaI6Fwzj0xdnbt+k0qdxipqF5AD5Q+sY4EOfw7A3&#13;&#10;vi0DqG2Q3tP5vnMrKLdeQFD5F1H5IW3rqXyKgoUkERlMcxPFv2mKQtXGzyNdzRu5DmcpEK1QSfkP&#13;&#10;hCl1aaMt8UbpNOL5JqOlLP/jgk2kzrzQ/nEJw+LeFO36BZqoil+akl0Uba77q8VT1V+q0l5VoF/q&#13;&#10;An3UXaIqtplFKNC/NQ73Lu/U+9Sg6lIXa1pJ1phCrCtLI9QYNffqIMLn/6g6ddV7Wz8Uv9X6fd1B&#13;&#10;DTsI7O6Wld+L2LFVFNeMjeVEf9MLF0oI3TIIhkZ/6qdLRc8VoWbYZxFA/rPVoHbNRheJ63rVbbG0&#13;&#10;Bavqql87LJhKx5kq8ZCYM8V3RLCUwoEWIN3znPZ6nCW1AnpP5UzGfSWeMuhsfb3b1xJtwZlUBcpV&#13;&#10;j0JXPpz7Uus/hMlWEEVkI8d0RLZDKx77Uww8PllLHnh87lDWiXMzxiCliTjJY9fjLI+f3ZwR6ACj&#13;&#10;TXSCCpQpHoajEQbp92aRvuLWbOUAoY0Y0/HZjgw++xMMdA509g+NjjoM+TydGWEJigZwNOzEruw6&#13;&#10;nCWztynjRIwrEuayP/XhNmUEVfRpGl1AAMvg9XblXhK9LWtBpqNxP7bel71JBiIHIk9MZCI4WJwh&#13;&#10;ZH/Kurb3x9A4QUgIR5pNgoxmff7L0djue4bF7Pho68VsayuIsa215z6Zk2yHNra1m2LgcODwxBxO&#13;&#10;pMCZMeqKVw/DXq7DWRY/a1lzZPKyPgacsuOENzcHHExZX1//hJBPf2btYny2gig+Ey3HdJuyHVrx&#13;&#10;2QyNtQwxr2+duw6+8gt95YzLhCXpN3xl1+M8o5saT4cgyh1W9Veetb3nMKta3G84zEj8WH/6NWjt&#13;&#10;PGYrx3S0di7z3hTDNh226Ym3adiAgguZnoxkuw7fQWoY83hWkElRqSK046LMhKgcrg5sMw5X87Am&#13;&#10;82KbNbGSYLe2gkxH635sbNd7kwy8DryemNckZhkCVzCLTzrRrsf3MJuJWD8aQpmgGSLdh9s1ocbk&#13;&#10;VWY4Tu6/IrGtICC2kWNCXtuhD6YYaB1oPTWtE4aD+zirMzwD4NCtRjVI32MsrZ91synLMt4/FAn5&#13;&#10;2CN73D4wSrvZsX4YFz73NexxK4hys40c0xHcDq10nD/FQPBA8KkJjsC3eqxmNpRJHhHc9ZiE4Exk&#13;&#10;sj8nSAlFBcrBgSmKh6L11fNxH2Z7DYJbQTTBtRzTEdwOrQnuTTEQPBB8YoKDYjLFnpqd3MG9HmMJ&#13;&#10;7sXRUAaKZziYEmnUkR273BBjoDWHDf9qHrcVRNHayDElrfUcFa39KQZaB1pPTGsc7MGZBDyS6PS+&#13;&#10;7XqMpfWzhrl/vh82A5OZfmqUy2ejenKIqdni6FeyzHtJFMVtlfZkGe1+bMVxM7aZZOB44PjUHBew&#13;&#10;hHHS4ht1KX2Hswz3d2qBR/jZwhSCx68endyW+illOjaePvPs1YuFxq0cYLERY7p92o4MDvsTDBT+&#13;&#10;f6Kw+7UIfeZE/3iGDiTZH/pQv87hv9a93M+RfPgfAAAA//8DAFBLAwQUAAYACAAAACEANMk3ouEA&#13;&#10;AAAKAQAADwAAAGRycy9kb3ducmV2LnhtbEyPzWrDMBCE74W+g9hCb43shJrasRxC+nMKhSSF0tvG&#13;&#10;2tgm1spYiu28fdVe2svAMszsfPlqMq0YqHeNZQXxLAJBXFrdcKXg4/D68ATCeWSNrWVScCUHq+L2&#13;&#10;JsdM25F3NOx9JUIJuwwV1N53mZSurMmgm9mOOHgn2xv04ewrqXscQ7lp5TyKEmmw4fChxo42NZXn&#13;&#10;/cUoeBtxXC/il2F7Pm2uX4fH989tTErd303PyyDrJQhPk/9LwA9D2A9FGHa0F9ZOtAoCjf/V4KVx&#13;&#10;ugBxVJCk8wRkkcv/CMU3AAAA//8DAFBLAQItABQABgAIAAAAIQC2gziS/gAAAOEBAAATAAAAAAAA&#13;&#10;AAAAAAAAAAAAAABbQ29udGVudF9UeXBlc10ueG1sUEsBAi0AFAAGAAgAAAAhADj9If/WAAAAlAEA&#13;&#10;AAsAAAAAAAAAAAAAAAAALwEAAF9yZWxzLy5yZWxzUEsBAi0AFAAGAAgAAAAhALlzVa8KCgAA1mQA&#13;&#10;AA4AAAAAAAAAAAAAAAAALgIAAGRycy9lMm9Eb2MueG1sUEsBAi0AFAAGAAgAAAAhADTJN6LhAAAA&#13;&#10;CgEAAA8AAAAAAAAAAAAAAAAAZAwAAGRycy9kb3ducmV2LnhtbFBLBQYAAAAABAAEAPMAAAByDQAA&#13;&#10;AAA=&#13;&#10;">
                <v:group id="Group 897301539" o:spid="_x0000_s1045" style="position:absolute;left:24240;top:15638;width:60550;height:45489" coordsize="60550,45489"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bdkntzwAAAOcAAAAPAAAAZHJzL2Rvd25yZXYueG1sRI9Pa8JA&#13;&#10;FMTvhX6H5RV6000atBpdRWwrPUjBPyDeHtlnEsy+DdltEr+9WxB6GRiG+Q0zX/amEi01rrSsIB5G&#13;&#10;IIgzq0vOFRwPX4MJCOeRNVaWScGNHCwXz09zTLXteEft3uciQNilqKDwvk6ldFlBBt3Q1sQhu9jG&#13;&#10;oA+2yaVusAtwU8m3KBpLgyWHhQJrWheUXfe/RsGmw26VxJ/t9npZ386H0c9pG5NSry/9xyzIagbC&#13;&#10;U+//Gw/Et1Ywmb4nUTxKpvD3K3wCubgDAAD//wMAUEsBAi0AFAAGAAgAAAAhANvh9svuAAAAhQEA&#13;&#10;ABMAAAAAAAAAAAAAAAAAAAAAAFtDb250ZW50X1R5cGVzXS54bWxQSwECLQAUAAYACAAAACEAWvQs&#13;&#10;W78AAAAVAQAACwAAAAAAAAAAAAAAAAAfAQAAX3JlbHMvLnJlbHNQSwECLQAUAAYACAAAACEAW3ZJ&#13;&#10;7c8AAADnAAAADwAAAAAAAAAAAAAAAAAHAgAAZHJzL2Rvd25yZXYueG1sUEsFBgAAAAADAAMAtwAA&#13;&#10;AAMDAAAAAA==&#13;&#10;">
                  <v:rect id="Rectangle 1982204591" o:spid="_x0000_s1046" style="position:absolute;width:58439;height:44323;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fM7QvzgAAAOgAAAAPAAAAZHJzL2Rvd25yZXYueG1sRI/RTgIx&#13;&#10;EEXfTfyHZkx4ky4NEnahEBVNkCdd/IBxO243bqfrtsLy95TEhJdJZm7umZzlenCtOFAfGs8aJuMM&#13;&#10;BHHlTcO1hs/96/0cRIjIBlvPpOFEAdar25slFsYf+YMOZaxFgnAoUIONsSukDJUlh2HsO+KUffve&#13;&#10;YUxrX0vT4zHBXStVls2kw4bTB4sdPVuqfso/p+F96km9qPBU1i63w9d+9/aLM61Hd8NmkcbjAkSk&#13;&#10;IV4b/4itSQ75XKls+pBP4CKWDiBXZwAAAP//AwBQSwECLQAUAAYACAAAACEA2+H2y+4AAACFAQAA&#13;&#10;EwAAAAAAAAAAAAAAAAAAAAAAW0NvbnRlbnRfVHlwZXNdLnhtbFBLAQItABQABgAIAAAAIQBa9Cxb&#13;&#10;vwAAABUBAAALAAAAAAAAAAAAAAAAAB8BAABfcmVscy8ucmVsc1BLAQItABQABgAIAAAAIQDfM7Qv&#13;&#10;zgAAAOgAAAAPAAAAAAAAAAAAAAAAAAcCAABkcnMvZG93bnJldi54bWxQSwUGAAAAAAMAAwC3AAAA&#13;&#10;AgMAAAAA&#13;&#10;" filled="f" stroked="f">
                    <v:textbox inset="2.53958mm,2.53958mm,2.53958mm,2.53958mm">
                      <w:txbxContent>
                        <w:p w14:paraId="56B92E59" w14:textId="77777777" w:rsidR="00E211CD" w:rsidRDefault="00E211CD">
                          <w:pPr>
                            <w:spacing w:after="0" w:line="240" w:lineRule="auto"/>
                            <w:textDirection w:val="btLr"/>
                          </w:pPr>
                        </w:p>
                      </w:txbxContent>
                    </v:textbox>
                  </v:rect>
                  <v:oval id="Oval 825264438" o:spid="_x0000_s1047" style="position:absolute;left:14564;top:14252;width:12287;height:704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k8QuzQAAAOcAAAAPAAAAZHJzL2Rvd25yZXYueG1sRI/BasMw&#13;&#10;DIbvg76D0WC31WnaZSGtW8rGYLDT2l56E7GWhMVyantN+vbTYbCL4Ef8n/RtdpPr1ZVC7DwbWMwz&#13;&#10;UMS1tx03Bk7Ht8cSVEzIFnvPZOBGEXbb2d0GK+tH/qTrITVKIBwrNNCmNFRax7olh3HuB2LZffng&#13;&#10;MEkMjbYBR4G7XudZVmiHHcuFFgd6aan+Pvw4AyG35TO6+LG8nRfsOleM++lizMP99LqWsV+DSjSl&#13;&#10;/8Yf4t0aKPOnvFitlvK4eIkT6O0vAAAA//8DAFBLAQItABQABgAIAAAAIQDb4fbL7gAAAIUBAAAT&#13;&#10;AAAAAAAAAAAAAAAAAAAAAABbQ29udGVudF9UeXBlc10ueG1sUEsBAi0AFAAGAAgAAAAhAFr0LFu/&#13;&#10;AAAAFQEAAAsAAAAAAAAAAAAAAAAAHwEAAF9yZWxzLy5yZWxzUEsBAi0AFAAGAAgAAAAhAD+TxC7N&#13;&#10;AAAA5wAAAA8AAAAAAAAAAAAAAAAABwIAAGRycy9kb3ducmV2LnhtbFBLBQYAAAAAAwADALcAAAAB&#13;&#10;AwAAAAA=&#13;&#10;" strokeweight="1pt">
                    <v:stroke startarrowwidth="narrow" startarrowlength="short" endarrowwidth="narrow" endarrowlength="short" miterlimit="5243f" joinstyle="miter"/>
                    <v:textbox inset="7pt,3pt,7pt,3pt">
                      <w:txbxContent>
                        <w:p w14:paraId="5636016F" w14:textId="77777777" w:rsidR="00E211CD" w:rsidRDefault="00A7612F">
                          <w:pPr>
                            <w:jc w:val="center"/>
                            <w:textDirection w:val="btLr"/>
                          </w:pPr>
                          <w:r>
                            <w:rPr>
                              <w:rFonts w:ascii="Arial Narrow" w:eastAsia="Arial Narrow" w:hAnsi="Arial Narrow" w:cs="Arial Narrow"/>
                              <w:b/>
                              <w:color w:val="000000"/>
                            </w:rPr>
                            <w:t>Strengths</w:t>
                          </w:r>
                        </w:p>
                      </w:txbxContent>
                    </v:textbox>
                  </v:oval>
                  <v:oval id="Oval 1945928123" o:spid="_x0000_s1048" style="position:absolute;left:33985;top:14229;width:12678;height:7069;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faaz2zQAAAOgAAAAPAAAAZHJzL2Rvd25yZXYueG1sRI/BSsNA&#13;&#10;EIbvgu+wjODNbpJqTdNuS1EEwZPVS29DdpoEM7Nxd23St3cFoZeBmZ//G771duJenciHzomBfJaB&#13;&#10;Iqmd7aQx8PnxcleCChHFYu+EDJwpwHZzfbXGyrpR3um0j41KEAkVGmhjHCqtQ90SY5i5gSRlR+cZ&#13;&#10;Y1p9o63HMcG510WWLTRjJ+lDiwM9tVR/7X/YgC9s+Ygc3ubnQy7c8WLcTd/G3N5Mz6s0ditQkaZ4&#13;&#10;afwjXm1yWN4/LIsyL+bwJ5YOoDe/AAAA//8DAFBLAQItABQABgAIAAAAIQDb4fbL7gAAAIUBAAAT&#13;&#10;AAAAAAAAAAAAAAAAAAAAAABbQ29udGVudF9UeXBlc10ueG1sUEsBAi0AFAAGAAgAAAAhAFr0LFu/&#13;&#10;AAAAFQEAAAsAAAAAAAAAAAAAAAAAHwEAAF9yZWxzLy5yZWxzUEsBAi0AFAAGAAgAAAAhAB9prPbN&#13;&#10;AAAA6AAAAA8AAAAAAAAAAAAAAAAABwIAAGRycy9kb3ducmV2LnhtbFBLBQYAAAAAAwADALcAAAAB&#13;&#10;AwAAAAA=&#13;&#10;" strokeweight="1pt">
                    <v:stroke startarrowwidth="narrow" startarrowlength="short" endarrowwidth="narrow" endarrowlength="short" miterlimit="5243f" joinstyle="miter"/>
                    <v:textbox inset="7pt,3pt,7pt,3pt">
                      <w:txbxContent>
                        <w:p w14:paraId="3BECCFD1" w14:textId="77777777" w:rsidR="00E211CD" w:rsidRDefault="00A7612F">
                          <w:pPr>
                            <w:jc w:val="center"/>
                            <w:textDirection w:val="btLr"/>
                          </w:pPr>
                          <w:r>
                            <w:rPr>
                              <w:rFonts w:ascii="Arial Narrow" w:eastAsia="Arial Narrow" w:hAnsi="Arial Narrow" w:cs="Arial Narrow"/>
                              <w:b/>
                              <w:color w:val="000000"/>
                            </w:rPr>
                            <w:t>Weaknesses</w:t>
                          </w:r>
                        </w:p>
                      </w:txbxContent>
                    </v:textbox>
                  </v:oval>
                  <v:oval id="Oval 588773311" o:spid="_x0000_s1049" style="position:absolute;left:13983;top:27581;width:12297;height:6967;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QFtRPywAAAOcAAAAPAAAAZHJzL2Rvd25yZXYueG1sRI9BS8NA&#13;&#10;FITvQv/D8gre7CYNNiHtthRFEDzZevH2yD6TYN7buLs26b93BcHLwDDMN8zuMPOgLuRD78RAvspA&#13;&#10;kTTO9tIaeDs/3VWgQkSxODghA1cKcNgvbnZYWzfJK11OsVUJIqFGA12MY611aDpiDCs3kqTsw3nG&#13;&#10;mKxvtfU4JTgPep1lG83YS1rocKSHjprP0zcb8Gtblcjhpbi+58I9b6bj/GXM7XJ+3CY5bkFFmuN/&#13;&#10;4w/xbA3cV1VZFkWew++v9An0/gcAAP//AwBQSwECLQAUAAYACAAAACEA2+H2y+4AAACFAQAAEwAA&#13;&#10;AAAAAAAAAAAAAAAAAAAAW0NvbnRlbnRfVHlwZXNdLnhtbFBLAQItABQABgAIAAAAIQBa9CxbvwAA&#13;&#10;ABUBAAALAAAAAAAAAAAAAAAAAB8BAABfcmVscy8ucmVsc1BLAQItABQABgAIAAAAIQAQFtRPywAA&#13;&#10;AOcAAAAPAAAAAAAAAAAAAAAAAAcCAABkcnMvZG93bnJldi54bWxQSwUGAAAAAAMAAwC3AAAA/wIA&#13;&#10;AAAA&#13;&#10;" strokeweight="1pt">
                    <v:stroke startarrowwidth="narrow" startarrowlength="short" endarrowwidth="narrow" endarrowlength="short" miterlimit="5243f" joinstyle="miter"/>
                    <v:textbox inset="7pt,3pt,7pt,3pt">
                      <w:txbxContent>
                        <w:p w14:paraId="469F6D6F" w14:textId="77777777" w:rsidR="00E211CD" w:rsidRDefault="00A7612F">
                          <w:pPr>
                            <w:jc w:val="center"/>
                            <w:textDirection w:val="btLr"/>
                          </w:pPr>
                          <w:r>
                            <w:rPr>
                              <w:rFonts w:ascii="Arial Narrow" w:eastAsia="Arial Narrow" w:hAnsi="Arial Narrow" w:cs="Arial Narrow"/>
                              <w:b/>
                              <w:color w:val="000000"/>
                            </w:rPr>
                            <w:t>An area I can improve on.</w:t>
                          </w:r>
                        </w:p>
                      </w:txbxContent>
                    </v:textbox>
                  </v:oval>
                  <v:oval id="Oval 2084743666" o:spid="_x0000_s1050" style="position:absolute;left:36376;top:25288;width:14573;height:10492;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EIAOLzAAAAOgAAAAPAAAAZHJzL2Rvd25yZXYueG1sRI9BS8NA&#13;&#10;FITvgv9heYI3u2latiHtthRFEDxZvXh7ZJ9JMO9t3F2b9N+7guBlYBjmG2Z3mHlQZwqx92JhuShA&#13;&#10;kTTe9dJaeHt9vKtAxYTicPBCFi4U4bC/vtph7fwkL3Q+pVZliMQaLXQpjbXWsemIMS78SJKzDx8Y&#13;&#10;U7ah1S7glOE86LIojGbsJS90ONJ9R83n6ZsthNJVG+T4vLq8L4V7NtNx/rL29mZ+2GY5bkElmtN/&#13;&#10;4w/x5CyURbXerFfGGPg9lk+B3v8AAAD//wMAUEsBAi0AFAAGAAgAAAAhANvh9svuAAAAhQEAABMA&#13;&#10;AAAAAAAAAAAAAAAAAAAAAFtDb250ZW50X1R5cGVzXS54bWxQSwECLQAUAAYACAAAACEAWvQsW78A&#13;&#10;AAAVAQAACwAAAAAAAAAAAAAAAAAfAQAAX3JlbHMvLnJlbHNQSwECLQAUAAYACAAAACEARCADi8wA&#13;&#10;AADoAAAADwAAAAAAAAAAAAAAAAAHAgAAZHJzL2Rvd25yZXYueG1sUEsFBgAAAAADAAMAtwAAAAAD&#13;&#10;AAAAAA==&#13;&#10;" strokeweight="1pt">
                    <v:stroke startarrowwidth="narrow" startarrowlength="short" endarrowwidth="narrow" endarrowlength="short" miterlimit="5243f" joinstyle="miter"/>
                    <v:textbox inset="7pt,3pt,7pt,3pt">
                      <w:txbxContent>
                        <w:p w14:paraId="058EAF52" w14:textId="77777777" w:rsidR="00E211CD" w:rsidRDefault="00A7612F">
                          <w:pPr>
                            <w:jc w:val="center"/>
                            <w:textDirection w:val="btLr"/>
                          </w:pPr>
                          <w:r>
                            <w:rPr>
                              <w:rFonts w:ascii="Arial Narrow" w:eastAsia="Arial Narrow" w:hAnsi="Arial Narrow" w:cs="Arial Narrow"/>
                              <w:b/>
                              <w:color w:val="000000"/>
                            </w:rPr>
                            <w:t>One thing I would like to know more about.</w:t>
                          </w:r>
                        </w:p>
                      </w:txbxContent>
                    </v:textbox>
                  </v:oval>
                  <v:oval id="Oval 1396376378" o:spid="_x0000_s1051" style="position:absolute;left:8277;top:4719;width:10859;height:600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ojjmWzQAAAOgAAAAPAAAAZHJzL2Rvd25yZXYueG1sRI9PSwNB&#13;&#10;DMXvQr/DkII3O2tXarvttBRFKHjR1R56CzvZP7iTWWbG7frtzUEQwoMk5PfydofJ9WqkEDvPBu4X&#13;&#10;GSjiytuOGwOfHy93a1AxIVvsPZOBH4pw2M9udlhYf+V3GsvUKIFwLNBAm9JQaB2rlhzGhR+IZVf7&#13;&#10;4DBJGxptA14F7nq9zLKVdtixOLQ40FNL1Vf57QxQWTf1mJ3W5/ztIYYLD/haXYy5nU/PW5HjFlSi&#13;&#10;Kf1f/CFOVjLkm1X+KCWfSzAZgN7/AgAA//8DAFBLAQItABQABgAIAAAAIQDb4fbL7gAAAIUBAAAT&#13;&#10;AAAAAAAAAAAAAAAAAAAAAABbQ29udGVudF9UeXBlc10ueG1sUEsBAi0AFAAGAAgAAAAhAFr0LFu/&#13;&#10;AAAAFQEAAAsAAAAAAAAAAAAAAAAAHwEAAF9yZWxzLy5yZWxzUEsBAi0AFAAGAAgAAAAhAGiOOZbN&#13;&#10;AAAA6AAAAA8AAAAAAAAAAAAAAAAABwIAAGRycy9kb3ducmV2LnhtbFBLBQYAAAAAAwADALcAAAAB&#13;&#10;AwAAAAA=&#13;&#10;" strokeweight="1pt">
                    <v:stroke startarrowwidth="narrow" startarrowlength="short" endarrowwidth="narrow" endarrowlength="short" miterlimit="5243f" joinstyle="miter"/>
                    <v:textbox inset="2.53958mm,2.53958mm,2.53958mm,2.53958mm">
                      <w:txbxContent>
                        <w:p w14:paraId="77E29C6D" w14:textId="77777777" w:rsidR="00E211CD" w:rsidRDefault="00E211CD">
                          <w:pPr>
                            <w:spacing w:after="0" w:line="240" w:lineRule="auto"/>
                            <w:textDirection w:val="btLr"/>
                          </w:pPr>
                        </w:p>
                      </w:txbxContent>
                    </v:textbox>
                  </v:oval>
                  <v:oval id="Oval 1233630143" o:spid="_x0000_s1052" style="position:absolute;left:19602;top:6729;width:10859;height:6554;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pt+JFzQAAAOgAAAAPAAAAZHJzL2Rvd25yZXYueG1sRI9NSwMx&#13;&#10;EIbvQv9DGKE3m7QppWybFqkUCl501UNvw2b2AzeTJYnb9d8bQfAyMPPyPsOzP06uFyOF2Hk2sFwo&#13;&#10;EMSVtx03Bt7fzg9bEDEhW+w9k4FvinA8zO72WFh/41cay9SIDOFYoIE2paGQMlYtOYwLPxDnrPbB&#13;&#10;YcpraKQNeMtw18uVUhvpsOP8ocWBTi1Vn+WXM0Bl3dSjumw/9Ms6hisP+FxdjZnfT0+7PB53IBJN&#13;&#10;6b/xh7jY7LDSeqPVcq3hVywfQB5+AAAA//8DAFBLAQItABQABgAIAAAAIQDb4fbL7gAAAIUBAAAT&#13;&#10;AAAAAAAAAAAAAAAAAAAAAABbQ29udGVudF9UeXBlc10ueG1sUEsBAi0AFAAGAAgAAAAhAFr0LFu/&#13;&#10;AAAAFQEAAAsAAAAAAAAAAAAAAAAAHwEAAF9yZWxzLy5yZWxzUEsBAi0AFAAGAAgAAAAhACm34kXN&#13;&#10;AAAA6AAAAA8AAAAAAAAAAAAAAAAABwIAAGRycy9kb3ducmV2LnhtbFBLBQYAAAAAAwADALcAAAAB&#13;&#10;AwAAAAA=&#13;&#10;" strokeweight="1pt">
                    <v:stroke startarrowwidth="narrow" startarrowlength="short" endarrowwidth="narrow" endarrowlength="short" miterlimit="5243f" joinstyle="miter"/>
                    <v:textbox inset="2.53958mm,2.53958mm,2.53958mm,2.53958mm">
                      <w:txbxContent>
                        <w:p w14:paraId="198E9182" w14:textId="77777777" w:rsidR="00E211CD" w:rsidRDefault="00E211CD">
                          <w:pPr>
                            <w:spacing w:after="0" w:line="240" w:lineRule="auto"/>
                            <w:textDirection w:val="btLr"/>
                          </w:pPr>
                        </w:p>
                      </w:txbxContent>
                    </v:textbox>
                  </v:oval>
                  <v:oval id="Oval 632188832" o:spid="_x0000_s1053" style="position:absolute;left:2753;top:12426;width:10858;height:10591;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jL9/3ywAAAOcAAAAPAAAAZHJzL2Rvd25yZXYueG1sRI/NasMw&#13;&#10;EITvhbyD2EBvjfwDrnCihNBSKPTUNJfcFmtjm1grR1Jj5+2rQqGXgWGYb5jNbraDuJEPvWMN+SoD&#13;&#10;Qdw403Or4fj19qRAhIhscHBMGu4UYLddPGywNm7iT7odYisShEONGroYx1rK0HRkMazcSJyys/MW&#13;&#10;Y7K+lcbjlOB2kEWWVdJiz2mhw5FeOmouh2+rwRdGPaMNH+X9lLPtbTXt56vWj8v5dZ1kvwYRaY7/&#13;&#10;jT/Eu9FQlUWulCoL+P2VPoHc/gAAAP//AwBQSwECLQAUAAYACAAAACEA2+H2y+4AAACFAQAAEwAA&#13;&#10;AAAAAAAAAAAAAAAAAAAAW0NvbnRlbnRfVHlwZXNdLnhtbFBLAQItABQABgAIAAAAIQBa9CxbvwAA&#13;&#10;ABUBAAALAAAAAAAAAAAAAAAAAB8BAABfcmVscy8ucmVsc1BLAQItABQABgAIAAAAIQDjL9/3ywAA&#13;&#10;AOcAAAAPAAAAAAAAAAAAAAAAAAcCAABkcnMvZG93bnJldi54bWxQSwUGAAAAAAMAAwC3AAAA/wIA&#13;&#10;AAAA&#13;&#10;" strokeweight="1pt">
                    <v:stroke startarrowwidth="narrow" startarrowlength="short" endarrowwidth="narrow" endarrowlength="short" miterlimit="5243f" joinstyle="miter"/>
                    <v:textbox inset="7pt,3pt,7pt,3pt">
                      <w:txbxContent>
                        <w:p w14:paraId="0919553E" w14:textId="77777777" w:rsidR="00E211CD" w:rsidRDefault="00A7612F">
                          <w:pPr>
                            <w:textDirection w:val="btLr"/>
                          </w:pPr>
                          <w:r>
                            <w:rPr>
                              <w:rFonts w:ascii="Arial Narrow" w:eastAsia="Arial Narrow" w:hAnsi="Arial Narrow" w:cs="Arial Narrow"/>
                              <w:b/>
                              <w:color w:val="000000"/>
                            </w:rPr>
                            <w:t>Example-</w:t>
                          </w:r>
                          <w:r>
                            <w:rPr>
                              <w:rFonts w:ascii="Arial Narrow" w:eastAsia="Arial Narrow" w:hAnsi="Arial Narrow" w:cs="Arial Narrow"/>
                              <w:color w:val="000000"/>
                            </w:rPr>
                            <w:t xml:space="preserve"> I save half of my pay each week. </w:t>
                          </w:r>
                        </w:p>
                      </w:txbxContent>
                    </v:textbox>
                  </v:oval>
                  <v:oval id="Oval 1801681278" o:spid="_x0000_s1054" style="position:absolute;left:31916;top:1973;width:13359;height:11609;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tJJQlzAAAAOgAAAAPAAAAZHJzL2Rvd25yZXYueG1sRI9Ba8Mw&#13;&#10;DIXvg/4Ho8Juq5MM0pDWLWWjUOhp3S67iVhLwmI5s70m/ffVYbDLA72HPult97Mb1JVC7D0byFcZ&#13;&#10;KOLG255bAx/vx6cKVEzIFgfPZOBGEfa7xcMWa+snfqPrJbVKIBxrNNClNNZax6Yjh3HlR2LJvnxw&#13;&#10;mGQMrbYBJ4G7QRdZVmqHPcuFDkd66aj5vvw6A6Gw1RpdPD/fPnN2vSunw/xjzONyft2IHDagEs3p&#13;&#10;f+MPcbLSocryssqLtXwuxcQAvbsDAAD//wMAUEsBAi0AFAAGAAgAAAAhANvh9svuAAAAhQEAABMA&#13;&#10;AAAAAAAAAAAAAAAAAAAAAFtDb250ZW50X1R5cGVzXS54bWxQSwECLQAUAAYACAAAACEAWvQsW78A&#13;&#10;AAAVAQAACwAAAAAAAAAAAAAAAAAfAQAAX3JlbHMvLnJlbHNQSwECLQAUAAYACAAAACEA7SSUJcwA&#13;&#10;AADoAAAADwAAAAAAAAAAAAAAAAAHAgAAZHJzL2Rvd25yZXYueG1sUEsFBgAAAAADAAMAtwAAAAAD&#13;&#10;AAAAAA==&#13;&#10;" strokeweight="1pt">
                    <v:stroke startarrowwidth="narrow" startarrowlength="short" endarrowwidth="narrow" endarrowlength="short" miterlimit="5243f" joinstyle="miter"/>
                    <v:textbox inset="7pt,3pt,7pt,3pt">
                      <w:txbxContent>
                        <w:p w14:paraId="02D9B2FD" w14:textId="77777777" w:rsidR="00E211CD" w:rsidRDefault="00A7612F">
                          <w:pPr>
                            <w:textDirection w:val="btLr"/>
                          </w:pPr>
                          <w:r>
                            <w:rPr>
                              <w:rFonts w:ascii="Arial Narrow" w:eastAsia="Arial Narrow" w:hAnsi="Arial Narrow" w:cs="Arial Narrow"/>
                              <w:b/>
                              <w:color w:val="000000"/>
                            </w:rPr>
                            <w:t>Example-</w:t>
                          </w:r>
                          <w:r>
                            <w:rPr>
                              <w:rFonts w:ascii="Arial Narrow" w:eastAsia="Arial Narrow" w:hAnsi="Arial Narrow" w:cs="Arial Narrow"/>
                              <w:color w:val="000000"/>
                            </w:rPr>
                            <w:t xml:space="preserve"> I spend too much money at the canteen.</w:t>
                          </w:r>
                        </w:p>
                      </w:txbxContent>
                    </v:textbox>
                  </v:oval>
                  <v:oval id="Oval 460265633" o:spid="_x0000_s1055" style="position:absolute;left:45996;top:8348;width:10859;height:6936;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mQFv2zQAAAOcAAAAPAAAAZHJzL2Rvd25yZXYueG1sRI/NasMw&#13;&#10;EITvhb6D2EBvjZQ4NcGJEkpLINBL67aH3BZr/UOtlZEUx337qhDIZWAY5htmu59sL0byoXOsYTFX&#13;&#10;IIgrZzpuNHx9Hh7XIEJENtg7Jg2/FGC/u7/bYmHchT9oLGMjEoRDgRraGIdCylC1ZDHM3UCcstp5&#13;&#10;izFZ30jj8ZLgtpdLpXJpseO00OJALy1VP+XZaqCybupRHdff2fsq+BMP+FadtH6YTa+bJM8bEJGm&#13;&#10;eGtcEUejYZWrZf6UZxn8/0qfQO7+AAAA//8DAFBLAQItABQABgAIAAAAIQDb4fbL7gAAAIUBAAAT&#13;&#10;AAAAAAAAAAAAAAAAAAAAAABbQ29udGVudF9UeXBlc10ueG1sUEsBAi0AFAAGAAgAAAAhAFr0LFu/&#13;&#10;AAAAFQEAAAsAAAAAAAAAAAAAAAAAHwEAAF9yZWxzLy5yZWxzUEsBAi0AFAAGAAgAAAAhACZAW/bN&#13;&#10;AAAA5wAAAA8AAAAAAAAAAAAAAAAABwIAAGRycy9kb3ducmV2LnhtbFBLBQYAAAAAAwADALcAAAAB&#13;&#10;AwAAAAA=&#13;&#10;" strokeweight="1pt">
                    <v:stroke startarrowwidth="narrow" startarrowlength="short" endarrowwidth="narrow" endarrowlength="short" miterlimit="5243f" joinstyle="miter"/>
                    <v:textbox inset="2.53958mm,2.53958mm,2.53958mm,2.53958mm">
                      <w:txbxContent>
                        <w:p w14:paraId="2DF3F631" w14:textId="77777777" w:rsidR="00E211CD" w:rsidRDefault="00E211CD">
                          <w:pPr>
                            <w:spacing w:after="0" w:line="240" w:lineRule="auto"/>
                            <w:textDirection w:val="btLr"/>
                          </w:pPr>
                        </w:p>
                      </w:txbxContent>
                    </v:textbox>
                  </v:oval>
                  <v:oval id="Oval 531569229" o:spid="_x0000_s1056" style="position:absolute;left:46377;top:17195;width:10859;height:7250;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rK44JzgAAAOcAAAAPAAAAZHJzL2Rvd25yZXYueG1sRI9Pa8JA&#13;&#10;FMTvQr/D8gq9mY2xikZXKRZB6KVN24O3R/blD82+DbtrjN++Wyh4GRiG+Q2z3Y+mEwM531pWMEtS&#13;&#10;EMSl1S3XCr4+j9MVCB+QNXaWScGNPOx3D5Mt5tpe+YOGItQiQtjnqKAJoc+l9GVDBn1ie+KYVdYZ&#13;&#10;DNG6WmqH1wg3nczSdCkNthwXGuzp0FD5U1yMAiqquhrS0+p7/v7s3Zl7fCvPSj09jq+bKC8bEIHG&#13;&#10;cG/8I05awWI+WyzXWbaGv1/xE8jdLwAAAP//AwBQSwECLQAUAAYACAAAACEA2+H2y+4AAACFAQAA&#13;&#10;EwAAAAAAAAAAAAAAAAAAAAAAW0NvbnRlbnRfVHlwZXNdLnhtbFBLAQItABQABgAIAAAAIQBa9Cxb&#13;&#10;vwAAABUBAAALAAAAAAAAAAAAAAAAAB8BAABfcmVscy8ucmVsc1BLAQItABQABgAIAAAAIQBrK44J&#13;&#10;zgAAAOcAAAAPAAAAAAAAAAAAAAAAAAcCAABkcnMvZG93bnJldi54bWxQSwUGAAAAAAMAAwC3AAAA&#13;&#10;AgMAAAAA&#13;&#10;" strokeweight="1pt">
                    <v:stroke startarrowwidth="narrow" startarrowlength="short" endarrowwidth="narrow" endarrowlength="short" miterlimit="5243f" joinstyle="miter"/>
                    <v:textbox inset="2.53958mm,2.53958mm,2.53958mm,2.53958mm">
                      <w:txbxContent>
                        <w:p w14:paraId="2CB30F25" w14:textId="77777777" w:rsidR="00E211CD" w:rsidRDefault="00E211CD">
                          <w:pPr>
                            <w:spacing w:after="0" w:line="240" w:lineRule="auto"/>
                            <w:textDirection w:val="btLr"/>
                          </w:pPr>
                        </w:p>
                      </w:txbxContent>
                    </v:textbox>
                  </v:oval>
                  <v:oval id="Oval 497745542" o:spid="_x0000_s1057" style="position:absolute;left:46939;top:34447;width:13611;height:9423;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PelO9zgAAAOcAAAAPAAAAZHJzL2Rvd25yZXYueG1sRI9PawIx&#13;&#10;FMTvhX6H8Aq9aba6Vl2NUiwFoRfdtgdvj83bP7h5WZJ0Xb+9KQi9DAzD/IZZbwfTip6cbywreBkn&#13;&#10;IIgLqxuuFHx/fYwWIHxA1thaJgVX8rDdPD6sMdP2wkfq81CJCGGfoYI6hC6T0hc1GfRj2xHHrLTO&#13;&#10;YIjWVVI7vES4aeUkSV6lwYbjQo0d7WoqzvmvUUB5WZV9sl/8TA+pdyfu8LM4KfX8NLyvorytQAQa&#13;&#10;wn/jjthrBelyPk9ns3QCf7/iJ5CbGwAAAP//AwBQSwECLQAUAAYACAAAACEA2+H2y+4AAACFAQAA&#13;&#10;EwAAAAAAAAAAAAAAAAAAAAAAW0NvbnRlbnRfVHlwZXNdLnhtbFBLAQItABQABgAIAAAAIQBa9Cxb&#13;&#10;vwAAABUBAAALAAAAAAAAAAAAAAAAAB8BAABfcmVscy8ucmVsc1BLAQItABQABgAIAAAAIQCPelO9&#13;&#10;zgAAAOcAAAAPAAAAAAAAAAAAAAAAAAcCAABkcnMvZG93bnJldi54bWxQSwUGAAAAAAMAAwC3AAAA&#13;&#10;AgMAAAAA&#13;&#10;" strokeweight="1pt">
                    <v:stroke startarrowwidth="narrow" startarrowlength="short" endarrowwidth="narrow" endarrowlength="short" miterlimit="5243f" joinstyle="miter"/>
                    <v:textbox inset="2.53958mm,2.53958mm,2.53958mm,2.53958mm">
                      <w:txbxContent>
                        <w:p w14:paraId="4B89FD6B" w14:textId="77777777" w:rsidR="00E211CD" w:rsidRDefault="00E211CD">
                          <w:pPr>
                            <w:spacing w:after="0" w:line="240" w:lineRule="auto"/>
                            <w:textDirection w:val="btLr"/>
                          </w:pPr>
                        </w:p>
                      </w:txbxContent>
                    </v:textbox>
                  </v:oval>
                  <v:oval id="Oval 1623885745" o:spid="_x0000_s1058" style="position:absolute;left:1071;top:31576;width:14636;height:1332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AnJIhzQAAAOgAAAAPAAAAZHJzL2Rvd25yZXYueG1sRI/BSsNA&#13;&#10;EIbvgu+wjNCb3TS1aUi7LUUpCJ5svXgbsmMSzMzG3bVJ394VBC8DMz//N3zb/cS9upAPnRMDi3kG&#13;&#10;iqR2tpPGwNv5eF+CChHFYu+EDFwpwH53e7PFyrpRXulyio1KEAkVGmhjHCqtQ90SY5i7gSRlH84z&#13;&#10;xrT6RluPY4Jzr/MsKzRjJ+lDiwM9tlR/nr7ZgM9tuUYOL8vr+0K442I8TF/GzO6mp00ahw2oSFP8&#13;&#10;b/whnm1yKPJlWa7WDyv4FUsH0LsfAAAA//8DAFBLAQItABQABgAIAAAAIQDb4fbL7gAAAIUBAAAT&#13;&#10;AAAAAAAAAAAAAAAAAAAAAABbQ29udGVudF9UeXBlc10ueG1sUEsBAi0AFAAGAAgAAAAhAFr0LFu/&#13;&#10;AAAAFQEAAAsAAAAAAAAAAAAAAAAAHwEAAF9yZWxzLy5yZWxzUEsBAi0AFAAGAAgAAAAhAECckiHN&#13;&#10;AAAA6AAAAA8AAAAAAAAAAAAAAAAABwIAAGRycy9kb3ducmV2LnhtbFBLBQYAAAAAAwADALcAAAAB&#13;&#10;AwAAAAA=&#13;&#10;" strokeweight="1pt">
                    <v:stroke startarrowwidth="narrow" startarrowlength="short" endarrowwidth="narrow" endarrowlength="short" miterlimit="5243f" joinstyle="miter"/>
                    <v:textbox inset="7pt,3pt,7pt,3pt">
                      <w:txbxContent>
                        <w:p w14:paraId="1410AF55" w14:textId="778961AC" w:rsidR="00E211CD" w:rsidRDefault="00A7612F">
                          <w:pPr>
                            <w:textDirection w:val="btLr"/>
                          </w:pPr>
                          <w:r>
                            <w:rPr>
                              <w:rFonts w:ascii="Arial Narrow" w:eastAsia="Arial Narrow" w:hAnsi="Arial Narrow" w:cs="Arial Narrow"/>
                              <w:b/>
                              <w:color w:val="000000"/>
                            </w:rPr>
                            <w:t>Example-</w:t>
                          </w:r>
                          <w:r>
                            <w:rPr>
                              <w:rFonts w:ascii="Arial Narrow" w:eastAsia="Arial Narrow" w:hAnsi="Arial Narrow" w:cs="Arial Narrow"/>
                              <w:color w:val="000000"/>
                            </w:rPr>
                            <w:t xml:space="preserve"> I need to plan for how I spend my money each week.</w:t>
                          </w:r>
                        </w:p>
                      </w:txbxContent>
                    </v:textbox>
                  </v:oval>
                  <v:oval id="Oval 1626581763" o:spid="_x0000_s1059" style="position:absolute;left:18364;top:35018;width:15250;height:10471;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j6DMQzgAAAOgAAAAPAAAAZHJzL2Rvd25yZXYueG1sRI9Na8JA&#13;&#10;EIbvgv9hGaE33ag1DdFVSktB6MWm9eBtyE4+MDsbdrcx/ffdQsHLwMzL+wzP7jCaTgzkfGtZwXKR&#13;&#10;gCAurW65VvD1+TbPQPiArLGzTAp+yMNhP53sMNf2xh80FKEWEcI+RwVNCH0upS8bMugXtieOWWWd&#13;&#10;wRBXV0vt8BbhppOrJEmlwZbjhwZ7emmovBbfRgEVVV0NyTE7r0+P3l24x/fyotTDbHzdxvG8BRFo&#13;&#10;DPfGP+Koo0O6SjfZ8ildw59YPIDc/wIAAP//AwBQSwECLQAUAAYACAAAACEA2+H2y+4AAACFAQAA&#13;&#10;EwAAAAAAAAAAAAAAAAAAAAAAW0NvbnRlbnRfVHlwZXNdLnhtbFBLAQItABQABgAIAAAAIQBa9Cxb&#13;&#10;vwAAABUBAAALAAAAAAAAAAAAAAAAAB8BAABfcmVscy8ucmVsc1BLAQItABQABgAIAAAAIQDj6DMQ&#13;&#10;zgAAAOgAAAAPAAAAAAAAAAAAAAAAAAcCAABkcnMvZG93bnJldi54bWxQSwUGAAAAAAMAAwC3AAAA&#13;&#10;AgMAAAAA&#13;&#10;" strokeweight="1pt">
                    <v:stroke startarrowwidth="narrow" startarrowlength="short" endarrowwidth="narrow" endarrowlength="short" miterlimit="5243f" joinstyle="miter"/>
                    <v:textbox inset="2.53958mm,2.53958mm,2.53958mm,2.53958mm">
                      <w:txbxContent>
                        <w:p w14:paraId="6698CE03" w14:textId="77777777" w:rsidR="00E211CD" w:rsidRDefault="00E211CD">
                          <w:pPr>
                            <w:spacing w:after="0" w:line="240" w:lineRule="auto"/>
                            <w:textDirection w:val="btLr"/>
                          </w:pPr>
                        </w:p>
                      </w:txbxContent>
                    </v:textbox>
                  </v:oval>
                  <v:oval id="Oval 120687753" o:spid="_x0000_s1060" style="position:absolute;left:35195;top:37104;width:10859;height:7245;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5+mPdywAAAOcAAAAPAAAAZHJzL2Rvd25yZXYueG1sRI9BS8NA&#13;&#10;FITvQv/D8gre7KYpJiHtthRFEDzZevH2yD6TYN7buLs26b93BcHLwDDMN8zuMPOgLuRD78TAepWB&#13;&#10;Immc7aU18HZ+uqtAhYhicXBCBq4U4LBf3Oywtm6SV7qcYqsSREKNBroYx1rr0HTEGFZuJEnZh/OM&#13;&#10;MVnfautxSnAedJ5lhWbsJS10ONJDR83n6ZsN+NxWJXJ42Vzf18I9F9Nx/jLmdjk/bpMct6AizfG/&#13;&#10;8Yd4tulDnhVVWd5v4PdX8qD3PwAAAP//AwBQSwECLQAUAAYACAAAACEA2+H2y+4AAACFAQAAEwAA&#13;&#10;AAAAAAAAAAAAAAAAAAAAW0NvbnRlbnRfVHlwZXNdLnhtbFBLAQItABQABgAIAAAAIQBa9CxbvwAA&#13;&#10;ABUBAAALAAAAAAAAAAAAAAAAAB8BAABfcmVscy8ucmVsc1BLAQItABQABgAIAAAAIQA5+mPdywAA&#13;&#10;AOcAAAAPAAAAAAAAAAAAAAAAAAcCAABkcnMvZG93bnJldi54bWxQSwUGAAAAAAMAAwC3AAAA/wIA&#13;&#10;AAAA&#13;&#10;" strokeweight="1pt">
                    <v:stroke startarrowwidth="narrow" startarrowlength="short" endarrowwidth="narrow" endarrowlength="short" miterlimit="5243f" joinstyle="miter"/>
                    <v:textbox inset="7pt,3pt,7pt,3pt">
                      <w:txbxContent>
                        <w:p w14:paraId="0872C125" w14:textId="77777777" w:rsidR="00E211CD" w:rsidRDefault="00A7612F">
                          <w:pPr>
                            <w:jc w:val="center"/>
                            <w:textDirection w:val="btLr"/>
                          </w:pPr>
                          <w:r>
                            <w:rPr>
                              <w:rFonts w:ascii="Arial Narrow" w:eastAsia="Arial Narrow" w:hAnsi="Arial Narrow" w:cs="Arial Narrow"/>
                              <w:b/>
                              <w:color w:val="000000"/>
                            </w:rPr>
                            <w:t>Example-</w:t>
                          </w:r>
                          <w:r>
                            <w:rPr>
                              <w:rFonts w:ascii="Arial Narrow" w:eastAsia="Arial Narrow" w:hAnsi="Arial Narrow" w:cs="Arial Narrow"/>
                              <w:color w:val="000000"/>
                            </w:rPr>
                            <w:t xml:space="preserve"> Taxes</w:t>
                          </w:r>
                        </w:p>
                      </w:txbxContent>
                    </v:textbox>
                  </v:oval>
                  <v:shape id="Freeform: Shape 284755794" o:spid="_x0000_s1061" style="position:absolute;left:15326;top:34442;width:1143;height:1052;flip:x;visibility:visible;mso-wrap-style:square;v-text-anchor:middle" coordsize="114300,1052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bZVpSzQAAAOcAAAAPAAAAZHJzL2Rvd25yZXYueG1sRI9ba8JA&#13;&#10;FITfC/6H5RR8q5tKbGx0ldZL8UnwAn09zZ4mwezZkF01+utdQfBlYBjmG2Y8bU0lTtS40rKC914E&#13;&#10;gjizuuRcwX63fBuCcB5ZY2WZFFzIwXTSeRljqu2ZN3Ta+lwECLsUFRTe16mULivIoOvZmjhk/7Yx&#13;&#10;6INtcqkbPAe4qWQ/ij6kwZLDQoE1zQrKDtujUbC0fnFdz+Nvqn//dhui9Y9OSKnuazsfBfkagfDU&#13;&#10;+mfjgVhpBf1hnAwGyWcM91/hE8jJDQAA//8DAFBLAQItABQABgAIAAAAIQDb4fbL7gAAAIUBAAAT&#13;&#10;AAAAAAAAAAAAAAAAAAAAAABbQ29udGVudF9UeXBlc10ueG1sUEsBAi0AFAAGAAgAAAAhAFr0LFu/&#13;&#10;AAAAFQEAAAsAAAAAAAAAAAAAAAAAHwEAAF9yZWxzLy5yZWxzUEsBAi0AFAAGAAgAAAAhAFtlWlLN&#13;&#10;AAAA5wAAAA8AAAAAAAAAAAAAAAAABwIAAGRycy9kb3ducmV2LnhtbFBLBQYAAAAAAwADALcAAAAB&#13;&#10;AwAAAAA=&#13;&#10;" path="m,l114300,105200e">
                    <v:stroke startarrowwidth="narrow" startarrowlength="short" endarrow="block" miterlimit="5243f" joinstyle="miter"/>
                    <v:path arrowok="t" o:extrusionok="f"/>
                  </v:shape>
                  <v:shape id="Freeform: Shape 1736223071" o:spid="_x0000_s1062" style="position:absolute;left:19803;top:35013;width:571;height:1339;visibility:visible;mso-wrap-style:square;v-text-anchor:middle" coordsize="57100,1339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afNkmzwAAAOgAAAAPAAAAZHJzL2Rvd25yZXYueG1sRI/BSgMx&#13;&#10;EIbvgu8QRvBmk26xlW3T0iqCHhTa2p6HzTS7dDNZN+nu9u2NIHgZmPn5v+FbrAZXi47aUHnWMB4p&#13;&#10;EMSFNxVbDV/714cnECEiG6w9k4YrBVgtb28WmBvf85a6XbQiQTjkqKGMscmlDEVJDsPIN8QpO/nW&#13;&#10;YUxra6VpsU9wV8tMqal0WHH6UGJDzyUV593FafhU1w9/OL6H+ntzOXX90Tr/aLW+vxte5mms5yAi&#13;&#10;DfG/8Yd4M8lhNplm2UTNxvArlg4glz8AAAD//wMAUEsBAi0AFAAGAAgAAAAhANvh9svuAAAAhQEA&#13;&#10;ABMAAAAAAAAAAAAAAAAAAAAAAFtDb250ZW50X1R5cGVzXS54bWxQSwECLQAUAAYACAAAACEAWvQs&#13;&#10;W78AAAAVAQAACwAAAAAAAAAAAAAAAAAfAQAAX3JlbHMvLnJlbHNQSwECLQAUAAYACAAAACEAmnzZ&#13;&#10;Js8AAADoAAAADwAAAAAAAAAAAAAAAAAHAgAAZHJzL2Rvd25yZXYueG1sUEsFBgAAAAADAAMAtwAA&#13;&#10;AAMDAAAAAA==&#13;&#10;" path="m,l57100,133900e">
                    <v:stroke startarrowwidth="narrow" startarrowlength="short" endarrow="block" miterlimit="5243f" joinstyle="miter"/>
                    <v:path arrowok="t" o:extrusionok="f"/>
                  </v:shape>
                  <v:shape id="Freeform: Shape 1687753257" o:spid="_x0000_s1063" style="position:absolute;left:23803;top:27208;width:857;height:762;flip:x;visibility:visible;mso-wrap-style:square;v-text-anchor:middle" coordsize="85700,762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BGe9T0QAAAOgAAAAPAAAAZHJzL2Rvd25yZXYueG1sRI9NS8NA&#13;&#10;EIbvgv9hmYI3u2n6kZJ2W8SPWjxIW0U8DtlpEs3Oht1tmv57VxC8DMy8vM/wLNe9aURHzteWFYyG&#13;&#10;CQjiwuqaSwXvb0+3cxA+IGtsLJOCC3lYr66vlphre+Y9dYdQighhn6OCKoQ2l9IXFRn0Q9sSx+xo&#13;&#10;ncEQV1dK7fAc4aaRaZLMpMGa44cKW7qvqPg+nIwC3Oxk+dg9u8/J8Ssdv9BGX14/lLoZ9A+LOO4W&#13;&#10;IAL14b/xh9jq6DCbZ9l0nE4z+BWLB5CrHwAAAP//AwBQSwECLQAUAAYACAAAACEA2+H2y+4AAACF&#13;&#10;AQAAEwAAAAAAAAAAAAAAAAAAAAAAW0NvbnRlbnRfVHlwZXNdLnhtbFBLAQItABQABgAIAAAAIQBa&#13;&#10;9CxbvwAAABUBAAALAAAAAAAAAAAAAAAAAB8BAABfcmVscy8ucmVsc1BLAQItABQABgAIAAAAIQCB&#13;&#10;Ge9T0QAAAOgAAAAPAAAAAAAAAAAAAAAAAAcCAABkcnMvZG93bnJldi54bWxQSwUGAAAAAAMAAwC3&#13;&#10;AAAABQMAAAAA&#13;&#10;" path="m,l85700,76200e">
                    <v:stroke startarrowwidth="narrow" startarrowlength="short" endarrow="block" miterlimit="5243f" joinstyle="miter"/>
                    <v:path arrowok="t" o:extrusionok="f"/>
                  </v:shape>
                  <v:shape id="Freeform: Shape 313527814" o:spid="_x0000_s1064" style="position:absolute;left:38176;top:24869;width:1001;height:1362;visibility:visible;mso-wrap-style:square;v-text-anchor:middle" coordsize="100100,1362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SPxW9zwAAAOcAAAAPAAAAZHJzL2Rvd25yZXYueG1sRI9bSwMx&#13;&#10;FITfBf9DOIJvNrutvbhtWsQqiLTWXvT5sDluFjcnYRPb7b83guDLwDDMN8xs0dlGHKkNtWMFeS8D&#13;&#10;QVw6XXOl4LB/upmACBFZY+OYFJwpwGJ+eTHDQrsTb+m4i5VIEA4FKjAx+kLKUBqyGHrOE6fs07UW&#13;&#10;Y7JtJXWLpwS3jexn2UharDktGPT0YKj82n3bNLJ9X50fP8zbEl9e/Qbv/JpGQ6Wur7rlNMn9FESk&#13;&#10;Lv43/hDPWsEgHwz740l+C7+/0ieQ8x8AAAD//wMAUEsBAi0AFAAGAAgAAAAhANvh9svuAAAAhQEA&#13;&#10;ABMAAAAAAAAAAAAAAAAAAAAAAFtDb250ZW50X1R5cGVzXS54bWxQSwECLQAUAAYACAAAACEAWvQs&#13;&#10;W78AAAAVAQAACwAAAAAAAAAAAAAAAAAfAQAAX3JlbHMvLnJlbHNQSwECLQAUAAYACAAAACEAUj8V&#13;&#10;vc8AAADnAAAADwAAAAAAAAAAAAAAAAAHAgAAZHJzL2Rvd25yZXYueG1sUEsFBgAAAAADAAMAtwAA&#13;&#10;AAMDAAAAAA==&#13;&#10;" path="m,l100100,136200e">
                    <v:stroke startarrowwidth="narrow" startarrowlength="short" endarrow="block" miterlimit="5243f" joinstyle="miter"/>
                    <v:path arrowok="t" o:extrusionok="f"/>
                  </v:shape>
                  <v:shape id="Freeform: Shape 17481490" o:spid="_x0000_s1065" style="position:absolute;left:50854;top:32923;width:762;height:1333;visibility:visible;mso-wrap-style:square;v-text-anchor:middle" coordsize="76200,1333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MMyJoywAAAOYAAAAPAAAAZHJzL2Rvd25yZXYueG1sRI9BSwMx&#13;&#10;EIXvgv8hTMGbTSpV123TUiorxZsbEY/DZtxdu0mWJLbrv+8cBC8Dj+F9j2+9ndwgThRTH7yGxVyB&#13;&#10;IN8E2/tWw7upbgsQKaO3OARPGn4pwXZzfbXG0oazf6NTnVvBEJ9K1NDlPJZSpqYjh2keRvL8+wrR&#13;&#10;YeYYW2kjnhnuBnmn1IN02Hte6HCkfUfNsf5xGnbFhzL3lak/Eb9fo9qbl6YyWt/MpucVn90KRKYp&#13;&#10;/zf+EAfLDo/LYrF8YhHW4ghycwEAAP//AwBQSwECLQAUAAYACAAAACEA2+H2y+4AAACFAQAAEwAA&#13;&#10;AAAAAAAAAAAAAAAAAAAAW0NvbnRlbnRfVHlwZXNdLnhtbFBLAQItABQABgAIAAAAIQBa9CxbvwAA&#13;&#10;ABUBAAALAAAAAAAAAAAAAAAAAB8BAABfcmVscy8ucmVsc1BLAQItABQABgAIAAAAIQCMMyJoywAA&#13;&#10;AOYAAAAPAAAAAAAAAAAAAAAAAAcCAABkcnMvZG93bnJldi54bWxQSwUGAAAAAAMAAwC3AAAA/wIA&#13;&#10;AAAA&#13;&#10;" path="m,l76200,133300e">
                    <v:stroke startarrowwidth="narrow" startarrowlength="short" endarrow="block" miterlimit="5243f" joinstyle="miter"/>
                    <v:path arrowok="t" o:extrusionok="f"/>
                  </v:shape>
                  <v:shape id="Freeform: Shape 587970232" o:spid="_x0000_s1066" style="position:absolute;left:43329;top:36347;width:477;height:1148;flip:x;visibility:visible;mso-wrap-style:square;v-text-anchor:middle" coordsize="47700,1148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p0jmzgAAAOcAAAAPAAAAZHJzL2Rvd25yZXYueG1sRI9Ba8JA&#13;&#10;FITvQv/D8gredGNsjY2uUipST1q1vb9mXzeh2bchu8a0v75bKPQyMAzzDbNc97YWHbW+cqxgMk5A&#13;&#10;EBdOV2wUvJ63ozkIH5A11o5JwRd5WK9uBkvMtbvykbpTMCJC2OeooAyhyaX0RUkW/dg1xDH7cK3F&#13;&#10;EG1rpG7xGuG2lmmSzKTFiuNCiQ09lVR8ni5WwaHIwrnb7vXbu3k231rfTV6OO6WGt/1mEeVxASJQ&#13;&#10;H/4bf4idVnA/zx6yJJ2m8PsrfgK5+gEAAP//AwBQSwECLQAUAAYACAAAACEA2+H2y+4AAACFAQAA&#13;&#10;EwAAAAAAAAAAAAAAAAAAAAAAW0NvbnRlbnRfVHlwZXNdLnhtbFBLAQItABQABgAIAAAAIQBa9Cxb&#13;&#10;vwAAABUBAAALAAAAAAAAAAAAAAAAAB8BAABfcmVscy8ucmVsc1BLAQItABQABgAIAAAAIQB+p0jm&#13;&#10;zgAAAOcAAAAPAAAAAAAAAAAAAAAAAAcCAABkcnMvZG93bnJldi54bWxQSwUGAAAAAAMAAwC3AAAA&#13;&#10;AgMAAAAA&#13;&#10;" path="m,l47700,114800e">
                    <v:stroke startarrowwidth="narrow" startarrowlength="short" endarrow="block" miterlimit="5243f" joinstyle="miter"/>
                    <v:path arrowok="t" o:extrusionok="f"/>
                  </v:shape>
                  <v:shape id="Freeform: Shape 1948535657" o:spid="_x0000_s1067" style="position:absolute;left:23803;top:20826;width:857;height:1048;rotation:180;visibility:visible;mso-wrap-style:square;v-text-anchor:middle" coordsize="85700,1048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ZFU7l0gAAAOgAAAAPAAAAZHJzL2Rvd25yZXYueG1sRI/dSsNA&#13;&#10;EEbvC77DMoJ37caf1DbttohSKbagplXwbsiOSWh2Nu6uTfTpXUHwZmDm4zvDmS9704gjOV9bVnA+&#13;&#10;SkAQF1bXXCrY71bDCQgfkDU2lknBF3lYLk4Gc8y07fiZjnkoRYSwz1BBFUKbSemLigz6kW2JY/Zu&#13;&#10;ncEQV1dK7bCLcNPIiyQZS4M1xw8VtnRbUXHIP42Ch+5Junz7otO3j/X9avrqHg/fG6XOTvu7WRw3&#13;&#10;MxCB+vDf+EOsdXSYXk3Sy3ScXsOvWDyAXPwAAAD//wMAUEsBAi0AFAAGAAgAAAAhANvh9svuAAAA&#13;&#10;hQEAABMAAAAAAAAAAAAAAAAAAAAAAFtDb250ZW50X1R5cGVzXS54bWxQSwECLQAUAAYACAAAACEA&#13;&#10;WvQsW78AAAAVAQAACwAAAAAAAAAAAAAAAAAfAQAAX3JlbHMvLnJlbHNQSwECLQAUAAYACAAAACEA&#13;&#10;mRVO5dIAAADoAAAADwAAAAAAAAAAAAAAAAAHAgAAZHJzL2Rvd25yZXYueG1sUEsFBgAAAAADAAMA&#13;&#10;twAAAAYDAAAAAA==&#13;&#10;" path="m,l85700,104800e">
                    <v:stroke startarrowwidth="narrow" startarrowlength="short" endarrow="block" miterlimit="5243f" joinstyle="miter"/>
                    <v:path arrowok="t" o:extrusionok="f"/>
                  </v:shape>
                  <v:shape id="Freeform: Shape 300747861" o:spid="_x0000_s1068" style="position:absolute;left:14955;top:11015;width:1514;height:3410;rotation:180;visibility:visible;mso-wrap-style:square;v-text-anchor:middle" coordsize="151400,3410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0MuTKzwAAAOcAAAAPAAAAZHJzL2Rvd25yZXYueG1sRI9BSwMx&#13;&#10;FITvgv8hPMGbTValrdumpVRWCtKDXdEeH5vn7tLNy5LEdvXXG6HQy8AwzDfMfDnYThzJh9axhmyk&#13;&#10;QBBXzrRca3gvi7spiBCRDXaOScMPBVgurq/mmBt34jc67mItEoRDjhqaGPtcylA1ZDGMXE+csi/n&#13;&#10;LcZkfS2Nx1OC207eKzWWFltOCw32tG6oOuy+rYaHYvO6/m33T77Yf7AtP8ts+1JqfXszPM+SrGYg&#13;&#10;Ig3x0jgjNiaVlZo8TqbjDP5/pU8gF38AAAD//wMAUEsBAi0AFAAGAAgAAAAhANvh9svuAAAAhQEA&#13;&#10;ABMAAAAAAAAAAAAAAAAAAAAAAFtDb250ZW50X1R5cGVzXS54bWxQSwECLQAUAAYACAAAACEAWvQs&#13;&#10;W78AAAAVAQAACwAAAAAAAAAAAAAAAAAfAQAAX3JlbHMvLnJlbHNQSwECLQAUAAYACAAAACEAdDLk&#13;&#10;ys8AAADnAAAADwAAAAAAAAAAAAAAAAAHAgAAZHJzL2Rvd25yZXYueG1sUEsFBgAAAAADAAMAtwAA&#13;&#10;AAMDAAAAAA==&#13;&#10;" path="m,l151400,341000e">
                    <v:stroke startarrowwidth="narrow" startarrowlength="short" endarrow="block" miterlimit="5243f" joinstyle="miter"/>
                    <v:path arrowok="t" o:extrusionok="f"/>
                  </v:shape>
                  <v:shape id="Freeform: Shape 1039381347" o:spid="_x0000_s1069" style="position:absolute;left:13707;top:19302;width:1248;height:474;rotation:180;visibility:visible;mso-wrap-style:square;v-text-anchor:middle" coordsize="124800,474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Ida53zgAAAOgAAAAPAAAAZHJzL2Rvd25yZXYueG1sRI/BSsNA&#13;&#10;EIbvgu+wjODN7taITdNui9oUPBWssechO01Cs7Nhd23Tt3cFwcvAzM//Dd9yPdpenMmHzrGG6USB&#13;&#10;IK6d6bjRUH1uH3IQISIb7B2ThisFWK9ub5ZYGHfhDzrvYyMShEOBGtoYh0LKULdkMUzcQJyyo/MW&#13;&#10;Y1p9I43HS4LbXj4q9Swtdpw+tDjQW0v1af9tNVBZqTL3h+vxdVZ+bbnabU5yp/X93bhZpPGyABFp&#13;&#10;jP+NP8S7SQ4qm2f5NHuawa9YOoBc/QAAAP//AwBQSwECLQAUAAYACAAAACEA2+H2y+4AAACFAQAA&#13;&#10;EwAAAAAAAAAAAAAAAAAAAAAAW0NvbnRlbnRfVHlwZXNdLnhtbFBLAQItABQABgAIAAAAIQBa9Cxb&#13;&#10;vwAAABUBAAALAAAAAAAAAAAAAAAAAB8BAABfcmVscy8ucmVsc1BLAQItABQABgAIAAAAIQAIda53&#13;&#10;zgAAAOgAAAAPAAAAAAAAAAAAAAAAAAcCAABkcnMvZG93bnJldi54bWxQSwUGAAAAAAMAAwC3AAAA&#13;&#10;AgMAAAAA&#13;&#10;" path="m,l124800,47400e">
                    <v:stroke startarrowwidth="narrow" startarrowlength="short" endarrow="block" miterlimit="5243f" joinstyle="miter"/>
                    <v:path arrowok="t" o:extrusionok="f"/>
                  </v:shape>
                  <v:shape id="Freeform: Shape 1538273608" o:spid="_x0000_s1070" style="position:absolute;left:23994;top:13396;width:381;height:1027;rotation:180;flip:x;visibility:visible;mso-wrap-style:square;v-text-anchor:middle" coordsize="38100,1027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UnxfW0AAAAOgAAAAPAAAAZHJzL2Rvd25yZXYueG1sRI9BS8NA&#13;&#10;EIXvgv9hGcGL2I1tTUrabRGlUA+C1lI8DtkxG5qdjdm1if/eOQheHsx7zDfzVpvRt+pMfWwCG7ib&#13;&#10;ZKCIq2Abrg0c3re3C1AxIVtsA5OBH4qwWV9erLC0YeA3Ou9TrQTCsUQDLqWu1DpWjjzGSeiIJfsM&#13;&#10;vcckY19r2+MgcN/qaZbl2mPDcsFhR4+OqtP+2xsohiJ3822wr/rmeffy5T7y03FuzPXV+LQUeViC&#13;&#10;SjSm/40/xM5Kh/vZYlrM8kw+l2JigF7/AgAA//8DAFBLAQItABQABgAIAAAAIQDb4fbL7gAAAIUB&#13;&#10;AAATAAAAAAAAAAAAAAAAAAAAAABbQ29udGVudF9UeXBlc10ueG1sUEsBAi0AFAAGAAgAAAAhAFr0&#13;&#10;LFu/AAAAFQEAAAsAAAAAAAAAAAAAAAAAHwEAAF9yZWxzLy5yZWxzUEsBAi0AFAAGAAgAAAAhANSf&#13;&#10;F9bQAAAA6AAAAA8AAAAAAAAAAAAAAAAABwIAAGRycy9kb3ducmV2LnhtbFBLBQYAAAAAAwADALcA&#13;&#10;AAAEAwAAAAA=&#13;&#10;" path="m,l38100,102700e">
                    <v:stroke startarrowwidth="narrow" startarrowlength="short" endarrow="block" miterlimit="5243f" joinstyle="miter"/>
                    <v:path arrowok="t" o:extrusionok="f"/>
                  </v:shape>
                  <v:shape id="Freeform: Shape 1814550093" o:spid="_x0000_s1071" style="position:absolute;left:37986;top:21298;width:285;height:1047;rotation:180;flip:x;visibility:visible;mso-wrap-style:square;v-text-anchor:middle" coordsize="28500,1047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z/tTo0AAAAOgAAAAPAAAAZHJzL2Rvd25yZXYueG1sRI/BSgMx&#13;&#10;EIbvgu8QpuCl2GTdVuq2aRFFWSkUWj14HDbT3dVksmzSdvv2RhC8DMz8/N/wLdeDs+JEfWg9a8gm&#13;&#10;CgRx5U3LtYaP95fbOYgQkQ1az6ThQgHWq+urJRbGn3lHp32sRYJwKFBDE2NXSBmqhhyGie+IU3bw&#13;&#10;vcOY1r6Wpsdzgjsr75S6lw5bTh8a7Oipoep7f3QaNtNxVtrcvn7mb1+XMu7Gg9oetb4ZDc+LNB4X&#13;&#10;ICIN8b/xhyhNcphn09lMqYccfsXSAeTqBwAA//8DAFBLAQItABQABgAIAAAAIQDb4fbL7gAAAIUB&#13;&#10;AAATAAAAAAAAAAAAAAAAAAAAAABbQ29udGVudF9UeXBlc10ueG1sUEsBAi0AFAAGAAgAAAAhAFr0&#13;&#10;LFu/AAAAFQEAAAsAAAAAAAAAAAAAAAAAHwEAAF9yZWxzLy5yZWxzUEsBAi0AFAAGAAgAAAAhALP+&#13;&#10;1OjQAAAA6AAAAA8AAAAAAAAAAAAAAAAABwIAAGRycy9kb3ducmV2LnhtbFBLBQYAAAAAAwADALcA&#13;&#10;AAAEAwAAAAA=&#13;&#10;" path="m,l28500,104700e">
                    <v:stroke startarrowwidth="narrow" startarrowlength="short" endarrow="block" miterlimit="5243f" joinstyle="miter"/>
                    <v:path arrowok="t" o:extrusionok="f"/>
                  </v:shape>
                  <v:shape id="Freeform: Shape 2128639998" o:spid="_x0000_s1072" style="position:absolute;left:42091;top:13015;width:286;height:1407;rotation:180;visibility:visible;mso-wrap-style:square;v-text-anchor:middle" coordsize="28600,1407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RqowJzwAAAOgAAAAPAAAAZHJzL2Rvd25yZXYueG1sRI/BSsNA&#13;&#10;EIbvgu+wjODNbpJCSdJuS1GkIgWxFvE4ZMckmJ2Nu9s2vr1zELwM/Az/N/OtNpMb1JlC7D0byGcZ&#13;&#10;KOLG255bA8e3x7sSVEzIFgfPZOCHImzW11crrK2/8CudD6lVAuFYo4EupbHWOjYdOYwzPxLL7tMH&#13;&#10;h0liaLUNeBG4G3SRZQvtsGe50OFI9x01X4eTM/Ae9tOu3Odx/uG31pcvz8fd6duY25vpYSljuwSV&#13;&#10;aEr/jT/EkzVQ5EW5mFdVJZ+LmEiBXv8CAAD//wMAUEsBAi0AFAAGAAgAAAAhANvh9svuAAAAhQEA&#13;&#10;ABMAAAAAAAAAAAAAAAAAAAAAAFtDb250ZW50X1R5cGVzXS54bWxQSwECLQAUAAYACAAAACEAWvQs&#13;&#10;W78AAAAVAQAACwAAAAAAAAAAAAAAAAAfAQAAX3JlbHMvLnJlbHNQSwECLQAUAAYACAAAACEAkaqM&#13;&#10;Cc8AAADoAAAADwAAAAAAAAAAAAAAAAAHAgAAZHJzL2Rvd25yZXYueG1sUEsFBgAAAAADAAMAtwAA&#13;&#10;AAMDAAAAAA==&#13;&#10;" path="m,l28600,140700e">
                    <v:stroke startarrowwidth="narrow" startarrowlength="short" endarrow="block" miterlimit="5243f" joinstyle="miter"/>
                    <v:path arrowok="t" o:extrusionok="f"/>
                  </v:shape>
                  <v:shape id="Freeform: Shape 1625192333" o:spid="_x0000_s1073" style="position:absolute;left:45996;top:14538;width:1334;height:1143;rotation:180;flip:x;visibility:visible;mso-wrap-style:square;v-text-anchor:middle" coordsize="133400,1143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UFKjm0AAAAOgAAAAPAAAAZHJzL2Rvd25yZXYueG1sRI9fS8NA&#13;&#10;EMTfBb/DsYJv9tIEg017Lf5FK6XQVrB9W3JrEszthdzZxm/vCoIvC7PD/IaZLQbXqiP1ofFsYDxK&#13;&#10;QBGX3jZcGXjbPV3dgAoR2WLrmQx8U4DF/PxshoX1J97QcRsrJRAOBRqoY+wKrUNZk8Mw8h2xeB++&#13;&#10;dxhF9pW2PZ4E7lqdJkmuHTYsDTV2dF9T+bn9cgb0avm6p8Nju39ed5P8sFnfvUu5ubwYHqZybqeg&#13;&#10;Ig3xP/GHeLGyIU+vx5M0yzL4HSYP0PMfAAAA//8DAFBLAQItABQABgAIAAAAIQDb4fbL7gAAAIUB&#13;&#10;AAATAAAAAAAAAAAAAAAAAAAAAABbQ29udGVudF9UeXBlc10ueG1sUEsBAi0AFAAGAAgAAAAhAFr0&#13;&#10;LFu/AAAAFQEAAAsAAAAAAAAAAAAAAAAAHwEAAF9yZWxzLy5yZWxzUEsBAi0AFAAGAAgAAAAhANQU&#13;&#10;qObQAAAA6AAAAA8AAAAAAAAAAAAAAAAABwIAAGRycy9kb3ducmV2LnhtbFBLBQYAAAAAAwADALcA&#13;&#10;AAAEAwAAAAA=&#13;&#10;" path="m,l133400,114300e">
                    <v:stroke startarrowwidth="narrow" startarrowlength="short" endarrow="block" miterlimit="5243f" joinstyle="miter"/>
                    <v:path arrowok="t" o:extrusionok="f"/>
                  </v:shape>
                  <v:shape id="Freeform: Shape 178506010" o:spid="_x0000_s1074" style="position:absolute;left:47139;top:17587;width:829;height:667;visibility:visible;mso-wrap-style:square;v-text-anchor:middle" coordsize="82900,667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gjvoYzQAAAOcAAAAPAAAAZHJzL2Rvd25yZXYueG1sRI/LTsMw&#13;&#10;EEX3SPyDNUjsqF0QoU3rVjyECAsWFNT1yJ4mgXgcYtOEv2cWSGxGuhrdc3XW2yl06khDaiNbmM8M&#13;&#10;KGIXfcu1hfe3x4sFqJSRPXaRycIPJdhuTk/WWPo48isdd7lWAuFUooUm577UOrmGAqZZ7Inld4hD&#13;&#10;wCxxqLUfcBR46PSlMYUO2LIsNNjTfUPuc/cdLBTj0nX6ufoY7/ZPXL8cispdfVl7fjY9rOTcrkBl&#13;&#10;mvJ/4w9ReXG4WVybwszFRLwkg978AgAA//8DAFBLAQItABQABgAIAAAAIQDb4fbL7gAAAIUBAAAT&#13;&#10;AAAAAAAAAAAAAAAAAAAAAABbQ29udGVudF9UeXBlc10ueG1sUEsBAi0AFAAGAAgAAAAhAFr0LFu/&#13;&#10;AAAAFQEAAAsAAAAAAAAAAAAAAAAAHwEAAF9yZWxzLy5yZWxzUEsBAi0AFAAGAAgAAAAhAKCO+hjN&#13;&#10;AAAA5wAAAA8AAAAAAAAAAAAAAAAABwIAAGRycy9kb3ducmV2LnhtbFBLBQYAAAAAAwADALcAAAAB&#13;&#10;AwAAAAA=&#13;&#10;" path="m,l82900,66700e">
                    <v:stroke startarrowwidth="narrow" startarrowlength="short" endarrow="block" miterlimit="5243f" joinstyle="miter"/>
                    <v:path arrowok="t" o:extrusionok="f"/>
                  </v:shape>
                </v:group>
                <w10:anchorlock/>
              </v:group>
            </w:pict>
          </mc:Fallback>
        </mc:AlternateContent>
      </w:r>
      <w:r w:rsidR="6F5F50E8" w:rsidRPr="00FC584C">
        <w:t xml:space="preserve"> </w:t>
      </w:r>
    </w:p>
    <w:p w14:paraId="000003FA" w14:textId="331FE307" w:rsidR="00E211CD" w:rsidRPr="007C5CF7" w:rsidRDefault="0015493F" w:rsidP="007C5CF7">
      <w:pPr>
        <w:pStyle w:val="BodyText"/>
      </w:pPr>
      <w:r w:rsidRPr="007C5CF7">
        <w:rPr>
          <w:noProof/>
        </w:rPr>
        <w:drawing>
          <wp:inline distT="0" distB="0" distL="0" distR="0" wp14:anchorId="146DBB58" wp14:editId="50B8C87A">
            <wp:extent cx="286094" cy="252000"/>
            <wp:effectExtent l="0" t="0" r="0" b="2540"/>
            <wp:docPr id="589764403"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7C5CF7">
        <w:t xml:space="preserve"> </w:t>
      </w:r>
      <w:r w:rsidR="00A7612F" w:rsidRPr="007C5CF7">
        <w:rPr>
          <w:rStyle w:val="Bold"/>
        </w:rPr>
        <w:t>Part 2:</w:t>
      </w:r>
      <w:r w:rsidR="00A7612F" w:rsidRPr="007C5CF7">
        <w:t xml:space="preserve"> Go to the website below and complete the quiz ‘How much do you know about money?’. Record your quiz scores in the box below. </w:t>
      </w:r>
    </w:p>
    <w:p w14:paraId="000003FC" w14:textId="69555A88" w:rsidR="00E211CD" w:rsidRPr="007C5CF7" w:rsidRDefault="004B4976" w:rsidP="007C5CF7">
      <w:pPr>
        <w:pStyle w:val="BodyText"/>
        <w:rPr>
          <w:rStyle w:val="Hyperlink"/>
        </w:rPr>
      </w:pPr>
      <w:r w:rsidRPr="007C5CF7">
        <w:rPr>
          <w:noProof/>
        </w:rPr>
        <w:drawing>
          <wp:inline distT="0" distB="0" distL="0" distR="0" wp14:anchorId="3619502C" wp14:editId="04257ADC">
            <wp:extent cx="245947" cy="252000"/>
            <wp:effectExtent l="0" t="0" r="0" b="2540"/>
            <wp:docPr id="197802860"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A7612F" w:rsidRPr="007C5CF7">
        <w:t xml:space="preserve"> </w:t>
      </w:r>
      <w:hyperlink r:id="rId42">
        <w:r w:rsidR="00A7612F" w:rsidRPr="007C5CF7">
          <w:rPr>
            <w:rStyle w:val="Hyperlink"/>
          </w:rPr>
          <w:t xml:space="preserve">Quiz: How much do you know about money? </w:t>
        </w:r>
        <w:r w:rsidR="00823CBE" w:rsidRPr="007C5CF7">
          <w:rPr>
            <w:rStyle w:val="Hyperlink"/>
          </w:rPr>
          <w:t xml:space="preserve">Emily Stewart, </w:t>
        </w:r>
        <w:r w:rsidR="00A7612F" w:rsidRPr="007C5CF7">
          <w:rPr>
            <w:rStyle w:val="Hyperlink"/>
          </w:rPr>
          <w:t>ABC</w:t>
        </w:r>
      </w:hyperlink>
      <w:r w:rsidR="00823CBE" w:rsidRPr="007C5CF7">
        <w:rPr>
          <w:rStyle w:val="Hyperlink"/>
        </w:rPr>
        <w:t xml:space="preserve"> (abc.net.au/news)</w:t>
      </w:r>
    </w:p>
    <w:tbl>
      <w:tblPr>
        <w:tblStyle w:val="afff0"/>
        <w:tblW w:w="878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784"/>
      </w:tblGrid>
      <w:tr w:rsidR="00E211CD" w14:paraId="35685806" w14:textId="77777777" w:rsidTr="007C5CF7">
        <w:trPr>
          <w:trHeight w:val="283"/>
        </w:trPr>
        <w:tc>
          <w:tcPr>
            <w:tcW w:w="8784" w:type="dxa"/>
            <w:shd w:val="clear" w:color="auto" w:fill="auto"/>
          </w:tcPr>
          <w:p w14:paraId="000003FE" w14:textId="71C0013E" w:rsidR="00E211CD" w:rsidRPr="007C5CF7" w:rsidRDefault="00A7612F" w:rsidP="007C5CF7">
            <w:pPr>
              <w:pStyle w:val="Tablecondensed"/>
            </w:pPr>
            <w:r>
              <w:t>/11</w:t>
            </w:r>
          </w:p>
        </w:tc>
      </w:tr>
    </w:tbl>
    <w:p w14:paraId="000003FF" w14:textId="77777777" w:rsidR="00E211CD" w:rsidRDefault="00E211CD">
      <w:pPr>
        <w:pBdr>
          <w:top w:val="nil"/>
          <w:left w:val="nil"/>
          <w:bottom w:val="nil"/>
          <w:right w:val="nil"/>
          <w:between w:val="nil"/>
        </w:pBdr>
        <w:spacing w:before="120" w:line="240" w:lineRule="auto"/>
        <w:rPr>
          <w:rFonts w:ascii="Arial" w:eastAsia="Arial" w:hAnsi="Arial" w:cs="Arial"/>
          <w:b/>
          <w:color w:val="000000"/>
        </w:rPr>
      </w:pPr>
    </w:p>
    <w:tbl>
      <w:tblPr>
        <w:tblStyle w:val="afff1"/>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7F059EC4" w14:textId="77777777" w:rsidTr="62CF9FF4">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400" w14:textId="2ABFF5D6" w:rsidR="00E211CD" w:rsidRDefault="00A7612F" w:rsidP="007C5CF7">
            <w:pPr>
              <w:pStyle w:val="Tableheadingcondensed"/>
              <w:jc w:val="center"/>
            </w:pPr>
            <w:r>
              <w:t>Task 5: Activity 5.1 Financial reflection and money quiz</w:t>
            </w:r>
          </w:p>
          <w:p w14:paraId="00000401" w14:textId="35262D62" w:rsidR="00E211CD" w:rsidRDefault="00A7612F" w:rsidP="007C5CF7">
            <w:pPr>
              <w:pStyle w:val="Tableheadingcondensed"/>
              <w:jc w:val="center"/>
            </w:pPr>
            <w:r>
              <w:t xml:space="preserve">Student </w:t>
            </w:r>
            <w:r w:rsidR="007C5CF7">
              <w:t>r</w:t>
            </w:r>
            <w:r>
              <w:t>eflection: How well did you go with this step? (Please tick the box below)</w:t>
            </w:r>
          </w:p>
        </w:tc>
      </w:tr>
      <w:tr w:rsidR="00E211CD" w14:paraId="15A8B513" w14:textId="77777777" w:rsidTr="62CF9FF4">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406" w14:textId="77777777" w:rsidR="00E211CD" w:rsidRDefault="00000000" w:rsidP="007C5CF7">
            <w:pPr>
              <w:pStyle w:val="Tablecondensed"/>
              <w:jc w:val="center"/>
            </w:pPr>
            <w:sdt>
              <w:sdtPr>
                <w:tag w:val="goog_rdk_112"/>
                <w:id w:val="-689522201"/>
              </w:sdtPr>
              <w:sdtContent>
                <w:r w:rsidR="00A7612F">
                  <w:rPr>
                    <w:rFonts w:ascii="Arial Unicode MS" w:eastAsia="Arial Unicode MS" w:hAnsi="Arial Unicode MS" w:cs="Arial Unicode MS"/>
                  </w:rPr>
                  <w:t>☐</w:t>
                </w:r>
              </w:sdtContent>
            </w:sdt>
            <w:r w:rsidR="00A7612F">
              <w:t>Not Submitted</w:t>
            </w:r>
          </w:p>
        </w:tc>
        <w:tc>
          <w:tcPr>
            <w:tcW w:w="1815" w:type="dxa"/>
          </w:tcPr>
          <w:p w14:paraId="00000407" w14:textId="77777777" w:rsidR="00E211CD" w:rsidRDefault="00000000" w:rsidP="007C5CF7">
            <w:pPr>
              <w:pStyle w:val="Tablecondensed"/>
              <w:jc w:val="center"/>
            </w:pPr>
            <w:sdt>
              <w:sdtPr>
                <w:tag w:val="goog_rdk_113"/>
                <w:id w:val="-1497751394"/>
              </w:sdtPr>
              <w:sdtContent>
                <w:r w:rsidR="00A7612F">
                  <w:rPr>
                    <w:rFonts w:ascii="Arial Unicode MS" w:eastAsia="Arial Unicode MS" w:hAnsi="Arial Unicode MS" w:cs="Arial Unicode MS"/>
                  </w:rPr>
                  <w:t>☐</w:t>
                </w:r>
              </w:sdtContent>
            </w:sdt>
            <w:r w:rsidR="00A7612F">
              <w:t>Beginning</w:t>
            </w:r>
          </w:p>
        </w:tc>
        <w:tc>
          <w:tcPr>
            <w:tcW w:w="1876" w:type="dxa"/>
          </w:tcPr>
          <w:p w14:paraId="00000408" w14:textId="77777777" w:rsidR="00E211CD" w:rsidRDefault="00000000" w:rsidP="007C5CF7">
            <w:pPr>
              <w:pStyle w:val="Tablecondensed"/>
              <w:jc w:val="center"/>
            </w:pPr>
            <w:sdt>
              <w:sdtPr>
                <w:tag w:val="goog_rdk_114"/>
                <w:id w:val="1672938275"/>
              </w:sdtPr>
              <w:sdtContent>
                <w:r w:rsidR="00A7612F">
                  <w:rPr>
                    <w:rFonts w:ascii="Arial Unicode MS" w:eastAsia="Arial Unicode MS" w:hAnsi="Arial Unicode MS" w:cs="Arial Unicode MS"/>
                  </w:rPr>
                  <w:t>☐</w:t>
                </w:r>
              </w:sdtContent>
            </w:sdt>
            <w:r w:rsidR="00A7612F">
              <w:t>Consolidating</w:t>
            </w:r>
          </w:p>
        </w:tc>
        <w:tc>
          <w:tcPr>
            <w:tcW w:w="1765" w:type="dxa"/>
          </w:tcPr>
          <w:p w14:paraId="00000409" w14:textId="77777777" w:rsidR="00E211CD" w:rsidRDefault="00000000" w:rsidP="007C5CF7">
            <w:pPr>
              <w:pStyle w:val="Tablecondensed"/>
              <w:jc w:val="center"/>
            </w:pPr>
            <w:sdt>
              <w:sdtPr>
                <w:tag w:val="goog_rdk_115"/>
                <w:id w:val="-563532954"/>
              </w:sdtPr>
              <w:sdtContent>
                <w:r w:rsidR="00A7612F">
                  <w:rPr>
                    <w:rFonts w:ascii="Arial Unicode MS" w:eastAsia="Arial Unicode MS" w:hAnsi="Arial Unicode MS" w:cs="Arial Unicode MS"/>
                  </w:rPr>
                  <w:t>☐</w:t>
                </w:r>
              </w:sdtContent>
            </w:sdt>
            <w:r w:rsidR="00A7612F">
              <w:t>Achieving</w:t>
            </w:r>
          </w:p>
        </w:tc>
        <w:tc>
          <w:tcPr>
            <w:tcW w:w="1747" w:type="dxa"/>
          </w:tcPr>
          <w:p w14:paraId="0000040A" w14:textId="77777777" w:rsidR="00E211CD" w:rsidRDefault="00000000" w:rsidP="007C5CF7">
            <w:pPr>
              <w:pStyle w:val="Tablecondensed"/>
              <w:jc w:val="center"/>
            </w:pPr>
            <w:sdt>
              <w:sdtPr>
                <w:tag w:val="goog_rdk_116"/>
                <w:id w:val="90272644"/>
              </w:sdtPr>
              <w:sdtContent>
                <w:r w:rsidR="00A7612F">
                  <w:rPr>
                    <w:rFonts w:ascii="Arial Unicode MS" w:eastAsia="Arial Unicode MS" w:hAnsi="Arial Unicode MS" w:cs="Arial Unicode MS"/>
                  </w:rPr>
                  <w:t>☐</w:t>
                </w:r>
              </w:sdtContent>
            </w:sdt>
            <w:r w:rsidR="00A7612F">
              <w:t>Excelling</w:t>
            </w:r>
          </w:p>
        </w:tc>
      </w:tr>
      <w:tr w:rsidR="00E211CD" w14:paraId="043754BA" w14:textId="77777777" w:rsidTr="62CF9FF4">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40C" w14:textId="2B113ED2" w:rsidR="00E211CD" w:rsidRPr="007C5CF7" w:rsidRDefault="00A7612F" w:rsidP="007C5CF7">
            <w:pPr>
              <w:pStyle w:val="Tablecondensed"/>
            </w:pPr>
            <w:r w:rsidRPr="007C5CF7">
              <w:t xml:space="preserve">Student </w:t>
            </w:r>
            <w:r w:rsidR="007C5CF7" w:rsidRPr="007C5CF7">
              <w:t>c</w:t>
            </w:r>
            <w:r w:rsidRPr="007C5CF7">
              <w:t>omment (</w:t>
            </w:r>
            <w:r w:rsidR="007C5CF7" w:rsidRPr="007C5CF7">
              <w:t>o</w:t>
            </w:r>
            <w:r w:rsidRPr="007C5CF7">
              <w:t>ptional):</w:t>
            </w:r>
          </w:p>
        </w:tc>
      </w:tr>
      <w:tr w:rsidR="00E211CD" w14:paraId="59BA073C" w14:textId="77777777" w:rsidTr="62CF9FF4">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411" w14:textId="5A0C2E27" w:rsidR="00E211CD" w:rsidRPr="007C5CF7" w:rsidRDefault="00A7612F" w:rsidP="007C5CF7">
            <w:pPr>
              <w:pStyle w:val="Tableheadingcondensed"/>
              <w:jc w:val="center"/>
              <w:rPr>
                <w:rStyle w:val="Bold"/>
              </w:rPr>
            </w:pPr>
            <w:r w:rsidRPr="007C5CF7">
              <w:rPr>
                <w:rStyle w:val="Bold"/>
              </w:rPr>
              <w:t xml:space="preserve">Teacher </w:t>
            </w:r>
            <w:r w:rsidR="007C5CF7" w:rsidRPr="007C5CF7">
              <w:rPr>
                <w:rStyle w:val="Bold"/>
              </w:rPr>
              <w:t>f</w:t>
            </w:r>
            <w:r w:rsidRPr="007C5CF7">
              <w:rPr>
                <w:rStyle w:val="Bold"/>
              </w:rPr>
              <w:t>eedback</w:t>
            </w:r>
          </w:p>
        </w:tc>
      </w:tr>
      <w:tr w:rsidR="00E211CD" w14:paraId="50B47451" w14:textId="77777777" w:rsidTr="62CF9FF4">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416" w14:textId="77777777" w:rsidR="00E211CD" w:rsidRDefault="00000000" w:rsidP="007C5CF7">
            <w:pPr>
              <w:pStyle w:val="Tablecondensed"/>
              <w:jc w:val="center"/>
            </w:pPr>
            <w:sdt>
              <w:sdtPr>
                <w:tag w:val="goog_rdk_117"/>
                <w:id w:val="-227948133"/>
              </w:sdtPr>
              <w:sdtContent>
                <w:r w:rsidR="00A7612F">
                  <w:rPr>
                    <w:rFonts w:ascii="Arial Unicode MS" w:eastAsia="Arial Unicode MS" w:hAnsi="Arial Unicode MS" w:cs="Arial Unicode MS"/>
                  </w:rPr>
                  <w:t>☐</w:t>
                </w:r>
              </w:sdtContent>
            </w:sdt>
            <w:r w:rsidR="00A7612F">
              <w:t>Not Submitted</w:t>
            </w:r>
          </w:p>
        </w:tc>
        <w:tc>
          <w:tcPr>
            <w:tcW w:w="1815" w:type="dxa"/>
          </w:tcPr>
          <w:p w14:paraId="00000417" w14:textId="77777777" w:rsidR="00E211CD" w:rsidRDefault="00000000" w:rsidP="007C5CF7">
            <w:pPr>
              <w:pStyle w:val="Tablecondensed"/>
              <w:jc w:val="center"/>
            </w:pPr>
            <w:sdt>
              <w:sdtPr>
                <w:tag w:val="goog_rdk_118"/>
                <w:id w:val="-876773277"/>
              </w:sdtPr>
              <w:sdtContent>
                <w:r w:rsidR="00A7612F">
                  <w:rPr>
                    <w:rFonts w:ascii="Arial Unicode MS" w:eastAsia="Arial Unicode MS" w:hAnsi="Arial Unicode MS" w:cs="Arial Unicode MS"/>
                  </w:rPr>
                  <w:t>☐</w:t>
                </w:r>
              </w:sdtContent>
            </w:sdt>
            <w:r w:rsidR="00A7612F">
              <w:t>Beginning</w:t>
            </w:r>
          </w:p>
        </w:tc>
        <w:tc>
          <w:tcPr>
            <w:tcW w:w="1876" w:type="dxa"/>
          </w:tcPr>
          <w:p w14:paraId="00000418" w14:textId="77777777" w:rsidR="00E211CD" w:rsidRDefault="00000000" w:rsidP="007C5CF7">
            <w:pPr>
              <w:pStyle w:val="Tablecondensed"/>
              <w:jc w:val="center"/>
            </w:pPr>
            <w:sdt>
              <w:sdtPr>
                <w:tag w:val="goog_rdk_119"/>
                <w:id w:val="-1056379507"/>
              </w:sdtPr>
              <w:sdtContent>
                <w:r w:rsidR="00A7612F">
                  <w:rPr>
                    <w:rFonts w:ascii="Arial Unicode MS" w:eastAsia="Arial Unicode MS" w:hAnsi="Arial Unicode MS" w:cs="Arial Unicode MS"/>
                  </w:rPr>
                  <w:t>☐</w:t>
                </w:r>
              </w:sdtContent>
            </w:sdt>
            <w:r w:rsidR="00A7612F">
              <w:t>Consolidating</w:t>
            </w:r>
          </w:p>
        </w:tc>
        <w:tc>
          <w:tcPr>
            <w:tcW w:w="1765" w:type="dxa"/>
          </w:tcPr>
          <w:p w14:paraId="00000419" w14:textId="77777777" w:rsidR="00E211CD" w:rsidRDefault="00000000" w:rsidP="007C5CF7">
            <w:pPr>
              <w:pStyle w:val="Tablecondensed"/>
              <w:jc w:val="center"/>
            </w:pPr>
            <w:sdt>
              <w:sdtPr>
                <w:tag w:val="goog_rdk_120"/>
                <w:id w:val="-604700929"/>
              </w:sdtPr>
              <w:sdtContent>
                <w:r w:rsidR="00A7612F">
                  <w:rPr>
                    <w:rFonts w:ascii="Arial Unicode MS" w:eastAsia="Arial Unicode MS" w:hAnsi="Arial Unicode MS" w:cs="Arial Unicode MS"/>
                  </w:rPr>
                  <w:t>☐</w:t>
                </w:r>
              </w:sdtContent>
            </w:sdt>
            <w:r w:rsidR="00A7612F">
              <w:t>Achieving</w:t>
            </w:r>
          </w:p>
        </w:tc>
        <w:tc>
          <w:tcPr>
            <w:tcW w:w="1747" w:type="dxa"/>
          </w:tcPr>
          <w:p w14:paraId="0000041A" w14:textId="77777777" w:rsidR="00E211CD" w:rsidRDefault="00000000" w:rsidP="007C5CF7">
            <w:pPr>
              <w:pStyle w:val="Tablecondensed"/>
              <w:jc w:val="center"/>
            </w:pPr>
            <w:sdt>
              <w:sdtPr>
                <w:tag w:val="goog_rdk_121"/>
                <w:id w:val="-710826728"/>
              </w:sdtPr>
              <w:sdtContent>
                <w:r w:rsidR="00A7612F">
                  <w:rPr>
                    <w:rFonts w:ascii="Arial Unicode MS" w:eastAsia="Arial Unicode MS" w:hAnsi="Arial Unicode MS" w:cs="Arial Unicode MS"/>
                  </w:rPr>
                  <w:t>☐</w:t>
                </w:r>
              </w:sdtContent>
            </w:sdt>
            <w:r w:rsidR="00A7612F">
              <w:t>Excelling</w:t>
            </w:r>
          </w:p>
        </w:tc>
      </w:tr>
      <w:tr w:rsidR="00E211CD" w14:paraId="35DF3A5E" w14:textId="77777777" w:rsidTr="62CF9FF4">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41B" w14:textId="77777777" w:rsidR="00E211CD" w:rsidRPr="007C5CF7" w:rsidRDefault="00A7612F" w:rsidP="007C5CF7">
            <w:pPr>
              <w:pStyle w:val="Tablecondensed"/>
            </w:pPr>
            <w:r w:rsidRPr="007C5CF7">
              <w:rPr>
                <w:rStyle w:val="Bold"/>
              </w:rPr>
              <w:t>Not Submitted:</w:t>
            </w:r>
            <w:r w:rsidRPr="007C5CF7">
              <w:t xml:space="preserve"> No work has been submitted or attempted for this outcome. </w:t>
            </w:r>
          </w:p>
        </w:tc>
        <w:tc>
          <w:tcPr>
            <w:tcW w:w="1815" w:type="dxa"/>
          </w:tcPr>
          <w:p w14:paraId="0000041C" w14:textId="77777777" w:rsidR="00E211CD" w:rsidRPr="007C5CF7" w:rsidRDefault="00A7612F" w:rsidP="007C5CF7">
            <w:pPr>
              <w:pStyle w:val="Tablecondensed"/>
            </w:pPr>
            <w:r w:rsidRPr="007C5CF7">
              <w:rPr>
                <w:rStyle w:val="Bold"/>
              </w:rPr>
              <w:t>Beginning:</w:t>
            </w:r>
            <w:r w:rsidRPr="007C5CF7">
              <w:t xml:space="preserve"> You have attempted some aspects of this activity. To bump it up, re-read the task requirements and </w:t>
            </w:r>
            <w:r w:rsidRPr="007C5CF7">
              <w:lastRenderedPageBreak/>
              <w:t>complete all aspects of the task.</w:t>
            </w:r>
          </w:p>
        </w:tc>
        <w:tc>
          <w:tcPr>
            <w:tcW w:w="1876" w:type="dxa"/>
          </w:tcPr>
          <w:p w14:paraId="0000041D" w14:textId="77777777" w:rsidR="00E211CD" w:rsidRPr="007C5CF7" w:rsidRDefault="00A7612F" w:rsidP="007C5CF7">
            <w:pPr>
              <w:pStyle w:val="Tablecondensed"/>
            </w:pPr>
            <w:r w:rsidRPr="007C5CF7">
              <w:rPr>
                <w:rStyle w:val="Bold"/>
              </w:rPr>
              <w:lastRenderedPageBreak/>
              <w:t>Consolidating:</w:t>
            </w:r>
            <w:r w:rsidRPr="007C5CF7">
              <w:t xml:space="preserve"> You have attempted most parts of this activity. To bump it up, re-read the task requirements and complete all aspects and include </w:t>
            </w:r>
            <w:r w:rsidRPr="007C5CF7">
              <w:lastRenderedPageBreak/>
              <w:t>further details in your financial reflection.</w:t>
            </w:r>
          </w:p>
        </w:tc>
        <w:tc>
          <w:tcPr>
            <w:tcW w:w="1765" w:type="dxa"/>
          </w:tcPr>
          <w:p w14:paraId="0000041E" w14:textId="77777777" w:rsidR="00E211CD" w:rsidRPr="007C5CF7" w:rsidRDefault="6F5F50E8" w:rsidP="007C5CF7">
            <w:pPr>
              <w:pStyle w:val="Tablecondensed"/>
            </w:pPr>
            <w:r w:rsidRPr="007C5CF7">
              <w:rPr>
                <w:rStyle w:val="Bold"/>
              </w:rPr>
              <w:lastRenderedPageBreak/>
              <w:t>Achieving:</w:t>
            </w:r>
            <w:r w:rsidRPr="007C5CF7">
              <w:t xml:space="preserve"> You have completed all aspects of this activity. You have provided basic responses in the financial reflection. </w:t>
            </w:r>
            <w:r w:rsidRPr="007C5CF7">
              <w:lastRenderedPageBreak/>
              <w:t>To bump it up, add further details to your financial reflection.</w:t>
            </w:r>
          </w:p>
        </w:tc>
        <w:tc>
          <w:tcPr>
            <w:tcW w:w="1747" w:type="dxa"/>
          </w:tcPr>
          <w:p w14:paraId="0000041F" w14:textId="77777777" w:rsidR="00E211CD" w:rsidRPr="007C5CF7" w:rsidRDefault="00A7612F" w:rsidP="007C5CF7">
            <w:pPr>
              <w:pStyle w:val="Tablecondensed"/>
            </w:pPr>
            <w:r w:rsidRPr="007C5CF7">
              <w:rPr>
                <w:rStyle w:val="Bold"/>
              </w:rPr>
              <w:lastRenderedPageBreak/>
              <w:t>Excelling:</w:t>
            </w:r>
            <w:r w:rsidRPr="007C5CF7">
              <w:t xml:space="preserve"> You have been able to complete the financial reflection map in detail and include your </w:t>
            </w:r>
            <w:r w:rsidRPr="007C5CF7">
              <w:lastRenderedPageBreak/>
              <w:t>financial quiz results. Great work!</w:t>
            </w:r>
          </w:p>
        </w:tc>
      </w:tr>
      <w:tr w:rsidR="00E211CD" w14:paraId="4FCEF40D" w14:textId="77777777" w:rsidTr="62CF9FF4">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421" w14:textId="09D4BAE0" w:rsidR="00E211CD" w:rsidRDefault="00A7612F" w:rsidP="007C5CF7">
            <w:pPr>
              <w:pStyle w:val="Tablecondensed"/>
            </w:pPr>
            <w:r>
              <w:lastRenderedPageBreak/>
              <w:t xml:space="preserve">Teacher </w:t>
            </w:r>
            <w:r w:rsidR="007C5CF7">
              <w:t>c</w:t>
            </w:r>
            <w:r>
              <w:t>omment:</w:t>
            </w:r>
          </w:p>
        </w:tc>
      </w:tr>
    </w:tbl>
    <w:p w14:paraId="00000428" w14:textId="015A673C" w:rsidR="00E211CD" w:rsidRPr="007C5CF7" w:rsidRDefault="00A7612F" w:rsidP="007C5CF7">
      <w:pPr>
        <w:pStyle w:val="Heading3"/>
      </w:pPr>
      <w:bookmarkStart w:id="35" w:name="_Toc212643087"/>
      <w:r w:rsidRPr="00054195">
        <w:t>Activity 5.2 Setting financial goals</w:t>
      </w:r>
      <w:bookmarkEnd w:id="35"/>
      <w:r w:rsidRPr="00054195">
        <w:t xml:space="preserve"> </w:t>
      </w:r>
    </w:p>
    <w:p w14:paraId="00000429" w14:textId="4711033B" w:rsidR="00E211CD" w:rsidRPr="007C5CF7" w:rsidRDefault="00CE489B" w:rsidP="007C5CF7">
      <w:pPr>
        <w:pStyle w:val="BodyText"/>
      </w:pPr>
      <w:r w:rsidRPr="007C5CF7">
        <w:rPr>
          <w:noProof/>
        </w:rPr>
        <w:drawing>
          <wp:inline distT="0" distB="0" distL="0" distR="0" wp14:anchorId="4BD5311C" wp14:editId="4CC9D2F1">
            <wp:extent cx="286938" cy="252000"/>
            <wp:effectExtent l="0" t="0" r="5715" b="2540"/>
            <wp:docPr id="1008780461"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7C5CF7">
        <w:t xml:space="preserve"> </w:t>
      </w:r>
      <w:r w:rsidR="0015493F" w:rsidRPr="007C5CF7">
        <w:rPr>
          <w:noProof/>
        </w:rPr>
        <w:drawing>
          <wp:inline distT="0" distB="0" distL="0" distR="0" wp14:anchorId="3C933044" wp14:editId="75AF6DA7">
            <wp:extent cx="239882" cy="252000"/>
            <wp:effectExtent l="0" t="0" r="1905" b="2540"/>
            <wp:docPr id="177989936"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15493F" w:rsidRPr="007C5CF7">
        <w:t xml:space="preserve"> </w:t>
      </w:r>
      <w:r w:rsidR="0015493F" w:rsidRPr="007C5CF7">
        <w:rPr>
          <w:noProof/>
        </w:rPr>
        <w:drawing>
          <wp:inline distT="0" distB="0" distL="0" distR="0" wp14:anchorId="42B798D3" wp14:editId="186EA82D">
            <wp:extent cx="245947" cy="252000"/>
            <wp:effectExtent l="0" t="0" r="0" b="2540"/>
            <wp:docPr id="1441699441"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15493F" w:rsidRPr="007C5CF7">
        <w:t xml:space="preserve"> </w:t>
      </w:r>
      <w:r w:rsidR="0015493F" w:rsidRPr="007C5CF7">
        <w:rPr>
          <w:noProof/>
        </w:rPr>
        <w:drawing>
          <wp:inline distT="0" distB="0" distL="0" distR="0" wp14:anchorId="72B5C007" wp14:editId="4194C554">
            <wp:extent cx="286094" cy="252000"/>
            <wp:effectExtent l="0" t="0" r="0" b="2540"/>
            <wp:docPr id="213731483"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7C5CF7">
        <w:t xml:space="preserve"> </w:t>
      </w:r>
      <w:r w:rsidR="00A7612F" w:rsidRPr="007C5CF7">
        <w:rPr>
          <w:rStyle w:val="Bold"/>
        </w:rPr>
        <w:t>Part 1:</w:t>
      </w:r>
      <w:r w:rsidR="00A7612F" w:rsidRPr="007C5CF7">
        <w:t xml:space="preserve"> Click the link below to watch the video about creating financial goals. </w:t>
      </w:r>
    </w:p>
    <w:p w14:paraId="0000042B" w14:textId="0437293D" w:rsidR="00E211CD" w:rsidRPr="007C5CF7" w:rsidRDefault="0015493F" w:rsidP="007C5CF7">
      <w:pPr>
        <w:pStyle w:val="BodyText"/>
      </w:pPr>
      <w:r w:rsidRPr="007C5CF7">
        <w:rPr>
          <w:noProof/>
        </w:rPr>
        <w:drawing>
          <wp:inline distT="0" distB="0" distL="0" distR="0" wp14:anchorId="54E77612" wp14:editId="4EA98248">
            <wp:extent cx="245947" cy="252000"/>
            <wp:effectExtent l="0" t="0" r="0" b="2540"/>
            <wp:docPr id="1491284522"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A7612F" w:rsidRPr="007C5CF7">
        <w:t xml:space="preserve"> </w:t>
      </w:r>
      <w:hyperlink r:id="rId43">
        <w:r w:rsidR="00A7612F" w:rsidRPr="007C5CF7">
          <w:rPr>
            <w:rStyle w:val="Hyperlink"/>
          </w:rPr>
          <w:t xml:space="preserve">5 Easy Steps to Follow </w:t>
        </w:r>
        <w:proofErr w:type="gramStart"/>
        <w:r w:rsidR="00A7612F" w:rsidRPr="007C5CF7">
          <w:rPr>
            <w:rStyle w:val="Hyperlink"/>
          </w:rPr>
          <w:t>To</w:t>
        </w:r>
        <w:proofErr w:type="gramEnd"/>
        <w:r w:rsidR="00A7612F" w:rsidRPr="007C5CF7">
          <w:rPr>
            <w:rStyle w:val="Hyperlink"/>
          </w:rPr>
          <w:t xml:space="preserve"> Reach Your Financial Goals</w:t>
        </w:r>
      </w:hyperlink>
      <w:r w:rsidR="00823CBE" w:rsidRPr="007C5CF7">
        <w:rPr>
          <w:rStyle w:val="Hyperlink"/>
        </w:rPr>
        <w:t xml:space="preserve"> (Insider Studios; businessinsider.com)</w:t>
      </w:r>
    </w:p>
    <w:p w14:paraId="0000042C" w14:textId="48E736C6" w:rsidR="00E211CD" w:rsidRPr="007C5CF7" w:rsidRDefault="0015493F" w:rsidP="007C5CF7">
      <w:pPr>
        <w:pStyle w:val="BodyText"/>
      </w:pPr>
      <w:r w:rsidRPr="007C5CF7">
        <w:rPr>
          <w:noProof/>
        </w:rPr>
        <w:drawing>
          <wp:inline distT="0" distB="0" distL="0" distR="0" wp14:anchorId="7F60C4DE" wp14:editId="3E6D860A">
            <wp:extent cx="239882" cy="252000"/>
            <wp:effectExtent l="0" t="0" r="1905" b="2540"/>
            <wp:docPr id="1492923429"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Pr="007C5CF7">
        <w:t xml:space="preserve"> </w:t>
      </w:r>
      <w:r w:rsidRPr="007C5CF7">
        <w:rPr>
          <w:noProof/>
        </w:rPr>
        <w:drawing>
          <wp:inline distT="0" distB="0" distL="0" distR="0" wp14:anchorId="692D2005" wp14:editId="033254B5">
            <wp:extent cx="286094" cy="252000"/>
            <wp:effectExtent l="0" t="0" r="0" b="2540"/>
            <wp:docPr id="1912413686"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7C5CF7">
        <w:t xml:space="preserve"> </w:t>
      </w:r>
      <w:r w:rsidR="00A7612F" w:rsidRPr="007C5CF7">
        <w:rPr>
          <w:rStyle w:val="Bold"/>
        </w:rPr>
        <w:t>Part 2:</w:t>
      </w:r>
      <w:r w:rsidR="00A7612F" w:rsidRPr="007C5CF7">
        <w:t xml:space="preserve"> You are going to identify some short, medium and long-term personal financial goals. Before you set your goals, consider the SMART goal advice and worked examples below. </w:t>
      </w:r>
    </w:p>
    <w:tbl>
      <w:tblPr>
        <w:tblStyle w:val="afff2"/>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517570A3" w14:textId="77777777" w:rsidTr="62CF9FF4">
        <w:tc>
          <w:tcPr>
            <w:tcW w:w="8805" w:type="dxa"/>
            <w:shd w:val="clear" w:color="auto" w:fill="00573F"/>
          </w:tcPr>
          <w:p w14:paraId="0000042D" w14:textId="77777777" w:rsidR="00E211CD" w:rsidRPr="007C5CF7" w:rsidRDefault="00A7612F" w:rsidP="007C5CF7">
            <w:pPr>
              <w:pStyle w:val="Tableheadingcondensed"/>
              <w:rPr>
                <w:rStyle w:val="Bold"/>
              </w:rPr>
            </w:pPr>
            <w:r w:rsidRPr="007C5CF7">
              <w:rPr>
                <w:rStyle w:val="Bold"/>
              </w:rPr>
              <w:t xml:space="preserve">Smart goal setting guide </w:t>
            </w:r>
          </w:p>
        </w:tc>
      </w:tr>
      <w:tr w:rsidR="00E211CD" w14:paraId="216EF5DB" w14:textId="77777777" w:rsidTr="62CF9FF4">
        <w:trPr>
          <w:trHeight w:val="300"/>
        </w:trPr>
        <w:tc>
          <w:tcPr>
            <w:tcW w:w="8805" w:type="dxa"/>
          </w:tcPr>
          <w:p w14:paraId="0000042E" w14:textId="7CB2FF4B" w:rsidR="00E211CD" w:rsidRPr="007C5CF7" w:rsidRDefault="00A7612F" w:rsidP="007C5CF7">
            <w:pPr>
              <w:pStyle w:val="TablecondensedBullet"/>
              <w:rPr>
                <w:rFonts w:eastAsia="Arial Narrow"/>
              </w:rPr>
            </w:pPr>
            <w:r w:rsidRPr="007C5CF7">
              <w:rPr>
                <w:rStyle w:val="Bold"/>
                <w:rFonts w:eastAsia="Arial Narrow"/>
              </w:rPr>
              <w:t>Specific</w:t>
            </w:r>
            <w:r w:rsidRPr="007C5CF7">
              <w:rPr>
                <w:rFonts w:eastAsia="Arial Narrow"/>
              </w:rPr>
              <w:t xml:space="preserve"> </w:t>
            </w:r>
            <w:r w:rsidR="007C5CF7">
              <w:rPr>
                <w:rFonts w:eastAsia="Arial Narrow"/>
              </w:rPr>
              <w:t>–</w:t>
            </w:r>
            <w:r w:rsidRPr="007C5CF7">
              <w:rPr>
                <w:rFonts w:eastAsia="Arial Narrow"/>
              </w:rPr>
              <w:t xml:space="preserve"> What exactly are you trying to achieve? </w:t>
            </w:r>
          </w:p>
          <w:p w14:paraId="0000042F" w14:textId="77777777" w:rsidR="00E211CD" w:rsidRPr="007C5CF7" w:rsidRDefault="00A7612F" w:rsidP="007C5CF7">
            <w:pPr>
              <w:pStyle w:val="TablecondensedBullet"/>
              <w:rPr>
                <w:rFonts w:eastAsia="Arial Narrow"/>
              </w:rPr>
            </w:pPr>
            <w:r w:rsidRPr="007C5CF7">
              <w:rPr>
                <w:rStyle w:val="Bold"/>
                <w:rFonts w:eastAsia="Arial Narrow"/>
              </w:rPr>
              <w:t>Measure</w:t>
            </w:r>
            <w:r w:rsidRPr="007C5CF7">
              <w:rPr>
                <w:rFonts w:eastAsia="Arial Narrow"/>
              </w:rPr>
              <w:t xml:space="preserve"> – What does it cost? </w:t>
            </w:r>
          </w:p>
          <w:p w14:paraId="00000430" w14:textId="77777777" w:rsidR="00E211CD" w:rsidRPr="007C5CF7" w:rsidRDefault="00A7612F" w:rsidP="007C5CF7">
            <w:pPr>
              <w:pStyle w:val="TablecondensedBullet"/>
              <w:rPr>
                <w:rFonts w:eastAsia="Arial Narrow"/>
              </w:rPr>
            </w:pPr>
            <w:r w:rsidRPr="007C5CF7">
              <w:rPr>
                <w:rStyle w:val="Bold"/>
                <w:rFonts w:eastAsia="Arial Narrow"/>
              </w:rPr>
              <w:t>Achieve</w:t>
            </w:r>
            <w:r w:rsidRPr="007C5CF7">
              <w:rPr>
                <w:rFonts w:eastAsia="Arial Narrow"/>
              </w:rPr>
              <w:t xml:space="preserve"> – Can you achieve this goal? Do you have an income? </w:t>
            </w:r>
          </w:p>
          <w:p w14:paraId="582B5031" w14:textId="4875B1A7" w:rsidR="00E211CD" w:rsidRPr="007C5CF7" w:rsidRDefault="6F5F50E8" w:rsidP="007C5CF7">
            <w:pPr>
              <w:pStyle w:val="TablecondensedBullet"/>
              <w:rPr>
                <w:rFonts w:eastAsia="Arial Narrow"/>
              </w:rPr>
            </w:pPr>
            <w:r w:rsidRPr="007C5CF7">
              <w:rPr>
                <w:rStyle w:val="Bold"/>
                <w:rFonts w:eastAsia="Arial Narrow"/>
              </w:rPr>
              <w:t>Realistic</w:t>
            </w:r>
            <w:r w:rsidRPr="007C5CF7">
              <w:rPr>
                <w:rFonts w:eastAsia="Arial Narrow"/>
              </w:rPr>
              <w:t xml:space="preserve"> – Be honest with yourself. Is it realistic? </w:t>
            </w:r>
          </w:p>
          <w:p w14:paraId="00000432" w14:textId="619B570A" w:rsidR="00E211CD" w:rsidRPr="00054195" w:rsidRDefault="02947570" w:rsidP="007C5CF7">
            <w:pPr>
              <w:pStyle w:val="TablecondensedBullet"/>
              <w:rPr>
                <w:rFonts w:eastAsia="Arial Narrow"/>
                <w:color w:val="000000" w:themeColor="text1"/>
                <w:lang w:val="en-US"/>
              </w:rPr>
            </w:pPr>
            <w:r w:rsidRPr="007C5CF7">
              <w:rPr>
                <w:rStyle w:val="Bold"/>
                <w:rFonts w:eastAsia="Arial Narrow"/>
              </w:rPr>
              <w:t>Time</w:t>
            </w:r>
            <w:r w:rsidRPr="007C5CF7">
              <w:rPr>
                <w:rFonts w:eastAsia="Arial Narrow"/>
              </w:rPr>
              <w:t xml:space="preserve"> – What is the timeframe?</w:t>
            </w:r>
          </w:p>
        </w:tc>
      </w:tr>
    </w:tbl>
    <w:p w14:paraId="6D50D870" w14:textId="77777777" w:rsidR="00CA6AC8" w:rsidRDefault="00CA6AC8" w:rsidP="007C5CF7">
      <w:pPr>
        <w:pStyle w:val="BodyText"/>
      </w:pPr>
    </w:p>
    <w:p w14:paraId="00000434" w14:textId="10F02DAD" w:rsidR="00E211CD" w:rsidRPr="007C5CF7" w:rsidRDefault="00A7612F" w:rsidP="007C5CF7">
      <w:pPr>
        <w:pStyle w:val="BodyText"/>
        <w:rPr>
          <w:rStyle w:val="Bold"/>
        </w:rPr>
      </w:pPr>
      <w:r w:rsidRPr="007C5CF7">
        <w:rPr>
          <w:rStyle w:val="Bold"/>
        </w:rPr>
        <w:t>Worked example</w:t>
      </w:r>
      <w:r w:rsidR="007C5CF7">
        <w:rPr>
          <w:rStyle w:val="Bold"/>
        </w:rPr>
        <w:t>:</w:t>
      </w:r>
    </w:p>
    <w:tbl>
      <w:tblPr>
        <w:tblStyle w:val="afff3"/>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38DAA7D4" w14:textId="77777777">
        <w:tc>
          <w:tcPr>
            <w:tcW w:w="8805" w:type="dxa"/>
          </w:tcPr>
          <w:p w14:paraId="00000435" w14:textId="62B76035" w:rsidR="00E211CD" w:rsidRPr="003E6105" w:rsidRDefault="00A7612F" w:rsidP="003E6105">
            <w:pPr>
              <w:pStyle w:val="Tablecondensed"/>
              <w:rPr>
                <w:rStyle w:val="Bold"/>
              </w:rPr>
            </w:pPr>
            <w:r w:rsidRPr="003E6105">
              <w:rPr>
                <w:rStyle w:val="Bold"/>
              </w:rPr>
              <w:t>Sam</w:t>
            </w:r>
          </w:p>
          <w:p w14:paraId="00000436" w14:textId="77777777" w:rsidR="00E211CD" w:rsidRPr="003E6105" w:rsidRDefault="00A7612F" w:rsidP="003E6105">
            <w:pPr>
              <w:pStyle w:val="TablecondensedBullet"/>
              <w:rPr>
                <w:rFonts w:eastAsia="Arial Narrow"/>
              </w:rPr>
            </w:pPr>
            <w:r w:rsidRPr="003E6105">
              <w:rPr>
                <w:rStyle w:val="Bold"/>
                <w:rFonts w:eastAsia="Arial Narrow"/>
              </w:rPr>
              <w:t>Short term</w:t>
            </w:r>
            <w:r w:rsidRPr="003E6105">
              <w:rPr>
                <w:rFonts w:eastAsia="Arial Narrow"/>
              </w:rPr>
              <w:t xml:space="preserve"> – Saving for Christmas presents. </w:t>
            </w:r>
          </w:p>
          <w:p w14:paraId="00000437" w14:textId="77777777" w:rsidR="00E211CD" w:rsidRPr="003E6105" w:rsidRDefault="00A7612F" w:rsidP="003E6105">
            <w:pPr>
              <w:pStyle w:val="TablecondensedBullet"/>
              <w:rPr>
                <w:rFonts w:eastAsia="Arial Narrow"/>
              </w:rPr>
            </w:pPr>
            <w:r w:rsidRPr="003E6105">
              <w:rPr>
                <w:rStyle w:val="Bold"/>
                <w:rFonts w:eastAsia="Arial Narrow"/>
              </w:rPr>
              <w:t>Medium term</w:t>
            </w:r>
            <w:r w:rsidRPr="003E6105">
              <w:rPr>
                <w:rFonts w:eastAsia="Arial Narrow"/>
              </w:rPr>
              <w:t xml:space="preserve"> – Saving for an overseas holiday. </w:t>
            </w:r>
          </w:p>
          <w:p w14:paraId="00000439" w14:textId="484DBF5D" w:rsidR="00E211CD" w:rsidRPr="003E6105" w:rsidRDefault="00A7612F" w:rsidP="003E6105">
            <w:pPr>
              <w:pStyle w:val="TablecondensedBullet"/>
              <w:rPr>
                <w:rFonts w:eastAsia="Arial Narrow"/>
              </w:rPr>
            </w:pPr>
            <w:r w:rsidRPr="003E6105">
              <w:rPr>
                <w:rStyle w:val="Bold"/>
                <w:rFonts w:eastAsia="Arial Narrow"/>
              </w:rPr>
              <w:t>Long term</w:t>
            </w:r>
            <w:r w:rsidRPr="003E6105">
              <w:rPr>
                <w:rFonts w:eastAsia="Arial Narrow"/>
              </w:rPr>
              <w:t xml:space="preserve"> – Holiday house at the beach. </w:t>
            </w:r>
          </w:p>
          <w:p w14:paraId="0000043A" w14:textId="77777777" w:rsidR="00E211CD" w:rsidRPr="003E6105" w:rsidRDefault="00A7612F" w:rsidP="003E6105">
            <w:pPr>
              <w:pStyle w:val="Tablecondensed"/>
              <w:rPr>
                <w:rStyle w:val="Bold"/>
              </w:rPr>
            </w:pPr>
            <w:r w:rsidRPr="003E6105">
              <w:rPr>
                <w:rStyle w:val="Bold"/>
              </w:rPr>
              <w:t>Ruby</w:t>
            </w:r>
          </w:p>
          <w:p w14:paraId="0000043B" w14:textId="77777777" w:rsidR="00E211CD" w:rsidRPr="003E6105" w:rsidRDefault="00A7612F" w:rsidP="003E6105">
            <w:pPr>
              <w:pStyle w:val="TablecondensedBullet"/>
              <w:rPr>
                <w:rFonts w:eastAsia="Arial Narrow"/>
              </w:rPr>
            </w:pPr>
            <w:r w:rsidRPr="003E6105">
              <w:rPr>
                <w:rStyle w:val="Bold"/>
                <w:rFonts w:eastAsia="Arial Narrow"/>
              </w:rPr>
              <w:t>Short term</w:t>
            </w:r>
            <w:r w:rsidRPr="003E6105">
              <w:rPr>
                <w:rFonts w:eastAsia="Arial Narrow"/>
              </w:rPr>
              <w:t xml:space="preserve"> – Saving for a trip to Bali. </w:t>
            </w:r>
          </w:p>
          <w:p w14:paraId="0000043C" w14:textId="77777777" w:rsidR="00E211CD" w:rsidRPr="003E6105" w:rsidRDefault="00A7612F" w:rsidP="003E6105">
            <w:pPr>
              <w:pStyle w:val="TablecondensedBullet"/>
              <w:rPr>
                <w:rFonts w:eastAsia="Arial Narrow"/>
              </w:rPr>
            </w:pPr>
            <w:r w:rsidRPr="003E6105">
              <w:rPr>
                <w:rStyle w:val="Bold"/>
                <w:rFonts w:eastAsia="Arial Narrow"/>
              </w:rPr>
              <w:t>Medium term</w:t>
            </w:r>
            <w:r w:rsidRPr="003E6105">
              <w:rPr>
                <w:rFonts w:eastAsia="Arial Narrow"/>
              </w:rPr>
              <w:t xml:space="preserve"> – Buying a small new car. </w:t>
            </w:r>
          </w:p>
          <w:p w14:paraId="0000043F" w14:textId="4DFA3F71" w:rsidR="00E211CD" w:rsidRPr="003E6105" w:rsidRDefault="00A7612F" w:rsidP="003E6105">
            <w:pPr>
              <w:pStyle w:val="TablecondensedBullet"/>
              <w:rPr>
                <w:rFonts w:eastAsia="Arial Narrow"/>
              </w:rPr>
            </w:pPr>
            <w:r w:rsidRPr="003E6105">
              <w:rPr>
                <w:rStyle w:val="Bold"/>
                <w:rFonts w:eastAsia="Arial Narrow"/>
              </w:rPr>
              <w:t>Long term</w:t>
            </w:r>
            <w:r w:rsidRPr="003E6105">
              <w:rPr>
                <w:rFonts w:eastAsia="Arial Narrow"/>
              </w:rPr>
              <w:t xml:space="preserve"> – Saving a deposit for a home. </w:t>
            </w:r>
          </w:p>
        </w:tc>
      </w:tr>
    </w:tbl>
    <w:p w14:paraId="00000440" w14:textId="77777777" w:rsidR="00E211CD" w:rsidRPr="003E6105" w:rsidRDefault="00E211CD" w:rsidP="003E6105">
      <w:pPr>
        <w:pStyle w:val="BodyText"/>
      </w:pPr>
    </w:p>
    <w:p w14:paraId="00000441" w14:textId="77777777" w:rsidR="00E211CD" w:rsidRDefault="00A7612F">
      <w:pPr>
        <w:jc w:val="center"/>
        <w:rPr>
          <w:rFonts w:ascii="Arial" w:eastAsia="Arial" w:hAnsi="Arial" w:cs="Arial"/>
          <w:b/>
        </w:rPr>
      </w:pPr>
      <w:r>
        <w:rPr>
          <w:rFonts w:ascii="Arial" w:eastAsia="Arial" w:hAnsi="Arial" w:cs="Arial"/>
          <w:b/>
        </w:rPr>
        <w:t>Your financial goals</w:t>
      </w:r>
    </w:p>
    <w:tbl>
      <w:tblPr>
        <w:tblStyle w:val="afff4"/>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05"/>
        <w:gridCol w:w="6400"/>
      </w:tblGrid>
      <w:tr w:rsidR="00E211CD" w14:paraId="37653E9E" w14:textId="77777777" w:rsidTr="177AED60">
        <w:tc>
          <w:tcPr>
            <w:tcW w:w="8805" w:type="dxa"/>
            <w:gridSpan w:val="2"/>
            <w:shd w:val="clear" w:color="auto" w:fill="00573F"/>
          </w:tcPr>
          <w:p w14:paraId="00000443" w14:textId="709DC777" w:rsidR="00E211CD" w:rsidRPr="003E6105" w:rsidRDefault="00A7612F" w:rsidP="003E6105">
            <w:pPr>
              <w:pStyle w:val="Tableheadingcondensed"/>
              <w:rPr>
                <w:b/>
              </w:rPr>
            </w:pPr>
            <w:r w:rsidRPr="003E6105">
              <w:rPr>
                <w:rStyle w:val="Bold"/>
              </w:rPr>
              <w:t xml:space="preserve">Short term goal </w:t>
            </w:r>
          </w:p>
        </w:tc>
      </w:tr>
      <w:tr w:rsidR="00E211CD" w14:paraId="421FFBA1" w14:textId="77777777" w:rsidTr="177AED60">
        <w:tc>
          <w:tcPr>
            <w:tcW w:w="2405" w:type="dxa"/>
            <w:shd w:val="clear" w:color="auto" w:fill="FFFFFF" w:themeFill="background1"/>
          </w:tcPr>
          <w:p w14:paraId="00000445" w14:textId="77777777" w:rsidR="00E211CD" w:rsidRPr="003E6105" w:rsidRDefault="00A7612F" w:rsidP="003E6105">
            <w:pPr>
              <w:pStyle w:val="Tablecondensed"/>
              <w:rPr>
                <w:rStyle w:val="Bold"/>
              </w:rPr>
            </w:pPr>
            <w:r w:rsidRPr="003E6105">
              <w:rPr>
                <w:rStyle w:val="Bold"/>
              </w:rPr>
              <w:t xml:space="preserve">Prompt </w:t>
            </w:r>
          </w:p>
        </w:tc>
        <w:tc>
          <w:tcPr>
            <w:tcW w:w="6400" w:type="dxa"/>
            <w:shd w:val="clear" w:color="auto" w:fill="FFFFFF" w:themeFill="background1"/>
          </w:tcPr>
          <w:p w14:paraId="00000446" w14:textId="77777777" w:rsidR="00E211CD" w:rsidRPr="003E6105" w:rsidRDefault="00A7612F" w:rsidP="003E6105">
            <w:pPr>
              <w:pStyle w:val="Tablecondensed"/>
              <w:rPr>
                <w:rStyle w:val="Bold"/>
              </w:rPr>
            </w:pPr>
            <w:r w:rsidRPr="003E6105">
              <w:rPr>
                <w:rStyle w:val="Bold"/>
              </w:rPr>
              <w:t xml:space="preserve">Your response </w:t>
            </w:r>
          </w:p>
        </w:tc>
      </w:tr>
      <w:tr w:rsidR="00E211CD" w14:paraId="60052D39" w14:textId="77777777" w:rsidTr="003E6105">
        <w:trPr>
          <w:trHeight w:val="567"/>
        </w:trPr>
        <w:tc>
          <w:tcPr>
            <w:tcW w:w="2405" w:type="dxa"/>
            <w:shd w:val="clear" w:color="auto" w:fill="FFFFFF" w:themeFill="background1"/>
          </w:tcPr>
          <w:p w14:paraId="00000447" w14:textId="77777777" w:rsidR="00E211CD" w:rsidRPr="003E6105" w:rsidRDefault="00A7612F" w:rsidP="003E6105">
            <w:pPr>
              <w:pStyle w:val="Tablecondensed"/>
            </w:pPr>
            <w:r w:rsidRPr="003E6105">
              <w:t xml:space="preserve">What is your short-term goal? </w:t>
            </w:r>
          </w:p>
        </w:tc>
        <w:tc>
          <w:tcPr>
            <w:tcW w:w="6400" w:type="dxa"/>
          </w:tcPr>
          <w:p w14:paraId="0000044A" w14:textId="3AC632CE" w:rsidR="00E211CD" w:rsidRPr="003E6105" w:rsidRDefault="00A7612F" w:rsidP="003E6105">
            <w:pPr>
              <w:pStyle w:val="Tablecondensed"/>
            </w:pPr>
            <w:r w:rsidRPr="003E6105">
              <w:rPr>
                <w:rStyle w:val="Bold"/>
              </w:rPr>
              <w:t>Example:</w:t>
            </w:r>
            <w:r w:rsidRPr="003E6105">
              <w:t xml:space="preserve"> I want a new TV. </w:t>
            </w:r>
          </w:p>
        </w:tc>
      </w:tr>
      <w:tr w:rsidR="00E211CD" w14:paraId="41A4C676" w14:textId="77777777" w:rsidTr="003E6105">
        <w:trPr>
          <w:trHeight w:val="567"/>
        </w:trPr>
        <w:tc>
          <w:tcPr>
            <w:tcW w:w="2405" w:type="dxa"/>
            <w:shd w:val="clear" w:color="auto" w:fill="FFFFFF" w:themeFill="background1"/>
          </w:tcPr>
          <w:p w14:paraId="0000044B" w14:textId="77777777" w:rsidR="00E211CD" w:rsidRPr="003E6105" w:rsidRDefault="00A7612F" w:rsidP="003E6105">
            <w:pPr>
              <w:pStyle w:val="Tablecondensed"/>
            </w:pPr>
            <w:r w:rsidRPr="003E6105">
              <w:t xml:space="preserve">What does it cost? </w:t>
            </w:r>
          </w:p>
        </w:tc>
        <w:tc>
          <w:tcPr>
            <w:tcW w:w="6400" w:type="dxa"/>
          </w:tcPr>
          <w:p w14:paraId="0000044F" w14:textId="6097D3D6" w:rsidR="00E211CD" w:rsidRPr="003E6105" w:rsidRDefault="00A7612F" w:rsidP="003E6105">
            <w:pPr>
              <w:pStyle w:val="Tablecondensed"/>
            </w:pPr>
            <w:r w:rsidRPr="003E6105">
              <w:rPr>
                <w:rStyle w:val="Bold"/>
              </w:rPr>
              <w:t>Example:</w:t>
            </w:r>
            <w:r w:rsidRPr="003E6105">
              <w:t xml:space="preserve"> I need to save $1000.  </w:t>
            </w:r>
          </w:p>
        </w:tc>
      </w:tr>
      <w:tr w:rsidR="00E211CD" w14:paraId="695E8624" w14:textId="77777777" w:rsidTr="003E6105">
        <w:trPr>
          <w:trHeight w:val="567"/>
        </w:trPr>
        <w:tc>
          <w:tcPr>
            <w:tcW w:w="2405" w:type="dxa"/>
            <w:shd w:val="clear" w:color="auto" w:fill="FFFFFF" w:themeFill="background1"/>
          </w:tcPr>
          <w:p w14:paraId="00000450" w14:textId="77777777" w:rsidR="00E211CD" w:rsidRPr="003E6105" w:rsidRDefault="00A7612F" w:rsidP="003E6105">
            <w:pPr>
              <w:pStyle w:val="Tablecondensed"/>
            </w:pPr>
            <w:r w:rsidRPr="003E6105">
              <w:t xml:space="preserve">Do you have the means to achieve this goal? </w:t>
            </w:r>
          </w:p>
        </w:tc>
        <w:tc>
          <w:tcPr>
            <w:tcW w:w="6400" w:type="dxa"/>
          </w:tcPr>
          <w:p w14:paraId="00000454" w14:textId="3BA6B220" w:rsidR="00E211CD" w:rsidRPr="003E6105" w:rsidRDefault="00A7612F" w:rsidP="003E6105">
            <w:pPr>
              <w:pStyle w:val="Tablecondensed"/>
            </w:pPr>
            <w:r w:rsidRPr="003E6105">
              <w:rPr>
                <w:rStyle w:val="Bold"/>
              </w:rPr>
              <w:t>Example:</w:t>
            </w:r>
            <w:r w:rsidRPr="003E6105">
              <w:t xml:space="preserve"> I have regular shifts most weekends. </w:t>
            </w:r>
          </w:p>
        </w:tc>
      </w:tr>
      <w:tr w:rsidR="00E211CD" w14:paraId="6A4CF4C8" w14:textId="77777777" w:rsidTr="003E6105">
        <w:trPr>
          <w:trHeight w:val="567"/>
        </w:trPr>
        <w:tc>
          <w:tcPr>
            <w:tcW w:w="2405" w:type="dxa"/>
            <w:shd w:val="clear" w:color="auto" w:fill="FFFFFF" w:themeFill="background1"/>
          </w:tcPr>
          <w:p w14:paraId="00000455" w14:textId="77777777" w:rsidR="00E211CD" w:rsidRPr="003E6105" w:rsidRDefault="00A7612F" w:rsidP="003E6105">
            <w:pPr>
              <w:pStyle w:val="Tablecondensed"/>
            </w:pPr>
            <w:r w:rsidRPr="003E6105">
              <w:lastRenderedPageBreak/>
              <w:t>Is this goal realistic?</w:t>
            </w:r>
          </w:p>
        </w:tc>
        <w:tc>
          <w:tcPr>
            <w:tcW w:w="6400" w:type="dxa"/>
          </w:tcPr>
          <w:p w14:paraId="00000458" w14:textId="53EE1BB0" w:rsidR="00E211CD" w:rsidRPr="003E6105" w:rsidRDefault="00A7612F" w:rsidP="003E6105">
            <w:pPr>
              <w:pStyle w:val="Tablecondensed"/>
            </w:pPr>
            <w:r w:rsidRPr="003E6105">
              <w:rPr>
                <w:rStyle w:val="Bold"/>
              </w:rPr>
              <w:t>Example:</w:t>
            </w:r>
            <w:r w:rsidRPr="003E6105">
              <w:t xml:space="preserve"> I can modify my budget and save $50 a week for the TV.</w:t>
            </w:r>
          </w:p>
        </w:tc>
      </w:tr>
      <w:tr w:rsidR="00E211CD" w14:paraId="25579777" w14:textId="77777777" w:rsidTr="003E6105">
        <w:trPr>
          <w:trHeight w:val="567"/>
        </w:trPr>
        <w:tc>
          <w:tcPr>
            <w:tcW w:w="2405" w:type="dxa"/>
            <w:shd w:val="clear" w:color="auto" w:fill="FFFFFF" w:themeFill="background1"/>
          </w:tcPr>
          <w:p w14:paraId="00000459" w14:textId="77777777" w:rsidR="00E211CD" w:rsidRPr="003E6105" w:rsidRDefault="00A7612F" w:rsidP="003E6105">
            <w:pPr>
              <w:pStyle w:val="Tablecondensed"/>
            </w:pPr>
            <w:r w:rsidRPr="003E6105">
              <w:t xml:space="preserve">What is your timeframe to achieve this goal? </w:t>
            </w:r>
          </w:p>
        </w:tc>
        <w:tc>
          <w:tcPr>
            <w:tcW w:w="6400" w:type="dxa"/>
          </w:tcPr>
          <w:p w14:paraId="0000045E" w14:textId="70A91C8E" w:rsidR="00E211CD" w:rsidRPr="003E6105" w:rsidRDefault="00A7612F" w:rsidP="003E6105">
            <w:pPr>
              <w:pStyle w:val="Tablecondensed"/>
            </w:pPr>
            <w:r w:rsidRPr="003E6105">
              <w:rPr>
                <w:rStyle w:val="Bold"/>
              </w:rPr>
              <w:t>Example:</w:t>
            </w:r>
            <w:r w:rsidRPr="003E6105">
              <w:t xml:space="preserve"> 6 months. </w:t>
            </w:r>
          </w:p>
        </w:tc>
      </w:tr>
    </w:tbl>
    <w:p w14:paraId="00000460" w14:textId="77777777" w:rsidR="00E211CD" w:rsidRPr="003E6105" w:rsidRDefault="00E211CD" w:rsidP="003E6105">
      <w:pPr>
        <w:pStyle w:val="BodyText"/>
      </w:pPr>
    </w:p>
    <w:tbl>
      <w:tblPr>
        <w:tblStyle w:val="afff5"/>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05"/>
        <w:gridCol w:w="6400"/>
      </w:tblGrid>
      <w:tr w:rsidR="00E211CD" w14:paraId="2C5A7EE8" w14:textId="77777777" w:rsidTr="177AED60">
        <w:tc>
          <w:tcPr>
            <w:tcW w:w="8805" w:type="dxa"/>
            <w:gridSpan w:val="2"/>
            <w:shd w:val="clear" w:color="auto" w:fill="7F3F98"/>
          </w:tcPr>
          <w:p w14:paraId="00000462" w14:textId="370EAAC3" w:rsidR="00E211CD" w:rsidRPr="003E6105" w:rsidRDefault="00A7612F" w:rsidP="003E6105">
            <w:pPr>
              <w:pStyle w:val="Tableheadingcondensed"/>
              <w:rPr>
                <w:rStyle w:val="Bold"/>
              </w:rPr>
            </w:pPr>
            <w:r w:rsidRPr="003E6105">
              <w:rPr>
                <w:rStyle w:val="Bold"/>
              </w:rPr>
              <w:t xml:space="preserve">Medium-term goal </w:t>
            </w:r>
          </w:p>
        </w:tc>
      </w:tr>
      <w:tr w:rsidR="00E211CD" w14:paraId="26C3597B" w14:textId="77777777" w:rsidTr="177AED60">
        <w:tc>
          <w:tcPr>
            <w:tcW w:w="2405" w:type="dxa"/>
            <w:shd w:val="clear" w:color="auto" w:fill="FFFFFF" w:themeFill="background1"/>
          </w:tcPr>
          <w:p w14:paraId="00000464" w14:textId="77777777" w:rsidR="00E211CD" w:rsidRPr="003E6105" w:rsidRDefault="00A7612F" w:rsidP="003E6105">
            <w:pPr>
              <w:pStyle w:val="Tablecondensed"/>
              <w:rPr>
                <w:rStyle w:val="Bold"/>
              </w:rPr>
            </w:pPr>
            <w:r w:rsidRPr="003E6105">
              <w:rPr>
                <w:rStyle w:val="Bold"/>
              </w:rPr>
              <w:t xml:space="preserve">Prompt </w:t>
            </w:r>
          </w:p>
        </w:tc>
        <w:tc>
          <w:tcPr>
            <w:tcW w:w="6400" w:type="dxa"/>
            <w:shd w:val="clear" w:color="auto" w:fill="FFFFFF" w:themeFill="background1"/>
          </w:tcPr>
          <w:p w14:paraId="00000465" w14:textId="77777777" w:rsidR="00E211CD" w:rsidRPr="003E6105" w:rsidRDefault="00A7612F" w:rsidP="003E6105">
            <w:pPr>
              <w:pStyle w:val="Tablecondensed"/>
              <w:rPr>
                <w:rStyle w:val="Bold"/>
              </w:rPr>
            </w:pPr>
            <w:r w:rsidRPr="003E6105">
              <w:rPr>
                <w:rStyle w:val="Bold"/>
              </w:rPr>
              <w:t xml:space="preserve">Your response </w:t>
            </w:r>
          </w:p>
        </w:tc>
      </w:tr>
      <w:tr w:rsidR="00E211CD" w14:paraId="2F4C9D4D" w14:textId="77777777" w:rsidTr="003E6105">
        <w:trPr>
          <w:trHeight w:val="567"/>
        </w:trPr>
        <w:tc>
          <w:tcPr>
            <w:tcW w:w="2405" w:type="dxa"/>
            <w:shd w:val="clear" w:color="auto" w:fill="FFFFFF" w:themeFill="background1"/>
          </w:tcPr>
          <w:p w14:paraId="00000466" w14:textId="77777777" w:rsidR="00E211CD" w:rsidRPr="003E6105" w:rsidRDefault="00A7612F" w:rsidP="003E6105">
            <w:pPr>
              <w:pStyle w:val="Tablecondensed"/>
            </w:pPr>
            <w:r w:rsidRPr="003E6105">
              <w:t xml:space="preserve">What is your medium-term goal? </w:t>
            </w:r>
          </w:p>
        </w:tc>
        <w:tc>
          <w:tcPr>
            <w:tcW w:w="6400" w:type="dxa"/>
            <w:shd w:val="clear" w:color="auto" w:fill="FFFFFF" w:themeFill="background1"/>
          </w:tcPr>
          <w:p w14:paraId="00000469" w14:textId="77777777" w:rsidR="00E211CD" w:rsidRPr="003E6105" w:rsidRDefault="00E211CD" w:rsidP="003E6105">
            <w:pPr>
              <w:pStyle w:val="Tablecondensed"/>
            </w:pPr>
          </w:p>
        </w:tc>
      </w:tr>
      <w:tr w:rsidR="00E211CD" w14:paraId="293B4FBE" w14:textId="77777777" w:rsidTr="003E6105">
        <w:trPr>
          <w:trHeight w:val="567"/>
        </w:trPr>
        <w:tc>
          <w:tcPr>
            <w:tcW w:w="2405" w:type="dxa"/>
            <w:shd w:val="clear" w:color="auto" w:fill="FFFFFF" w:themeFill="background1"/>
          </w:tcPr>
          <w:p w14:paraId="0000046A" w14:textId="77777777" w:rsidR="00E211CD" w:rsidRPr="003E6105" w:rsidRDefault="00A7612F" w:rsidP="003E6105">
            <w:pPr>
              <w:pStyle w:val="Tablecondensed"/>
            </w:pPr>
            <w:r w:rsidRPr="003E6105">
              <w:t xml:space="preserve">What does it cost? </w:t>
            </w:r>
          </w:p>
        </w:tc>
        <w:tc>
          <w:tcPr>
            <w:tcW w:w="6400" w:type="dxa"/>
            <w:shd w:val="clear" w:color="auto" w:fill="FFFFFF" w:themeFill="background1"/>
          </w:tcPr>
          <w:p w14:paraId="0000046D" w14:textId="77777777" w:rsidR="00E211CD" w:rsidRPr="003E6105" w:rsidRDefault="00E211CD" w:rsidP="003E6105">
            <w:pPr>
              <w:pStyle w:val="Tablecondensed"/>
            </w:pPr>
          </w:p>
        </w:tc>
      </w:tr>
      <w:tr w:rsidR="00E211CD" w14:paraId="636EEB69" w14:textId="77777777" w:rsidTr="003E6105">
        <w:trPr>
          <w:trHeight w:val="567"/>
        </w:trPr>
        <w:tc>
          <w:tcPr>
            <w:tcW w:w="2405" w:type="dxa"/>
            <w:shd w:val="clear" w:color="auto" w:fill="FFFFFF" w:themeFill="background1"/>
          </w:tcPr>
          <w:p w14:paraId="0000046E" w14:textId="77777777" w:rsidR="00E211CD" w:rsidRPr="003E6105" w:rsidRDefault="00A7612F" w:rsidP="003E6105">
            <w:pPr>
              <w:pStyle w:val="Tablecondensed"/>
            </w:pPr>
            <w:r w:rsidRPr="003E6105">
              <w:t xml:space="preserve">Do you have the means to achieve this goal? </w:t>
            </w:r>
          </w:p>
        </w:tc>
        <w:tc>
          <w:tcPr>
            <w:tcW w:w="6400" w:type="dxa"/>
            <w:shd w:val="clear" w:color="auto" w:fill="FFFFFF" w:themeFill="background1"/>
          </w:tcPr>
          <w:p w14:paraId="00000471" w14:textId="77777777" w:rsidR="00E211CD" w:rsidRPr="003E6105" w:rsidRDefault="00E211CD" w:rsidP="003E6105">
            <w:pPr>
              <w:pStyle w:val="Tablecondensed"/>
            </w:pPr>
          </w:p>
        </w:tc>
      </w:tr>
      <w:tr w:rsidR="00E211CD" w14:paraId="314A0E9C" w14:textId="77777777" w:rsidTr="003E6105">
        <w:trPr>
          <w:trHeight w:val="567"/>
        </w:trPr>
        <w:tc>
          <w:tcPr>
            <w:tcW w:w="2405" w:type="dxa"/>
            <w:shd w:val="clear" w:color="auto" w:fill="FFFFFF" w:themeFill="background1"/>
          </w:tcPr>
          <w:p w14:paraId="00000472" w14:textId="77777777" w:rsidR="00E211CD" w:rsidRPr="003E6105" w:rsidRDefault="00A7612F" w:rsidP="003E6105">
            <w:pPr>
              <w:pStyle w:val="Tablecondensed"/>
            </w:pPr>
            <w:r w:rsidRPr="003E6105">
              <w:t>Is this goal realistic?</w:t>
            </w:r>
          </w:p>
        </w:tc>
        <w:tc>
          <w:tcPr>
            <w:tcW w:w="6400" w:type="dxa"/>
            <w:shd w:val="clear" w:color="auto" w:fill="FFFFFF" w:themeFill="background1"/>
          </w:tcPr>
          <w:p w14:paraId="00000475" w14:textId="77777777" w:rsidR="00E211CD" w:rsidRPr="003E6105" w:rsidRDefault="00E211CD" w:rsidP="003E6105">
            <w:pPr>
              <w:pStyle w:val="Tablecondensed"/>
            </w:pPr>
          </w:p>
        </w:tc>
      </w:tr>
      <w:tr w:rsidR="00E211CD" w14:paraId="011F4CFE" w14:textId="77777777" w:rsidTr="003E6105">
        <w:trPr>
          <w:trHeight w:val="567"/>
        </w:trPr>
        <w:tc>
          <w:tcPr>
            <w:tcW w:w="2405" w:type="dxa"/>
            <w:shd w:val="clear" w:color="auto" w:fill="FFFFFF" w:themeFill="background1"/>
          </w:tcPr>
          <w:p w14:paraId="00000476" w14:textId="77777777" w:rsidR="00E211CD" w:rsidRPr="003E6105" w:rsidRDefault="00A7612F" w:rsidP="003E6105">
            <w:pPr>
              <w:pStyle w:val="Tablecondensed"/>
            </w:pPr>
            <w:r w:rsidRPr="003E6105">
              <w:t xml:space="preserve">What is your timeframe to achieve this goal? </w:t>
            </w:r>
          </w:p>
        </w:tc>
        <w:tc>
          <w:tcPr>
            <w:tcW w:w="6400" w:type="dxa"/>
            <w:shd w:val="clear" w:color="auto" w:fill="FFFFFF" w:themeFill="background1"/>
          </w:tcPr>
          <w:p w14:paraId="0000047A" w14:textId="77777777" w:rsidR="00E211CD" w:rsidRPr="003E6105" w:rsidRDefault="00E211CD" w:rsidP="003E6105">
            <w:pPr>
              <w:pStyle w:val="Tablecondensed"/>
            </w:pPr>
          </w:p>
        </w:tc>
      </w:tr>
    </w:tbl>
    <w:p w14:paraId="5A7C9D21" w14:textId="77777777" w:rsidR="003E6105" w:rsidRDefault="003E6105"/>
    <w:tbl>
      <w:tblPr>
        <w:tblStyle w:val="afff6"/>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05"/>
        <w:gridCol w:w="6400"/>
      </w:tblGrid>
      <w:tr w:rsidR="00E211CD" w14:paraId="28D96957" w14:textId="77777777" w:rsidTr="177AED60">
        <w:tc>
          <w:tcPr>
            <w:tcW w:w="8805" w:type="dxa"/>
            <w:gridSpan w:val="2"/>
            <w:shd w:val="clear" w:color="auto" w:fill="C60070"/>
          </w:tcPr>
          <w:p w14:paraId="0000047D" w14:textId="79A4D31A" w:rsidR="00E211CD" w:rsidRPr="003E6105" w:rsidRDefault="00A7612F" w:rsidP="003E6105">
            <w:pPr>
              <w:pStyle w:val="Tableheadingcondensed"/>
              <w:rPr>
                <w:rStyle w:val="Bold"/>
              </w:rPr>
            </w:pPr>
            <w:r w:rsidRPr="003E6105">
              <w:rPr>
                <w:rStyle w:val="Bold"/>
              </w:rPr>
              <w:t xml:space="preserve">Long-term goal </w:t>
            </w:r>
          </w:p>
        </w:tc>
      </w:tr>
      <w:tr w:rsidR="00E211CD" w14:paraId="37AB09DF" w14:textId="77777777" w:rsidTr="177AED60">
        <w:tc>
          <w:tcPr>
            <w:tcW w:w="2405" w:type="dxa"/>
            <w:shd w:val="clear" w:color="auto" w:fill="FFFFFF" w:themeFill="background1"/>
          </w:tcPr>
          <w:p w14:paraId="0000047F" w14:textId="77777777" w:rsidR="00E211CD" w:rsidRPr="003E6105" w:rsidRDefault="00A7612F" w:rsidP="003E6105">
            <w:pPr>
              <w:pStyle w:val="Tablecondensed"/>
              <w:rPr>
                <w:rStyle w:val="Bold"/>
              </w:rPr>
            </w:pPr>
            <w:r w:rsidRPr="003E6105">
              <w:rPr>
                <w:rStyle w:val="Bold"/>
              </w:rPr>
              <w:t xml:space="preserve">Prompt </w:t>
            </w:r>
          </w:p>
        </w:tc>
        <w:tc>
          <w:tcPr>
            <w:tcW w:w="6400" w:type="dxa"/>
            <w:shd w:val="clear" w:color="auto" w:fill="FFFFFF" w:themeFill="background1"/>
          </w:tcPr>
          <w:p w14:paraId="00000480" w14:textId="77777777" w:rsidR="00E211CD" w:rsidRPr="003E6105" w:rsidRDefault="00A7612F" w:rsidP="003E6105">
            <w:pPr>
              <w:pStyle w:val="Tablecondensed"/>
              <w:rPr>
                <w:rStyle w:val="Bold"/>
              </w:rPr>
            </w:pPr>
            <w:r w:rsidRPr="003E6105">
              <w:rPr>
                <w:rStyle w:val="Bold"/>
              </w:rPr>
              <w:t xml:space="preserve">Your response </w:t>
            </w:r>
          </w:p>
        </w:tc>
      </w:tr>
      <w:tr w:rsidR="00E211CD" w14:paraId="37A67822" w14:textId="77777777" w:rsidTr="003E6105">
        <w:trPr>
          <w:trHeight w:val="567"/>
        </w:trPr>
        <w:tc>
          <w:tcPr>
            <w:tcW w:w="2405" w:type="dxa"/>
            <w:shd w:val="clear" w:color="auto" w:fill="FFFFFF" w:themeFill="background1"/>
          </w:tcPr>
          <w:p w14:paraId="00000481" w14:textId="77777777" w:rsidR="00E211CD" w:rsidRDefault="00A7612F" w:rsidP="003E6105">
            <w:pPr>
              <w:pStyle w:val="Tablecondensed"/>
            </w:pPr>
            <w:r>
              <w:t xml:space="preserve">What is your long-term goal? </w:t>
            </w:r>
          </w:p>
        </w:tc>
        <w:tc>
          <w:tcPr>
            <w:tcW w:w="6400" w:type="dxa"/>
            <w:shd w:val="clear" w:color="auto" w:fill="FFFFFF" w:themeFill="background1"/>
          </w:tcPr>
          <w:p w14:paraId="00000484" w14:textId="77777777" w:rsidR="00E211CD" w:rsidRDefault="00E211CD" w:rsidP="003E6105">
            <w:pPr>
              <w:pStyle w:val="Tablecondensed"/>
            </w:pPr>
          </w:p>
        </w:tc>
      </w:tr>
      <w:tr w:rsidR="00E211CD" w14:paraId="085B707E" w14:textId="77777777" w:rsidTr="003E6105">
        <w:trPr>
          <w:trHeight w:val="567"/>
        </w:trPr>
        <w:tc>
          <w:tcPr>
            <w:tcW w:w="2405" w:type="dxa"/>
            <w:shd w:val="clear" w:color="auto" w:fill="FFFFFF" w:themeFill="background1"/>
          </w:tcPr>
          <w:p w14:paraId="00000485" w14:textId="77777777" w:rsidR="00E211CD" w:rsidRDefault="00A7612F" w:rsidP="003E6105">
            <w:pPr>
              <w:pStyle w:val="Tablecondensed"/>
            </w:pPr>
            <w:r>
              <w:t xml:space="preserve">What does it cost? </w:t>
            </w:r>
          </w:p>
        </w:tc>
        <w:tc>
          <w:tcPr>
            <w:tcW w:w="6400" w:type="dxa"/>
            <w:shd w:val="clear" w:color="auto" w:fill="FFFFFF" w:themeFill="background1"/>
          </w:tcPr>
          <w:p w14:paraId="00000488" w14:textId="77777777" w:rsidR="00E211CD" w:rsidRDefault="00E211CD" w:rsidP="003E6105">
            <w:pPr>
              <w:pStyle w:val="Tablecondensed"/>
            </w:pPr>
          </w:p>
        </w:tc>
      </w:tr>
      <w:tr w:rsidR="00E211CD" w14:paraId="36F757D5" w14:textId="77777777" w:rsidTr="003E6105">
        <w:trPr>
          <w:trHeight w:val="567"/>
        </w:trPr>
        <w:tc>
          <w:tcPr>
            <w:tcW w:w="2405" w:type="dxa"/>
            <w:shd w:val="clear" w:color="auto" w:fill="FFFFFF" w:themeFill="background1"/>
          </w:tcPr>
          <w:p w14:paraId="00000489" w14:textId="77777777" w:rsidR="00E211CD" w:rsidRDefault="00A7612F" w:rsidP="003E6105">
            <w:pPr>
              <w:pStyle w:val="Tablecondensed"/>
            </w:pPr>
            <w:r>
              <w:t xml:space="preserve">Do you have the means to achieve this goal? </w:t>
            </w:r>
          </w:p>
        </w:tc>
        <w:tc>
          <w:tcPr>
            <w:tcW w:w="6400" w:type="dxa"/>
            <w:shd w:val="clear" w:color="auto" w:fill="FFFFFF" w:themeFill="background1"/>
          </w:tcPr>
          <w:p w14:paraId="0000048C" w14:textId="77777777" w:rsidR="00E211CD" w:rsidRDefault="00E211CD" w:rsidP="003E6105">
            <w:pPr>
              <w:pStyle w:val="Tablecondensed"/>
            </w:pPr>
          </w:p>
        </w:tc>
      </w:tr>
      <w:tr w:rsidR="00E211CD" w14:paraId="49F159D9" w14:textId="77777777" w:rsidTr="003E6105">
        <w:trPr>
          <w:trHeight w:val="567"/>
        </w:trPr>
        <w:tc>
          <w:tcPr>
            <w:tcW w:w="2405" w:type="dxa"/>
            <w:shd w:val="clear" w:color="auto" w:fill="FFFFFF" w:themeFill="background1"/>
          </w:tcPr>
          <w:p w14:paraId="0000048D" w14:textId="77777777" w:rsidR="00E211CD" w:rsidRDefault="00A7612F" w:rsidP="003E6105">
            <w:pPr>
              <w:pStyle w:val="Tablecondensed"/>
            </w:pPr>
            <w:r>
              <w:t>Is this goal realistic?</w:t>
            </w:r>
          </w:p>
        </w:tc>
        <w:tc>
          <w:tcPr>
            <w:tcW w:w="6400" w:type="dxa"/>
            <w:shd w:val="clear" w:color="auto" w:fill="FFFFFF" w:themeFill="background1"/>
          </w:tcPr>
          <w:p w14:paraId="00000490" w14:textId="77777777" w:rsidR="00E211CD" w:rsidRDefault="00E211CD" w:rsidP="003E6105">
            <w:pPr>
              <w:pStyle w:val="Tablecondensed"/>
            </w:pPr>
          </w:p>
        </w:tc>
      </w:tr>
      <w:tr w:rsidR="00E211CD" w14:paraId="4B10C102" w14:textId="77777777" w:rsidTr="003E6105">
        <w:trPr>
          <w:trHeight w:val="567"/>
        </w:trPr>
        <w:tc>
          <w:tcPr>
            <w:tcW w:w="2405" w:type="dxa"/>
            <w:shd w:val="clear" w:color="auto" w:fill="FFFFFF" w:themeFill="background1"/>
          </w:tcPr>
          <w:p w14:paraId="00000491" w14:textId="77777777" w:rsidR="00E211CD" w:rsidRDefault="00A7612F" w:rsidP="003E6105">
            <w:pPr>
              <w:pStyle w:val="Tablecondensed"/>
              <w:rPr>
                <w:lang w:val="en-US"/>
              </w:rPr>
            </w:pPr>
            <w:r w:rsidRPr="177AED60">
              <w:rPr>
                <w:lang w:val="en-US"/>
              </w:rPr>
              <w:t xml:space="preserve">What is your timeframe to achieve this goal? </w:t>
            </w:r>
          </w:p>
        </w:tc>
        <w:tc>
          <w:tcPr>
            <w:tcW w:w="6400" w:type="dxa"/>
            <w:shd w:val="clear" w:color="auto" w:fill="FFFFFF" w:themeFill="background1"/>
          </w:tcPr>
          <w:p w14:paraId="00000495" w14:textId="77777777" w:rsidR="00E211CD" w:rsidRDefault="00E211CD" w:rsidP="003E6105">
            <w:pPr>
              <w:pStyle w:val="Tablecondensed"/>
            </w:pPr>
          </w:p>
        </w:tc>
      </w:tr>
    </w:tbl>
    <w:p w14:paraId="00000496" w14:textId="77777777" w:rsidR="00E211CD" w:rsidRDefault="00E211CD" w:rsidP="003E6105">
      <w:pPr>
        <w:pStyle w:val="BodyText"/>
      </w:pPr>
    </w:p>
    <w:tbl>
      <w:tblPr>
        <w:tblStyle w:val="afff7"/>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5CC94823"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497" w14:textId="77777777" w:rsidR="00E211CD" w:rsidRDefault="00A7612F" w:rsidP="003E6105">
            <w:pPr>
              <w:pStyle w:val="Tableheadingcondensed"/>
              <w:jc w:val="center"/>
            </w:pPr>
            <w:r>
              <w:t>Task 5: Activity 5.2 Financial goals</w:t>
            </w:r>
          </w:p>
          <w:p w14:paraId="00000498" w14:textId="56F634B7" w:rsidR="00E211CD" w:rsidRDefault="00A7612F" w:rsidP="003E6105">
            <w:pPr>
              <w:pStyle w:val="Tableheadingcondensed"/>
              <w:jc w:val="center"/>
            </w:pPr>
            <w:r>
              <w:t xml:space="preserve">Student </w:t>
            </w:r>
            <w:r w:rsidR="003E6105">
              <w:t>r</w:t>
            </w:r>
            <w:r>
              <w:t>eflection: How well did you go with this step? (Please tick the box below)</w:t>
            </w:r>
          </w:p>
        </w:tc>
      </w:tr>
      <w:tr w:rsidR="00E211CD" w14:paraId="30E13B76"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49D" w14:textId="77777777" w:rsidR="00E211CD" w:rsidRDefault="00000000" w:rsidP="003E6105">
            <w:pPr>
              <w:pStyle w:val="Tablecondensed"/>
              <w:jc w:val="center"/>
            </w:pPr>
            <w:sdt>
              <w:sdtPr>
                <w:tag w:val="goog_rdk_122"/>
                <w:id w:val="1783986380"/>
              </w:sdtPr>
              <w:sdtContent>
                <w:r w:rsidR="00A7612F">
                  <w:rPr>
                    <w:rFonts w:ascii="Arial Unicode MS" w:eastAsia="Arial Unicode MS" w:hAnsi="Arial Unicode MS" w:cs="Arial Unicode MS"/>
                  </w:rPr>
                  <w:t>☐</w:t>
                </w:r>
              </w:sdtContent>
            </w:sdt>
            <w:r w:rsidR="00A7612F">
              <w:t>Not Submitted</w:t>
            </w:r>
          </w:p>
        </w:tc>
        <w:tc>
          <w:tcPr>
            <w:tcW w:w="1815" w:type="dxa"/>
          </w:tcPr>
          <w:p w14:paraId="0000049E" w14:textId="77777777" w:rsidR="00E211CD" w:rsidRDefault="00000000" w:rsidP="003E6105">
            <w:pPr>
              <w:pStyle w:val="Tablecondensed"/>
              <w:jc w:val="center"/>
            </w:pPr>
            <w:sdt>
              <w:sdtPr>
                <w:tag w:val="goog_rdk_123"/>
                <w:id w:val="-64018323"/>
              </w:sdtPr>
              <w:sdtContent>
                <w:r w:rsidR="00A7612F">
                  <w:rPr>
                    <w:rFonts w:ascii="Arial Unicode MS" w:eastAsia="Arial Unicode MS" w:hAnsi="Arial Unicode MS" w:cs="Arial Unicode MS"/>
                  </w:rPr>
                  <w:t>☐</w:t>
                </w:r>
              </w:sdtContent>
            </w:sdt>
            <w:r w:rsidR="00A7612F">
              <w:t>Beginning</w:t>
            </w:r>
          </w:p>
        </w:tc>
        <w:tc>
          <w:tcPr>
            <w:tcW w:w="1876" w:type="dxa"/>
          </w:tcPr>
          <w:p w14:paraId="0000049F" w14:textId="77777777" w:rsidR="00E211CD" w:rsidRDefault="00000000" w:rsidP="003E6105">
            <w:pPr>
              <w:pStyle w:val="Tablecondensed"/>
              <w:jc w:val="center"/>
            </w:pPr>
            <w:sdt>
              <w:sdtPr>
                <w:tag w:val="goog_rdk_124"/>
                <w:id w:val="825478854"/>
              </w:sdtPr>
              <w:sdtContent>
                <w:r w:rsidR="00A7612F">
                  <w:rPr>
                    <w:rFonts w:ascii="Arial Unicode MS" w:eastAsia="Arial Unicode MS" w:hAnsi="Arial Unicode MS" w:cs="Arial Unicode MS"/>
                  </w:rPr>
                  <w:t>☐</w:t>
                </w:r>
              </w:sdtContent>
            </w:sdt>
            <w:r w:rsidR="00A7612F">
              <w:t>Consolidating</w:t>
            </w:r>
          </w:p>
        </w:tc>
        <w:tc>
          <w:tcPr>
            <w:tcW w:w="1765" w:type="dxa"/>
          </w:tcPr>
          <w:p w14:paraId="000004A0" w14:textId="77777777" w:rsidR="00E211CD" w:rsidRDefault="00000000" w:rsidP="003E6105">
            <w:pPr>
              <w:pStyle w:val="Tablecondensed"/>
              <w:jc w:val="center"/>
            </w:pPr>
            <w:sdt>
              <w:sdtPr>
                <w:tag w:val="goog_rdk_125"/>
                <w:id w:val="1351530643"/>
              </w:sdtPr>
              <w:sdtContent>
                <w:r w:rsidR="00A7612F">
                  <w:rPr>
                    <w:rFonts w:ascii="Arial Unicode MS" w:eastAsia="Arial Unicode MS" w:hAnsi="Arial Unicode MS" w:cs="Arial Unicode MS"/>
                  </w:rPr>
                  <w:t>☐</w:t>
                </w:r>
              </w:sdtContent>
            </w:sdt>
            <w:r w:rsidR="00A7612F">
              <w:t>Achieving</w:t>
            </w:r>
          </w:p>
        </w:tc>
        <w:tc>
          <w:tcPr>
            <w:tcW w:w="1747" w:type="dxa"/>
          </w:tcPr>
          <w:p w14:paraId="000004A1" w14:textId="77777777" w:rsidR="00E211CD" w:rsidRDefault="00000000" w:rsidP="003E6105">
            <w:pPr>
              <w:pStyle w:val="Tablecondensed"/>
              <w:jc w:val="center"/>
            </w:pPr>
            <w:sdt>
              <w:sdtPr>
                <w:tag w:val="goog_rdk_126"/>
                <w:id w:val="-1188167393"/>
              </w:sdtPr>
              <w:sdtContent>
                <w:r w:rsidR="00A7612F">
                  <w:rPr>
                    <w:rFonts w:ascii="Arial Unicode MS" w:eastAsia="Arial Unicode MS" w:hAnsi="Arial Unicode MS" w:cs="Arial Unicode MS"/>
                  </w:rPr>
                  <w:t>☐</w:t>
                </w:r>
              </w:sdtContent>
            </w:sdt>
            <w:r w:rsidR="00A7612F">
              <w:t>Excelling</w:t>
            </w:r>
          </w:p>
        </w:tc>
      </w:tr>
      <w:tr w:rsidR="00E211CD" w14:paraId="4BB2E20D"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4A3" w14:textId="587E87E6" w:rsidR="00E211CD" w:rsidRDefault="00A7612F" w:rsidP="003E6105">
            <w:pPr>
              <w:pStyle w:val="Tablecondensed"/>
            </w:pPr>
            <w:r>
              <w:t xml:space="preserve">Student </w:t>
            </w:r>
            <w:r w:rsidR="003E6105">
              <w:t>c</w:t>
            </w:r>
            <w:r>
              <w:t>omment (</w:t>
            </w:r>
            <w:r w:rsidR="003E6105">
              <w:t>o</w:t>
            </w:r>
            <w:r>
              <w:t>ptional):</w:t>
            </w:r>
          </w:p>
        </w:tc>
      </w:tr>
      <w:tr w:rsidR="00E211CD" w14:paraId="2896F1CD"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4A8" w14:textId="01261163" w:rsidR="00E211CD" w:rsidRPr="003E6105" w:rsidRDefault="00A7612F" w:rsidP="003E6105">
            <w:pPr>
              <w:pStyle w:val="Tableheadingcondensed"/>
              <w:jc w:val="center"/>
              <w:rPr>
                <w:rStyle w:val="Bold"/>
              </w:rPr>
            </w:pPr>
            <w:r w:rsidRPr="003E6105">
              <w:rPr>
                <w:rStyle w:val="Bold"/>
              </w:rPr>
              <w:t xml:space="preserve">Teacher </w:t>
            </w:r>
            <w:r w:rsidR="003E6105" w:rsidRPr="003E6105">
              <w:rPr>
                <w:rStyle w:val="Bold"/>
              </w:rPr>
              <w:t>f</w:t>
            </w:r>
            <w:r w:rsidRPr="003E6105">
              <w:rPr>
                <w:rStyle w:val="Bold"/>
              </w:rPr>
              <w:t>eedback</w:t>
            </w:r>
          </w:p>
        </w:tc>
      </w:tr>
      <w:tr w:rsidR="00E211CD" w14:paraId="41C72096"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4AD" w14:textId="77777777" w:rsidR="00E211CD" w:rsidRDefault="00000000" w:rsidP="003E6105">
            <w:pPr>
              <w:pStyle w:val="Tablecondensed"/>
              <w:jc w:val="center"/>
            </w:pPr>
            <w:sdt>
              <w:sdtPr>
                <w:tag w:val="goog_rdk_127"/>
                <w:id w:val="-757905697"/>
              </w:sdtPr>
              <w:sdtContent>
                <w:r w:rsidR="00A7612F">
                  <w:rPr>
                    <w:rFonts w:ascii="Arial Unicode MS" w:eastAsia="Arial Unicode MS" w:hAnsi="Arial Unicode MS" w:cs="Arial Unicode MS"/>
                  </w:rPr>
                  <w:t>☐</w:t>
                </w:r>
              </w:sdtContent>
            </w:sdt>
            <w:r w:rsidR="00A7612F">
              <w:t>Not Submitted</w:t>
            </w:r>
          </w:p>
        </w:tc>
        <w:tc>
          <w:tcPr>
            <w:tcW w:w="1815" w:type="dxa"/>
          </w:tcPr>
          <w:p w14:paraId="000004AE" w14:textId="77777777" w:rsidR="00E211CD" w:rsidRDefault="00000000" w:rsidP="003E6105">
            <w:pPr>
              <w:pStyle w:val="Tablecondensed"/>
              <w:jc w:val="center"/>
            </w:pPr>
            <w:sdt>
              <w:sdtPr>
                <w:tag w:val="goog_rdk_128"/>
                <w:id w:val="-1618988375"/>
              </w:sdtPr>
              <w:sdtContent>
                <w:r w:rsidR="00A7612F">
                  <w:rPr>
                    <w:rFonts w:ascii="Arial Unicode MS" w:eastAsia="Arial Unicode MS" w:hAnsi="Arial Unicode MS" w:cs="Arial Unicode MS"/>
                  </w:rPr>
                  <w:t>☐</w:t>
                </w:r>
              </w:sdtContent>
            </w:sdt>
            <w:r w:rsidR="00A7612F">
              <w:t>Beginning</w:t>
            </w:r>
          </w:p>
        </w:tc>
        <w:tc>
          <w:tcPr>
            <w:tcW w:w="1876" w:type="dxa"/>
          </w:tcPr>
          <w:p w14:paraId="000004AF" w14:textId="77777777" w:rsidR="00E211CD" w:rsidRDefault="00000000" w:rsidP="003E6105">
            <w:pPr>
              <w:pStyle w:val="Tablecondensed"/>
              <w:jc w:val="center"/>
            </w:pPr>
            <w:sdt>
              <w:sdtPr>
                <w:tag w:val="goog_rdk_129"/>
                <w:id w:val="1773672079"/>
              </w:sdtPr>
              <w:sdtContent>
                <w:r w:rsidR="00A7612F">
                  <w:rPr>
                    <w:rFonts w:ascii="Arial Unicode MS" w:eastAsia="Arial Unicode MS" w:hAnsi="Arial Unicode MS" w:cs="Arial Unicode MS"/>
                  </w:rPr>
                  <w:t>☐</w:t>
                </w:r>
              </w:sdtContent>
            </w:sdt>
            <w:r w:rsidR="00A7612F">
              <w:t>Consolidating</w:t>
            </w:r>
          </w:p>
        </w:tc>
        <w:tc>
          <w:tcPr>
            <w:tcW w:w="1765" w:type="dxa"/>
          </w:tcPr>
          <w:p w14:paraId="000004B0" w14:textId="77777777" w:rsidR="00E211CD" w:rsidRDefault="00000000" w:rsidP="003E6105">
            <w:pPr>
              <w:pStyle w:val="Tablecondensed"/>
              <w:jc w:val="center"/>
            </w:pPr>
            <w:sdt>
              <w:sdtPr>
                <w:tag w:val="goog_rdk_130"/>
                <w:id w:val="1960785635"/>
              </w:sdtPr>
              <w:sdtContent>
                <w:r w:rsidR="00A7612F">
                  <w:rPr>
                    <w:rFonts w:ascii="Arial Unicode MS" w:eastAsia="Arial Unicode MS" w:hAnsi="Arial Unicode MS" w:cs="Arial Unicode MS"/>
                  </w:rPr>
                  <w:t>☐</w:t>
                </w:r>
              </w:sdtContent>
            </w:sdt>
            <w:r w:rsidR="00A7612F">
              <w:t>Achieving</w:t>
            </w:r>
          </w:p>
        </w:tc>
        <w:tc>
          <w:tcPr>
            <w:tcW w:w="1747" w:type="dxa"/>
          </w:tcPr>
          <w:p w14:paraId="000004B1" w14:textId="77777777" w:rsidR="00E211CD" w:rsidRDefault="00000000" w:rsidP="003E6105">
            <w:pPr>
              <w:pStyle w:val="Tablecondensed"/>
              <w:jc w:val="center"/>
            </w:pPr>
            <w:sdt>
              <w:sdtPr>
                <w:tag w:val="goog_rdk_131"/>
                <w:id w:val="-1554067775"/>
              </w:sdtPr>
              <w:sdtContent>
                <w:r w:rsidR="00A7612F">
                  <w:rPr>
                    <w:rFonts w:ascii="Arial Unicode MS" w:eastAsia="Arial Unicode MS" w:hAnsi="Arial Unicode MS" w:cs="Arial Unicode MS"/>
                  </w:rPr>
                  <w:t>☐</w:t>
                </w:r>
              </w:sdtContent>
            </w:sdt>
            <w:r w:rsidR="00A7612F">
              <w:t>Excelling</w:t>
            </w:r>
          </w:p>
        </w:tc>
      </w:tr>
      <w:tr w:rsidR="00E211CD" w14:paraId="0F39EF8A"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4B2" w14:textId="77777777" w:rsidR="00E211CD" w:rsidRPr="003E6105" w:rsidRDefault="00A7612F" w:rsidP="003E6105">
            <w:pPr>
              <w:pStyle w:val="Tablecondensed"/>
            </w:pPr>
            <w:r w:rsidRPr="003E6105">
              <w:rPr>
                <w:rStyle w:val="Bold"/>
              </w:rPr>
              <w:t>Not Submitted:</w:t>
            </w:r>
            <w:r w:rsidRPr="003E6105">
              <w:t xml:space="preserve"> No work has been submitted or attempted for this outcome. </w:t>
            </w:r>
          </w:p>
        </w:tc>
        <w:tc>
          <w:tcPr>
            <w:tcW w:w="1815" w:type="dxa"/>
          </w:tcPr>
          <w:p w14:paraId="000004B3" w14:textId="77777777" w:rsidR="00E211CD" w:rsidRPr="003E6105" w:rsidRDefault="00A7612F" w:rsidP="003E6105">
            <w:pPr>
              <w:pStyle w:val="Tablecondensed"/>
            </w:pPr>
            <w:r w:rsidRPr="003E6105">
              <w:rPr>
                <w:rStyle w:val="Bold"/>
              </w:rPr>
              <w:t>Beginning:</w:t>
            </w:r>
            <w:r w:rsidRPr="003E6105">
              <w:t xml:space="preserve"> You have attempted some aspects of this activity. To bump it up, re-read the task requirements and </w:t>
            </w:r>
            <w:r w:rsidRPr="003E6105">
              <w:lastRenderedPageBreak/>
              <w:t>complete all aspects of the task.</w:t>
            </w:r>
          </w:p>
        </w:tc>
        <w:tc>
          <w:tcPr>
            <w:tcW w:w="1876" w:type="dxa"/>
          </w:tcPr>
          <w:p w14:paraId="000004B4" w14:textId="77777777" w:rsidR="00E211CD" w:rsidRPr="003E6105" w:rsidRDefault="00A7612F" w:rsidP="003E6105">
            <w:pPr>
              <w:pStyle w:val="Tablecondensed"/>
            </w:pPr>
            <w:r w:rsidRPr="003E6105">
              <w:rPr>
                <w:rStyle w:val="Bold"/>
              </w:rPr>
              <w:lastRenderedPageBreak/>
              <w:t>Consolidating:</w:t>
            </w:r>
            <w:r w:rsidRPr="003E6105">
              <w:t xml:space="preserve"> You have attempted most parts of this activity. You have provided basic responses when creating your financial goals. To bump it up, </w:t>
            </w:r>
            <w:r w:rsidRPr="003E6105">
              <w:lastRenderedPageBreak/>
              <w:t>re-read the task requirements and complete all aspects. Add more information to your financial goals.</w:t>
            </w:r>
          </w:p>
        </w:tc>
        <w:tc>
          <w:tcPr>
            <w:tcW w:w="1765" w:type="dxa"/>
          </w:tcPr>
          <w:p w14:paraId="000004B5" w14:textId="77777777" w:rsidR="00E211CD" w:rsidRPr="003E6105" w:rsidRDefault="00A7612F" w:rsidP="003E6105">
            <w:pPr>
              <w:pStyle w:val="Tablecondensed"/>
            </w:pPr>
            <w:r w:rsidRPr="003E6105">
              <w:rPr>
                <w:rStyle w:val="Bold"/>
              </w:rPr>
              <w:lastRenderedPageBreak/>
              <w:t>Achieving:</w:t>
            </w:r>
            <w:r w:rsidRPr="003E6105">
              <w:t xml:space="preserve"> You have completed all aspects of this activity. You have provided basic responses to </w:t>
            </w:r>
            <w:proofErr w:type="gramStart"/>
            <w:r w:rsidRPr="003E6105">
              <w:t>all of</w:t>
            </w:r>
            <w:proofErr w:type="gramEnd"/>
            <w:r w:rsidRPr="003E6105">
              <w:t xml:space="preserve"> your financial goals. </w:t>
            </w:r>
            <w:r w:rsidRPr="003E6105">
              <w:lastRenderedPageBreak/>
              <w:t>To bump it up, add further details to your financial goals.</w:t>
            </w:r>
          </w:p>
        </w:tc>
        <w:tc>
          <w:tcPr>
            <w:tcW w:w="1747" w:type="dxa"/>
          </w:tcPr>
          <w:p w14:paraId="000004B6" w14:textId="77777777" w:rsidR="00E211CD" w:rsidRPr="003E6105" w:rsidRDefault="00A7612F" w:rsidP="003E6105">
            <w:pPr>
              <w:pStyle w:val="Tablecondensed"/>
            </w:pPr>
            <w:r w:rsidRPr="003E6105">
              <w:rPr>
                <w:rStyle w:val="Bold"/>
              </w:rPr>
              <w:lastRenderedPageBreak/>
              <w:t>Excelling:</w:t>
            </w:r>
            <w:r w:rsidRPr="003E6105">
              <w:t xml:space="preserve"> You have been able to create three detailed personal financial goals. Great work!</w:t>
            </w:r>
          </w:p>
        </w:tc>
      </w:tr>
      <w:tr w:rsidR="00E211CD" w14:paraId="3CA73AD4"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4B8" w14:textId="45FB65D5" w:rsidR="00E211CD" w:rsidRDefault="00A7612F" w:rsidP="003E6105">
            <w:pPr>
              <w:pStyle w:val="Tablecondensed"/>
            </w:pPr>
            <w:r>
              <w:t xml:space="preserve">Teacher </w:t>
            </w:r>
            <w:r w:rsidR="003E6105">
              <w:t>c</w:t>
            </w:r>
            <w:r>
              <w:t>omment:</w:t>
            </w:r>
          </w:p>
        </w:tc>
      </w:tr>
    </w:tbl>
    <w:p w14:paraId="000004BF" w14:textId="405443E5" w:rsidR="00E211CD" w:rsidRPr="003E6105" w:rsidRDefault="00A7612F" w:rsidP="003E6105">
      <w:pPr>
        <w:pStyle w:val="Heading3"/>
      </w:pPr>
      <w:bookmarkStart w:id="36" w:name="_Toc212643088"/>
      <w:r w:rsidRPr="00542186">
        <w:t>Activity 5.3 Budget planner</w:t>
      </w:r>
      <w:bookmarkEnd w:id="36"/>
      <w:r w:rsidRPr="00542186">
        <w:t xml:space="preserve"> </w:t>
      </w:r>
    </w:p>
    <w:p w14:paraId="000004C0" w14:textId="1E105966" w:rsidR="00E211CD" w:rsidRPr="003E6105" w:rsidRDefault="00CE489B" w:rsidP="003E6105">
      <w:pPr>
        <w:pStyle w:val="BodyText"/>
      </w:pPr>
      <w:r w:rsidRPr="003E6105">
        <w:rPr>
          <w:noProof/>
        </w:rPr>
        <w:drawing>
          <wp:inline distT="0" distB="0" distL="0" distR="0" wp14:anchorId="4C60C289" wp14:editId="3713E0A1">
            <wp:extent cx="286938" cy="252000"/>
            <wp:effectExtent l="0" t="0" r="5715" b="2540"/>
            <wp:docPr id="1043270476"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3E6105">
        <w:t xml:space="preserve"> </w:t>
      </w:r>
      <w:r w:rsidR="0015493F" w:rsidRPr="003E6105">
        <w:rPr>
          <w:noProof/>
        </w:rPr>
        <w:drawing>
          <wp:inline distT="0" distB="0" distL="0" distR="0" wp14:anchorId="6A6C880D" wp14:editId="60AC4D23">
            <wp:extent cx="239882" cy="252000"/>
            <wp:effectExtent l="0" t="0" r="1905" b="2540"/>
            <wp:docPr id="1451371936"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A7612F" w:rsidRPr="003E6105">
        <w:t xml:space="preserve"> </w:t>
      </w:r>
      <w:r w:rsidR="0015493F" w:rsidRPr="003E6105">
        <w:rPr>
          <w:noProof/>
        </w:rPr>
        <w:drawing>
          <wp:inline distT="0" distB="0" distL="0" distR="0" wp14:anchorId="744259D8" wp14:editId="307DB1B9">
            <wp:extent cx="286094" cy="252000"/>
            <wp:effectExtent l="0" t="0" r="0" b="2540"/>
            <wp:docPr id="1083856718"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3E6105">
        <w:t xml:space="preserve">  </w:t>
      </w:r>
      <w:r w:rsidR="00A7612F" w:rsidRPr="003E6105">
        <w:rPr>
          <w:rStyle w:val="Bold"/>
        </w:rPr>
        <w:t>Part 1:</w:t>
      </w:r>
      <w:r w:rsidR="00A7612F" w:rsidRPr="003E6105">
        <w:t xml:space="preserve"> Create your own budget. Choose from one of the options below. </w:t>
      </w:r>
    </w:p>
    <w:p w14:paraId="000004C1" w14:textId="77777777" w:rsidR="00E211CD" w:rsidRPr="003E6105" w:rsidRDefault="6F5F50E8" w:rsidP="003E6105">
      <w:pPr>
        <w:pStyle w:val="BodyList"/>
        <w:numPr>
          <w:ilvl w:val="0"/>
          <w:numId w:val="35"/>
        </w:numPr>
      </w:pPr>
      <w:r w:rsidRPr="003E6105">
        <w:rPr>
          <w:lang w:val="en-US"/>
        </w:rPr>
        <w:t xml:space="preserve">Go to </w:t>
      </w:r>
      <w:proofErr w:type="spellStart"/>
      <w:r w:rsidRPr="003E6105">
        <w:rPr>
          <w:lang w:val="en-US"/>
        </w:rPr>
        <w:t>Moneysmart’s</w:t>
      </w:r>
      <w:proofErr w:type="spellEnd"/>
      <w:r w:rsidRPr="003E6105">
        <w:rPr>
          <w:lang w:val="en-US"/>
        </w:rPr>
        <w:t xml:space="preserve"> Budget Planner and complete this online form. </w:t>
      </w:r>
    </w:p>
    <w:p w14:paraId="000004C2" w14:textId="6EC0E509" w:rsidR="00E211CD" w:rsidRPr="003E6105" w:rsidRDefault="0015493F" w:rsidP="003E6105">
      <w:pPr>
        <w:pStyle w:val="BodyText"/>
      </w:pPr>
      <w:r w:rsidRPr="003E6105">
        <w:rPr>
          <w:noProof/>
        </w:rPr>
        <w:drawing>
          <wp:inline distT="0" distB="0" distL="0" distR="0" wp14:anchorId="791F7244" wp14:editId="466F9F67">
            <wp:extent cx="245947" cy="252000"/>
            <wp:effectExtent l="0" t="0" r="0" b="2540"/>
            <wp:docPr id="1909574663"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6F5F50E8" w:rsidRPr="003E6105">
        <w:t xml:space="preserve"> </w:t>
      </w:r>
      <w:hyperlink r:id="rId44">
        <w:r w:rsidR="6F5F50E8" w:rsidRPr="003E6105">
          <w:rPr>
            <w:rStyle w:val="Hyperlink"/>
          </w:rPr>
          <w:t>Budget Planner</w:t>
        </w:r>
      </w:hyperlink>
      <w:r w:rsidR="6F5F50E8" w:rsidRPr="62CF9FF4">
        <w:rPr>
          <w:lang w:val="en-US"/>
        </w:rPr>
        <w:t xml:space="preserve"> – Save a copy and add it in the space provided below. </w:t>
      </w:r>
    </w:p>
    <w:tbl>
      <w:tblPr>
        <w:tblStyle w:val="afff8"/>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7688AB9B" w14:textId="77777777">
        <w:tc>
          <w:tcPr>
            <w:tcW w:w="8805" w:type="dxa"/>
          </w:tcPr>
          <w:p w14:paraId="000004C3" w14:textId="24549031" w:rsidR="00E211CD" w:rsidRPr="003E6105" w:rsidRDefault="0015493F" w:rsidP="003E6105">
            <w:pPr>
              <w:pStyle w:val="Tablecondensed"/>
              <w:spacing w:before="240"/>
            </w:pPr>
            <w:r w:rsidRPr="003E6105">
              <w:rPr>
                <w:noProof/>
              </w:rPr>
              <w:drawing>
                <wp:inline distT="0" distB="0" distL="0" distR="0" wp14:anchorId="5B2C6491" wp14:editId="511AF46D">
                  <wp:extent cx="286094" cy="252000"/>
                  <wp:effectExtent l="0" t="0" r="0" b="2540"/>
                  <wp:docPr id="146586378"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3E6105">
              <w:t xml:space="preserve"> Add budget planner summary here. </w:t>
            </w:r>
          </w:p>
          <w:p w14:paraId="000004C6" w14:textId="77777777" w:rsidR="00E211CD" w:rsidRDefault="00E211CD">
            <w:pPr>
              <w:rPr>
                <w:rFonts w:ascii="Arial" w:eastAsia="Arial" w:hAnsi="Arial" w:cs="Arial"/>
              </w:rPr>
            </w:pPr>
          </w:p>
        </w:tc>
      </w:tr>
    </w:tbl>
    <w:p w14:paraId="000004C9" w14:textId="77777777" w:rsidR="00E211CD" w:rsidRPr="003E6105" w:rsidRDefault="6F5F50E8" w:rsidP="003E6105">
      <w:pPr>
        <w:pStyle w:val="BodyList"/>
      </w:pPr>
      <w:r w:rsidRPr="003E6105">
        <w:t xml:space="preserve">Create your Budget Planner using the template below. Expenses below should be calculated weekly. </w:t>
      </w:r>
    </w:p>
    <w:tbl>
      <w:tblPr>
        <w:tblStyle w:val="afff9"/>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696"/>
        <w:gridCol w:w="7109"/>
      </w:tblGrid>
      <w:tr w:rsidR="00E211CD" w14:paraId="742C5C48" w14:textId="77777777" w:rsidTr="62CF9FF4">
        <w:tc>
          <w:tcPr>
            <w:tcW w:w="8805" w:type="dxa"/>
            <w:gridSpan w:val="2"/>
            <w:shd w:val="clear" w:color="auto" w:fill="00573F"/>
          </w:tcPr>
          <w:p w14:paraId="000004CB" w14:textId="43101CE7" w:rsidR="00E211CD" w:rsidRPr="003E6105" w:rsidRDefault="00A7612F" w:rsidP="003E6105">
            <w:pPr>
              <w:pStyle w:val="Tableheadingcondensed"/>
              <w:rPr>
                <w:b/>
              </w:rPr>
            </w:pPr>
            <w:r w:rsidRPr="003E6105">
              <w:rPr>
                <w:rStyle w:val="Bold"/>
              </w:rPr>
              <w:t xml:space="preserve">Budget Planner </w:t>
            </w:r>
          </w:p>
        </w:tc>
      </w:tr>
      <w:tr w:rsidR="00E211CD" w14:paraId="64DD237A" w14:textId="77777777" w:rsidTr="62CF9FF4">
        <w:tc>
          <w:tcPr>
            <w:tcW w:w="8805" w:type="dxa"/>
            <w:gridSpan w:val="2"/>
          </w:tcPr>
          <w:p w14:paraId="000004CD" w14:textId="77777777" w:rsidR="00E211CD" w:rsidRPr="003E6105" w:rsidRDefault="00A7612F" w:rsidP="003E6105">
            <w:pPr>
              <w:pStyle w:val="Tablecondensed"/>
              <w:rPr>
                <w:rStyle w:val="Bold"/>
              </w:rPr>
            </w:pPr>
            <w:r w:rsidRPr="003E6105">
              <w:rPr>
                <w:rStyle w:val="Bold"/>
              </w:rPr>
              <w:t xml:space="preserve">Income: </w:t>
            </w:r>
          </w:p>
          <w:p w14:paraId="000004CF" w14:textId="5C31AB06" w:rsidR="00E211CD" w:rsidRPr="003E6105" w:rsidRDefault="00A7612F" w:rsidP="003E6105">
            <w:pPr>
              <w:pStyle w:val="Tablecondensed"/>
            </w:pPr>
            <w:r w:rsidRPr="003E6105">
              <w:t xml:space="preserve">Add how much you earn per week. </w:t>
            </w:r>
          </w:p>
          <w:p w14:paraId="000004D1" w14:textId="3B3E72BF" w:rsidR="00E211CD" w:rsidRPr="00542186" w:rsidRDefault="00A7612F" w:rsidP="003E6105">
            <w:pPr>
              <w:pStyle w:val="Tablecondensed"/>
            </w:pPr>
            <w:r w:rsidRPr="003E6105">
              <w:t>$</w:t>
            </w:r>
          </w:p>
        </w:tc>
      </w:tr>
      <w:tr w:rsidR="00E211CD" w14:paraId="12A6D9C3" w14:textId="77777777" w:rsidTr="62CF9FF4">
        <w:tc>
          <w:tcPr>
            <w:tcW w:w="8805" w:type="dxa"/>
            <w:gridSpan w:val="2"/>
            <w:shd w:val="clear" w:color="auto" w:fill="00573F"/>
          </w:tcPr>
          <w:p w14:paraId="000004D3" w14:textId="77777777" w:rsidR="00E211CD" w:rsidRPr="003E6105" w:rsidRDefault="00A7612F" w:rsidP="003E6105">
            <w:pPr>
              <w:pStyle w:val="Tableheadingcondensed"/>
              <w:rPr>
                <w:rStyle w:val="Bold"/>
              </w:rPr>
            </w:pPr>
            <w:r w:rsidRPr="003E6105">
              <w:rPr>
                <w:rStyle w:val="Bold"/>
              </w:rPr>
              <w:t xml:space="preserve">Expenses </w:t>
            </w:r>
          </w:p>
        </w:tc>
      </w:tr>
      <w:tr w:rsidR="00E211CD" w14:paraId="25FCCA89" w14:textId="77777777" w:rsidTr="00EA3A99">
        <w:trPr>
          <w:trHeight w:val="454"/>
        </w:trPr>
        <w:tc>
          <w:tcPr>
            <w:tcW w:w="1696" w:type="dxa"/>
          </w:tcPr>
          <w:p w14:paraId="000004D5" w14:textId="77777777" w:rsidR="00E211CD" w:rsidRDefault="00A7612F" w:rsidP="00EA3A99">
            <w:pPr>
              <w:pStyle w:val="Tablecondensed"/>
            </w:pPr>
            <w:r>
              <w:t>Food</w:t>
            </w:r>
          </w:p>
        </w:tc>
        <w:tc>
          <w:tcPr>
            <w:tcW w:w="7109" w:type="dxa"/>
          </w:tcPr>
          <w:p w14:paraId="000004D6" w14:textId="77777777" w:rsidR="00E211CD" w:rsidRDefault="00A7612F" w:rsidP="00EA3A99">
            <w:pPr>
              <w:pStyle w:val="Tablecondensed"/>
            </w:pPr>
            <w:r>
              <w:t>$</w:t>
            </w:r>
          </w:p>
        </w:tc>
      </w:tr>
      <w:tr w:rsidR="00E211CD" w14:paraId="6DF2A230" w14:textId="77777777" w:rsidTr="00EA3A99">
        <w:trPr>
          <w:trHeight w:val="454"/>
        </w:trPr>
        <w:tc>
          <w:tcPr>
            <w:tcW w:w="1696" w:type="dxa"/>
          </w:tcPr>
          <w:p w14:paraId="000004D7" w14:textId="77777777" w:rsidR="00E211CD" w:rsidRDefault="00A7612F" w:rsidP="00EA3A99">
            <w:pPr>
              <w:pStyle w:val="Tablecondensed"/>
            </w:pPr>
            <w:r>
              <w:t>Entertainment</w:t>
            </w:r>
          </w:p>
        </w:tc>
        <w:tc>
          <w:tcPr>
            <w:tcW w:w="7109" w:type="dxa"/>
          </w:tcPr>
          <w:p w14:paraId="000004D8" w14:textId="77777777" w:rsidR="00E211CD" w:rsidRDefault="00A7612F" w:rsidP="00EA3A99">
            <w:pPr>
              <w:pStyle w:val="Tablecondensed"/>
            </w:pPr>
            <w:r>
              <w:t>$</w:t>
            </w:r>
          </w:p>
        </w:tc>
      </w:tr>
      <w:tr w:rsidR="00E211CD" w14:paraId="10450307" w14:textId="77777777" w:rsidTr="00EA3A99">
        <w:trPr>
          <w:trHeight w:val="454"/>
        </w:trPr>
        <w:tc>
          <w:tcPr>
            <w:tcW w:w="1696" w:type="dxa"/>
          </w:tcPr>
          <w:p w14:paraId="000004D9" w14:textId="77777777" w:rsidR="00E211CD" w:rsidRDefault="00E211CD" w:rsidP="00EA3A99">
            <w:pPr>
              <w:pStyle w:val="Tablecondensed"/>
              <w:rPr>
                <w:rFonts w:ascii="Arial" w:hAnsi="Arial"/>
              </w:rPr>
            </w:pPr>
          </w:p>
        </w:tc>
        <w:tc>
          <w:tcPr>
            <w:tcW w:w="7109" w:type="dxa"/>
          </w:tcPr>
          <w:p w14:paraId="000004DA" w14:textId="77777777" w:rsidR="00E211CD" w:rsidRDefault="00A7612F" w:rsidP="00EA3A99">
            <w:pPr>
              <w:pStyle w:val="Tablecondensed"/>
            </w:pPr>
            <w:r>
              <w:t>$</w:t>
            </w:r>
          </w:p>
        </w:tc>
      </w:tr>
      <w:tr w:rsidR="00E211CD" w14:paraId="4291D31F" w14:textId="77777777" w:rsidTr="00EA3A99">
        <w:trPr>
          <w:trHeight w:val="454"/>
        </w:trPr>
        <w:tc>
          <w:tcPr>
            <w:tcW w:w="1696" w:type="dxa"/>
          </w:tcPr>
          <w:p w14:paraId="000004DB" w14:textId="77777777" w:rsidR="00E211CD" w:rsidRDefault="00E211CD" w:rsidP="00EA3A99">
            <w:pPr>
              <w:pStyle w:val="Tablecondensed"/>
              <w:rPr>
                <w:rFonts w:ascii="Arial" w:hAnsi="Arial"/>
              </w:rPr>
            </w:pPr>
          </w:p>
        </w:tc>
        <w:tc>
          <w:tcPr>
            <w:tcW w:w="7109" w:type="dxa"/>
          </w:tcPr>
          <w:p w14:paraId="000004DC" w14:textId="77777777" w:rsidR="00E211CD" w:rsidRDefault="00A7612F" w:rsidP="00EA3A99">
            <w:pPr>
              <w:pStyle w:val="Tablecondensed"/>
            </w:pPr>
            <w:r>
              <w:t>$</w:t>
            </w:r>
          </w:p>
        </w:tc>
      </w:tr>
      <w:tr w:rsidR="00E211CD" w14:paraId="6F5D3336" w14:textId="77777777" w:rsidTr="00EA3A99">
        <w:trPr>
          <w:trHeight w:val="454"/>
        </w:trPr>
        <w:tc>
          <w:tcPr>
            <w:tcW w:w="1696" w:type="dxa"/>
          </w:tcPr>
          <w:p w14:paraId="000004DD" w14:textId="77777777" w:rsidR="00E211CD" w:rsidRDefault="00E211CD" w:rsidP="00EA3A99">
            <w:pPr>
              <w:pStyle w:val="Tablecondensed"/>
              <w:rPr>
                <w:rFonts w:ascii="Arial" w:hAnsi="Arial"/>
              </w:rPr>
            </w:pPr>
          </w:p>
        </w:tc>
        <w:tc>
          <w:tcPr>
            <w:tcW w:w="7109" w:type="dxa"/>
          </w:tcPr>
          <w:p w14:paraId="000004DE" w14:textId="77777777" w:rsidR="00E211CD" w:rsidRDefault="00A7612F" w:rsidP="00EA3A99">
            <w:pPr>
              <w:pStyle w:val="Tablecondensed"/>
            </w:pPr>
            <w:r>
              <w:t>$</w:t>
            </w:r>
          </w:p>
        </w:tc>
      </w:tr>
      <w:tr w:rsidR="00E211CD" w14:paraId="65828E7C" w14:textId="77777777" w:rsidTr="00EA3A99">
        <w:trPr>
          <w:trHeight w:val="454"/>
        </w:trPr>
        <w:tc>
          <w:tcPr>
            <w:tcW w:w="1696" w:type="dxa"/>
          </w:tcPr>
          <w:p w14:paraId="000004DF" w14:textId="77777777" w:rsidR="00E211CD" w:rsidRPr="00EA3A99" w:rsidRDefault="00A7612F" w:rsidP="00EA3A99">
            <w:pPr>
              <w:pStyle w:val="Tablecondensed"/>
              <w:rPr>
                <w:rStyle w:val="Bold"/>
              </w:rPr>
            </w:pPr>
            <w:r w:rsidRPr="00EA3A99">
              <w:rPr>
                <w:rStyle w:val="Bold"/>
              </w:rPr>
              <w:t xml:space="preserve">Total </w:t>
            </w:r>
          </w:p>
        </w:tc>
        <w:tc>
          <w:tcPr>
            <w:tcW w:w="7109" w:type="dxa"/>
          </w:tcPr>
          <w:p w14:paraId="000004E0" w14:textId="77777777" w:rsidR="00E211CD" w:rsidRDefault="00A7612F" w:rsidP="00EA3A99">
            <w:pPr>
              <w:pStyle w:val="Tablecondensed"/>
            </w:pPr>
            <w:r>
              <w:t>$</w:t>
            </w:r>
          </w:p>
        </w:tc>
      </w:tr>
      <w:tr w:rsidR="00E211CD" w14:paraId="5CA10C3A" w14:textId="77777777" w:rsidTr="62CF9FF4">
        <w:tc>
          <w:tcPr>
            <w:tcW w:w="8805" w:type="dxa"/>
            <w:gridSpan w:val="2"/>
          </w:tcPr>
          <w:p w14:paraId="000004E2" w14:textId="18E0B14E" w:rsidR="00E211CD" w:rsidRPr="00EA3A99" w:rsidRDefault="00EA3A99" w:rsidP="00EA3A99">
            <w:pPr>
              <w:pStyle w:val="Tablecondensed"/>
            </w:pPr>
            <w:r w:rsidRPr="00EA3A99">
              <w:rPr>
                <w:rStyle w:val="Bold"/>
              </w:rPr>
              <w:t>I</w:t>
            </w:r>
            <w:r w:rsidR="00A7612F" w:rsidRPr="00EA3A99">
              <w:rPr>
                <w:rStyle w:val="Bold"/>
              </w:rPr>
              <w:t>ncome – total expenses</w:t>
            </w:r>
            <w:r w:rsidR="00A7612F" w:rsidRPr="00EA3A99">
              <w:t xml:space="preserve"> = $</w:t>
            </w:r>
          </w:p>
        </w:tc>
      </w:tr>
      <w:tr w:rsidR="00E211CD" w14:paraId="295EFD77" w14:textId="77777777" w:rsidTr="00EA3A99">
        <w:trPr>
          <w:trHeight w:val="454"/>
        </w:trPr>
        <w:tc>
          <w:tcPr>
            <w:tcW w:w="8805" w:type="dxa"/>
            <w:gridSpan w:val="2"/>
          </w:tcPr>
          <w:p w14:paraId="000004E5" w14:textId="77777777" w:rsidR="00E211CD" w:rsidRPr="00EA3A99" w:rsidRDefault="6F5F50E8" w:rsidP="00EA3A99">
            <w:pPr>
              <w:pStyle w:val="Tablecondensed"/>
            </w:pPr>
            <w:r w:rsidRPr="00EA3A99">
              <w:t xml:space="preserve">Are you in a surplus (any money left over?) </w:t>
            </w:r>
          </w:p>
        </w:tc>
      </w:tr>
      <w:tr w:rsidR="00E211CD" w14:paraId="3C2E8364" w14:textId="77777777" w:rsidTr="00EA3A99">
        <w:trPr>
          <w:trHeight w:val="454"/>
        </w:trPr>
        <w:tc>
          <w:tcPr>
            <w:tcW w:w="8805" w:type="dxa"/>
            <w:gridSpan w:val="2"/>
          </w:tcPr>
          <w:p w14:paraId="000004E9" w14:textId="46594BFF" w:rsidR="00E211CD" w:rsidRPr="00EA3A99" w:rsidRDefault="00A7612F" w:rsidP="00EA3A99">
            <w:pPr>
              <w:pStyle w:val="Tablecondensed"/>
            </w:pPr>
            <w:r w:rsidRPr="00EA3A99">
              <w:t xml:space="preserve">Do you have money left to save/invest? How much? </w:t>
            </w:r>
          </w:p>
        </w:tc>
      </w:tr>
    </w:tbl>
    <w:p w14:paraId="000004EB" w14:textId="77777777" w:rsidR="00E211CD" w:rsidRDefault="00E211CD">
      <w:pPr>
        <w:spacing w:line="240" w:lineRule="auto"/>
        <w:rPr>
          <w:rFonts w:ascii="Arial" w:eastAsia="Arial" w:hAnsi="Arial" w:cs="Arial"/>
        </w:rPr>
      </w:pPr>
    </w:p>
    <w:p w14:paraId="000004EC" w14:textId="70ED096E" w:rsidR="00E211CD" w:rsidRPr="00EA3A99" w:rsidRDefault="0015493F" w:rsidP="00EA3A99">
      <w:pPr>
        <w:pStyle w:val="BodyText"/>
      </w:pPr>
      <w:r w:rsidRPr="00EA3A99">
        <w:rPr>
          <w:noProof/>
        </w:rPr>
        <w:drawing>
          <wp:inline distT="0" distB="0" distL="0" distR="0" wp14:anchorId="508FA956" wp14:editId="32602322">
            <wp:extent cx="286094" cy="252000"/>
            <wp:effectExtent l="0" t="0" r="0" b="2540"/>
            <wp:docPr id="8673315"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EA3A99">
        <w:t xml:space="preserve">  </w:t>
      </w:r>
      <w:r w:rsidR="00A7612F" w:rsidRPr="00EA3A99">
        <w:rPr>
          <w:rStyle w:val="Bold"/>
        </w:rPr>
        <w:t>Part 2: Review</w:t>
      </w:r>
      <w:r w:rsidR="00A7612F" w:rsidRPr="00EA3A99">
        <w:t xml:space="preserve"> – Now that you have completed a budget, you should have a more accurate idea of your income, expenses and potential savings. Revisit the personal financial goals you completed in Activity 5.2 Financial goals and complete the questions below. </w:t>
      </w:r>
    </w:p>
    <w:p w14:paraId="000004EE" w14:textId="76E74ED8" w:rsidR="00E211CD" w:rsidRPr="00EA3A99" w:rsidRDefault="00A7612F" w:rsidP="00EA3A99">
      <w:pPr>
        <w:pStyle w:val="BodyList"/>
        <w:numPr>
          <w:ilvl w:val="0"/>
          <w:numId w:val="36"/>
        </w:numPr>
      </w:pPr>
      <w:r w:rsidRPr="00EA3A99">
        <w:rPr>
          <w:lang w:val="en-US"/>
        </w:rPr>
        <w:t>Do you need to review your budget to achieve your goals?</w:t>
      </w:r>
    </w:p>
    <w:tbl>
      <w:tblPr>
        <w:tblStyle w:val="afffa"/>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5F735FE7" w14:textId="77777777" w:rsidTr="00EA3A99">
        <w:trPr>
          <w:trHeight w:val="1134"/>
        </w:trPr>
        <w:tc>
          <w:tcPr>
            <w:tcW w:w="8805" w:type="dxa"/>
          </w:tcPr>
          <w:p w14:paraId="000004F0" w14:textId="77777777" w:rsidR="00E211CD" w:rsidRDefault="00E211CD">
            <w:pPr>
              <w:rPr>
                <w:rFonts w:ascii="Arial" w:eastAsia="Arial" w:hAnsi="Arial" w:cs="Arial"/>
                <w:color w:val="000000"/>
              </w:rPr>
            </w:pPr>
          </w:p>
        </w:tc>
      </w:tr>
    </w:tbl>
    <w:p w14:paraId="000004F2" w14:textId="77777777" w:rsidR="00E211CD" w:rsidRDefault="00A7612F" w:rsidP="00EA3A99">
      <w:pPr>
        <w:pStyle w:val="BodyList"/>
      </w:pPr>
      <w:r>
        <w:t xml:space="preserve">Do you need to adjust your goals to make them realistic? Explain what changes you need to make to your financial goals. </w:t>
      </w:r>
    </w:p>
    <w:tbl>
      <w:tblPr>
        <w:tblStyle w:val="afffb"/>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6833132E" w14:textId="77777777" w:rsidTr="00EA3A99">
        <w:trPr>
          <w:trHeight w:val="1701"/>
        </w:trPr>
        <w:tc>
          <w:tcPr>
            <w:tcW w:w="8805" w:type="dxa"/>
          </w:tcPr>
          <w:p w14:paraId="000004F5" w14:textId="77777777" w:rsidR="00E211CD" w:rsidRDefault="00E211CD">
            <w:pPr>
              <w:rPr>
                <w:rFonts w:ascii="Arial" w:eastAsia="Arial" w:hAnsi="Arial" w:cs="Arial"/>
                <w:color w:val="000000"/>
              </w:rPr>
            </w:pPr>
          </w:p>
        </w:tc>
      </w:tr>
    </w:tbl>
    <w:p w14:paraId="000004F6" w14:textId="77777777" w:rsidR="00E211CD" w:rsidRPr="00EA3A99" w:rsidRDefault="00E211CD" w:rsidP="00EA3A99">
      <w:pPr>
        <w:pStyle w:val="BodyText"/>
      </w:pPr>
    </w:p>
    <w:p w14:paraId="000004F7" w14:textId="48AF7989" w:rsidR="00E211CD" w:rsidRPr="00EA3A99" w:rsidRDefault="0015493F" w:rsidP="00EA3A99">
      <w:pPr>
        <w:pStyle w:val="BodyText"/>
      </w:pPr>
      <w:r w:rsidRPr="00EA3A99">
        <w:rPr>
          <w:noProof/>
        </w:rPr>
        <w:drawing>
          <wp:inline distT="0" distB="0" distL="0" distR="0" wp14:anchorId="5C3D7CDA" wp14:editId="3DEB9B73">
            <wp:extent cx="286094" cy="252000"/>
            <wp:effectExtent l="0" t="0" r="0" b="2540"/>
            <wp:docPr id="1033297541"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EA3A99">
        <w:t xml:space="preserve"> </w:t>
      </w:r>
      <w:r w:rsidR="00A7612F" w:rsidRPr="00EA3A99">
        <w:rPr>
          <w:rStyle w:val="Bold"/>
        </w:rPr>
        <w:t>Part 3: Savings</w:t>
      </w:r>
      <w:r w:rsidR="00A7612F" w:rsidRPr="00EA3A99">
        <w:t xml:space="preserve"> – Now that you have a budget and have made changes to your financial goals, use the table below to identify opportunities for potential savings. List 3 ideas from your own budget below. </w:t>
      </w:r>
    </w:p>
    <w:tbl>
      <w:tblPr>
        <w:tblStyle w:val="afffc"/>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201"/>
        <w:gridCol w:w="2201"/>
        <w:gridCol w:w="2201"/>
        <w:gridCol w:w="2202"/>
      </w:tblGrid>
      <w:tr w:rsidR="00E211CD" w14:paraId="0A73CBFE" w14:textId="77777777" w:rsidTr="62CF9FF4">
        <w:tc>
          <w:tcPr>
            <w:tcW w:w="2201" w:type="dxa"/>
            <w:shd w:val="clear" w:color="auto" w:fill="00573F"/>
          </w:tcPr>
          <w:p w14:paraId="000004F8" w14:textId="77777777" w:rsidR="00E211CD" w:rsidRPr="00EA3A99" w:rsidRDefault="00A7612F" w:rsidP="00EA3A99">
            <w:pPr>
              <w:pStyle w:val="Tableheadingcondensed"/>
              <w:rPr>
                <w:rStyle w:val="Bold"/>
              </w:rPr>
            </w:pPr>
            <w:r w:rsidRPr="00EA3A99">
              <w:rPr>
                <w:rStyle w:val="Bold"/>
              </w:rPr>
              <w:t>One area for savings</w:t>
            </w:r>
          </w:p>
        </w:tc>
        <w:tc>
          <w:tcPr>
            <w:tcW w:w="2201" w:type="dxa"/>
            <w:shd w:val="clear" w:color="auto" w:fill="00573F"/>
          </w:tcPr>
          <w:p w14:paraId="000004F9" w14:textId="77777777" w:rsidR="00E211CD" w:rsidRPr="00EA3A99" w:rsidRDefault="00A7612F" w:rsidP="00EA3A99">
            <w:pPr>
              <w:pStyle w:val="Tableheadingcondensed"/>
              <w:rPr>
                <w:rStyle w:val="Bold"/>
              </w:rPr>
            </w:pPr>
            <w:r w:rsidRPr="00EA3A99">
              <w:rPr>
                <w:rStyle w:val="Bold"/>
              </w:rPr>
              <w:t xml:space="preserve">How much will this save per week? </w:t>
            </w:r>
          </w:p>
        </w:tc>
        <w:tc>
          <w:tcPr>
            <w:tcW w:w="2201" w:type="dxa"/>
            <w:shd w:val="clear" w:color="auto" w:fill="00573F"/>
          </w:tcPr>
          <w:p w14:paraId="000004FA" w14:textId="77777777" w:rsidR="00E211CD" w:rsidRPr="00EA3A99" w:rsidRDefault="00A7612F" w:rsidP="00EA3A99">
            <w:pPr>
              <w:pStyle w:val="Tableheadingcondensed"/>
              <w:rPr>
                <w:rStyle w:val="Bold"/>
              </w:rPr>
            </w:pPr>
            <w:r w:rsidRPr="00EA3A99">
              <w:rPr>
                <w:rStyle w:val="Bold"/>
              </w:rPr>
              <w:t>How much will this save per month?</w:t>
            </w:r>
          </w:p>
        </w:tc>
        <w:tc>
          <w:tcPr>
            <w:tcW w:w="2202" w:type="dxa"/>
            <w:shd w:val="clear" w:color="auto" w:fill="00573F"/>
          </w:tcPr>
          <w:p w14:paraId="000004FC" w14:textId="766C7568" w:rsidR="00E211CD" w:rsidRPr="00EA3A99" w:rsidRDefault="00A7612F" w:rsidP="00EA3A99">
            <w:pPr>
              <w:pStyle w:val="Tableheadingcondensed"/>
              <w:rPr>
                <w:rStyle w:val="Bold"/>
              </w:rPr>
            </w:pPr>
            <w:r w:rsidRPr="00EA3A99">
              <w:rPr>
                <w:rStyle w:val="Bold"/>
              </w:rPr>
              <w:t xml:space="preserve">How much will this save per year? </w:t>
            </w:r>
          </w:p>
        </w:tc>
      </w:tr>
      <w:tr w:rsidR="00E211CD" w14:paraId="1765818E" w14:textId="77777777" w:rsidTr="62CF9FF4">
        <w:tc>
          <w:tcPr>
            <w:tcW w:w="2201" w:type="dxa"/>
          </w:tcPr>
          <w:p w14:paraId="000004FD" w14:textId="77777777" w:rsidR="00E211CD" w:rsidRPr="00EA3A99" w:rsidRDefault="6F5F50E8" w:rsidP="00EA3A99">
            <w:pPr>
              <w:pStyle w:val="Tablecondensed"/>
            </w:pPr>
            <w:r w:rsidRPr="00EA3A99">
              <w:rPr>
                <w:rStyle w:val="Bold"/>
              </w:rPr>
              <w:t>Example:</w:t>
            </w:r>
            <w:r w:rsidRPr="00EA3A99">
              <w:t xml:space="preserve"> Taking lunch to work/school.</w:t>
            </w:r>
          </w:p>
        </w:tc>
        <w:tc>
          <w:tcPr>
            <w:tcW w:w="2201" w:type="dxa"/>
          </w:tcPr>
          <w:p w14:paraId="000004FE" w14:textId="77777777" w:rsidR="00E211CD" w:rsidRPr="00EA3A99" w:rsidRDefault="00A7612F" w:rsidP="00EA3A99">
            <w:pPr>
              <w:pStyle w:val="Tablecondensed"/>
            </w:pPr>
            <w:r w:rsidRPr="00EA3A99">
              <w:t>$50 per week.</w:t>
            </w:r>
          </w:p>
        </w:tc>
        <w:tc>
          <w:tcPr>
            <w:tcW w:w="2201" w:type="dxa"/>
          </w:tcPr>
          <w:p w14:paraId="000004FF" w14:textId="77777777" w:rsidR="00E211CD" w:rsidRPr="00EA3A99" w:rsidRDefault="00A7612F" w:rsidP="00EA3A99">
            <w:pPr>
              <w:pStyle w:val="Tablecondensed"/>
            </w:pPr>
            <w:r w:rsidRPr="00EA3A99">
              <w:t>$215</w:t>
            </w:r>
          </w:p>
        </w:tc>
        <w:tc>
          <w:tcPr>
            <w:tcW w:w="2202" w:type="dxa"/>
          </w:tcPr>
          <w:p w14:paraId="00000500" w14:textId="77777777" w:rsidR="00E211CD" w:rsidRPr="00EA3A99" w:rsidRDefault="00A7612F" w:rsidP="00EA3A99">
            <w:pPr>
              <w:pStyle w:val="Tablecondensed"/>
            </w:pPr>
            <w:r w:rsidRPr="00EA3A99">
              <w:t>$2600</w:t>
            </w:r>
          </w:p>
        </w:tc>
      </w:tr>
      <w:tr w:rsidR="00E211CD" w14:paraId="2C27D37E" w14:textId="77777777" w:rsidTr="62CF9FF4">
        <w:tc>
          <w:tcPr>
            <w:tcW w:w="2201" w:type="dxa"/>
          </w:tcPr>
          <w:p w14:paraId="00000502" w14:textId="77777777" w:rsidR="00E211CD" w:rsidRPr="00EA3A99" w:rsidRDefault="00E211CD" w:rsidP="00EA3A99">
            <w:pPr>
              <w:pStyle w:val="Tablecondensed"/>
            </w:pPr>
          </w:p>
        </w:tc>
        <w:tc>
          <w:tcPr>
            <w:tcW w:w="2201" w:type="dxa"/>
          </w:tcPr>
          <w:p w14:paraId="00000503" w14:textId="77777777" w:rsidR="00E211CD" w:rsidRPr="00EA3A99" w:rsidRDefault="00E211CD" w:rsidP="00EA3A99">
            <w:pPr>
              <w:pStyle w:val="Tablecondensed"/>
            </w:pPr>
          </w:p>
        </w:tc>
        <w:tc>
          <w:tcPr>
            <w:tcW w:w="2201" w:type="dxa"/>
          </w:tcPr>
          <w:p w14:paraId="00000504" w14:textId="77777777" w:rsidR="00E211CD" w:rsidRPr="00EA3A99" w:rsidRDefault="00E211CD" w:rsidP="00EA3A99">
            <w:pPr>
              <w:pStyle w:val="Tablecondensed"/>
            </w:pPr>
          </w:p>
        </w:tc>
        <w:tc>
          <w:tcPr>
            <w:tcW w:w="2202" w:type="dxa"/>
          </w:tcPr>
          <w:p w14:paraId="00000505" w14:textId="77777777" w:rsidR="00E211CD" w:rsidRPr="00EA3A99" w:rsidRDefault="00E211CD" w:rsidP="00EA3A99">
            <w:pPr>
              <w:pStyle w:val="Tablecondensed"/>
            </w:pPr>
          </w:p>
        </w:tc>
      </w:tr>
      <w:tr w:rsidR="00E211CD" w14:paraId="0EE95760" w14:textId="77777777" w:rsidTr="62CF9FF4">
        <w:tc>
          <w:tcPr>
            <w:tcW w:w="2201" w:type="dxa"/>
          </w:tcPr>
          <w:p w14:paraId="00000507" w14:textId="77777777" w:rsidR="00E211CD" w:rsidRPr="00EA3A99" w:rsidRDefault="00E211CD" w:rsidP="00EA3A99">
            <w:pPr>
              <w:pStyle w:val="Tablecondensed"/>
            </w:pPr>
          </w:p>
        </w:tc>
        <w:tc>
          <w:tcPr>
            <w:tcW w:w="2201" w:type="dxa"/>
          </w:tcPr>
          <w:p w14:paraId="00000508" w14:textId="77777777" w:rsidR="00E211CD" w:rsidRPr="00EA3A99" w:rsidRDefault="00E211CD" w:rsidP="00EA3A99">
            <w:pPr>
              <w:pStyle w:val="Tablecondensed"/>
            </w:pPr>
          </w:p>
        </w:tc>
        <w:tc>
          <w:tcPr>
            <w:tcW w:w="2201" w:type="dxa"/>
          </w:tcPr>
          <w:p w14:paraId="00000509" w14:textId="77777777" w:rsidR="00E211CD" w:rsidRPr="00EA3A99" w:rsidRDefault="00E211CD" w:rsidP="00EA3A99">
            <w:pPr>
              <w:pStyle w:val="Tablecondensed"/>
            </w:pPr>
          </w:p>
        </w:tc>
        <w:tc>
          <w:tcPr>
            <w:tcW w:w="2202" w:type="dxa"/>
          </w:tcPr>
          <w:p w14:paraId="0000050A" w14:textId="77777777" w:rsidR="00E211CD" w:rsidRPr="00EA3A99" w:rsidRDefault="00E211CD" w:rsidP="00EA3A99">
            <w:pPr>
              <w:pStyle w:val="Tablecondensed"/>
            </w:pPr>
          </w:p>
        </w:tc>
      </w:tr>
      <w:tr w:rsidR="00E211CD" w14:paraId="28C9C61C" w14:textId="77777777" w:rsidTr="62CF9FF4">
        <w:tc>
          <w:tcPr>
            <w:tcW w:w="2201" w:type="dxa"/>
          </w:tcPr>
          <w:p w14:paraId="0000050C" w14:textId="77777777" w:rsidR="00E211CD" w:rsidRPr="00EA3A99" w:rsidRDefault="00E211CD" w:rsidP="00EA3A99">
            <w:pPr>
              <w:pStyle w:val="Tablecondensed"/>
            </w:pPr>
          </w:p>
        </w:tc>
        <w:tc>
          <w:tcPr>
            <w:tcW w:w="2201" w:type="dxa"/>
          </w:tcPr>
          <w:p w14:paraId="0000050D" w14:textId="77777777" w:rsidR="00E211CD" w:rsidRPr="00EA3A99" w:rsidRDefault="00E211CD" w:rsidP="00EA3A99">
            <w:pPr>
              <w:pStyle w:val="Tablecondensed"/>
            </w:pPr>
          </w:p>
        </w:tc>
        <w:tc>
          <w:tcPr>
            <w:tcW w:w="2201" w:type="dxa"/>
          </w:tcPr>
          <w:p w14:paraId="0000050E" w14:textId="77777777" w:rsidR="00E211CD" w:rsidRPr="00EA3A99" w:rsidRDefault="00E211CD" w:rsidP="00EA3A99">
            <w:pPr>
              <w:pStyle w:val="Tablecondensed"/>
            </w:pPr>
          </w:p>
        </w:tc>
        <w:tc>
          <w:tcPr>
            <w:tcW w:w="2202" w:type="dxa"/>
          </w:tcPr>
          <w:p w14:paraId="0000050F" w14:textId="77777777" w:rsidR="00E211CD" w:rsidRPr="00EA3A99" w:rsidRDefault="00E211CD" w:rsidP="00EA3A99">
            <w:pPr>
              <w:pStyle w:val="Tablecondensed"/>
            </w:pPr>
          </w:p>
        </w:tc>
      </w:tr>
    </w:tbl>
    <w:p w14:paraId="00000511" w14:textId="22FC1EA1" w:rsidR="00E211CD" w:rsidRPr="00EA3A99" w:rsidRDefault="00CE489B" w:rsidP="001850B2">
      <w:pPr>
        <w:pStyle w:val="BodyText"/>
        <w:spacing w:before="120"/>
      </w:pPr>
      <w:r w:rsidRPr="00EA3A99">
        <w:rPr>
          <w:noProof/>
        </w:rPr>
        <w:drawing>
          <wp:inline distT="0" distB="0" distL="0" distR="0" wp14:anchorId="7A75B17E" wp14:editId="1027264A">
            <wp:extent cx="286938" cy="252000"/>
            <wp:effectExtent l="0" t="0" r="5715" b="2540"/>
            <wp:docPr id="1250889122"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00EA3A99">
        <w:rPr>
          <w:rStyle w:val="Bold"/>
        </w:rPr>
        <w:t xml:space="preserve"> </w:t>
      </w:r>
      <w:r w:rsidR="00A7612F" w:rsidRPr="00EA3A99">
        <w:rPr>
          <w:rStyle w:val="Bold"/>
        </w:rPr>
        <w:t>Teacher advice:</w:t>
      </w:r>
      <w:r w:rsidR="00A7612F" w:rsidRPr="00EA3A99">
        <w:t xml:space="preserve"> </w:t>
      </w:r>
      <w:proofErr w:type="spellStart"/>
      <w:r w:rsidR="00A7612F" w:rsidRPr="00EA3A99">
        <w:t>Customise</w:t>
      </w:r>
      <w:proofErr w:type="spellEnd"/>
      <w:r w:rsidR="00A7612F" w:rsidRPr="00EA3A99">
        <w:t xml:space="preserve"> this question to suit your own financial advisor guest speaker. Include their name and the name of the concept they use for budget and savings within the questions below. </w:t>
      </w:r>
    </w:p>
    <w:p w14:paraId="00000512" w14:textId="2AE80B09" w:rsidR="00E211CD" w:rsidRPr="00EA3A99" w:rsidRDefault="00CE489B" w:rsidP="00EA3A99">
      <w:pPr>
        <w:pStyle w:val="BodyText"/>
      </w:pPr>
      <w:r w:rsidRPr="00EA3A99">
        <w:rPr>
          <w:noProof/>
        </w:rPr>
        <w:drawing>
          <wp:inline distT="0" distB="0" distL="0" distR="0" wp14:anchorId="6A00CBE3" wp14:editId="3B9AB07C">
            <wp:extent cx="286938" cy="252000"/>
            <wp:effectExtent l="0" t="0" r="5715" b="2540"/>
            <wp:docPr id="727907649"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EA3A99">
        <w:t xml:space="preserve"> </w:t>
      </w:r>
      <w:r w:rsidR="0015493F" w:rsidRPr="00EA3A99">
        <w:rPr>
          <w:noProof/>
        </w:rPr>
        <w:drawing>
          <wp:inline distT="0" distB="0" distL="0" distR="0" wp14:anchorId="5DFDCBA2" wp14:editId="6C79FC50">
            <wp:extent cx="239882" cy="252000"/>
            <wp:effectExtent l="0" t="0" r="1905" b="2540"/>
            <wp:docPr id="169750664"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6F5F50E8" w:rsidRPr="00EA3A99">
        <w:t xml:space="preserve"> </w:t>
      </w:r>
      <w:r w:rsidR="0015493F" w:rsidRPr="00EA3A99">
        <w:rPr>
          <w:noProof/>
        </w:rPr>
        <w:drawing>
          <wp:inline distT="0" distB="0" distL="0" distR="0" wp14:anchorId="79BCDD61" wp14:editId="5D85C567">
            <wp:extent cx="286094" cy="252000"/>
            <wp:effectExtent l="0" t="0" r="0" b="2540"/>
            <wp:docPr id="2082522955"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6F5F50E8" w:rsidRPr="00EA3A99">
        <w:t xml:space="preserve"> </w:t>
      </w:r>
      <w:r w:rsidR="6F5F50E8" w:rsidRPr="00EA3A99">
        <w:rPr>
          <w:rStyle w:val="Bold"/>
        </w:rPr>
        <w:t>Part 4:</w:t>
      </w:r>
      <w:r w:rsidR="6F5F50E8" w:rsidRPr="00EA3A99">
        <w:t xml:space="preserve"> The financial advisor shared their budget and savings concept. In the space below draw or explain how their concept works.</w:t>
      </w:r>
    </w:p>
    <w:tbl>
      <w:tblPr>
        <w:tblStyle w:val="afffd"/>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5FC1D78B" w14:textId="77777777" w:rsidTr="00EA3A99">
        <w:trPr>
          <w:trHeight w:val="3715"/>
        </w:trPr>
        <w:tc>
          <w:tcPr>
            <w:tcW w:w="8805" w:type="dxa"/>
          </w:tcPr>
          <w:p w14:paraId="00000521" w14:textId="77777777" w:rsidR="00E211CD" w:rsidRPr="00EA3A99" w:rsidRDefault="00E211CD" w:rsidP="00EA3A99">
            <w:pPr>
              <w:pStyle w:val="Tablecondensed"/>
            </w:pPr>
          </w:p>
        </w:tc>
      </w:tr>
    </w:tbl>
    <w:p w14:paraId="00000522" w14:textId="77777777" w:rsidR="00E211CD" w:rsidRPr="00EA3A99" w:rsidRDefault="00E211CD" w:rsidP="00EA3A99">
      <w:pPr>
        <w:pStyle w:val="BodyText"/>
      </w:pPr>
    </w:p>
    <w:tbl>
      <w:tblPr>
        <w:tblStyle w:val="afffe"/>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2A76D241" w14:textId="77777777" w:rsidTr="62CF9FF4">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523" w14:textId="77777777" w:rsidR="00E211CD" w:rsidRPr="00EA3A99" w:rsidRDefault="00A7612F" w:rsidP="00EA3A99">
            <w:pPr>
              <w:pStyle w:val="Tableheadingcondensed"/>
              <w:jc w:val="center"/>
            </w:pPr>
            <w:r w:rsidRPr="00EA3A99">
              <w:lastRenderedPageBreak/>
              <w:t>Task 5: Activity 5.3 Budget planner</w:t>
            </w:r>
          </w:p>
          <w:p w14:paraId="00000524" w14:textId="2D958BAB" w:rsidR="00E211CD" w:rsidRDefault="00A7612F" w:rsidP="00EA3A99">
            <w:pPr>
              <w:pStyle w:val="Tableheadingcondensed"/>
              <w:jc w:val="center"/>
            </w:pPr>
            <w:r w:rsidRPr="00EA3A99">
              <w:t xml:space="preserve">Student </w:t>
            </w:r>
            <w:r w:rsidR="00EA3A99">
              <w:t>r</w:t>
            </w:r>
            <w:r w:rsidRPr="00EA3A99">
              <w:t>eflection: How well did you go with this step? (Please tick the box below)</w:t>
            </w:r>
          </w:p>
        </w:tc>
      </w:tr>
      <w:tr w:rsidR="00E211CD" w14:paraId="2B6CCA87" w14:textId="77777777" w:rsidTr="62CF9FF4">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529" w14:textId="77777777" w:rsidR="00E211CD" w:rsidRPr="00EA3A99" w:rsidRDefault="00000000" w:rsidP="00EA3A99">
            <w:pPr>
              <w:pStyle w:val="Tablecondensed"/>
              <w:jc w:val="center"/>
            </w:pPr>
            <w:sdt>
              <w:sdtPr>
                <w:tag w:val="goog_rdk_132"/>
                <w:id w:val="1402749962"/>
              </w:sdtPr>
              <w:sdtContent>
                <w:r w:rsidR="00A7612F" w:rsidRPr="00EA3A99">
                  <w:rPr>
                    <w:rFonts w:ascii="Segoe UI Symbol" w:hAnsi="Segoe UI Symbol" w:cs="Segoe UI Symbol"/>
                  </w:rPr>
                  <w:t>☐</w:t>
                </w:r>
              </w:sdtContent>
            </w:sdt>
            <w:r w:rsidR="00A7612F" w:rsidRPr="00EA3A99">
              <w:t>Not Submitted</w:t>
            </w:r>
          </w:p>
        </w:tc>
        <w:tc>
          <w:tcPr>
            <w:tcW w:w="1815" w:type="dxa"/>
          </w:tcPr>
          <w:p w14:paraId="0000052A" w14:textId="77777777" w:rsidR="00E211CD" w:rsidRPr="00EA3A99" w:rsidRDefault="00000000" w:rsidP="00EA3A99">
            <w:pPr>
              <w:pStyle w:val="Tablecondensed"/>
              <w:jc w:val="center"/>
            </w:pPr>
            <w:sdt>
              <w:sdtPr>
                <w:tag w:val="goog_rdk_133"/>
                <w:id w:val="-161960056"/>
              </w:sdtPr>
              <w:sdtContent>
                <w:r w:rsidR="00A7612F" w:rsidRPr="00EA3A99">
                  <w:rPr>
                    <w:rFonts w:ascii="Segoe UI Symbol" w:hAnsi="Segoe UI Symbol" w:cs="Segoe UI Symbol"/>
                  </w:rPr>
                  <w:t>☐</w:t>
                </w:r>
              </w:sdtContent>
            </w:sdt>
            <w:r w:rsidR="00A7612F" w:rsidRPr="00EA3A99">
              <w:t>Beginning</w:t>
            </w:r>
          </w:p>
        </w:tc>
        <w:tc>
          <w:tcPr>
            <w:tcW w:w="1876" w:type="dxa"/>
          </w:tcPr>
          <w:p w14:paraId="0000052B" w14:textId="77777777" w:rsidR="00E211CD" w:rsidRPr="00EA3A99" w:rsidRDefault="00000000" w:rsidP="00EA3A99">
            <w:pPr>
              <w:pStyle w:val="Tablecondensed"/>
              <w:jc w:val="center"/>
            </w:pPr>
            <w:sdt>
              <w:sdtPr>
                <w:tag w:val="goog_rdk_134"/>
                <w:id w:val="1006278535"/>
              </w:sdtPr>
              <w:sdtContent>
                <w:r w:rsidR="00A7612F" w:rsidRPr="00EA3A99">
                  <w:rPr>
                    <w:rFonts w:ascii="Segoe UI Symbol" w:hAnsi="Segoe UI Symbol" w:cs="Segoe UI Symbol"/>
                  </w:rPr>
                  <w:t>☐</w:t>
                </w:r>
              </w:sdtContent>
            </w:sdt>
            <w:r w:rsidR="00A7612F" w:rsidRPr="00EA3A99">
              <w:t>Consolidating</w:t>
            </w:r>
          </w:p>
        </w:tc>
        <w:tc>
          <w:tcPr>
            <w:tcW w:w="1765" w:type="dxa"/>
          </w:tcPr>
          <w:p w14:paraId="0000052C" w14:textId="77777777" w:rsidR="00E211CD" w:rsidRPr="00EA3A99" w:rsidRDefault="00000000" w:rsidP="00EA3A99">
            <w:pPr>
              <w:pStyle w:val="Tablecondensed"/>
              <w:jc w:val="center"/>
            </w:pPr>
            <w:sdt>
              <w:sdtPr>
                <w:tag w:val="goog_rdk_135"/>
                <w:id w:val="952229039"/>
              </w:sdtPr>
              <w:sdtContent>
                <w:r w:rsidR="00A7612F" w:rsidRPr="00EA3A99">
                  <w:rPr>
                    <w:rFonts w:ascii="Segoe UI Symbol" w:hAnsi="Segoe UI Symbol" w:cs="Segoe UI Symbol"/>
                  </w:rPr>
                  <w:t>☐</w:t>
                </w:r>
              </w:sdtContent>
            </w:sdt>
            <w:r w:rsidR="00A7612F" w:rsidRPr="00EA3A99">
              <w:t>Achieving</w:t>
            </w:r>
          </w:p>
        </w:tc>
        <w:tc>
          <w:tcPr>
            <w:tcW w:w="1747" w:type="dxa"/>
          </w:tcPr>
          <w:p w14:paraId="0000052D" w14:textId="77777777" w:rsidR="00E211CD" w:rsidRPr="00EA3A99" w:rsidRDefault="00000000" w:rsidP="00EA3A99">
            <w:pPr>
              <w:pStyle w:val="Tablecondensed"/>
              <w:jc w:val="center"/>
            </w:pPr>
            <w:sdt>
              <w:sdtPr>
                <w:tag w:val="goog_rdk_136"/>
                <w:id w:val="182003209"/>
              </w:sdtPr>
              <w:sdtContent>
                <w:r w:rsidR="00A7612F" w:rsidRPr="00EA3A99">
                  <w:rPr>
                    <w:rFonts w:ascii="Segoe UI Symbol" w:hAnsi="Segoe UI Symbol" w:cs="Segoe UI Symbol"/>
                  </w:rPr>
                  <w:t>☐</w:t>
                </w:r>
              </w:sdtContent>
            </w:sdt>
            <w:r w:rsidR="00A7612F" w:rsidRPr="00EA3A99">
              <w:t>Excelling</w:t>
            </w:r>
          </w:p>
        </w:tc>
      </w:tr>
      <w:tr w:rsidR="00E211CD" w14:paraId="07A25864" w14:textId="77777777" w:rsidTr="62CF9FF4">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52F" w14:textId="22F80FB8" w:rsidR="00E211CD" w:rsidRDefault="00A7612F" w:rsidP="00EA3A99">
            <w:pPr>
              <w:pStyle w:val="Tablecondensed"/>
            </w:pPr>
            <w:r>
              <w:t xml:space="preserve">Student </w:t>
            </w:r>
            <w:r w:rsidR="00EA3A99">
              <w:t>c</w:t>
            </w:r>
            <w:r>
              <w:t>omment (</w:t>
            </w:r>
            <w:r w:rsidR="00EA3A99">
              <w:t>o</w:t>
            </w:r>
            <w:r>
              <w:t>ptional):</w:t>
            </w:r>
          </w:p>
        </w:tc>
      </w:tr>
      <w:tr w:rsidR="00E211CD" w14:paraId="7A25A268" w14:textId="77777777" w:rsidTr="62CF9FF4">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534" w14:textId="3D28E2A0" w:rsidR="00E211CD" w:rsidRPr="00EA3A99" w:rsidRDefault="00A7612F" w:rsidP="00EA3A99">
            <w:pPr>
              <w:pStyle w:val="Tableheadingcondensed"/>
              <w:jc w:val="center"/>
              <w:rPr>
                <w:b/>
                <w:bCs/>
              </w:rPr>
            </w:pPr>
            <w:r w:rsidRPr="00EA3A99">
              <w:rPr>
                <w:b/>
                <w:bCs/>
              </w:rPr>
              <w:t xml:space="preserve">Teacher </w:t>
            </w:r>
            <w:r w:rsidR="00EA3A99" w:rsidRPr="00EA3A99">
              <w:rPr>
                <w:b/>
                <w:bCs/>
              </w:rPr>
              <w:t>f</w:t>
            </w:r>
            <w:r w:rsidRPr="00EA3A99">
              <w:rPr>
                <w:b/>
                <w:bCs/>
              </w:rPr>
              <w:t>eedback</w:t>
            </w:r>
          </w:p>
        </w:tc>
      </w:tr>
      <w:tr w:rsidR="00E211CD" w14:paraId="10D464D3" w14:textId="77777777" w:rsidTr="62CF9FF4">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539" w14:textId="77777777" w:rsidR="00E211CD" w:rsidRPr="00EA3A99" w:rsidRDefault="00000000" w:rsidP="00EA3A99">
            <w:pPr>
              <w:pStyle w:val="Tablecondensed"/>
            </w:pPr>
            <w:sdt>
              <w:sdtPr>
                <w:tag w:val="goog_rdk_137"/>
                <w:id w:val="607188465"/>
              </w:sdtPr>
              <w:sdtContent>
                <w:r w:rsidR="00A7612F" w:rsidRPr="00EA3A99">
                  <w:rPr>
                    <w:rFonts w:ascii="Segoe UI Symbol" w:hAnsi="Segoe UI Symbol" w:cs="Segoe UI Symbol"/>
                  </w:rPr>
                  <w:t>☐</w:t>
                </w:r>
              </w:sdtContent>
            </w:sdt>
            <w:r w:rsidR="00A7612F" w:rsidRPr="00EA3A99">
              <w:t>Not Submitted</w:t>
            </w:r>
          </w:p>
        </w:tc>
        <w:tc>
          <w:tcPr>
            <w:tcW w:w="1815" w:type="dxa"/>
          </w:tcPr>
          <w:p w14:paraId="0000053A" w14:textId="77777777" w:rsidR="00E211CD" w:rsidRPr="00EA3A99" w:rsidRDefault="00000000" w:rsidP="00EA3A99">
            <w:pPr>
              <w:pStyle w:val="Tablecondensed"/>
            </w:pPr>
            <w:sdt>
              <w:sdtPr>
                <w:tag w:val="goog_rdk_138"/>
                <w:id w:val="912238402"/>
              </w:sdtPr>
              <w:sdtContent>
                <w:r w:rsidR="00A7612F" w:rsidRPr="00EA3A99">
                  <w:rPr>
                    <w:rFonts w:ascii="Segoe UI Symbol" w:hAnsi="Segoe UI Symbol" w:cs="Segoe UI Symbol"/>
                  </w:rPr>
                  <w:t>☐</w:t>
                </w:r>
              </w:sdtContent>
            </w:sdt>
            <w:r w:rsidR="00A7612F" w:rsidRPr="00EA3A99">
              <w:t>Beginning</w:t>
            </w:r>
          </w:p>
        </w:tc>
        <w:tc>
          <w:tcPr>
            <w:tcW w:w="1876" w:type="dxa"/>
          </w:tcPr>
          <w:p w14:paraId="0000053B" w14:textId="77777777" w:rsidR="00E211CD" w:rsidRPr="00EA3A99" w:rsidRDefault="00000000" w:rsidP="00EA3A99">
            <w:pPr>
              <w:pStyle w:val="Tablecondensed"/>
            </w:pPr>
            <w:sdt>
              <w:sdtPr>
                <w:tag w:val="goog_rdk_139"/>
                <w:id w:val="715943117"/>
              </w:sdtPr>
              <w:sdtContent>
                <w:r w:rsidR="00A7612F" w:rsidRPr="00EA3A99">
                  <w:rPr>
                    <w:rFonts w:ascii="Segoe UI Symbol" w:hAnsi="Segoe UI Symbol" w:cs="Segoe UI Symbol"/>
                  </w:rPr>
                  <w:t>☐</w:t>
                </w:r>
              </w:sdtContent>
            </w:sdt>
            <w:r w:rsidR="00A7612F" w:rsidRPr="00EA3A99">
              <w:t>Consolidating</w:t>
            </w:r>
          </w:p>
        </w:tc>
        <w:tc>
          <w:tcPr>
            <w:tcW w:w="1765" w:type="dxa"/>
          </w:tcPr>
          <w:p w14:paraId="0000053C" w14:textId="77777777" w:rsidR="00E211CD" w:rsidRPr="00EA3A99" w:rsidRDefault="00000000" w:rsidP="00EA3A99">
            <w:pPr>
              <w:pStyle w:val="Tablecondensed"/>
            </w:pPr>
            <w:sdt>
              <w:sdtPr>
                <w:tag w:val="goog_rdk_140"/>
                <w:id w:val="-1216375996"/>
              </w:sdtPr>
              <w:sdtContent>
                <w:r w:rsidR="00A7612F" w:rsidRPr="00EA3A99">
                  <w:rPr>
                    <w:rFonts w:ascii="Segoe UI Symbol" w:hAnsi="Segoe UI Symbol" w:cs="Segoe UI Symbol"/>
                  </w:rPr>
                  <w:t>☐</w:t>
                </w:r>
              </w:sdtContent>
            </w:sdt>
            <w:r w:rsidR="00A7612F" w:rsidRPr="00EA3A99">
              <w:t>Achieving</w:t>
            </w:r>
          </w:p>
        </w:tc>
        <w:tc>
          <w:tcPr>
            <w:tcW w:w="1747" w:type="dxa"/>
          </w:tcPr>
          <w:p w14:paraId="0000053D" w14:textId="77777777" w:rsidR="00E211CD" w:rsidRPr="00EA3A99" w:rsidRDefault="00000000" w:rsidP="00EA3A99">
            <w:pPr>
              <w:pStyle w:val="Tablecondensed"/>
            </w:pPr>
            <w:sdt>
              <w:sdtPr>
                <w:tag w:val="goog_rdk_141"/>
                <w:id w:val="1845120844"/>
              </w:sdtPr>
              <w:sdtContent>
                <w:r w:rsidR="00A7612F" w:rsidRPr="00EA3A99">
                  <w:rPr>
                    <w:rFonts w:ascii="Segoe UI Symbol" w:hAnsi="Segoe UI Symbol" w:cs="Segoe UI Symbol"/>
                  </w:rPr>
                  <w:t>☐</w:t>
                </w:r>
              </w:sdtContent>
            </w:sdt>
            <w:r w:rsidR="00A7612F" w:rsidRPr="00EA3A99">
              <w:t>Excelling</w:t>
            </w:r>
          </w:p>
        </w:tc>
      </w:tr>
      <w:tr w:rsidR="00E211CD" w14:paraId="3F2C9BA3" w14:textId="77777777" w:rsidTr="62CF9FF4">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53E" w14:textId="77777777" w:rsidR="00E211CD" w:rsidRPr="00EA3A99" w:rsidRDefault="00A7612F" w:rsidP="00EA3A99">
            <w:pPr>
              <w:pStyle w:val="Tablecondensed"/>
            </w:pPr>
            <w:r w:rsidRPr="00EA3A99">
              <w:rPr>
                <w:rStyle w:val="Bold"/>
              </w:rPr>
              <w:t>Not Submitted:</w:t>
            </w:r>
            <w:r w:rsidRPr="00EA3A99">
              <w:t xml:space="preserve"> No work has been submitted or attempted for this outcome. </w:t>
            </w:r>
          </w:p>
        </w:tc>
        <w:tc>
          <w:tcPr>
            <w:tcW w:w="1815" w:type="dxa"/>
          </w:tcPr>
          <w:p w14:paraId="0000053F" w14:textId="77777777" w:rsidR="00E211CD" w:rsidRPr="00EA3A99" w:rsidRDefault="00A7612F" w:rsidP="00EA3A99">
            <w:pPr>
              <w:pStyle w:val="Tablecondensed"/>
            </w:pPr>
            <w:r w:rsidRPr="00EA3A99">
              <w:rPr>
                <w:rStyle w:val="Bold"/>
              </w:rPr>
              <w:t>Beginning:</w:t>
            </w:r>
            <w:r w:rsidRPr="00EA3A99">
              <w:t xml:space="preserve"> You have attempted some aspects of this activity. To bump it up, re-read the task requirements and complete all aspects of the task.</w:t>
            </w:r>
          </w:p>
        </w:tc>
        <w:tc>
          <w:tcPr>
            <w:tcW w:w="1876" w:type="dxa"/>
          </w:tcPr>
          <w:p w14:paraId="00000540" w14:textId="77777777" w:rsidR="00E211CD" w:rsidRPr="00EA3A99" w:rsidRDefault="00A7612F" w:rsidP="00EA3A99">
            <w:pPr>
              <w:pStyle w:val="Tablecondensed"/>
            </w:pPr>
            <w:r w:rsidRPr="00EA3A99">
              <w:rPr>
                <w:rStyle w:val="Bold"/>
              </w:rPr>
              <w:t>Consolidating:</w:t>
            </w:r>
            <w:r w:rsidRPr="00EA3A99">
              <w:t xml:space="preserve"> You have attempted most parts of this activity. To bump it up, re-read the task requirements and complete all aspects and include further details in your responses.</w:t>
            </w:r>
          </w:p>
        </w:tc>
        <w:tc>
          <w:tcPr>
            <w:tcW w:w="1765" w:type="dxa"/>
          </w:tcPr>
          <w:p w14:paraId="00000541" w14:textId="77777777" w:rsidR="00E211CD" w:rsidRPr="00EA3A99" w:rsidRDefault="6F5F50E8" w:rsidP="00EA3A99">
            <w:pPr>
              <w:pStyle w:val="Tablecondensed"/>
            </w:pPr>
            <w:r w:rsidRPr="00EA3A99">
              <w:rPr>
                <w:rStyle w:val="Bold"/>
              </w:rPr>
              <w:t>Achieving:</w:t>
            </w:r>
            <w:r w:rsidRPr="00EA3A99">
              <w:t xml:space="preserve"> You have completed all aspects of this activity. You have provided basic responses in all the required sections. To bump it up, add more details and expand on your responses.</w:t>
            </w:r>
          </w:p>
        </w:tc>
        <w:tc>
          <w:tcPr>
            <w:tcW w:w="1747" w:type="dxa"/>
          </w:tcPr>
          <w:p w14:paraId="00000542" w14:textId="77777777" w:rsidR="00E211CD" w:rsidRPr="00EA3A99" w:rsidRDefault="00A7612F" w:rsidP="00EA3A99">
            <w:pPr>
              <w:pStyle w:val="Tablecondensed"/>
            </w:pPr>
            <w:r w:rsidRPr="00EA3A99">
              <w:rPr>
                <w:rStyle w:val="Bold"/>
              </w:rPr>
              <w:t>Excelling:</w:t>
            </w:r>
            <w:r w:rsidRPr="00EA3A99">
              <w:t xml:space="preserve"> You have completed all parts of this activity with detailed responses. You have set specific and realistic financial goals within your budget. You have also identified opportunities for further savings. Great work!</w:t>
            </w:r>
          </w:p>
        </w:tc>
      </w:tr>
      <w:tr w:rsidR="00E211CD" w14:paraId="2D5BA3C4" w14:textId="77777777" w:rsidTr="62CF9FF4">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544" w14:textId="25A49D21" w:rsidR="00E211CD" w:rsidRDefault="00A7612F" w:rsidP="00EA3A99">
            <w:pPr>
              <w:pStyle w:val="Tablecondensed"/>
            </w:pPr>
            <w:r>
              <w:t xml:space="preserve">Teacher </w:t>
            </w:r>
            <w:r w:rsidR="00EA3A99">
              <w:t>c</w:t>
            </w:r>
            <w:r>
              <w:t>omment:</w:t>
            </w:r>
          </w:p>
        </w:tc>
      </w:tr>
    </w:tbl>
    <w:p w14:paraId="0000054A" w14:textId="77777777" w:rsidR="00E211CD" w:rsidRPr="00542186" w:rsidRDefault="00A7612F" w:rsidP="00EA3A99">
      <w:pPr>
        <w:pStyle w:val="Heading3"/>
      </w:pPr>
      <w:bookmarkStart w:id="37" w:name="_Toc212643089"/>
      <w:r w:rsidRPr="00542186">
        <w:t>Have you completed the following activities for Literacy Task 5: Financial Advisor: Budget and financial goals?</w:t>
      </w:r>
      <w:bookmarkEnd w:id="37"/>
      <w:r w:rsidRPr="00542186">
        <w:t xml:space="preserve"> </w:t>
      </w:r>
    </w:p>
    <w:tbl>
      <w:tblPr>
        <w:tblStyle w:val="affff"/>
        <w:tblW w:w="877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2FA67118" w14:textId="77777777" w:rsidTr="00E211CD">
        <w:trPr>
          <w:cnfStyle w:val="100000000000" w:firstRow="1" w:lastRow="0" w:firstColumn="0" w:lastColumn="0" w:oddVBand="0" w:evenVBand="0" w:oddHBand="0" w:evenHBand="0" w:firstRowFirstColumn="0" w:firstRowLastColumn="0" w:lastRowFirstColumn="0" w:lastRowLastColumn="0"/>
          <w:tblHeader/>
          <w:jc w:val="center"/>
        </w:trPr>
        <w:tc>
          <w:tcPr>
            <w:tcW w:w="8770" w:type="dxa"/>
            <w:shd w:val="clear" w:color="auto" w:fill="0076A3"/>
          </w:tcPr>
          <w:p w14:paraId="0000054B" w14:textId="77777777" w:rsidR="00E211CD" w:rsidRDefault="00A7612F" w:rsidP="00EA3A99">
            <w:pPr>
              <w:pStyle w:val="Tableheadingcondensed"/>
              <w:jc w:val="center"/>
            </w:pPr>
            <w:r>
              <w:t>Task checklist</w:t>
            </w:r>
          </w:p>
        </w:tc>
      </w:tr>
      <w:tr w:rsidR="00E211CD" w14:paraId="1F4D65DC" w14:textId="77777777" w:rsidTr="00E211CD">
        <w:trPr>
          <w:cnfStyle w:val="000000100000" w:firstRow="0" w:lastRow="0" w:firstColumn="0" w:lastColumn="0" w:oddVBand="0" w:evenVBand="0" w:oddHBand="1" w:evenHBand="0" w:firstRowFirstColumn="0" w:firstRowLastColumn="0" w:lastRowFirstColumn="0" w:lastRowLastColumn="0"/>
          <w:trHeight w:val="441"/>
          <w:jc w:val="center"/>
        </w:trPr>
        <w:tc>
          <w:tcPr>
            <w:tcW w:w="8770" w:type="dxa"/>
          </w:tcPr>
          <w:p w14:paraId="0000054C" w14:textId="77777777" w:rsidR="00E211CD" w:rsidRPr="00542186" w:rsidRDefault="00A7612F" w:rsidP="00EA3A99">
            <w:pPr>
              <w:pStyle w:val="Tablecondensed"/>
            </w:pPr>
            <w:r w:rsidRPr="00542186">
              <w:t xml:space="preserve">Before moving onto Literacy Task 6: Financial Advisor: Credit, savings and loans, students will have completed the following for Literacy Task 5: Financial Advisor: Budget and financial goals. </w:t>
            </w:r>
          </w:p>
          <w:p w14:paraId="0000054D" w14:textId="77777777" w:rsidR="00E211CD" w:rsidRPr="00542186" w:rsidRDefault="00000000" w:rsidP="00EA3A99">
            <w:pPr>
              <w:pStyle w:val="Tablecondensed"/>
            </w:pPr>
            <w:sdt>
              <w:sdtPr>
                <w:tag w:val="goog_rdk_142"/>
                <w:id w:val="-888215894"/>
              </w:sdtPr>
              <w:sdtContent>
                <w:r w:rsidR="00A7612F" w:rsidRPr="00542186">
                  <w:rPr>
                    <w:rFonts w:ascii="Segoe UI Symbol" w:eastAsia="Arial Unicode MS" w:hAnsi="Segoe UI Symbol" w:cs="Segoe UI Symbol"/>
                  </w:rPr>
                  <w:t>☐</w:t>
                </w:r>
              </w:sdtContent>
            </w:sdt>
            <w:r w:rsidR="00A7612F" w:rsidRPr="00542186">
              <w:t xml:space="preserve"> Activity 5.1 Financial reflection and money quiz! </w:t>
            </w:r>
          </w:p>
          <w:p w14:paraId="0000054E" w14:textId="77777777" w:rsidR="00E211CD" w:rsidRPr="00542186" w:rsidRDefault="00000000" w:rsidP="00EA3A99">
            <w:pPr>
              <w:pStyle w:val="Tablecondensed"/>
            </w:pPr>
            <w:sdt>
              <w:sdtPr>
                <w:tag w:val="goog_rdk_143"/>
                <w:id w:val="515274508"/>
              </w:sdtPr>
              <w:sdtContent>
                <w:r w:rsidR="00A7612F" w:rsidRPr="00542186">
                  <w:rPr>
                    <w:rFonts w:ascii="Segoe UI Symbol" w:eastAsia="Arial Unicode MS" w:hAnsi="Segoe UI Symbol" w:cs="Segoe UI Symbol"/>
                  </w:rPr>
                  <w:t>☐</w:t>
                </w:r>
              </w:sdtContent>
            </w:sdt>
            <w:r w:rsidR="00A7612F" w:rsidRPr="00542186">
              <w:t xml:space="preserve"> Activity 5.2 Setting financial goals </w:t>
            </w:r>
          </w:p>
          <w:p w14:paraId="0000054F" w14:textId="77777777" w:rsidR="00E211CD" w:rsidRPr="00542186" w:rsidRDefault="00000000" w:rsidP="00EA3A99">
            <w:pPr>
              <w:pStyle w:val="Tablecondensed"/>
            </w:pPr>
            <w:sdt>
              <w:sdtPr>
                <w:tag w:val="goog_rdk_144"/>
                <w:id w:val="-1152664463"/>
              </w:sdtPr>
              <w:sdtContent>
                <w:r w:rsidR="00A7612F" w:rsidRPr="00542186">
                  <w:rPr>
                    <w:rFonts w:ascii="Segoe UI Symbol" w:eastAsia="Arial Unicode MS" w:hAnsi="Segoe UI Symbol" w:cs="Segoe UI Symbol"/>
                  </w:rPr>
                  <w:t>☐</w:t>
                </w:r>
              </w:sdtContent>
            </w:sdt>
            <w:r w:rsidR="00A7612F" w:rsidRPr="00542186">
              <w:t xml:space="preserve"> Activity 5.3 Budget planner </w:t>
            </w:r>
          </w:p>
          <w:p w14:paraId="00000550" w14:textId="77777777" w:rsidR="00E211CD" w:rsidRDefault="00E211CD"/>
        </w:tc>
      </w:tr>
    </w:tbl>
    <w:p w14:paraId="0000055F" w14:textId="77777777" w:rsidR="00E211CD" w:rsidRPr="00EA3A99" w:rsidRDefault="00A7612F" w:rsidP="00EA3A99">
      <w:pPr>
        <w:pStyle w:val="Heading1"/>
      </w:pPr>
      <w:bookmarkStart w:id="38" w:name="_Toc212643090"/>
      <w:r w:rsidRPr="00EA3A99">
        <w:t>Task 6: Financial Advisor: Credit, savings and loans</w:t>
      </w:r>
      <w:bookmarkEnd w:id="38"/>
    </w:p>
    <w:p w14:paraId="00000560" w14:textId="77777777" w:rsidR="00E211CD" w:rsidRDefault="00E211CD"/>
    <w:tbl>
      <w:tblPr>
        <w:tblStyle w:val="affff0"/>
        <w:tblW w:w="877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77496EFA"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0" w:type="dxa"/>
          </w:tcPr>
          <w:p w14:paraId="00000561" w14:textId="77777777" w:rsidR="00E211CD" w:rsidRDefault="00A7612F" w:rsidP="00EA3A99">
            <w:pPr>
              <w:pStyle w:val="Tableheadingcondensed"/>
              <w:jc w:val="center"/>
            </w:pPr>
            <w:r>
              <w:t>Task checklist</w:t>
            </w:r>
          </w:p>
        </w:tc>
      </w:tr>
      <w:tr w:rsidR="00E211CD" w14:paraId="573366A7" w14:textId="77777777" w:rsidTr="177AED60">
        <w:trPr>
          <w:cnfStyle w:val="000000100000" w:firstRow="0" w:lastRow="0" w:firstColumn="0" w:lastColumn="0" w:oddVBand="0" w:evenVBand="0" w:oddHBand="1" w:evenHBand="0" w:firstRowFirstColumn="0" w:firstRowLastColumn="0" w:lastRowFirstColumn="0" w:lastRowLastColumn="0"/>
          <w:trHeight w:val="1188"/>
          <w:jc w:val="center"/>
        </w:trPr>
        <w:tc>
          <w:tcPr>
            <w:tcW w:w="8770" w:type="dxa"/>
          </w:tcPr>
          <w:p w14:paraId="00000562" w14:textId="77777777" w:rsidR="00E211CD" w:rsidRPr="00542186" w:rsidRDefault="00A7612F">
            <w:pPr>
              <w:ind w:left="90"/>
              <w:rPr>
                <w:rFonts w:ascii="Arial Narrow" w:hAnsi="Arial Narrow"/>
              </w:rPr>
            </w:pPr>
            <w:r w:rsidRPr="00542186">
              <w:rPr>
                <w:rFonts w:ascii="Arial Narrow" w:eastAsia="Arial Narrow" w:hAnsi="Arial Narrow" w:cs="Arial Narrow"/>
                <w:lang w:val="en-US"/>
              </w:rPr>
              <w:t>Students will complete the following for Literacy T</w:t>
            </w:r>
            <w:r w:rsidRPr="00542186">
              <w:rPr>
                <w:rFonts w:ascii="Arial Narrow" w:hAnsi="Arial Narrow"/>
                <w:lang w:val="en-US"/>
              </w:rPr>
              <w:t>ask 6</w:t>
            </w:r>
            <w:r w:rsidRPr="00542186">
              <w:rPr>
                <w:rFonts w:ascii="Arial Narrow" w:eastAsia="Arial Narrow" w:hAnsi="Arial Narrow" w:cs="Arial Narrow"/>
                <w:lang w:val="en-US"/>
              </w:rPr>
              <w:t xml:space="preserve">.  </w:t>
            </w:r>
          </w:p>
          <w:p w14:paraId="00000563" w14:textId="77777777" w:rsidR="00E211CD" w:rsidRPr="00542186" w:rsidRDefault="00000000" w:rsidP="00EA3A99">
            <w:pPr>
              <w:pStyle w:val="Tablecondensed"/>
            </w:pPr>
            <w:sdt>
              <w:sdtPr>
                <w:tag w:val="goog_rdk_145"/>
                <w:id w:val="-555329662"/>
              </w:sdtPr>
              <w:sdtContent>
                <w:r w:rsidR="00A7612F" w:rsidRPr="00542186">
                  <w:rPr>
                    <w:rFonts w:ascii="Segoe UI Symbol" w:eastAsia="Arial Unicode MS" w:hAnsi="Segoe UI Symbol" w:cs="Segoe UI Symbol"/>
                  </w:rPr>
                  <w:t>☐</w:t>
                </w:r>
              </w:sdtContent>
            </w:sdt>
            <w:r w:rsidR="00A7612F" w:rsidRPr="00542186">
              <w:t xml:space="preserve"> Activity 6.1 Financial scenarios  </w:t>
            </w:r>
          </w:p>
          <w:p w14:paraId="00000564" w14:textId="77777777" w:rsidR="00E211CD" w:rsidRPr="00542186" w:rsidRDefault="00000000" w:rsidP="00EA3A99">
            <w:pPr>
              <w:pStyle w:val="Tablecondensed"/>
            </w:pPr>
            <w:sdt>
              <w:sdtPr>
                <w:tag w:val="goog_rdk_146"/>
                <w:id w:val="938809726"/>
              </w:sdtPr>
              <w:sdtContent>
                <w:r w:rsidR="00A7612F" w:rsidRPr="00542186">
                  <w:rPr>
                    <w:rFonts w:ascii="Segoe UI Symbol" w:eastAsia="Arial Unicode MS" w:hAnsi="Segoe UI Symbol" w:cs="Segoe UI Symbol"/>
                  </w:rPr>
                  <w:t>☐</w:t>
                </w:r>
              </w:sdtContent>
            </w:sdt>
            <w:r w:rsidR="00A7612F" w:rsidRPr="00542186">
              <w:t xml:space="preserve"> Activity 6.2 Comparing debit products for credit cards and personal loans </w:t>
            </w:r>
          </w:p>
          <w:p w14:paraId="00000565" w14:textId="77777777" w:rsidR="00E211CD" w:rsidRDefault="00000000" w:rsidP="00EA3A99">
            <w:pPr>
              <w:pStyle w:val="Tablecondensed"/>
            </w:pPr>
            <w:sdt>
              <w:sdtPr>
                <w:tag w:val="goog_rdk_147"/>
                <w:id w:val="1803606081"/>
              </w:sdtPr>
              <w:sdtContent>
                <w:r w:rsidR="00A7612F" w:rsidRPr="00542186">
                  <w:rPr>
                    <w:rFonts w:ascii="Segoe UI Symbol" w:eastAsia="Arial Unicode MS" w:hAnsi="Segoe UI Symbol" w:cs="Segoe UI Symbol"/>
                  </w:rPr>
                  <w:t>☐</w:t>
                </w:r>
              </w:sdtContent>
            </w:sdt>
            <w:r w:rsidR="00A7612F" w:rsidRPr="00542186">
              <w:t xml:space="preserve"> Activity 6.3 The impact of saving and staying out of debt</w:t>
            </w:r>
            <w:r w:rsidR="00A7612F">
              <w:t xml:space="preserve"> </w:t>
            </w:r>
          </w:p>
        </w:tc>
      </w:tr>
    </w:tbl>
    <w:p w14:paraId="00000567" w14:textId="77777777" w:rsidR="00E211CD" w:rsidRPr="00EA3A99" w:rsidRDefault="00A7612F" w:rsidP="00EA3A99">
      <w:pPr>
        <w:pStyle w:val="Heading3"/>
      </w:pPr>
      <w:bookmarkStart w:id="39" w:name="_Toc212643091"/>
      <w:r w:rsidRPr="00EA3A99">
        <w:lastRenderedPageBreak/>
        <w:t>Activity 6.1 Financial scenarios</w:t>
      </w:r>
      <w:bookmarkEnd w:id="39"/>
      <w:r w:rsidRPr="00EA3A99">
        <w:t xml:space="preserve"> </w:t>
      </w:r>
    </w:p>
    <w:p w14:paraId="00000569" w14:textId="3C171FBE" w:rsidR="00E211CD" w:rsidRPr="00EA3A99" w:rsidRDefault="00CE489B" w:rsidP="00EA3A99">
      <w:pPr>
        <w:pStyle w:val="BodyText"/>
      </w:pPr>
      <w:r w:rsidRPr="00EA3A99">
        <w:rPr>
          <w:noProof/>
        </w:rPr>
        <w:drawing>
          <wp:inline distT="0" distB="0" distL="0" distR="0" wp14:anchorId="416CAD30" wp14:editId="013CE8ED">
            <wp:extent cx="286938" cy="252000"/>
            <wp:effectExtent l="0" t="0" r="5715" b="2540"/>
            <wp:docPr id="607737874"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EA3A99">
        <w:t xml:space="preserve"> </w:t>
      </w:r>
      <w:r w:rsidR="0015493F" w:rsidRPr="00EA3A99">
        <w:rPr>
          <w:noProof/>
        </w:rPr>
        <w:drawing>
          <wp:inline distT="0" distB="0" distL="0" distR="0" wp14:anchorId="31E715F6" wp14:editId="09423C99">
            <wp:extent cx="239882" cy="252000"/>
            <wp:effectExtent l="0" t="0" r="1905" b="2540"/>
            <wp:docPr id="1812458726"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A7612F" w:rsidRPr="00EA3A99">
        <w:t xml:space="preserve"> </w:t>
      </w:r>
      <w:r w:rsidR="0015493F" w:rsidRPr="00EA3A99">
        <w:rPr>
          <w:noProof/>
        </w:rPr>
        <w:drawing>
          <wp:inline distT="0" distB="0" distL="0" distR="0" wp14:anchorId="7A18A312" wp14:editId="1E34D8F6">
            <wp:extent cx="286094" cy="252000"/>
            <wp:effectExtent l="0" t="0" r="0" b="2540"/>
            <wp:docPr id="269720597"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EA3A99">
        <w:t xml:space="preserve"> </w:t>
      </w:r>
      <w:r w:rsidR="00A7612F" w:rsidRPr="00EA3A99">
        <w:rPr>
          <w:rStyle w:val="Bold"/>
        </w:rPr>
        <w:t>Part 1:</w:t>
      </w:r>
      <w:r w:rsidR="00A7612F" w:rsidRPr="00EA3A99">
        <w:t xml:space="preserve"> Read the two scenarios and answer the following questions for each scenario in the table below.</w:t>
      </w:r>
    </w:p>
    <w:tbl>
      <w:tblPr>
        <w:tblStyle w:val="affff1"/>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69F5FBFE" w14:textId="77777777" w:rsidTr="62CF9FF4">
        <w:tc>
          <w:tcPr>
            <w:tcW w:w="8805" w:type="dxa"/>
            <w:shd w:val="clear" w:color="auto" w:fill="00573F"/>
          </w:tcPr>
          <w:p w14:paraId="0000056B" w14:textId="0691997E" w:rsidR="00E211CD" w:rsidRPr="00EA3A99" w:rsidRDefault="00A7612F" w:rsidP="00EA3A99">
            <w:pPr>
              <w:pStyle w:val="Tableheadingcondensed"/>
              <w:rPr>
                <w:rStyle w:val="Bold"/>
              </w:rPr>
            </w:pPr>
            <w:r w:rsidRPr="00EA3A99">
              <w:rPr>
                <w:rStyle w:val="Bold"/>
              </w:rPr>
              <w:t>Scenario 1</w:t>
            </w:r>
          </w:p>
        </w:tc>
      </w:tr>
      <w:tr w:rsidR="00E211CD" w14:paraId="1CD12B9F" w14:textId="77777777" w:rsidTr="00871BA3">
        <w:trPr>
          <w:trHeight w:val="1191"/>
        </w:trPr>
        <w:tc>
          <w:tcPr>
            <w:tcW w:w="8805" w:type="dxa"/>
          </w:tcPr>
          <w:p w14:paraId="0000056C" w14:textId="77777777" w:rsidR="00E211CD" w:rsidRPr="00542186" w:rsidRDefault="00A7612F" w:rsidP="00EA3A99">
            <w:pPr>
              <w:pStyle w:val="Tablecondensed"/>
              <w:rPr>
                <w:color w:val="0F7EB4"/>
                <w:sz w:val="32"/>
                <w:szCs w:val="32"/>
              </w:rPr>
            </w:pPr>
            <w:r w:rsidRPr="00542186">
              <w:t>Lilian’s television was damaged by her dog, and she decided to replace it with a new one. She went into a shop to check out the televisions and, after talking to the salesperson, decided to buy a huge ‘smart’ television, using a 12-month interest-free deal. Lillian was so excited that she didn’t wait to shop around and thought that the interest-free deal sounded good. The television costs $1605.</w:t>
            </w:r>
          </w:p>
        </w:tc>
      </w:tr>
      <w:tr w:rsidR="00E211CD" w14:paraId="1F833F44" w14:textId="77777777" w:rsidTr="00871BA3">
        <w:trPr>
          <w:trHeight w:val="2835"/>
        </w:trPr>
        <w:tc>
          <w:tcPr>
            <w:tcW w:w="8805" w:type="dxa"/>
          </w:tcPr>
          <w:p w14:paraId="0000056D" w14:textId="31945DBB" w:rsidR="00E211CD" w:rsidRPr="00542186" w:rsidRDefault="00A7612F" w:rsidP="00871BA3">
            <w:pPr>
              <w:pStyle w:val="Tablecondensed"/>
              <w:numPr>
                <w:ilvl w:val="0"/>
                <w:numId w:val="39"/>
              </w:numPr>
            </w:pPr>
            <w:r w:rsidRPr="00542186">
              <w:t>‘</w:t>
            </w:r>
            <w:r w:rsidRPr="00871BA3">
              <w:rPr>
                <w:rFonts w:eastAsia="Calibri" w:cs="Calibri"/>
                <w:szCs w:val="20"/>
                <w:lang w:val="en" w:eastAsia="ja-JP"/>
              </w:rPr>
              <w:t>Want’ or ‘Need’? Does Lillian ‘want’ or</w:t>
            </w:r>
            <w:r w:rsidRPr="00542186">
              <w:t xml:space="preserve"> ‘need’ this television? Explain your answer.</w:t>
            </w:r>
          </w:p>
          <w:p w14:paraId="0000056F" w14:textId="32A842A4" w:rsidR="00E211CD" w:rsidRPr="00871BA3" w:rsidRDefault="00A7612F" w:rsidP="00871BA3">
            <w:pPr>
              <w:pStyle w:val="Tablecondensednumbered"/>
              <w:numPr>
                <w:ilvl w:val="0"/>
                <w:numId w:val="39"/>
              </w:numPr>
            </w:pPr>
            <w:r w:rsidRPr="00871BA3">
              <w:t xml:space="preserve">Go to </w:t>
            </w:r>
            <w:proofErr w:type="spellStart"/>
            <w:r w:rsidRPr="00871BA3">
              <w:t>Moneysmart’s</w:t>
            </w:r>
            <w:proofErr w:type="spellEnd"/>
            <w:r w:rsidRPr="00871BA3">
              <w:t xml:space="preserve"> Interest-Free Deal Calculator and work out how much Lilian will be paying for her television.</w:t>
            </w:r>
          </w:p>
          <w:p w14:paraId="00000571" w14:textId="2F214284" w:rsidR="00E211CD" w:rsidRPr="00871BA3" w:rsidRDefault="0015493F" w:rsidP="00871BA3">
            <w:pPr>
              <w:pStyle w:val="Tablecondensed"/>
              <w:spacing w:before="240"/>
            </w:pPr>
            <w:r w:rsidRPr="00871BA3">
              <w:rPr>
                <w:noProof/>
              </w:rPr>
              <w:drawing>
                <wp:inline distT="0" distB="0" distL="0" distR="0" wp14:anchorId="504C706A" wp14:editId="1F817125">
                  <wp:extent cx="245947" cy="252000"/>
                  <wp:effectExtent l="0" t="0" r="0" b="2540"/>
                  <wp:docPr id="1092785845"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A7612F" w:rsidRPr="00871BA3">
              <w:t xml:space="preserve"> </w:t>
            </w:r>
            <w:hyperlink r:id="rId45">
              <w:r w:rsidR="00A7612F" w:rsidRPr="00871BA3">
                <w:rPr>
                  <w:rStyle w:val="Hyperlink"/>
                </w:rPr>
                <w:t>Interest-free deal calculator</w:t>
              </w:r>
            </w:hyperlink>
          </w:p>
          <w:p w14:paraId="2D42DE88" w14:textId="63C3ED7B" w:rsidR="00871BA3" w:rsidRPr="00871BA3" w:rsidRDefault="00A7612F" w:rsidP="00871BA3">
            <w:pPr>
              <w:pStyle w:val="Tablecondensed"/>
              <w:numPr>
                <w:ilvl w:val="0"/>
                <w:numId w:val="39"/>
              </w:numPr>
            </w:pPr>
            <w:r w:rsidRPr="00542186">
              <w:t>Per month:</w:t>
            </w:r>
          </w:p>
          <w:p w14:paraId="6CD8CB5A" w14:textId="0FAC73F0" w:rsidR="00871BA3" w:rsidRDefault="00A7612F" w:rsidP="00871BA3">
            <w:pPr>
              <w:pStyle w:val="Tablecondensed"/>
              <w:numPr>
                <w:ilvl w:val="0"/>
                <w:numId w:val="39"/>
              </w:numPr>
            </w:pPr>
            <w:r w:rsidRPr="00542186">
              <w:t>Total cost:</w:t>
            </w:r>
          </w:p>
          <w:p w14:paraId="00000577" w14:textId="5D066C68" w:rsidR="00871BA3" w:rsidRPr="00871BA3" w:rsidRDefault="6F5F50E8" w:rsidP="00871BA3">
            <w:pPr>
              <w:pStyle w:val="Tablecondensed"/>
              <w:numPr>
                <w:ilvl w:val="0"/>
                <w:numId w:val="39"/>
              </w:numPr>
            </w:pPr>
            <w:r w:rsidRPr="00542186">
              <w:t xml:space="preserve">What will happen if Lillian cannot pay her full </w:t>
            </w:r>
            <w:proofErr w:type="spellStart"/>
            <w:r w:rsidRPr="00542186">
              <w:t>installment</w:t>
            </w:r>
            <w:proofErr w:type="spellEnd"/>
            <w:r w:rsidRPr="00542186">
              <w:t xml:space="preserve"> or if she misses a payment? Check the advice provided on the Interest-free deal calculator.</w:t>
            </w:r>
          </w:p>
        </w:tc>
      </w:tr>
    </w:tbl>
    <w:p w14:paraId="429CBABF" w14:textId="77777777" w:rsidR="00871BA3" w:rsidRDefault="00871BA3"/>
    <w:tbl>
      <w:tblPr>
        <w:tblStyle w:val="affff1"/>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091ED8A4" w14:textId="77777777" w:rsidTr="62CF9FF4">
        <w:tc>
          <w:tcPr>
            <w:tcW w:w="8805" w:type="dxa"/>
            <w:shd w:val="clear" w:color="auto" w:fill="00573F"/>
          </w:tcPr>
          <w:p w14:paraId="00000579" w14:textId="6C2A6F70" w:rsidR="00E211CD" w:rsidRPr="00871BA3" w:rsidRDefault="00A7612F" w:rsidP="00871BA3">
            <w:pPr>
              <w:pStyle w:val="Tableheadingcondensed"/>
              <w:rPr>
                <w:rStyle w:val="Bold"/>
              </w:rPr>
            </w:pPr>
            <w:r w:rsidRPr="00871BA3">
              <w:rPr>
                <w:rStyle w:val="Bold"/>
              </w:rPr>
              <w:t xml:space="preserve">Scenario 2 </w:t>
            </w:r>
          </w:p>
        </w:tc>
      </w:tr>
      <w:tr w:rsidR="00E211CD" w14:paraId="7F69C33F" w14:textId="77777777" w:rsidTr="00871BA3">
        <w:trPr>
          <w:trHeight w:val="768"/>
        </w:trPr>
        <w:tc>
          <w:tcPr>
            <w:tcW w:w="8805" w:type="dxa"/>
          </w:tcPr>
          <w:p w14:paraId="0000057B" w14:textId="2D4C90BF" w:rsidR="00E211CD" w:rsidRPr="00871BA3" w:rsidRDefault="00A7612F" w:rsidP="00871BA3">
            <w:pPr>
              <w:pStyle w:val="Tablecondensed"/>
            </w:pPr>
            <w:r w:rsidRPr="00542186">
              <w:t>Greg bought his dream car for his work at a cost of $25 000 using a secured personal loan over four years charging 8.5% interest with a $10 per month account fee. Greg found that he couldn’t keep up the car loan repayments.</w:t>
            </w:r>
          </w:p>
        </w:tc>
      </w:tr>
      <w:tr w:rsidR="00E211CD" w14:paraId="17744685" w14:textId="77777777" w:rsidTr="00871BA3">
        <w:trPr>
          <w:trHeight w:val="2679"/>
        </w:trPr>
        <w:tc>
          <w:tcPr>
            <w:tcW w:w="8805" w:type="dxa"/>
          </w:tcPr>
          <w:p w14:paraId="0000057C" w14:textId="1A85518E" w:rsidR="00E211CD" w:rsidRPr="00871BA3" w:rsidRDefault="00A7612F" w:rsidP="00871BA3">
            <w:pPr>
              <w:pStyle w:val="Tablecondensed"/>
              <w:numPr>
                <w:ilvl w:val="0"/>
                <w:numId w:val="40"/>
              </w:numPr>
            </w:pPr>
            <w:r w:rsidRPr="00871BA3">
              <w:t>‘Want’ or ‘Need’? Did Greg ‘want’ or ‘need’ this car? Explain your answer.</w:t>
            </w:r>
          </w:p>
          <w:p w14:paraId="0000057D" w14:textId="1039128E" w:rsidR="00E211CD" w:rsidRPr="00871BA3" w:rsidRDefault="00A7612F" w:rsidP="00871BA3">
            <w:pPr>
              <w:pStyle w:val="Tablecondensed"/>
              <w:numPr>
                <w:ilvl w:val="0"/>
                <w:numId w:val="40"/>
              </w:numPr>
            </w:pPr>
            <w:r w:rsidRPr="00871BA3">
              <w:t xml:space="preserve">Go to </w:t>
            </w:r>
            <w:proofErr w:type="spellStart"/>
            <w:r w:rsidRPr="00871BA3">
              <w:t>Moneysmart’s</w:t>
            </w:r>
            <w:proofErr w:type="spellEnd"/>
            <w:r w:rsidRPr="00871BA3">
              <w:t xml:space="preserve"> Personal loan calculator and work out how much Greg’s loan was costing him.</w:t>
            </w:r>
          </w:p>
          <w:p w14:paraId="0000057E" w14:textId="48771ACB" w:rsidR="00E211CD" w:rsidRPr="00871BA3" w:rsidRDefault="0015493F" w:rsidP="00871BA3">
            <w:pPr>
              <w:pStyle w:val="Tablecondensed"/>
              <w:spacing w:before="240"/>
            </w:pPr>
            <w:r w:rsidRPr="00871BA3">
              <w:rPr>
                <w:noProof/>
              </w:rPr>
              <w:drawing>
                <wp:inline distT="0" distB="0" distL="0" distR="0" wp14:anchorId="348ED3CB" wp14:editId="665FEF6E">
                  <wp:extent cx="245947" cy="252000"/>
                  <wp:effectExtent l="0" t="0" r="0" b="2540"/>
                  <wp:docPr id="1370834347"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871BA3">
              <w:t xml:space="preserve"> </w:t>
            </w:r>
            <w:hyperlink r:id="rId46">
              <w:r w:rsidR="00A7612F" w:rsidRPr="00871BA3">
                <w:rPr>
                  <w:rStyle w:val="Hyperlink"/>
                </w:rPr>
                <w:t>Personal loan calculator</w:t>
              </w:r>
            </w:hyperlink>
          </w:p>
          <w:p w14:paraId="00000580" w14:textId="391F2189" w:rsidR="00E211CD" w:rsidRPr="00871BA3" w:rsidRDefault="00A7612F" w:rsidP="00871BA3">
            <w:pPr>
              <w:pStyle w:val="Tablecondensed"/>
              <w:numPr>
                <w:ilvl w:val="0"/>
                <w:numId w:val="40"/>
              </w:numPr>
            </w:pPr>
            <w:r w:rsidRPr="00871BA3">
              <w:t>Per month:</w:t>
            </w:r>
          </w:p>
          <w:p w14:paraId="00000582" w14:textId="77541652" w:rsidR="00E211CD" w:rsidRPr="00871BA3" w:rsidRDefault="00A7612F" w:rsidP="00871BA3">
            <w:pPr>
              <w:pStyle w:val="Tablecondensed"/>
              <w:numPr>
                <w:ilvl w:val="0"/>
                <w:numId w:val="40"/>
              </w:numPr>
            </w:pPr>
            <w:r w:rsidRPr="00871BA3">
              <w:t>Total cost:</w:t>
            </w:r>
          </w:p>
          <w:p w14:paraId="00000585" w14:textId="4612AD2C" w:rsidR="00E211CD" w:rsidRPr="00871BA3" w:rsidRDefault="00A7612F" w:rsidP="00871BA3">
            <w:pPr>
              <w:pStyle w:val="Tablecondensed"/>
              <w:numPr>
                <w:ilvl w:val="0"/>
                <w:numId w:val="40"/>
              </w:numPr>
            </w:pPr>
            <w:r w:rsidRPr="00871BA3">
              <w:t xml:space="preserve">What options does Greg have to consider? </w:t>
            </w:r>
          </w:p>
        </w:tc>
      </w:tr>
    </w:tbl>
    <w:p w14:paraId="00000586" w14:textId="77777777" w:rsidR="00E211CD" w:rsidRDefault="00E211CD" w:rsidP="00871BA3">
      <w:pPr>
        <w:pStyle w:val="BodyText"/>
      </w:pPr>
    </w:p>
    <w:tbl>
      <w:tblPr>
        <w:tblStyle w:val="affff2"/>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62C20EE4"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587" w14:textId="513CC233" w:rsidR="00E211CD" w:rsidRPr="00CA6AC8" w:rsidRDefault="00A7612F" w:rsidP="00871BA3">
            <w:pPr>
              <w:pStyle w:val="Tableheadingcondensed"/>
              <w:jc w:val="center"/>
            </w:pPr>
            <w:r w:rsidRPr="00CA6AC8">
              <w:t>Task 6: Activity 6.1 Financial scenarios</w:t>
            </w:r>
          </w:p>
          <w:p w14:paraId="00000588" w14:textId="0A98FC74" w:rsidR="00E211CD" w:rsidRDefault="00A7612F" w:rsidP="00871BA3">
            <w:pPr>
              <w:pStyle w:val="Tableheadingcondensed"/>
              <w:jc w:val="center"/>
            </w:pPr>
            <w:r w:rsidRPr="00CA6AC8">
              <w:t xml:space="preserve">Student </w:t>
            </w:r>
            <w:r w:rsidR="00871BA3">
              <w:t>r</w:t>
            </w:r>
            <w:r w:rsidRPr="00CA6AC8">
              <w:t>eflection: How well did you go with this step? (Please tick the box below)</w:t>
            </w:r>
          </w:p>
        </w:tc>
      </w:tr>
      <w:tr w:rsidR="00E211CD" w14:paraId="49C231F8"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58D" w14:textId="77777777" w:rsidR="00E211CD" w:rsidRPr="00871BA3" w:rsidRDefault="00000000" w:rsidP="00871BA3">
            <w:pPr>
              <w:pStyle w:val="Tablecondensed"/>
              <w:jc w:val="center"/>
            </w:pPr>
            <w:sdt>
              <w:sdtPr>
                <w:tag w:val="goog_rdk_148"/>
                <w:id w:val="152466989"/>
              </w:sdtPr>
              <w:sdtContent>
                <w:r w:rsidR="00A7612F" w:rsidRPr="00871BA3">
                  <w:rPr>
                    <w:rFonts w:ascii="Segoe UI Symbol" w:hAnsi="Segoe UI Symbol" w:cs="Segoe UI Symbol"/>
                  </w:rPr>
                  <w:t>☐</w:t>
                </w:r>
              </w:sdtContent>
            </w:sdt>
            <w:r w:rsidR="00A7612F" w:rsidRPr="00871BA3">
              <w:t>Not Submitted</w:t>
            </w:r>
          </w:p>
        </w:tc>
        <w:tc>
          <w:tcPr>
            <w:tcW w:w="1815" w:type="dxa"/>
          </w:tcPr>
          <w:p w14:paraId="0000058E" w14:textId="77777777" w:rsidR="00E211CD" w:rsidRPr="00871BA3" w:rsidRDefault="00000000" w:rsidP="00871BA3">
            <w:pPr>
              <w:pStyle w:val="Tablecondensed"/>
              <w:jc w:val="center"/>
            </w:pPr>
            <w:sdt>
              <w:sdtPr>
                <w:tag w:val="goog_rdk_149"/>
                <w:id w:val="-321653821"/>
              </w:sdtPr>
              <w:sdtContent>
                <w:r w:rsidR="00A7612F" w:rsidRPr="00871BA3">
                  <w:rPr>
                    <w:rFonts w:ascii="Segoe UI Symbol" w:hAnsi="Segoe UI Symbol" w:cs="Segoe UI Symbol"/>
                  </w:rPr>
                  <w:t>☐</w:t>
                </w:r>
              </w:sdtContent>
            </w:sdt>
            <w:r w:rsidR="00A7612F" w:rsidRPr="00871BA3">
              <w:t>Beginning</w:t>
            </w:r>
          </w:p>
        </w:tc>
        <w:tc>
          <w:tcPr>
            <w:tcW w:w="1876" w:type="dxa"/>
          </w:tcPr>
          <w:p w14:paraId="0000058F" w14:textId="77777777" w:rsidR="00E211CD" w:rsidRPr="00871BA3" w:rsidRDefault="00000000" w:rsidP="00871BA3">
            <w:pPr>
              <w:pStyle w:val="Tablecondensed"/>
              <w:jc w:val="center"/>
            </w:pPr>
            <w:sdt>
              <w:sdtPr>
                <w:tag w:val="goog_rdk_150"/>
                <w:id w:val="342416887"/>
              </w:sdtPr>
              <w:sdtContent>
                <w:r w:rsidR="00A7612F" w:rsidRPr="00871BA3">
                  <w:rPr>
                    <w:rFonts w:ascii="Segoe UI Symbol" w:hAnsi="Segoe UI Symbol" w:cs="Segoe UI Symbol"/>
                  </w:rPr>
                  <w:t>☐</w:t>
                </w:r>
              </w:sdtContent>
            </w:sdt>
            <w:r w:rsidR="00A7612F" w:rsidRPr="00871BA3">
              <w:t>Consolidating</w:t>
            </w:r>
          </w:p>
        </w:tc>
        <w:tc>
          <w:tcPr>
            <w:tcW w:w="1765" w:type="dxa"/>
          </w:tcPr>
          <w:p w14:paraId="00000590" w14:textId="77777777" w:rsidR="00E211CD" w:rsidRPr="00871BA3" w:rsidRDefault="00000000" w:rsidP="00871BA3">
            <w:pPr>
              <w:pStyle w:val="Tablecondensed"/>
              <w:jc w:val="center"/>
            </w:pPr>
            <w:sdt>
              <w:sdtPr>
                <w:tag w:val="goog_rdk_151"/>
                <w:id w:val="-166130286"/>
              </w:sdtPr>
              <w:sdtContent>
                <w:r w:rsidR="00A7612F" w:rsidRPr="00871BA3">
                  <w:rPr>
                    <w:rFonts w:ascii="Segoe UI Symbol" w:hAnsi="Segoe UI Symbol" w:cs="Segoe UI Symbol"/>
                  </w:rPr>
                  <w:t>☐</w:t>
                </w:r>
              </w:sdtContent>
            </w:sdt>
            <w:r w:rsidR="00A7612F" w:rsidRPr="00871BA3">
              <w:t>Achieving</w:t>
            </w:r>
          </w:p>
        </w:tc>
        <w:tc>
          <w:tcPr>
            <w:tcW w:w="1747" w:type="dxa"/>
          </w:tcPr>
          <w:p w14:paraId="00000591" w14:textId="77777777" w:rsidR="00E211CD" w:rsidRPr="00871BA3" w:rsidRDefault="00000000" w:rsidP="00871BA3">
            <w:pPr>
              <w:pStyle w:val="Tablecondensed"/>
              <w:jc w:val="center"/>
            </w:pPr>
            <w:sdt>
              <w:sdtPr>
                <w:tag w:val="goog_rdk_152"/>
                <w:id w:val="-939149078"/>
              </w:sdtPr>
              <w:sdtContent>
                <w:r w:rsidR="00A7612F" w:rsidRPr="00871BA3">
                  <w:rPr>
                    <w:rFonts w:ascii="Segoe UI Symbol" w:hAnsi="Segoe UI Symbol" w:cs="Segoe UI Symbol"/>
                  </w:rPr>
                  <w:t>☐</w:t>
                </w:r>
              </w:sdtContent>
            </w:sdt>
            <w:r w:rsidR="00A7612F" w:rsidRPr="00871BA3">
              <w:t>Excelling</w:t>
            </w:r>
          </w:p>
        </w:tc>
      </w:tr>
      <w:tr w:rsidR="00E211CD" w14:paraId="3A03DB93"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593" w14:textId="18D178EC" w:rsidR="00E211CD" w:rsidRDefault="00A7612F" w:rsidP="00871BA3">
            <w:pPr>
              <w:pStyle w:val="Tablecondensed"/>
            </w:pPr>
            <w:r>
              <w:t xml:space="preserve">Student </w:t>
            </w:r>
            <w:r w:rsidR="00871BA3">
              <w:t>c</w:t>
            </w:r>
            <w:r>
              <w:t>omment (</w:t>
            </w:r>
            <w:r w:rsidR="00871BA3">
              <w:t>o</w:t>
            </w:r>
            <w:r>
              <w:t>ptional):</w:t>
            </w:r>
          </w:p>
        </w:tc>
      </w:tr>
      <w:tr w:rsidR="00E211CD" w14:paraId="410B6022"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598" w14:textId="4C701CA1" w:rsidR="00E211CD" w:rsidRPr="00871BA3" w:rsidRDefault="00A7612F" w:rsidP="00871BA3">
            <w:pPr>
              <w:pStyle w:val="Tableheadingcondensed"/>
              <w:jc w:val="center"/>
              <w:rPr>
                <w:rStyle w:val="Bold"/>
              </w:rPr>
            </w:pPr>
            <w:r w:rsidRPr="00871BA3">
              <w:rPr>
                <w:rStyle w:val="Bold"/>
              </w:rPr>
              <w:t xml:space="preserve">Teacher </w:t>
            </w:r>
            <w:r w:rsidR="00871BA3" w:rsidRPr="00871BA3">
              <w:rPr>
                <w:rStyle w:val="Bold"/>
              </w:rPr>
              <w:t>f</w:t>
            </w:r>
            <w:r w:rsidRPr="00871BA3">
              <w:rPr>
                <w:rStyle w:val="Bold"/>
              </w:rPr>
              <w:t>eedback</w:t>
            </w:r>
          </w:p>
        </w:tc>
      </w:tr>
      <w:tr w:rsidR="00E211CD" w14:paraId="6C73C7FF"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59D" w14:textId="77777777" w:rsidR="00E211CD" w:rsidRDefault="00000000" w:rsidP="00871BA3">
            <w:pPr>
              <w:pStyle w:val="Tablecondensed"/>
              <w:jc w:val="center"/>
            </w:pPr>
            <w:sdt>
              <w:sdtPr>
                <w:tag w:val="goog_rdk_153"/>
                <w:id w:val="-1138478192"/>
              </w:sdtPr>
              <w:sdtContent>
                <w:r w:rsidR="00A7612F">
                  <w:rPr>
                    <w:rFonts w:ascii="Arial Unicode MS" w:eastAsia="Arial Unicode MS" w:hAnsi="Arial Unicode MS" w:cs="Arial Unicode MS"/>
                  </w:rPr>
                  <w:t>☐</w:t>
                </w:r>
              </w:sdtContent>
            </w:sdt>
            <w:r w:rsidR="00A7612F">
              <w:t>Not Submitted</w:t>
            </w:r>
          </w:p>
        </w:tc>
        <w:tc>
          <w:tcPr>
            <w:tcW w:w="1815" w:type="dxa"/>
          </w:tcPr>
          <w:p w14:paraId="0000059E" w14:textId="77777777" w:rsidR="00E211CD" w:rsidRDefault="00000000" w:rsidP="00871BA3">
            <w:pPr>
              <w:pStyle w:val="Tablecondensed"/>
              <w:jc w:val="center"/>
            </w:pPr>
            <w:sdt>
              <w:sdtPr>
                <w:tag w:val="goog_rdk_154"/>
                <w:id w:val="1683264018"/>
              </w:sdtPr>
              <w:sdtContent>
                <w:r w:rsidR="00A7612F">
                  <w:rPr>
                    <w:rFonts w:ascii="Arial Unicode MS" w:eastAsia="Arial Unicode MS" w:hAnsi="Arial Unicode MS" w:cs="Arial Unicode MS"/>
                  </w:rPr>
                  <w:t>☐</w:t>
                </w:r>
              </w:sdtContent>
            </w:sdt>
            <w:r w:rsidR="00A7612F">
              <w:t>Beginning</w:t>
            </w:r>
          </w:p>
        </w:tc>
        <w:tc>
          <w:tcPr>
            <w:tcW w:w="1876" w:type="dxa"/>
          </w:tcPr>
          <w:p w14:paraId="0000059F" w14:textId="77777777" w:rsidR="00E211CD" w:rsidRDefault="00000000" w:rsidP="00871BA3">
            <w:pPr>
              <w:pStyle w:val="Tablecondensed"/>
              <w:jc w:val="center"/>
            </w:pPr>
            <w:sdt>
              <w:sdtPr>
                <w:tag w:val="goog_rdk_155"/>
                <w:id w:val="556383802"/>
              </w:sdtPr>
              <w:sdtContent>
                <w:r w:rsidR="00A7612F">
                  <w:rPr>
                    <w:rFonts w:ascii="Arial Unicode MS" w:eastAsia="Arial Unicode MS" w:hAnsi="Arial Unicode MS" w:cs="Arial Unicode MS"/>
                  </w:rPr>
                  <w:t>☐</w:t>
                </w:r>
              </w:sdtContent>
            </w:sdt>
            <w:r w:rsidR="00A7612F">
              <w:t>Consolidating</w:t>
            </w:r>
          </w:p>
        </w:tc>
        <w:tc>
          <w:tcPr>
            <w:tcW w:w="1765" w:type="dxa"/>
          </w:tcPr>
          <w:p w14:paraId="000005A0" w14:textId="77777777" w:rsidR="00E211CD" w:rsidRDefault="00000000" w:rsidP="00871BA3">
            <w:pPr>
              <w:pStyle w:val="Tablecondensed"/>
              <w:jc w:val="center"/>
            </w:pPr>
            <w:sdt>
              <w:sdtPr>
                <w:tag w:val="goog_rdk_156"/>
                <w:id w:val="1138650796"/>
              </w:sdtPr>
              <w:sdtContent>
                <w:r w:rsidR="00A7612F">
                  <w:rPr>
                    <w:rFonts w:ascii="Arial Unicode MS" w:eastAsia="Arial Unicode MS" w:hAnsi="Arial Unicode MS" w:cs="Arial Unicode MS"/>
                  </w:rPr>
                  <w:t>☐</w:t>
                </w:r>
              </w:sdtContent>
            </w:sdt>
            <w:r w:rsidR="00A7612F">
              <w:t>Achieving</w:t>
            </w:r>
          </w:p>
        </w:tc>
        <w:tc>
          <w:tcPr>
            <w:tcW w:w="1747" w:type="dxa"/>
          </w:tcPr>
          <w:p w14:paraId="000005A1" w14:textId="77777777" w:rsidR="00E211CD" w:rsidRDefault="00000000" w:rsidP="00871BA3">
            <w:pPr>
              <w:pStyle w:val="Tablecondensed"/>
              <w:jc w:val="center"/>
            </w:pPr>
            <w:sdt>
              <w:sdtPr>
                <w:tag w:val="goog_rdk_157"/>
                <w:id w:val="1398342777"/>
              </w:sdtPr>
              <w:sdtContent>
                <w:r w:rsidR="00A7612F">
                  <w:rPr>
                    <w:rFonts w:ascii="Arial Unicode MS" w:eastAsia="Arial Unicode MS" w:hAnsi="Arial Unicode MS" w:cs="Arial Unicode MS"/>
                  </w:rPr>
                  <w:t>☐</w:t>
                </w:r>
              </w:sdtContent>
            </w:sdt>
            <w:r w:rsidR="00A7612F">
              <w:t>Excelling</w:t>
            </w:r>
          </w:p>
        </w:tc>
      </w:tr>
      <w:tr w:rsidR="00E211CD" w14:paraId="30CC8510"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5A2" w14:textId="77777777" w:rsidR="00E211CD" w:rsidRPr="00871BA3" w:rsidRDefault="00A7612F" w:rsidP="00871BA3">
            <w:pPr>
              <w:pStyle w:val="Tablecondensed"/>
            </w:pPr>
            <w:r w:rsidRPr="00871BA3">
              <w:rPr>
                <w:rStyle w:val="Bold"/>
              </w:rPr>
              <w:t>Not Submitted:</w:t>
            </w:r>
            <w:r w:rsidRPr="00871BA3">
              <w:t xml:space="preserve"> No work has been submitted or attempted for this outcome. </w:t>
            </w:r>
          </w:p>
        </w:tc>
        <w:tc>
          <w:tcPr>
            <w:tcW w:w="1815" w:type="dxa"/>
          </w:tcPr>
          <w:p w14:paraId="000005A3" w14:textId="77777777" w:rsidR="00E211CD" w:rsidRPr="00871BA3" w:rsidRDefault="00A7612F" w:rsidP="00871BA3">
            <w:pPr>
              <w:pStyle w:val="Tablecondensed"/>
            </w:pPr>
            <w:r w:rsidRPr="00871BA3">
              <w:rPr>
                <w:rStyle w:val="Bold"/>
              </w:rPr>
              <w:t>Beginning:</w:t>
            </w:r>
            <w:r w:rsidRPr="00871BA3">
              <w:t xml:space="preserve"> You have attempted some aspects of this activity. To bump it up, re-read the task requirements and </w:t>
            </w:r>
            <w:r w:rsidRPr="00871BA3">
              <w:lastRenderedPageBreak/>
              <w:t>complete all aspects of the task.</w:t>
            </w:r>
          </w:p>
        </w:tc>
        <w:tc>
          <w:tcPr>
            <w:tcW w:w="1876" w:type="dxa"/>
          </w:tcPr>
          <w:p w14:paraId="000005A4" w14:textId="77777777" w:rsidR="00E211CD" w:rsidRPr="00871BA3" w:rsidRDefault="00A7612F" w:rsidP="00871BA3">
            <w:pPr>
              <w:pStyle w:val="Tablecondensed"/>
            </w:pPr>
            <w:r w:rsidRPr="00871BA3">
              <w:rPr>
                <w:rStyle w:val="Bold"/>
              </w:rPr>
              <w:lastRenderedPageBreak/>
              <w:t>Consolidating:</w:t>
            </w:r>
            <w:r w:rsidRPr="00871BA3">
              <w:t xml:space="preserve"> You have attempted most parts of this activity. To bump it up, re-read the task requirements and complete all </w:t>
            </w:r>
            <w:r w:rsidRPr="00871BA3">
              <w:lastRenderedPageBreak/>
              <w:t>aspects and include further details in your responses.</w:t>
            </w:r>
          </w:p>
        </w:tc>
        <w:tc>
          <w:tcPr>
            <w:tcW w:w="1765" w:type="dxa"/>
          </w:tcPr>
          <w:p w14:paraId="000005A5" w14:textId="77777777" w:rsidR="00E211CD" w:rsidRPr="00871BA3" w:rsidRDefault="00A7612F" w:rsidP="00871BA3">
            <w:pPr>
              <w:pStyle w:val="Tablecondensed"/>
            </w:pPr>
            <w:r w:rsidRPr="00871BA3">
              <w:rPr>
                <w:rStyle w:val="Bold"/>
              </w:rPr>
              <w:lastRenderedPageBreak/>
              <w:t>Achieving:</w:t>
            </w:r>
            <w:r w:rsidRPr="00871BA3">
              <w:t xml:space="preserve"> You have completed all aspects of this activity. You have provided basic responses in all the </w:t>
            </w:r>
            <w:r w:rsidRPr="00871BA3">
              <w:lastRenderedPageBreak/>
              <w:t>required sections. To bump it up, add more details and re-check your answers to make sure your responses are correct.</w:t>
            </w:r>
          </w:p>
        </w:tc>
        <w:tc>
          <w:tcPr>
            <w:tcW w:w="1747" w:type="dxa"/>
          </w:tcPr>
          <w:p w14:paraId="000005A6" w14:textId="77777777" w:rsidR="00E211CD" w:rsidRPr="00871BA3" w:rsidRDefault="00A7612F" w:rsidP="00871BA3">
            <w:pPr>
              <w:pStyle w:val="Tablecondensed"/>
            </w:pPr>
            <w:r w:rsidRPr="00871BA3">
              <w:rPr>
                <w:rStyle w:val="Bold"/>
              </w:rPr>
              <w:lastRenderedPageBreak/>
              <w:t>Excelling:</w:t>
            </w:r>
            <w:r w:rsidRPr="00871BA3">
              <w:t xml:space="preserve"> You have completed all parts of this activity with detailed responses. You have identified accurate information </w:t>
            </w:r>
            <w:r w:rsidRPr="00871BA3">
              <w:lastRenderedPageBreak/>
              <w:t>and provided suitable recommendations to suit the relevant scenarios. Great work!</w:t>
            </w:r>
          </w:p>
        </w:tc>
      </w:tr>
      <w:tr w:rsidR="00E211CD" w14:paraId="3119815E"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5A8" w14:textId="2B674CDB" w:rsidR="00E211CD" w:rsidRDefault="00A7612F" w:rsidP="00871BA3">
            <w:pPr>
              <w:pStyle w:val="Tablecondensed"/>
            </w:pPr>
            <w:r>
              <w:lastRenderedPageBreak/>
              <w:t xml:space="preserve">Teacher </w:t>
            </w:r>
            <w:r w:rsidR="00871BA3">
              <w:t>c</w:t>
            </w:r>
            <w:r>
              <w:t>omment:</w:t>
            </w:r>
          </w:p>
        </w:tc>
      </w:tr>
    </w:tbl>
    <w:p w14:paraId="000005AF" w14:textId="794B6C17" w:rsidR="00E211CD" w:rsidRDefault="00A7612F" w:rsidP="00871BA3">
      <w:pPr>
        <w:pStyle w:val="Heading3"/>
      </w:pPr>
      <w:bookmarkStart w:id="40" w:name="_heading=h.oie0f1jue288" w:colFirst="0" w:colLast="0"/>
      <w:bookmarkStart w:id="41" w:name="_Toc212643092"/>
      <w:bookmarkEnd w:id="40"/>
      <w:r w:rsidRPr="00542186">
        <w:t>Activity 6.2 Comparing debit products for credit cards and personal loans</w:t>
      </w:r>
      <w:bookmarkEnd w:id="41"/>
    </w:p>
    <w:p w14:paraId="000005B0" w14:textId="2CEF0337" w:rsidR="00E211CD" w:rsidRPr="001850B2" w:rsidRDefault="00CE489B" w:rsidP="001850B2">
      <w:pPr>
        <w:pStyle w:val="BodyText"/>
      </w:pPr>
      <w:bookmarkStart w:id="42" w:name="_heading=h.lxoktfgxnz0r"/>
      <w:bookmarkEnd w:id="42"/>
      <w:r w:rsidRPr="001850B2">
        <w:rPr>
          <w:noProof/>
        </w:rPr>
        <w:drawing>
          <wp:inline distT="0" distB="0" distL="0" distR="0" wp14:anchorId="685B26A6" wp14:editId="0BE6AE10">
            <wp:extent cx="286938" cy="252000"/>
            <wp:effectExtent l="0" t="0" r="5715" b="2540"/>
            <wp:docPr id="388892002"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00A7612F" w:rsidRPr="001850B2">
        <w:t xml:space="preserve"> </w:t>
      </w:r>
      <w:r w:rsidR="00A7612F" w:rsidRPr="001850B2">
        <w:rPr>
          <w:rStyle w:val="Bold"/>
        </w:rPr>
        <w:t>Teacher advice:</w:t>
      </w:r>
      <w:r w:rsidR="00A7612F" w:rsidRPr="001850B2">
        <w:t xml:space="preserve"> For this activity you will need to check that the linked products in Parts 2 and 3 are active and suitable. Modify as needed. For Part 3, in the last row of the table, if you want to include a mortgage scenario, add in relevant details and examples. If not, delete the mortgage row out from the table.</w:t>
      </w:r>
    </w:p>
    <w:p w14:paraId="000005B1" w14:textId="101574C3" w:rsidR="00E211CD" w:rsidRPr="001850B2" w:rsidRDefault="0015493F" w:rsidP="001850B2">
      <w:pPr>
        <w:pStyle w:val="BodyText"/>
      </w:pPr>
      <w:r w:rsidRPr="001850B2">
        <w:rPr>
          <w:noProof/>
        </w:rPr>
        <w:drawing>
          <wp:inline distT="0" distB="0" distL="0" distR="0" wp14:anchorId="6026F30B" wp14:editId="5146D5D2">
            <wp:extent cx="286094" cy="252000"/>
            <wp:effectExtent l="0" t="0" r="0" b="2540"/>
            <wp:docPr id="1651201300"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1850B2">
        <w:t xml:space="preserve"> </w:t>
      </w:r>
      <w:r w:rsidR="00A7612F" w:rsidRPr="001850B2">
        <w:rPr>
          <w:rStyle w:val="Bold"/>
        </w:rPr>
        <w:t>Part 1: Credit card awareness</w:t>
      </w:r>
      <w:r w:rsidR="00A7612F" w:rsidRPr="001850B2">
        <w:t xml:space="preserve"> – In the table below, list the pros (benefits) and cons (drawbacks) of credit cards. </w:t>
      </w:r>
    </w:p>
    <w:tbl>
      <w:tblPr>
        <w:tblStyle w:val="affff3"/>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402"/>
        <w:gridCol w:w="4403"/>
      </w:tblGrid>
      <w:tr w:rsidR="00E211CD" w14:paraId="3A84C2B9" w14:textId="77777777">
        <w:tc>
          <w:tcPr>
            <w:tcW w:w="4402" w:type="dxa"/>
            <w:shd w:val="clear" w:color="auto" w:fill="00573F"/>
          </w:tcPr>
          <w:p w14:paraId="000005B2" w14:textId="77777777" w:rsidR="00E211CD" w:rsidRPr="001850B2" w:rsidRDefault="00A7612F" w:rsidP="001850B2">
            <w:pPr>
              <w:pStyle w:val="Tableheadingcondensed"/>
              <w:rPr>
                <w:rStyle w:val="Bold"/>
              </w:rPr>
            </w:pPr>
            <w:r w:rsidRPr="001850B2">
              <w:rPr>
                <w:rStyle w:val="Bold"/>
              </w:rPr>
              <w:t xml:space="preserve">Pros </w:t>
            </w:r>
          </w:p>
        </w:tc>
        <w:tc>
          <w:tcPr>
            <w:tcW w:w="4403" w:type="dxa"/>
            <w:shd w:val="clear" w:color="auto" w:fill="7F3F98"/>
          </w:tcPr>
          <w:p w14:paraId="000005B3" w14:textId="77777777" w:rsidR="00E211CD" w:rsidRPr="001850B2" w:rsidRDefault="00A7612F" w:rsidP="001850B2">
            <w:pPr>
              <w:pStyle w:val="Tableheadingcondensed"/>
              <w:rPr>
                <w:rStyle w:val="Bold"/>
              </w:rPr>
            </w:pPr>
            <w:r w:rsidRPr="001850B2">
              <w:rPr>
                <w:rStyle w:val="Bold"/>
              </w:rPr>
              <w:t xml:space="preserve">Cons </w:t>
            </w:r>
          </w:p>
        </w:tc>
      </w:tr>
      <w:tr w:rsidR="00E211CD" w14:paraId="122F094E" w14:textId="77777777" w:rsidTr="001850B2">
        <w:trPr>
          <w:trHeight w:val="567"/>
        </w:trPr>
        <w:tc>
          <w:tcPr>
            <w:tcW w:w="4402" w:type="dxa"/>
          </w:tcPr>
          <w:p w14:paraId="000005B5" w14:textId="46AD3F99" w:rsidR="00E211CD" w:rsidRDefault="00A7612F" w:rsidP="001850B2">
            <w:pPr>
              <w:pStyle w:val="Tablecondensed"/>
            </w:pPr>
            <w:r>
              <w:t>1.</w:t>
            </w:r>
          </w:p>
        </w:tc>
        <w:tc>
          <w:tcPr>
            <w:tcW w:w="4403" w:type="dxa"/>
          </w:tcPr>
          <w:p w14:paraId="000005B6" w14:textId="77777777" w:rsidR="00E211CD" w:rsidRDefault="00A7612F" w:rsidP="001850B2">
            <w:pPr>
              <w:pStyle w:val="Tablecondensed"/>
            </w:pPr>
            <w:r>
              <w:t>1.</w:t>
            </w:r>
          </w:p>
        </w:tc>
      </w:tr>
      <w:tr w:rsidR="00E211CD" w14:paraId="31849D80" w14:textId="77777777" w:rsidTr="001850B2">
        <w:trPr>
          <w:trHeight w:val="567"/>
        </w:trPr>
        <w:tc>
          <w:tcPr>
            <w:tcW w:w="4402" w:type="dxa"/>
          </w:tcPr>
          <w:p w14:paraId="000005B8" w14:textId="7F6DA53F" w:rsidR="00E211CD" w:rsidRDefault="00A7612F" w:rsidP="001850B2">
            <w:pPr>
              <w:pStyle w:val="Tablecondensed"/>
            </w:pPr>
            <w:r>
              <w:t>2.</w:t>
            </w:r>
          </w:p>
        </w:tc>
        <w:tc>
          <w:tcPr>
            <w:tcW w:w="4403" w:type="dxa"/>
          </w:tcPr>
          <w:p w14:paraId="000005B9" w14:textId="77777777" w:rsidR="00E211CD" w:rsidRDefault="00A7612F" w:rsidP="001850B2">
            <w:pPr>
              <w:pStyle w:val="Tablecondensed"/>
            </w:pPr>
            <w:r>
              <w:t>2.</w:t>
            </w:r>
          </w:p>
        </w:tc>
      </w:tr>
      <w:tr w:rsidR="00E211CD" w14:paraId="479AF8C3" w14:textId="77777777" w:rsidTr="001850B2">
        <w:trPr>
          <w:trHeight w:val="567"/>
        </w:trPr>
        <w:tc>
          <w:tcPr>
            <w:tcW w:w="4402" w:type="dxa"/>
          </w:tcPr>
          <w:p w14:paraId="000005BB" w14:textId="2C696BD5" w:rsidR="00E211CD" w:rsidRDefault="00A7612F" w:rsidP="001850B2">
            <w:pPr>
              <w:pStyle w:val="Tablecondensed"/>
            </w:pPr>
            <w:r>
              <w:t>3.</w:t>
            </w:r>
          </w:p>
        </w:tc>
        <w:tc>
          <w:tcPr>
            <w:tcW w:w="4403" w:type="dxa"/>
          </w:tcPr>
          <w:p w14:paraId="000005BC" w14:textId="77777777" w:rsidR="00E211CD" w:rsidRDefault="00A7612F" w:rsidP="001850B2">
            <w:pPr>
              <w:pStyle w:val="Tablecondensed"/>
            </w:pPr>
            <w:r>
              <w:t>3.</w:t>
            </w:r>
          </w:p>
        </w:tc>
      </w:tr>
    </w:tbl>
    <w:p w14:paraId="000005BE" w14:textId="6867788A" w:rsidR="00E211CD" w:rsidRPr="001850B2" w:rsidRDefault="0015493F" w:rsidP="001850B2">
      <w:pPr>
        <w:pStyle w:val="BodyText"/>
        <w:spacing w:before="120"/>
      </w:pPr>
      <w:r w:rsidRPr="001850B2">
        <w:rPr>
          <w:noProof/>
        </w:rPr>
        <w:drawing>
          <wp:inline distT="0" distB="0" distL="0" distR="0" wp14:anchorId="64884369" wp14:editId="5A8F07F5">
            <wp:extent cx="286094" cy="252000"/>
            <wp:effectExtent l="0" t="0" r="0" b="2540"/>
            <wp:docPr id="1996437162"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1850B2">
        <w:t xml:space="preserve"> </w:t>
      </w:r>
      <w:r w:rsidR="00A7612F" w:rsidRPr="001850B2">
        <w:rPr>
          <w:rStyle w:val="Bold"/>
        </w:rPr>
        <w:t>Part 2: Comparing credit cards</w:t>
      </w:r>
      <w:r w:rsidR="00A7612F" w:rsidRPr="001850B2">
        <w:t xml:space="preserve"> – In the table below, identify key features of a credit card as details for comparison.</w:t>
      </w:r>
    </w:p>
    <w:p w14:paraId="000005BF" w14:textId="166BD483" w:rsidR="00E211CD" w:rsidRPr="001850B2" w:rsidRDefault="00A7612F" w:rsidP="001850B2">
      <w:pPr>
        <w:pStyle w:val="BodyText"/>
      </w:pPr>
      <w:r w:rsidRPr="001850B2">
        <w:t xml:space="preserve"> </w:t>
      </w:r>
      <w:r w:rsidR="0015493F" w:rsidRPr="001850B2">
        <w:rPr>
          <w:noProof/>
        </w:rPr>
        <w:drawing>
          <wp:inline distT="0" distB="0" distL="0" distR="0" wp14:anchorId="41C463A1" wp14:editId="262F009D">
            <wp:extent cx="245947" cy="252000"/>
            <wp:effectExtent l="0" t="0" r="0" b="2540"/>
            <wp:docPr id="1036213105"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Pr="001850B2">
        <w:t xml:space="preserve"> You can use some of the suggested credit card options below or find your own. </w:t>
      </w:r>
    </w:p>
    <w:p w14:paraId="63C9041B" w14:textId="3A777379" w:rsidR="00542186" w:rsidRPr="001850B2" w:rsidRDefault="00A7612F" w:rsidP="001850B2">
      <w:pPr>
        <w:pStyle w:val="BodyText"/>
        <w:rPr>
          <w:rStyle w:val="Hyperlink"/>
        </w:rPr>
      </w:pPr>
      <w:hyperlink r:id="rId47">
        <w:r w:rsidRPr="001850B2">
          <w:rPr>
            <w:rStyle w:val="Hyperlink"/>
          </w:rPr>
          <w:t>Commonwealth Bank Credit Cards</w:t>
        </w:r>
      </w:hyperlink>
    </w:p>
    <w:p w14:paraId="000005C1" w14:textId="77777777" w:rsidR="00E211CD" w:rsidRPr="001850B2" w:rsidRDefault="00A7612F" w:rsidP="001850B2">
      <w:pPr>
        <w:pStyle w:val="BodyText"/>
        <w:rPr>
          <w:rStyle w:val="Hyperlink"/>
        </w:rPr>
      </w:pPr>
      <w:hyperlink r:id="rId48">
        <w:r w:rsidRPr="001850B2">
          <w:rPr>
            <w:rStyle w:val="Hyperlink"/>
          </w:rPr>
          <w:t>NAB Credit Cards</w:t>
        </w:r>
      </w:hyperlink>
    </w:p>
    <w:p w14:paraId="000005C2" w14:textId="77777777" w:rsidR="00E211CD" w:rsidRPr="001850B2" w:rsidRDefault="00A7612F" w:rsidP="001850B2">
      <w:pPr>
        <w:pStyle w:val="BodyText"/>
        <w:rPr>
          <w:rStyle w:val="Hyperlink"/>
        </w:rPr>
      </w:pPr>
      <w:hyperlink r:id="rId49">
        <w:r w:rsidRPr="001850B2">
          <w:rPr>
            <w:rStyle w:val="Hyperlink"/>
          </w:rPr>
          <w:t>ING</w:t>
        </w:r>
      </w:hyperlink>
    </w:p>
    <w:p w14:paraId="2D0F766D" w14:textId="77777777" w:rsidR="00542186" w:rsidRDefault="00542186">
      <w:pPr>
        <w:pBdr>
          <w:top w:val="nil"/>
          <w:left w:val="nil"/>
          <w:bottom w:val="nil"/>
          <w:right w:val="nil"/>
          <w:between w:val="nil"/>
        </w:pBdr>
        <w:spacing w:before="120" w:line="240" w:lineRule="auto"/>
        <w:rPr>
          <w:rFonts w:ascii="Arial" w:eastAsia="Arial" w:hAnsi="Arial" w:cs="Arial"/>
          <w:color w:val="000000"/>
        </w:rPr>
      </w:pPr>
    </w:p>
    <w:tbl>
      <w:tblPr>
        <w:tblStyle w:val="affff4"/>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935"/>
        <w:gridCol w:w="2935"/>
        <w:gridCol w:w="2935"/>
      </w:tblGrid>
      <w:tr w:rsidR="00E211CD" w14:paraId="1F4632B3" w14:textId="77777777">
        <w:tc>
          <w:tcPr>
            <w:tcW w:w="2935" w:type="dxa"/>
            <w:shd w:val="clear" w:color="auto" w:fill="00573F"/>
          </w:tcPr>
          <w:p w14:paraId="000005C3" w14:textId="77777777" w:rsidR="00E211CD" w:rsidRDefault="00A7612F">
            <w:pPr>
              <w:jc w:val="center"/>
              <w:rPr>
                <w:rFonts w:ascii="Arial Narrow" w:eastAsia="Arial Narrow" w:hAnsi="Arial Narrow" w:cs="Arial Narrow"/>
                <w:b/>
                <w:color w:val="FFFFFF"/>
              </w:rPr>
            </w:pPr>
            <w:r>
              <w:rPr>
                <w:rFonts w:ascii="Arial Narrow" w:eastAsia="Arial Narrow" w:hAnsi="Arial Narrow" w:cs="Arial Narrow"/>
                <w:b/>
                <w:color w:val="FFFFFF"/>
              </w:rPr>
              <w:t>Credit card features</w:t>
            </w:r>
          </w:p>
        </w:tc>
        <w:tc>
          <w:tcPr>
            <w:tcW w:w="2935" w:type="dxa"/>
            <w:shd w:val="clear" w:color="auto" w:fill="7F3F98"/>
          </w:tcPr>
          <w:p w14:paraId="000005C4" w14:textId="77777777" w:rsidR="00E211CD" w:rsidRDefault="00A7612F">
            <w:pPr>
              <w:jc w:val="center"/>
              <w:rPr>
                <w:rFonts w:ascii="Arial Narrow" w:eastAsia="Arial Narrow" w:hAnsi="Arial Narrow" w:cs="Arial Narrow"/>
                <w:b/>
                <w:color w:val="FFFFFF"/>
              </w:rPr>
            </w:pPr>
            <w:r>
              <w:rPr>
                <w:rFonts w:ascii="Arial Narrow" w:eastAsia="Arial Narrow" w:hAnsi="Arial Narrow" w:cs="Arial Narrow"/>
                <w:b/>
                <w:color w:val="FFFFFF"/>
              </w:rPr>
              <w:t>Credit Card 1</w:t>
            </w:r>
          </w:p>
        </w:tc>
        <w:tc>
          <w:tcPr>
            <w:tcW w:w="2935" w:type="dxa"/>
            <w:shd w:val="clear" w:color="auto" w:fill="C60070"/>
          </w:tcPr>
          <w:p w14:paraId="000005C5" w14:textId="77777777" w:rsidR="00E211CD" w:rsidRDefault="00A7612F">
            <w:pPr>
              <w:jc w:val="center"/>
              <w:rPr>
                <w:rFonts w:ascii="Arial Narrow" w:eastAsia="Arial Narrow" w:hAnsi="Arial Narrow" w:cs="Arial Narrow"/>
                <w:b/>
                <w:color w:val="FFFFFF"/>
              </w:rPr>
            </w:pPr>
            <w:r>
              <w:rPr>
                <w:rFonts w:ascii="Arial Narrow" w:eastAsia="Arial Narrow" w:hAnsi="Arial Narrow" w:cs="Arial Narrow"/>
                <w:b/>
                <w:color w:val="FFFFFF"/>
              </w:rPr>
              <w:t>Credit Card 2</w:t>
            </w:r>
          </w:p>
          <w:p w14:paraId="000005C6" w14:textId="77777777" w:rsidR="00E211CD" w:rsidRDefault="00E211CD">
            <w:pPr>
              <w:jc w:val="center"/>
              <w:rPr>
                <w:rFonts w:ascii="Arial Narrow" w:eastAsia="Arial Narrow" w:hAnsi="Arial Narrow" w:cs="Arial Narrow"/>
                <w:b/>
                <w:color w:val="FFFFFF"/>
              </w:rPr>
            </w:pPr>
          </w:p>
        </w:tc>
      </w:tr>
      <w:tr w:rsidR="00E211CD" w14:paraId="6313B90B" w14:textId="77777777" w:rsidTr="001850B2">
        <w:trPr>
          <w:trHeight w:val="567"/>
        </w:trPr>
        <w:tc>
          <w:tcPr>
            <w:tcW w:w="2935" w:type="dxa"/>
          </w:tcPr>
          <w:p w14:paraId="000005C8" w14:textId="5109DD5C" w:rsidR="00E211CD" w:rsidRDefault="00A7612F" w:rsidP="001850B2">
            <w:pPr>
              <w:pStyle w:val="Tablecondensed"/>
            </w:pPr>
            <w:r>
              <w:t>Account interest-free period</w:t>
            </w:r>
          </w:p>
        </w:tc>
        <w:tc>
          <w:tcPr>
            <w:tcW w:w="2935" w:type="dxa"/>
          </w:tcPr>
          <w:p w14:paraId="000005C9" w14:textId="77777777" w:rsidR="00E211CD" w:rsidRDefault="00E211CD">
            <w:pPr>
              <w:rPr>
                <w:rFonts w:ascii="Arial" w:eastAsia="Arial" w:hAnsi="Arial" w:cs="Arial"/>
                <w:color w:val="000000"/>
              </w:rPr>
            </w:pPr>
          </w:p>
        </w:tc>
        <w:tc>
          <w:tcPr>
            <w:tcW w:w="2935" w:type="dxa"/>
          </w:tcPr>
          <w:p w14:paraId="000005CA" w14:textId="77777777" w:rsidR="00E211CD" w:rsidRDefault="00E211CD">
            <w:pPr>
              <w:rPr>
                <w:rFonts w:ascii="Arial" w:eastAsia="Arial" w:hAnsi="Arial" w:cs="Arial"/>
                <w:color w:val="000000"/>
              </w:rPr>
            </w:pPr>
          </w:p>
        </w:tc>
      </w:tr>
      <w:tr w:rsidR="00E211CD" w14:paraId="06AEC7CC" w14:textId="77777777" w:rsidTr="001850B2">
        <w:trPr>
          <w:trHeight w:val="567"/>
        </w:trPr>
        <w:tc>
          <w:tcPr>
            <w:tcW w:w="2935" w:type="dxa"/>
          </w:tcPr>
          <w:p w14:paraId="000005CC" w14:textId="027E0225" w:rsidR="00E211CD" w:rsidRDefault="00A7612F" w:rsidP="001850B2">
            <w:pPr>
              <w:pStyle w:val="Tablecondensed"/>
            </w:pPr>
            <w:r>
              <w:t>Interest rates</w:t>
            </w:r>
          </w:p>
        </w:tc>
        <w:tc>
          <w:tcPr>
            <w:tcW w:w="2935" w:type="dxa"/>
          </w:tcPr>
          <w:p w14:paraId="000005CD" w14:textId="77777777" w:rsidR="00E211CD" w:rsidRDefault="00E211CD">
            <w:pPr>
              <w:rPr>
                <w:rFonts w:ascii="Arial" w:eastAsia="Arial" w:hAnsi="Arial" w:cs="Arial"/>
                <w:color w:val="000000"/>
              </w:rPr>
            </w:pPr>
          </w:p>
        </w:tc>
        <w:tc>
          <w:tcPr>
            <w:tcW w:w="2935" w:type="dxa"/>
          </w:tcPr>
          <w:p w14:paraId="000005CE" w14:textId="77777777" w:rsidR="00E211CD" w:rsidRDefault="00E211CD">
            <w:pPr>
              <w:rPr>
                <w:rFonts w:ascii="Arial" w:eastAsia="Arial" w:hAnsi="Arial" w:cs="Arial"/>
                <w:color w:val="000000"/>
              </w:rPr>
            </w:pPr>
          </w:p>
        </w:tc>
      </w:tr>
      <w:tr w:rsidR="00E211CD" w14:paraId="7A3386B1" w14:textId="77777777" w:rsidTr="001850B2">
        <w:trPr>
          <w:trHeight w:val="567"/>
        </w:trPr>
        <w:tc>
          <w:tcPr>
            <w:tcW w:w="2935" w:type="dxa"/>
          </w:tcPr>
          <w:p w14:paraId="000005D0" w14:textId="3724F240" w:rsidR="00E211CD" w:rsidRDefault="00A7612F" w:rsidP="001850B2">
            <w:pPr>
              <w:pStyle w:val="Tablecondensed"/>
            </w:pPr>
            <w:r>
              <w:t>Annual fee</w:t>
            </w:r>
          </w:p>
        </w:tc>
        <w:tc>
          <w:tcPr>
            <w:tcW w:w="2935" w:type="dxa"/>
          </w:tcPr>
          <w:p w14:paraId="000005D1" w14:textId="77777777" w:rsidR="00E211CD" w:rsidRDefault="00E211CD">
            <w:pPr>
              <w:rPr>
                <w:rFonts w:ascii="Arial" w:eastAsia="Arial" w:hAnsi="Arial" w:cs="Arial"/>
                <w:color w:val="000000"/>
              </w:rPr>
            </w:pPr>
          </w:p>
        </w:tc>
        <w:tc>
          <w:tcPr>
            <w:tcW w:w="2935" w:type="dxa"/>
          </w:tcPr>
          <w:p w14:paraId="000005D2" w14:textId="77777777" w:rsidR="00E211CD" w:rsidRDefault="00E211CD">
            <w:pPr>
              <w:rPr>
                <w:rFonts w:ascii="Arial" w:eastAsia="Arial" w:hAnsi="Arial" w:cs="Arial"/>
                <w:color w:val="000000"/>
              </w:rPr>
            </w:pPr>
          </w:p>
        </w:tc>
      </w:tr>
      <w:tr w:rsidR="00E211CD" w14:paraId="25C32D3D" w14:textId="77777777" w:rsidTr="001850B2">
        <w:trPr>
          <w:trHeight w:val="567"/>
        </w:trPr>
        <w:tc>
          <w:tcPr>
            <w:tcW w:w="2935" w:type="dxa"/>
          </w:tcPr>
          <w:p w14:paraId="000005D4" w14:textId="1F6E4C8F" w:rsidR="00E211CD" w:rsidRDefault="00A7612F" w:rsidP="001850B2">
            <w:pPr>
              <w:pStyle w:val="Tablecondensed"/>
            </w:pPr>
            <w:r>
              <w:t>Other features</w:t>
            </w:r>
          </w:p>
        </w:tc>
        <w:tc>
          <w:tcPr>
            <w:tcW w:w="2935" w:type="dxa"/>
          </w:tcPr>
          <w:p w14:paraId="000005D5" w14:textId="77777777" w:rsidR="00E211CD" w:rsidRDefault="00E211CD">
            <w:pPr>
              <w:rPr>
                <w:rFonts w:ascii="Arial" w:eastAsia="Arial" w:hAnsi="Arial" w:cs="Arial"/>
                <w:color w:val="000000"/>
              </w:rPr>
            </w:pPr>
          </w:p>
        </w:tc>
        <w:tc>
          <w:tcPr>
            <w:tcW w:w="2935" w:type="dxa"/>
          </w:tcPr>
          <w:p w14:paraId="000005D6" w14:textId="77777777" w:rsidR="00E211CD" w:rsidRDefault="00E211CD">
            <w:pPr>
              <w:rPr>
                <w:rFonts w:ascii="Arial" w:eastAsia="Arial" w:hAnsi="Arial" w:cs="Arial"/>
                <w:color w:val="000000"/>
              </w:rPr>
            </w:pPr>
          </w:p>
        </w:tc>
      </w:tr>
      <w:tr w:rsidR="00E211CD" w14:paraId="4BAB373B" w14:textId="77777777" w:rsidTr="001850B2">
        <w:trPr>
          <w:trHeight w:val="567"/>
        </w:trPr>
        <w:tc>
          <w:tcPr>
            <w:tcW w:w="2935" w:type="dxa"/>
          </w:tcPr>
          <w:p w14:paraId="000005D8" w14:textId="657BC31E" w:rsidR="00E211CD" w:rsidRDefault="00A7612F" w:rsidP="001850B2">
            <w:pPr>
              <w:pStyle w:val="Tablecondensed"/>
            </w:pPr>
            <w:r>
              <w:lastRenderedPageBreak/>
              <w:t>Credit card limit</w:t>
            </w:r>
          </w:p>
        </w:tc>
        <w:tc>
          <w:tcPr>
            <w:tcW w:w="2935" w:type="dxa"/>
          </w:tcPr>
          <w:p w14:paraId="000005D9" w14:textId="77777777" w:rsidR="00E211CD" w:rsidRDefault="00E211CD">
            <w:pPr>
              <w:rPr>
                <w:rFonts w:ascii="Arial" w:eastAsia="Arial" w:hAnsi="Arial" w:cs="Arial"/>
                <w:color w:val="000000"/>
              </w:rPr>
            </w:pPr>
          </w:p>
        </w:tc>
        <w:tc>
          <w:tcPr>
            <w:tcW w:w="2935" w:type="dxa"/>
          </w:tcPr>
          <w:p w14:paraId="000005DA" w14:textId="77777777" w:rsidR="00E211CD" w:rsidRDefault="00E211CD">
            <w:pPr>
              <w:rPr>
                <w:rFonts w:ascii="Arial" w:eastAsia="Arial" w:hAnsi="Arial" w:cs="Arial"/>
                <w:color w:val="000000"/>
              </w:rPr>
            </w:pPr>
          </w:p>
        </w:tc>
      </w:tr>
    </w:tbl>
    <w:p w14:paraId="000005DC" w14:textId="4FA6BBE4" w:rsidR="00E211CD" w:rsidRPr="001850B2" w:rsidRDefault="00CE489B" w:rsidP="001850B2">
      <w:pPr>
        <w:pStyle w:val="BodyText"/>
        <w:spacing w:before="120"/>
      </w:pPr>
      <w:r w:rsidRPr="001850B2">
        <w:rPr>
          <w:noProof/>
        </w:rPr>
        <w:drawing>
          <wp:inline distT="0" distB="0" distL="0" distR="0" wp14:anchorId="63142761" wp14:editId="1737A53C">
            <wp:extent cx="286938" cy="252000"/>
            <wp:effectExtent l="0" t="0" r="5715" b="2540"/>
            <wp:docPr id="2075914228"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Pr="001850B2">
        <w:t xml:space="preserve"> </w:t>
      </w:r>
      <w:r w:rsidR="0015493F" w:rsidRPr="001850B2">
        <w:rPr>
          <w:noProof/>
        </w:rPr>
        <w:drawing>
          <wp:inline distT="0" distB="0" distL="0" distR="0" wp14:anchorId="077FBF8B" wp14:editId="4AE3FDA1">
            <wp:extent cx="239882" cy="252000"/>
            <wp:effectExtent l="0" t="0" r="1905" b="2540"/>
            <wp:docPr id="202619691"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A7612F" w:rsidRPr="001850B2">
        <w:t xml:space="preserve"> </w:t>
      </w:r>
      <w:r w:rsidR="0015493F" w:rsidRPr="001850B2">
        <w:rPr>
          <w:noProof/>
        </w:rPr>
        <w:drawing>
          <wp:inline distT="0" distB="0" distL="0" distR="0" wp14:anchorId="4A82F251" wp14:editId="1C96FB20">
            <wp:extent cx="286094" cy="252000"/>
            <wp:effectExtent l="0" t="0" r="0" b="2540"/>
            <wp:docPr id="392406624"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1850B2">
        <w:t xml:space="preserve"> </w:t>
      </w:r>
      <w:r w:rsidR="00A7612F" w:rsidRPr="001850B2">
        <w:rPr>
          <w:rStyle w:val="Bold"/>
        </w:rPr>
        <w:t>Part 3:</w:t>
      </w:r>
      <w:r w:rsidR="00A7612F" w:rsidRPr="001850B2">
        <w:t xml:space="preserve"> In the table below, you will compare different credit card and personal loan options. </w:t>
      </w:r>
    </w:p>
    <w:p w14:paraId="000005DD" w14:textId="77777777" w:rsidR="00E211CD" w:rsidRPr="001850B2" w:rsidRDefault="00A7612F" w:rsidP="001850B2">
      <w:pPr>
        <w:pStyle w:val="BodyText"/>
      </w:pPr>
      <w:r w:rsidRPr="001850B2">
        <w:t xml:space="preserve">When or if you decide to borrow or loan money, it is important to evaluate different products and compare interest rates, features, fees and charges. A small difference in the interest rate can make a big difference to your repayments over time. </w:t>
      </w:r>
    </w:p>
    <w:p w14:paraId="000005DE" w14:textId="77777777" w:rsidR="00E211CD" w:rsidRPr="001850B2" w:rsidRDefault="00A7612F" w:rsidP="001850B2">
      <w:pPr>
        <w:pStyle w:val="BodyText"/>
      </w:pPr>
      <w:r w:rsidRPr="001850B2">
        <w:rPr>
          <w:rStyle w:val="Bold"/>
        </w:rPr>
        <w:t>Financial tip:</w:t>
      </w:r>
      <w:r w:rsidRPr="001850B2">
        <w:t xml:space="preserve"> Obtain a debit card to avoid the high interest charged on credit cards and to make purchases using your own money to help avoid running into debt.</w:t>
      </w:r>
    </w:p>
    <w:p w14:paraId="000005DF" w14:textId="6D6230C9" w:rsidR="00E211CD" w:rsidRPr="001850B2" w:rsidRDefault="0015493F" w:rsidP="001850B2">
      <w:pPr>
        <w:pStyle w:val="BodyText"/>
      </w:pPr>
      <w:r w:rsidRPr="001850B2">
        <w:rPr>
          <w:noProof/>
        </w:rPr>
        <w:drawing>
          <wp:inline distT="0" distB="0" distL="0" distR="0" wp14:anchorId="31594EAF" wp14:editId="4A2C4C6A">
            <wp:extent cx="245947" cy="252000"/>
            <wp:effectExtent l="0" t="0" r="0" b="2540"/>
            <wp:docPr id="1763806677"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A7612F" w:rsidRPr="001850B2">
        <w:t xml:space="preserve"> Make sure you check current interest rates and use either </w:t>
      </w:r>
      <w:proofErr w:type="spellStart"/>
      <w:r w:rsidR="00A7612F" w:rsidRPr="001850B2">
        <w:t>Moneysmart’s</w:t>
      </w:r>
      <w:proofErr w:type="spellEnd"/>
      <w:r w:rsidR="00A7612F" w:rsidRPr="001850B2">
        <w:t xml:space="preserve"> </w:t>
      </w:r>
      <w:r w:rsidR="001850B2" w:rsidRPr="001850B2">
        <w:t>p</w:t>
      </w:r>
      <w:r w:rsidR="00A7612F" w:rsidRPr="001850B2">
        <w:t xml:space="preserve">ersonal loan calculator or </w:t>
      </w:r>
      <w:r w:rsidR="001850B2" w:rsidRPr="001850B2">
        <w:t>c</w:t>
      </w:r>
      <w:r w:rsidR="00A7612F" w:rsidRPr="001850B2">
        <w:t>redit card calculator. </w:t>
      </w:r>
    </w:p>
    <w:p w14:paraId="000005E0" w14:textId="77777777" w:rsidR="00E211CD" w:rsidRPr="001850B2" w:rsidRDefault="00A7612F" w:rsidP="001850B2">
      <w:pPr>
        <w:pStyle w:val="Bodytextbullet"/>
        <w:rPr>
          <w:rStyle w:val="Hyperlink"/>
        </w:rPr>
      </w:pPr>
      <w:hyperlink r:id="rId50">
        <w:r w:rsidRPr="001850B2">
          <w:rPr>
            <w:rStyle w:val="Hyperlink"/>
          </w:rPr>
          <w:t>Personal loan calculator</w:t>
        </w:r>
      </w:hyperlink>
    </w:p>
    <w:p w14:paraId="000005E1" w14:textId="77777777" w:rsidR="00E211CD" w:rsidRPr="001850B2" w:rsidRDefault="00A7612F" w:rsidP="001850B2">
      <w:pPr>
        <w:pStyle w:val="Bodytextbullet"/>
        <w:rPr>
          <w:rStyle w:val="Hyperlink"/>
        </w:rPr>
      </w:pPr>
      <w:hyperlink r:id="rId51">
        <w:r w:rsidRPr="001850B2">
          <w:rPr>
            <w:rStyle w:val="Hyperlink"/>
          </w:rPr>
          <w:t>Mortgage calculator</w:t>
        </w:r>
      </w:hyperlink>
    </w:p>
    <w:p w14:paraId="000005E2" w14:textId="77777777" w:rsidR="00E211CD" w:rsidRPr="001850B2" w:rsidRDefault="00A7612F" w:rsidP="001850B2">
      <w:pPr>
        <w:pStyle w:val="Bodytextbullet"/>
        <w:rPr>
          <w:rStyle w:val="Hyperlink"/>
        </w:rPr>
      </w:pPr>
      <w:hyperlink r:id="rId52">
        <w:r w:rsidRPr="001850B2">
          <w:rPr>
            <w:rStyle w:val="Hyperlink"/>
          </w:rPr>
          <w:t>Credit card calculator</w:t>
        </w:r>
      </w:hyperlink>
    </w:p>
    <w:p w14:paraId="000005E4" w14:textId="2D4FF9E7" w:rsidR="00E211CD" w:rsidRPr="001850B2" w:rsidRDefault="00A7612F" w:rsidP="001850B2">
      <w:pPr>
        <w:pStyle w:val="BodyText"/>
      </w:pPr>
      <w:r w:rsidRPr="001850B2">
        <w:t xml:space="preserve">If you are investigating home loan products, go to </w:t>
      </w:r>
      <w:proofErr w:type="spellStart"/>
      <w:r w:rsidRPr="001850B2">
        <w:t>Moneysmart</w:t>
      </w:r>
      <w:proofErr w:type="spellEnd"/>
      <w:r w:rsidR="00542186" w:rsidRPr="001850B2">
        <w:t xml:space="preserve"> </w:t>
      </w:r>
      <w:hyperlink r:id="rId53">
        <w:r w:rsidR="00542186" w:rsidRPr="001850B2">
          <w:t xml:space="preserve"> choosing a home loan</w:t>
        </w:r>
      </w:hyperlink>
      <w:r w:rsidRPr="001850B2">
        <w:t xml:space="preserve"> page for more information.</w:t>
      </w:r>
    </w:p>
    <w:tbl>
      <w:tblPr>
        <w:tblStyle w:val="affff5"/>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935"/>
        <w:gridCol w:w="2935"/>
        <w:gridCol w:w="2935"/>
      </w:tblGrid>
      <w:tr w:rsidR="00E211CD" w14:paraId="0272A383" w14:textId="77777777" w:rsidTr="62CF9FF4">
        <w:tc>
          <w:tcPr>
            <w:tcW w:w="2935" w:type="dxa"/>
            <w:shd w:val="clear" w:color="auto" w:fill="00573F"/>
          </w:tcPr>
          <w:p w14:paraId="000005E5" w14:textId="77777777" w:rsidR="00E211CD" w:rsidRPr="001850B2" w:rsidRDefault="00A7612F" w:rsidP="001850B2">
            <w:pPr>
              <w:pStyle w:val="Tableheadingcondensed"/>
              <w:rPr>
                <w:rStyle w:val="Bold"/>
              </w:rPr>
            </w:pPr>
            <w:r w:rsidRPr="001850B2">
              <w:rPr>
                <w:rStyle w:val="Bold"/>
              </w:rPr>
              <w:t>Scenario</w:t>
            </w:r>
          </w:p>
        </w:tc>
        <w:tc>
          <w:tcPr>
            <w:tcW w:w="2935" w:type="dxa"/>
            <w:shd w:val="clear" w:color="auto" w:fill="7F3F98"/>
          </w:tcPr>
          <w:p w14:paraId="000005E6" w14:textId="77777777" w:rsidR="00E211CD" w:rsidRPr="001850B2" w:rsidRDefault="00A7612F" w:rsidP="001850B2">
            <w:pPr>
              <w:pStyle w:val="Tableheadingcondensed"/>
              <w:rPr>
                <w:rStyle w:val="Bold"/>
              </w:rPr>
            </w:pPr>
            <w:r w:rsidRPr="001850B2">
              <w:rPr>
                <w:rStyle w:val="Bold"/>
              </w:rPr>
              <w:t>Product 1</w:t>
            </w:r>
          </w:p>
        </w:tc>
        <w:tc>
          <w:tcPr>
            <w:tcW w:w="2935" w:type="dxa"/>
            <w:shd w:val="clear" w:color="auto" w:fill="C60070"/>
          </w:tcPr>
          <w:p w14:paraId="000005E8" w14:textId="7032CEEF" w:rsidR="00E211CD" w:rsidRPr="001850B2" w:rsidRDefault="00A7612F" w:rsidP="001850B2">
            <w:pPr>
              <w:pStyle w:val="Tableheadingcondensed"/>
              <w:rPr>
                <w:rStyle w:val="Bold"/>
              </w:rPr>
            </w:pPr>
            <w:r w:rsidRPr="001850B2">
              <w:rPr>
                <w:rStyle w:val="Bold"/>
              </w:rPr>
              <w:t>Product 2</w:t>
            </w:r>
          </w:p>
        </w:tc>
      </w:tr>
      <w:tr w:rsidR="00E211CD" w14:paraId="02F77A3D" w14:textId="77777777" w:rsidTr="62CF9FF4">
        <w:tc>
          <w:tcPr>
            <w:tcW w:w="2935" w:type="dxa"/>
          </w:tcPr>
          <w:p w14:paraId="000005E9" w14:textId="77777777" w:rsidR="00E211CD" w:rsidRPr="001850B2" w:rsidRDefault="00A7612F" w:rsidP="001850B2">
            <w:pPr>
              <w:pStyle w:val="Tablecondensed"/>
            </w:pPr>
            <w:r w:rsidRPr="001850B2">
              <w:rPr>
                <w:rStyle w:val="Bold"/>
              </w:rPr>
              <w:t>Jimmy</w:t>
            </w:r>
            <w:r w:rsidRPr="001850B2">
              <w:t xml:space="preserve"> wants to borrow $1598 and wants to pay this back over 12 months.</w:t>
            </w:r>
          </w:p>
          <w:p w14:paraId="000005EB" w14:textId="1D9D60C3" w:rsidR="00E211CD" w:rsidRPr="001850B2" w:rsidRDefault="00A7612F" w:rsidP="001850B2">
            <w:pPr>
              <w:pStyle w:val="Tablecondensed"/>
            </w:pPr>
            <w:r w:rsidRPr="001850B2">
              <w:t>Use the following website for this scenario: </w:t>
            </w:r>
            <w:hyperlink r:id="rId54">
              <w:r w:rsidRPr="001850B2">
                <w:rPr>
                  <w:rStyle w:val="Hyperlink"/>
                </w:rPr>
                <w:t>Credit card calculator</w:t>
              </w:r>
            </w:hyperlink>
          </w:p>
        </w:tc>
        <w:tc>
          <w:tcPr>
            <w:tcW w:w="2935" w:type="dxa"/>
          </w:tcPr>
          <w:p w14:paraId="2AFFD271" w14:textId="77777777" w:rsidR="001850B2" w:rsidRPr="001850B2" w:rsidRDefault="00A7612F" w:rsidP="001850B2">
            <w:pPr>
              <w:pStyle w:val="Tablecondensed"/>
            </w:pPr>
            <w:r w:rsidRPr="001850B2">
              <w:t>Product type:</w:t>
            </w:r>
          </w:p>
          <w:p w14:paraId="2C4CA1C3" w14:textId="12E66EDD" w:rsidR="001850B2" w:rsidRPr="001850B2" w:rsidRDefault="00A7612F" w:rsidP="001850B2">
            <w:pPr>
              <w:pStyle w:val="Tablecondensed"/>
            </w:pPr>
            <w:r w:rsidRPr="001850B2">
              <w:t>Interest rate:</w:t>
            </w:r>
          </w:p>
          <w:p w14:paraId="25A04812" w14:textId="77777777" w:rsidR="001850B2" w:rsidRPr="001850B2" w:rsidRDefault="00A7612F" w:rsidP="001850B2">
            <w:pPr>
              <w:pStyle w:val="Tablecondensed"/>
            </w:pPr>
            <w:r w:rsidRPr="001850B2">
              <w:t>Monthly payment:</w:t>
            </w:r>
            <w:r w:rsidR="001850B2" w:rsidRPr="001850B2">
              <w:t xml:space="preserve"> </w:t>
            </w:r>
          </w:p>
          <w:p w14:paraId="000005EC" w14:textId="17EE2223" w:rsidR="00E211CD" w:rsidRPr="001850B2" w:rsidRDefault="00A7612F" w:rsidP="001850B2">
            <w:pPr>
              <w:pStyle w:val="Tablecondensed"/>
            </w:pPr>
            <w:r w:rsidRPr="001850B2">
              <w:t>Total payment:</w:t>
            </w:r>
          </w:p>
          <w:p w14:paraId="000005ED" w14:textId="77777777" w:rsidR="00E211CD" w:rsidRPr="001850B2" w:rsidRDefault="00A7612F" w:rsidP="001850B2">
            <w:pPr>
              <w:pStyle w:val="Tablecondensed"/>
            </w:pPr>
            <w:r w:rsidRPr="001850B2">
              <w:t xml:space="preserve">Use the product below or find your own product. </w:t>
            </w:r>
          </w:p>
          <w:p w14:paraId="000005F0" w14:textId="10F9AC97" w:rsidR="00E211CD" w:rsidRPr="001850B2" w:rsidRDefault="00A7612F" w:rsidP="001850B2">
            <w:pPr>
              <w:pStyle w:val="Tablecondensed"/>
              <w:rPr>
                <w:rStyle w:val="Hyperlink"/>
              </w:rPr>
            </w:pPr>
            <w:hyperlink r:id="rId55">
              <w:r w:rsidRPr="001850B2">
                <w:rPr>
                  <w:rStyle w:val="Hyperlink"/>
                </w:rPr>
                <w:t>Comm Bank Yellow Offer- Low fee credit card</w:t>
              </w:r>
            </w:hyperlink>
          </w:p>
        </w:tc>
        <w:tc>
          <w:tcPr>
            <w:tcW w:w="2935" w:type="dxa"/>
          </w:tcPr>
          <w:p w14:paraId="36AE2DC3" w14:textId="77777777" w:rsidR="001850B2" w:rsidRDefault="00053F38" w:rsidP="001850B2">
            <w:pPr>
              <w:pStyle w:val="Tablecondensed"/>
            </w:pPr>
            <w:r>
              <w:t>Product type:</w:t>
            </w:r>
            <w:r w:rsidR="001850B2">
              <w:t xml:space="preserve"> </w:t>
            </w:r>
          </w:p>
          <w:p w14:paraId="48A2989E" w14:textId="77777777" w:rsidR="001850B2" w:rsidRDefault="00053F38" w:rsidP="001850B2">
            <w:pPr>
              <w:pStyle w:val="Tablecondensed"/>
            </w:pPr>
            <w:r>
              <w:t>Interest rate:</w:t>
            </w:r>
            <w:r w:rsidR="001850B2">
              <w:t xml:space="preserve"> </w:t>
            </w:r>
          </w:p>
          <w:p w14:paraId="699F1FC1" w14:textId="77777777" w:rsidR="001850B2" w:rsidRDefault="00053F38" w:rsidP="001850B2">
            <w:pPr>
              <w:pStyle w:val="Tablecondensed"/>
            </w:pPr>
            <w:r>
              <w:t>Monthly payment:</w:t>
            </w:r>
            <w:r w:rsidR="001850B2">
              <w:t xml:space="preserve"> </w:t>
            </w:r>
          </w:p>
          <w:p w14:paraId="2D0A41F8" w14:textId="5F55620B" w:rsidR="00053F38" w:rsidRDefault="00053F38" w:rsidP="001850B2">
            <w:pPr>
              <w:pStyle w:val="Tablecondensed"/>
            </w:pPr>
            <w:r>
              <w:t>Total payment:</w:t>
            </w:r>
          </w:p>
          <w:p w14:paraId="000005F3" w14:textId="038C13E9" w:rsidR="00E211CD" w:rsidRDefault="00053F38" w:rsidP="001850B2">
            <w:pPr>
              <w:pStyle w:val="Tablecondensed"/>
            </w:pPr>
            <w:r>
              <w:t>Use the product below or find your own product.</w:t>
            </w:r>
            <w:r w:rsidR="00A7612F">
              <w:t xml:space="preserve"> </w:t>
            </w:r>
          </w:p>
          <w:p w14:paraId="000005F5" w14:textId="77777777" w:rsidR="00E211CD" w:rsidRPr="001850B2" w:rsidRDefault="00A7612F" w:rsidP="001850B2">
            <w:pPr>
              <w:pStyle w:val="Tablecondensed"/>
              <w:rPr>
                <w:rStyle w:val="Hyperlink"/>
              </w:rPr>
            </w:pPr>
            <w:hyperlink r:id="rId56">
              <w:r w:rsidRPr="001850B2">
                <w:rPr>
                  <w:rStyle w:val="Hyperlink"/>
                </w:rPr>
                <w:t xml:space="preserve">NAB </w:t>
              </w:r>
              <w:proofErr w:type="gramStart"/>
              <w:r w:rsidRPr="001850B2">
                <w:rPr>
                  <w:rStyle w:val="Hyperlink"/>
                </w:rPr>
                <w:t>Low rate</w:t>
              </w:r>
              <w:proofErr w:type="gramEnd"/>
              <w:r w:rsidRPr="001850B2">
                <w:rPr>
                  <w:rStyle w:val="Hyperlink"/>
                </w:rPr>
                <w:t xml:space="preserve"> credit card</w:t>
              </w:r>
            </w:hyperlink>
            <w:r w:rsidRPr="001850B2">
              <w:rPr>
                <w:rStyle w:val="Hyperlink"/>
              </w:rPr>
              <w:t xml:space="preserve"> </w:t>
            </w:r>
          </w:p>
        </w:tc>
      </w:tr>
      <w:tr w:rsidR="00E211CD" w14:paraId="6B1918A1" w14:textId="77777777" w:rsidTr="62CF9FF4">
        <w:tc>
          <w:tcPr>
            <w:tcW w:w="2935" w:type="dxa"/>
          </w:tcPr>
          <w:p w14:paraId="000005F6" w14:textId="77777777" w:rsidR="00E211CD" w:rsidRPr="001850B2" w:rsidRDefault="00A7612F" w:rsidP="001850B2">
            <w:pPr>
              <w:pStyle w:val="Tablecondensed"/>
            </w:pPr>
            <w:r w:rsidRPr="001850B2">
              <w:rPr>
                <w:rStyle w:val="Bold"/>
              </w:rPr>
              <w:t>Nancy</w:t>
            </w:r>
            <w:r w:rsidRPr="001850B2">
              <w:t xml:space="preserve"> wants to borrow $25 000 and wants to pay this back over 5 years.</w:t>
            </w:r>
          </w:p>
          <w:p w14:paraId="000005F9" w14:textId="3995E5F1" w:rsidR="00E211CD" w:rsidRPr="001850B2" w:rsidRDefault="00A7612F" w:rsidP="001850B2">
            <w:pPr>
              <w:pStyle w:val="Tablecondensed"/>
            </w:pPr>
            <w:r w:rsidRPr="001850B2">
              <w:t>Use the following website for this scenario: </w:t>
            </w:r>
            <w:hyperlink r:id="rId57">
              <w:r w:rsidRPr="001850B2">
                <w:rPr>
                  <w:rStyle w:val="Hyperlink"/>
                </w:rPr>
                <w:t>Personal loan calculator</w:t>
              </w:r>
            </w:hyperlink>
          </w:p>
        </w:tc>
        <w:tc>
          <w:tcPr>
            <w:tcW w:w="2935" w:type="dxa"/>
          </w:tcPr>
          <w:p w14:paraId="1F8B33C6" w14:textId="30F7AEEA" w:rsidR="001850B2" w:rsidRDefault="00053F38" w:rsidP="001850B2">
            <w:pPr>
              <w:pStyle w:val="Tablecondensed"/>
            </w:pPr>
            <w:r>
              <w:t>Product type:</w:t>
            </w:r>
          </w:p>
          <w:p w14:paraId="2A9D3C72" w14:textId="6D249F14" w:rsidR="001850B2" w:rsidRDefault="00053F38" w:rsidP="001850B2">
            <w:pPr>
              <w:pStyle w:val="Tablecondensed"/>
            </w:pPr>
            <w:r>
              <w:t>Interest rate:</w:t>
            </w:r>
          </w:p>
          <w:p w14:paraId="7AD8E784" w14:textId="77777777" w:rsidR="001850B2" w:rsidRDefault="00053F38" w:rsidP="001850B2">
            <w:pPr>
              <w:pStyle w:val="Tablecondensed"/>
            </w:pPr>
            <w:r>
              <w:t>Monthly payment:</w:t>
            </w:r>
          </w:p>
          <w:p w14:paraId="668F112A" w14:textId="52DCC75C" w:rsidR="00053F38" w:rsidRDefault="00053F38" w:rsidP="001850B2">
            <w:pPr>
              <w:pStyle w:val="Tablecondensed"/>
            </w:pPr>
            <w:r>
              <w:t>Total payment:</w:t>
            </w:r>
          </w:p>
          <w:p w14:paraId="000005FD" w14:textId="6E369DA6" w:rsidR="00E211CD" w:rsidRDefault="00053F38" w:rsidP="001850B2">
            <w:pPr>
              <w:pStyle w:val="Tablecondensed"/>
            </w:pPr>
            <w:r>
              <w:t xml:space="preserve">Use the product below or find your own product. </w:t>
            </w:r>
          </w:p>
          <w:p w14:paraId="000005FE" w14:textId="404ADC52" w:rsidR="00053F38" w:rsidRPr="00D95BF2" w:rsidRDefault="00A7612F" w:rsidP="001850B2">
            <w:pPr>
              <w:pStyle w:val="Tablecondensed"/>
              <w:rPr>
                <w:rStyle w:val="Hyperlink"/>
              </w:rPr>
            </w:pPr>
            <w:hyperlink r:id="rId58">
              <w:r w:rsidRPr="00D95BF2">
                <w:rPr>
                  <w:rStyle w:val="Hyperlink"/>
                </w:rPr>
                <w:t>Bendigo Bank Secured Personal Loan</w:t>
              </w:r>
            </w:hyperlink>
          </w:p>
        </w:tc>
        <w:tc>
          <w:tcPr>
            <w:tcW w:w="2935" w:type="dxa"/>
          </w:tcPr>
          <w:p w14:paraId="407AAEDA" w14:textId="77777777" w:rsidR="001850B2" w:rsidRDefault="00053F38" w:rsidP="00D95BF2">
            <w:pPr>
              <w:pStyle w:val="Tablecondensed"/>
            </w:pPr>
            <w:r>
              <w:t>Product type:</w:t>
            </w:r>
          </w:p>
          <w:p w14:paraId="69703C3C" w14:textId="77777777" w:rsidR="00D95BF2" w:rsidRDefault="00053F38" w:rsidP="00D95BF2">
            <w:pPr>
              <w:pStyle w:val="Tablecondensed"/>
            </w:pPr>
            <w:r>
              <w:t>Interest rate:</w:t>
            </w:r>
          </w:p>
          <w:p w14:paraId="048AD653" w14:textId="77777777" w:rsidR="00D95BF2" w:rsidRDefault="00053F38" w:rsidP="00D95BF2">
            <w:pPr>
              <w:pStyle w:val="Tablecondensed"/>
            </w:pPr>
            <w:r>
              <w:t>Monthly payment:</w:t>
            </w:r>
          </w:p>
          <w:p w14:paraId="21203C3F" w14:textId="1529ED8C" w:rsidR="00053F38" w:rsidRDefault="00053F38" w:rsidP="00D95BF2">
            <w:pPr>
              <w:pStyle w:val="Tablecondensed"/>
            </w:pPr>
            <w:r>
              <w:t>Total payment:</w:t>
            </w:r>
          </w:p>
          <w:p w14:paraId="00000602" w14:textId="5D4CE60C" w:rsidR="00E211CD" w:rsidRDefault="00053F38" w:rsidP="00D95BF2">
            <w:pPr>
              <w:pStyle w:val="Tablecondensed"/>
            </w:pPr>
            <w:r>
              <w:t xml:space="preserve">Use the product below or find your own product. </w:t>
            </w:r>
          </w:p>
          <w:p w14:paraId="00000604" w14:textId="6A224787" w:rsidR="00E211CD" w:rsidRPr="00D95BF2" w:rsidRDefault="00A7612F" w:rsidP="00D95BF2">
            <w:pPr>
              <w:pStyle w:val="Tablecondensed"/>
              <w:rPr>
                <w:rStyle w:val="Hyperlink"/>
              </w:rPr>
            </w:pPr>
            <w:hyperlink r:id="rId59">
              <w:r w:rsidRPr="00D95BF2">
                <w:rPr>
                  <w:rStyle w:val="Hyperlink"/>
                </w:rPr>
                <w:t>ANZ Personal Loans</w:t>
              </w:r>
            </w:hyperlink>
          </w:p>
        </w:tc>
      </w:tr>
      <w:tr w:rsidR="00E211CD" w14:paraId="3CD2B83E" w14:textId="77777777" w:rsidTr="62CF9FF4">
        <w:tc>
          <w:tcPr>
            <w:tcW w:w="2935" w:type="dxa"/>
          </w:tcPr>
          <w:p w14:paraId="00000607" w14:textId="56820443" w:rsidR="00E211CD" w:rsidRPr="00D95BF2" w:rsidRDefault="6F5F50E8" w:rsidP="00D95BF2">
            <w:pPr>
              <w:pStyle w:val="Tablecondensed"/>
            </w:pPr>
            <w:r w:rsidRPr="00D95BF2">
              <w:rPr>
                <w:rStyle w:val="Bold"/>
              </w:rPr>
              <w:t>Sally</w:t>
            </w:r>
            <w:r w:rsidRPr="00D95BF2">
              <w:t xml:space="preserve"> wants to borrow $3000 for a holiday and wants to pay this back over 2 years.</w:t>
            </w:r>
          </w:p>
        </w:tc>
        <w:tc>
          <w:tcPr>
            <w:tcW w:w="2935" w:type="dxa"/>
          </w:tcPr>
          <w:p w14:paraId="6A393017" w14:textId="77777777" w:rsidR="00D95BF2" w:rsidRDefault="00053F38" w:rsidP="00D95BF2">
            <w:pPr>
              <w:pStyle w:val="Tablecondensed"/>
            </w:pPr>
            <w:r>
              <w:t>Product type:</w:t>
            </w:r>
          </w:p>
          <w:p w14:paraId="53487834" w14:textId="77777777" w:rsidR="00D95BF2" w:rsidRDefault="00053F38" w:rsidP="00D95BF2">
            <w:pPr>
              <w:pStyle w:val="Tablecondensed"/>
            </w:pPr>
            <w:r>
              <w:t>Interest rate:</w:t>
            </w:r>
          </w:p>
          <w:p w14:paraId="56423A8D" w14:textId="77777777" w:rsidR="00D95BF2" w:rsidRDefault="00053F38" w:rsidP="00D95BF2">
            <w:pPr>
              <w:pStyle w:val="Tablecondensed"/>
            </w:pPr>
            <w:r>
              <w:t>Monthly payment:</w:t>
            </w:r>
          </w:p>
          <w:p w14:paraId="4A26EBD6" w14:textId="5F5B8D22" w:rsidR="00053F38" w:rsidRDefault="00053F38" w:rsidP="00D95BF2">
            <w:pPr>
              <w:pStyle w:val="Tablecondensed"/>
            </w:pPr>
            <w:r>
              <w:t>Total payment:</w:t>
            </w:r>
          </w:p>
          <w:p w14:paraId="52323FB7" w14:textId="77777777" w:rsidR="00053F38" w:rsidRDefault="00053F38" w:rsidP="00D95BF2">
            <w:pPr>
              <w:pStyle w:val="Tablecondensed"/>
            </w:pPr>
            <w:r>
              <w:t xml:space="preserve">Use the product below or find your own product. </w:t>
            </w:r>
          </w:p>
          <w:p w14:paraId="0000060D" w14:textId="45CD0DF6" w:rsidR="00E211CD" w:rsidRPr="00D95BF2" w:rsidRDefault="00A7612F" w:rsidP="00D95BF2">
            <w:pPr>
              <w:pStyle w:val="Tablecondensed"/>
              <w:rPr>
                <w:rStyle w:val="Hyperlink"/>
              </w:rPr>
            </w:pPr>
            <w:hyperlink r:id="rId60">
              <w:r w:rsidRPr="00D95BF2">
                <w:rPr>
                  <w:rStyle w:val="Hyperlink"/>
                </w:rPr>
                <w:t>Bendigo Bank Secured Personal Loan</w:t>
              </w:r>
            </w:hyperlink>
          </w:p>
        </w:tc>
        <w:tc>
          <w:tcPr>
            <w:tcW w:w="2935" w:type="dxa"/>
          </w:tcPr>
          <w:p w14:paraId="1B2BE5EF" w14:textId="77777777" w:rsidR="00D95BF2" w:rsidRPr="00D95BF2" w:rsidRDefault="00053F38" w:rsidP="00D95BF2">
            <w:pPr>
              <w:pStyle w:val="Tablecondensed"/>
            </w:pPr>
            <w:r w:rsidRPr="00D95BF2">
              <w:t>Product type:</w:t>
            </w:r>
          </w:p>
          <w:p w14:paraId="7F91D3E9" w14:textId="77777777" w:rsidR="00D95BF2" w:rsidRPr="00D95BF2" w:rsidRDefault="00053F38" w:rsidP="00D95BF2">
            <w:pPr>
              <w:pStyle w:val="Tablecondensed"/>
            </w:pPr>
            <w:r w:rsidRPr="00D95BF2">
              <w:t>Interest rate:</w:t>
            </w:r>
          </w:p>
          <w:p w14:paraId="57764AA6" w14:textId="77777777" w:rsidR="00D95BF2" w:rsidRPr="00D95BF2" w:rsidRDefault="00053F38" w:rsidP="00D95BF2">
            <w:pPr>
              <w:pStyle w:val="Tablecondensed"/>
            </w:pPr>
            <w:r w:rsidRPr="00D95BF2">
              <w:t>Monthly payment:</w:t>
            </w:r>
          </w:p>
          <w:p w14:paraId="11D7BF59" w14:textId="7C4E0081" w:rsidR="00053F38" w:rsidRPr="00D95BF2" w:rsidRDefault="00053F38" w:rsidP="00D95BF2">
            <w:pPr>
              <w:pStyle w:val="Tablecondensed"/>
            </w:pPr>
            <w:r w:rsidRPr="00D95BF2">
              <w:t>Total payment:</w:t>
            </w:r>
          </w:p>
          <w:p w14:paraId="00000611" w14:textId="701AB0D2" w:rsidR="00E211CD" w:rsidRPr="00D95BF2" w:rsidRDefault="00053F38" w:rsidP="00D95BF2">
            <w:pPr>
              <w:pStyle w:val="Tablecondensed"/>
            </w:pPr>
            <w:r w:rsidRPr="00D95BF2">
              <w:t xml:space="preserve">Use the product below or find your own product. </w:t>
            </w:r>
          </w:p>
          <w:p w14:paraId="00000613" w14:textId="4AFE656B" w:rsidR="00E211CD" w:rsidRPr="00D95BF2" w:rsidRDefault="00A7612F" w:rsidP="00D95BF2">
            <w:pPr>
              <w:pStyle w:val="Tablecondensed"/>
              <w:rPr>
                <w:rStyle w:val="Hyperlink"/>
              </w:rPr>
            </w:pPr>
            <w:hyperlink r:id="rId61">
              <w:r w:rsidRPr="00D95BF2">
                <w:rPr>
                  <w:rStyle w:val="Hyperlink"/>
                </w:rPr>
                <w:t>ANZ Personal Loans</w:t>
              </w:r>
            </w:hyperlink>
          </w:p>
        </w:tc>
      </w:tr>
      <w:tr w:rsidR="00E211CD" w14:paraId="7AF2FA1D" w14:textId="77777777" w:rsidTr="62CF9FF4">
        <w:tc>
          <w:tcPr>
            <w:tcW w:w="2935" w:type="dxa"/>
          </w:tcPr>
          <w:p w14:paraId="00000617" w14:textId="23F296C8" w:rsidR="00E211CD" w:rsidRPr="00D95BF2" w:rsidRDefault="00CE489B" w:rsidP="00D95BF2">
            <w:pPr>
              <w:pStyle w:val="Tablecondensed"/>
              <w:spacing w:before="240"/>
            </w:pPr>
            <w:r w:rsidRPr="00D95BF2">
              <w:rPr>
                <w:noProof/>
              </w:rPr>
              <w:lastRenderedPageBreak/>
              <w:drawing>
                <wp:inline distT="0" distB="0" distL="0" distR="0" wp14:anchorId="1D82E3B0" wp14:editId="4165A098">
                  <wp:extent cx="286938" cy="252000"/>
                  <wp:effectExtent l="0" t="0" r="5715" b="2540"/>
                  <wp:docPr id="1259673910"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00A7612F" w:rsidRPr="00D95BF2">
              <w:t xml:space="preserve"> </w:t>
            </w:r>
            <w:r w:rsidR="00A7612F" w:rsidRPr="00D95BF2">
              <w:rPr>
                <w:rStyle w:val="Bold"/>
              </w:rPr>
              <w:t>Optional:</w:t>
            </w:r>
            <w:r w:rsidR="00A7612F" w:rsidRPr="00D95BF2">
              <w:t xml:space="preserve"> Add mortgage option here if suitable for your students. </w:t>
            </w:r>
          </w:p>
        </w:tc>
        <w:tc>
          <w:tcPr>
            <w:tcW w:w="2935" w:type="dxa"/>
          </w:tcPr>
          <w:p w14:paraId="5F974FFD" w14:textId="77777777" w:rsidR="00D95BF2" w:rsidRDefault="00A7612F" w:rsidP="00D95BF2">
            <w:pPr>
              <w:pStyle w:val="Tablecondensed"/>
            </w:pPr>
            <w:r>
              <w:t>Product type:</w:t>
            </w:r>
          </w:p>
          <w:p w14:paraId="2D1CE426" w14:textId="77777777" w:rsidR="00D95BF2" w:rsidRDefault="00A7612F" w:rsidP="00D95BF2">
            <w:pPr>
              <w:pStyle w:val="Tablecondensed"/>
            </w:pPr>
            <w:r>
              <w:t>Interest rate:</w:t>
            </w:r>
          </w:p>
          <w:p w14:paraId="5601EF0C" w14:textId="77777777" w:rsidR="00D95BF2" w:rsidRDefault="00A7612F" w:rsidP="00D95BF2">
            <w:pPr>
              <w:pStyle w:val="Tablecondensed"/>
            </w:pPr>
            <w:r>
              <w:t>Monthly payment:</w:t>
            </w:r>
          </w:p>
          <w:p w14:paraId="00000618" w14:textId="6188BE85" w:rsidR="00E211CD" w:rsidRDefault="00A7612F" w:rsidP="00D95BF2">
            <w:pPr>
              <w:pStyle w:val="Tablecondensed"/>
              <w:rPr>
                <w:rFonts w:ascii="Arial" w:hAnsi="Arial"/>
              </w:rPr>
            </w:pPr>
            <w:r>
              <w:t>Total payment:</w:t>
            </w:r>
          </w:p>
        </w:tc>
        <w:tc>
          <w:tcPr>
            <w:tcW w:w="2935" w:type="dxa"/>
          </w:tcPr>
          <w:p w14:paraId="7421E5BF" w14:textId="77777777" w:rsidR="00D95BF2" w:rsidRDefault="00D95BF2" w:rsidP="00D95BF2">
            <w:pPr>
              <w:pStyle w:val="Tablecondensed"/>
            </w:pPr>
            <w:r>
              <w:t>Product type:</w:t>
            </w:r>
          </w:p>
          <w:p w14:paraId="5377C426" w14:textId="77777777" w:rsidR="00D95BF2" w:rsidRDefault="00D95BF2" w:rsidP="00D95BF2">
            <w:pPr>
              <w:pStyle w:val="Tablecondensed"/>
            </w:pPr>
            <w:r>
              <w:t>Interest rate:</w:t>
            </w:r>
          </w:p>
          <w:p w14:paraId="34ACD812" w14:textId="77777777" w:rsidR="00D95BF2" w:rsidRDefault="00D95BF2" w:rsidP="00D95BF2">
            <w:pPr>
              <w:pStyle w:val="Tablecondensed"/>
            </w:pPr>
            <w:r>
              <w:t>Monthly payment:</w:t>
            </w:r>
          </w:p>
          <w:p w14:paraId="00000619" w14:textId="65EA0473" w:rsidR="00E211CD" w:rsidRDefault="00D95BF2" w:rsidP="00D95BF2">
            <w:pPr>
              <w:pStyle w:val="Tablecondensed"/>
              <w:rPr>
                <w:rFonts w:ascii="Arial" w:hAnsi="Arial"/>
                <w:color w:val="000000"/>
              </w:rPr>
            </w:pPr>
            <w:r>
              <w:t>Total payment:</w:t>
            </w:r>
          </w:p>
        </w:tc>
      </w:tr>
    </w:tbl>
    <w:p w14:paraId="0000061A" w14:textId="77777777" w:rsidR="00E211CD" w:rsidRDefault="00E211CD"/>
    <w:tbl>
      <w:tblPr>
        <w:tblStyle w:val="affff6"/>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56721156"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61B" w14:textId="77777777" w:rsidR="00E211CD" w:rsidRDefault="00A7612F" w:rsidP="00D95BF2">
            <w:pPr>
              <w:pStyle w:val="Tableheadingcondensed"/>
              <w:jc w:val="center"/>
            </w:pPr>
            <w:r>
              <w:t>Task 6: Activity 6.2 Comparing debit products for credit cards and personal loans</w:t>
            </w:r>
          </w:p>
          <w:p w14:paraId="0000061C" w14:textId="14295C64" w:rsidR="00E211CD" w:rsidRDefault="00A7612F" w:rsidP="00D95BF2">
            <w:pPr>
              <w:pStyle w:val="Tableheadingcondensed"/>
              <w:jc w:val="center"/>
            </w:pPr>
            <w:r>
              <w:t xml:space="preserve">Student </w:t>
            </w:r>
            <w:r w:rsidR="00D95BF2">
              <w:t>r</w:t>
            </w:r>
            <w:r>
              <w:t>eflection: How well did you go with this step? (Please tick the box below)</w:t>
            </w:r>
          </w:p>
        </w:tc>
      </w:tr>
      <w:tr w:rsidR="00E211CD" w14:paraId="710FF22C"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621" w14:textId="77777777" w:rsidR="00E211CD" w:rsidRDefault="00000000" w:rsidP="00D95BF2">
            <w:pPr>
              <w:pStyle w:val="Tablecondensed"/>
              <w:jc w:val="center"/>
            </w:pPr>
            <w:sdt>
              <w:sdtPr>
                <w:tag w:val="goog_rdk_158"/>
                <w:id w:val="-414807307"/>
              </w:sdtPr>
              <w:sdtContent>
                <w:r w:rsidR="00A7612F">
                  <w:rPr>
                    <w:rFonts w:ascii="Arial Unicode MS" w:eastAsia="Arial Unicode MS" w:hAnsi="Arial Unicode MS" w:cs="Arial Unicode MS"/>
                  </w:rPr>
                  <w:t>☐</w:t>
                </w:r>
              </w:sdtContent>
            </w:sdt>
            <w:r w:rsidR="00A7612F">
              <w:t>Not Submitted</w:t>
            </w:r>
          </w:p>
        </w:tc>
        <w:tc>
          <w:tcPr>
            <w:tcW w:w="1815" w:type="dxa"/>
          </w:tcPr>
          <w:p w14:paraId="00000622" w14:textId="77777777" w:rsidR="00E211CD" w:rsidRDefault="00000000" w:rsidP="00D95BF2">
            <w:pPr>
              <w:pStyle w:val="Tablecondensed"/>
              <w:jc w:val="center"/>
            </w:pPr>
            <w:sdt>
              <w:sdtPr>
                <w:tag w:val="goog_rdk_159"/>
                <w:id w:val="1287788180"/>
              </w:sdtPr>
              <w:sdtContent>
                <w:r w:rsidR="00A7612F">
                  <w:rPr>
                    <w:rFonts w:ascii="Arial Unicode MS" w:eastAsia="Arial Unicode MS" w:hAnsi="Arial Unicode MS" w:cs="Arial Unicode MS"/>
                  </w:rPr>
                  <w:t>☐</w:t>
                </w:r>
              </w:sdtContent>
            </w:sdt>
            <w:r w:rsidR="00A7612F">
              <w:t>Beginning</w:t>
            </w:r>
          </w:p>
        </w:tc>
        <w:tc>
          <w:tcPr>
            <w:tcW w:w="1876" w:type="dxa"/>
          </w:tcPr>
          <w:p w14:paraId="00000623" w14:textId="77777777" w:rsidR="00E211CD" w:rsidRDefault="00000000" w:rsidP="00D95BF2">
            <w:pPr>
              <w:pStyle w:val="Tablecondensed"/>
              <w:jc w:val="center"/>
            </w:pPr>
            <w:sdt>
              <w:sdtPr>
                <w:tag w:val="goog_rdk_160"/>
                <w:id w:val="257003742"/>
              </w:sdtPr>
              <w:sdtContent>
                <w:r w:rsidR="00A7612F">
                  <w:rPr>
                    <w:rFonts w:ascii="Arial Unicode MS" w:eastAsia="Arial Unicode MS" w:hAnsi="Arial Unicode MS" w:cs="Arial Unicode MS"/>
                  </w:rPr>
                  <w:t>☐</w:t>
                </w:r>
              </w:sdtContent>
            </w:sdt>
            <w:r w:rsidR="00A7612F">
              <w:t>Consolidating</w:t>
            </w:r>
          </w:p>
        </w:tc>
        <w:tc>
          <w:tcPr>
            <w:tcW w:w="1765" w:type="dxa"/>
          </w:tcPr>
          <w:p w14:paraId="00000624" w14:textId="77777777" w:rsidR="00E211CD" w:rsidRDefault="00000000" w:rsidP="00D95BF2">
            <w:pPr>
              <w:pStyle w:val="Tablecondensed"/>
              <w:jc w:val="center"/>
            </w:pPr>
            <w:sdt>
              <w:sdtPr>
                <w:tag w:val="goog_rdk_161"/>
                <w:id w:val="535278692"/>
              </w:sdtPr>
              <w:sdtContent>
                <w:r w:rsidR="00A7612F">
                  <w:rPr>
                    <w:rFonts w:ascii="Arial Unicode MS" w:eastAsia="Arial Unicode MS" w:hAnsi="Arial Unicode MS" w:cs="Arial Unicode MS"/>
                  </w:rPr>
                  <w:t>☐</w:t>
                </w:r>
              </w:sdtContent>
            </w:sdt>
            <w:r w:rsidR="00A7612F">
              <w:t>Achieving</w:t>
            </w:r>
          </w:p>
        </w:tc>
        <w:tc>
          <w:tcPr>
            <w:tcW w:w="1747" w:type="dxa"/>
          </w:tcPr>
          <w:p w14:paraId="00000625" w14:textId="77777777" w:rsidR="00E211CD" w:rsidRDefault="00000000" w:rsidP="00D95BF2">
            <w:pPr>
              <w:pStyle w:val="Tablecondensed"/>
              <w:jc w:val="center"/>
            </w:pPr>
            <w:sdt>
              <w:sdtPr>
                <w:tag w:val="goog_rdk_162"/>
                <w:id w:val="-1142842671"/>
              </w:sdtPr>
              <w:sdtContent>
                <w:r w:rsidR="00A7612F">
                  <w:rPr>
                    <w:rFonts w:ascii="Arial Unicode MS" w:eastAsia="Arial Unicode MS" w:hAnsi="Arial Unicode MS" w:cs="Arial Unicode MS"/>
                  </w:rPr>
                  <w:t>☐</w:t>
                </w:r>
              </w:sdtContent>
            </w:sdt>
            <w:r w:rsidR="00A7612F">
              <w:t>Excelling</w:t>
            </w:r>
          </w:p>
        </w:tc>
      </w:tr>
      <w:tr w:rsidR="00E211CD" w14:paraId="0BCA6B56"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627" w14:textId="58BACB73" w:rsidR="00E211CD" w:rsidRDefault="00A7612F" w:rsidP="00D95BF2">
            <w:pPr>
              <w:pStyle w:val="Tablecondensed"/>
            </w:pPr>
            <w:r>
              <w:t xml:space="preserve">Student </w:t>
            </w:r>
            <w:r w:rsidR="00D95BF2">
              <w:t>c</w:t>
            </w:r>
            <w:r>
              <w:t>omment (</w:t>
            </w:r>
            <w:r w:rsidR="00D95BF2">
              <w:t>o</w:t>
            </w:r>
            <w:r>
              <w:t>ptional):</w:t>
            </w:r>
          </w:p>
        </w:tc>
      </w:tr>
      <w:tr w:rsidR="00E211CD" w14:paraId="6F8484B3"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62C" w14:textId="74342B25" w:rsidR="00E211CD" w:rsidRPr="00D95BF2" w:rsidRDefault="00A7612F" w:rsidP="00D95BF2">
            <w:pPr>
              <w:pStyle w:val="Tableheadingcondensed"/>
              <w:jc w:val="center"/>
              <w:rPr>
                <w:rStyle w:val="Bold"/>
              </w:rPr>
            </w:pPr>
            <w:r w:rsidRPr="00D95BF2">
              <w:rPr>
                <w:rStyle w:val="Bold"/>
              </w:rPr>
              <w:t xml:space="preserve">Teacher </w:t>
            </w:r>
            <w:r w:rsidR="00D95BF2" w:rsidRPr="00D95BF2">
              <w:rPr>
                <w:rStyle w:val="Bold"/>
              </w:rPr>
              <w:t>f</w:t>
            </w:r>
            <w:r w:rsidRPr="00D95BF2">
              <w:rPr>
                <w:rStyle w:val="Bold"/>
              </w:rPr>
              <w:t>eedback</w:t>
            </w:r>
          </w:p>
        </w:tc>
      </w:tr>
      <w:tr w:rsidR="00E211CD" w14:paraId="49E3CBA6"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631" w14:textId="77777777" w:rsidR="00E211CD" w:rsidRDefault="00000000" w:rsidP="00D95BF2">
            <w:pPr>
              <w:pStyle w:val="Tablecondensed"/>
              <w:jc w:val="center"/>
            </w:pPr>
            <w:sdt>
              <w:sdtPr>
                <w:tag w:val="goog_rdk_163"/>
                <w:id w:val="-1262619986"/>
              </w:sdtPr>
              <w:sdtContent>
                <w:r w:rsidR="00A7612F">
                  <w:rPr>
                    <w:rFonts w:ascii="Arial Unicode MS" w:eastAsia="Arial Unicode MS" w:hAnsi="Arial Unicode MS" w:cs="Arial Unicode MS"/>
                  </w:rPr>
                  <w:t>☐</w:t>
                </w:r>
              </w:sdtContent>
            </w:sdt>
            <w:r w:rsidR="00A7612F">
              <w:t>Not Submitted</w:t>
            </w:r>
          </w:p>
        </w:tc>
        <w:tc>
          <w:tcPr>
            <w:tcW w:w="1815" w:type="dxa"/>
          </w:tcPr>
          <w:p w14:paraId="00000632" w14:textId="77777777" w:rsidR="00E211CD" w:rsidRDefault="00000000" w:rsidP="00D95BF2">
            <w:pPr>
              <w:pStyle w:val="Tablecondensed"/>
              <w:jc w:val="center"/>
            </w:pPr>
            <w:sdt>
              <w:sdtPr>
                <w:tag w:val="goog_rdk_164"/>
                <w:id w:val="1046386763"/>
              </w:sdtPr>
              <w:sdtContent>
                <w:r w:rsidR="00A7612F">
                  <w:rPr>
                    <w:rFonts w:ascii="Arial Unicode MS" w:eastAsia="Arial Unicode MS" w:hAnsi="Arial Unicode MS" w:cs="Arial Unicode MS"/>
                  </w:rPr>
                  <w:t>☐</w:t>
                </w:r>
              </w:sdtContent>
            </w:sdt>
            <w:r w:rsidR="00A7612F">
              <w:t>Beginning</w:t>
            </w:r>
          </w:p>
        </w:tc>
        <w:tc>
          <w:tcPr>
            <w:tcW w:w="1876" w:type="dxa"/>
          </w:tcPr>
          <w:p w14:paraId="00000633" w14:textId="77777777" w:rsidR="00E211CD" w:rsidRDefault="00000000" w:rsidP="00D95BF2">
            <w:pPr>
              <w:pStyle w:val="Tablecondensed"/>
              <w:jc w:val="center"/>
            </w:pPr>
            <w:sdt>
              <w:sdtPr>
                <w:tag w:val="goog_rdk_165"/>
                <w:id w:val="820593570"/>
              </w:sdtPr>
              <w:sdtContent>
                <w:r w:rsidR="00A7612F">
                  <w:rPr>
                    <w:rFonts w:ascii="Arial Unicode MS" w:eastAsia="Arial Unicode MS" w:hAnsi="Arial Unicode MS" w:cs="Arial Unicode MS"/>
                  </w:rPr>
                  <w:t>☐</w:t>
                </w:r>
              </w:sdtContent>
            </w:sdt>
            <w:r w:rsidR="00A7612F">
              <w:t>Consolidating</w:t>
            </w:r>
          </w:p>
        </w:tc>
        <w:tc>
          <w:tcPr>
            <w:tcW w:w="1765" w:type="dxa"/>
          </w:tcPr>
          <w:p w14:paraId="00000634" w14:textId="77777777" w:rsidR="00E211CD" w:rsidRDefault="00000000" w:rsidP="00D95BF2">
            <w:pPr>
              <w:pStyle w:val="Tablecondensed"/>
              <w:jc w:val="center"/>
            </w:pPr>
            <w:sdt>
              <w:sdtPr>
                <w:tag w:val="goog_rdk_166"/>
                <w:id w:val="1164437564"/>
              </w:sdtPr>
              <w:sdtContent>
                <w:r w:rsidR="00A7612F">
                  <w:rPr>
                    <w:rFonts w:ascii="Arial Unicode MS" w:eastAsia="Arial Unicode MS" w:hAnsi="Arial Unicode MS" w:cs="Arial Unicode MS"/>
                  </w:rPr>
                  <w:t>☐</w:t>
                </w:r>
              </w:sdtContent>
            </w:sdt>
            <w:r w:rsidR="00A7612F">
              <w:t>Achieving</w:t>
            </w:r>
          </w:p>
        </w:tc>
        <w:tc>
          <w:tcPr>
            <w:tcW w:w="1747" w:type="dxa"/>
          </w:tcPr>
          <w:p w14:paraId="00000635" w14:textId="77777777" w:rsidR="00E211CD" w:rsidRDefault="00000000" w:rsidP="00D95BF2">
            <w:pPr>
              <w:pStyle w:val="Tablecondensed"/>
              <w:jc w:val="center"/>
            </w:pPr>
            <w:sdt>
              <w:sdtPr>
                <w:tag w:val="goog_rdk_167"/>
                <w:id w:val="1931007967"/>
              </w:sdtPr>
              <w:sdtContent>
                <w:r w:rsidR="00A7612F">
                  <w:rPr>
                    <w:rFonts w:ascii="Arial Unicode MS" w:eastAsia="Arial Unicode MS" w:hAnsi="Arial Unicode MS" w:cs="Arial Unicode MS"/>
                  </w:rPr>
                  <w:t>☐</w:t>
                </w:r>
              </w:sdtContent>
            </w:sdt>
            <w:r w:rsidR="00A7612F">
              <w:t>Excelling</w:t>
            </w:r>
          </w:p>
        </w:tc>
      </w:tr>
      <w:tr w:rsidR="00E211CD" w14:paraId="43088CA0"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636" w14:textId="77777777" w:rsidR="00E211CD" w:rsidRPr="00D95BF2" w:rsidRDefault="00A7612F" w:rsidP="00D95BF2">
            <w:pPr>
              <w:pStyle w:val="Tablecondensed"/>
            </w:pPr>
            <w:r w:rsidRPr="00D95BF2">
              <w:rPr>
                <w:rStyle w:val="Bold"/>
              </w:rPr>
              <w:t>Not Submitted:</w:t>
            </w:r>
            <w:r w:rsidRPr="00D95BF2">
              <w:t xml:space="preserve"> No work has been submitted or attempted for this outcome. </w:t>
            </w:r>
          </w:p>
        </w:tc>
        <w:tc>
          <w:tcPr>
            <w:tcW w:w="1815" w:type="dxa"/>
          </w:tcPr>
          <w:p w14:paraId="00000637" w14:textId="77777777" w:rsidR="00E211CD" w:rsidRPr="00D95BF2" w:rsidRDefault="00A7612F" w:rsidP="00D95BF2">
            <w:pPr>
              <w:pStyle w:val="Tablecondensed"/>
            </w:pPr>
            <w:r w:rsidRPr="00D95BF2">
              <w:rPr>
                <w:rStyle w:val="Bold"/>
              </w:rPr>
              <w:t>Beginning:</w:t>
            </w:r>
            <w:r w:rsidRPr="00D95BF2">
              <w:t xml:space="preserve"> You have attempted some aspects of this activity. To bump it up, re-read the task requirements and complete all aspects of the task.</w:t>
            </w:r>
          </w:p>
        </w:tc>
        <w:tc>
          <w:tcPr>
            <w:tcW w:w="1876" w:type="dxa"/>
          </w:tcPr>
          <w:p w14:paraId="00000638" w14:textId="77777777" w:rsidR="00E211CD" w:rsidRPr="00D95BF2" w:rsidRDefault="00A7612F" w:rsidP="00D95BF2">
            <w:pPr>
              <w:pStyle w:val="Tablecondensed"/>
            </w:pPr>
            <w:r w:rsidRPr="00D95BF2">
              <w:rPr>
                <w:rStyle w:val="Bold"/>
              </w:rPr>
              <w:t>Consolidating:</w:t>
            </w:r>
            <w:r w:rsidRPr="00D95BF2">
              <w:t xml:space="preserve"> You have attempted most parts of this activity. To bump it up, re-read the task requirements and complete all aspects and include further details in your responses.</w:t>
            </w:r>
          </w:p>
        </w:tc>
        <w:tc>
          <w:tcPr>
            <w:tcW w:w="1765" w:type="dxa"/>
          </w:tcPr>
          <w:p w14:paraId="00000639" w14:textId="77777777" w:rsidR="00E211CD" w:rsidRPr="00D95BF2" w:rsidRDefault="00A7612F" w:rsidP="00D95BF2">
            <w:pPr>
              <w:pStyle w:val="Tablecondensed"/>
            </w:pPr>
            <w:r w:rsidRPr="00D95BF2">
              <w:rPr>
                <w:rStyle w:val="Bold"/>
              </w:rPr>
              <w:t>Achieving:</w:t>
            </w:r>
            <w:r w:rsidRPr="00D95BF2">
              <w:t xml:space="preserve"> You have completed all aspects of this activity. You have provided basic responses in all the required sections. To bump it up, add more details and re-check your answers to make sure your responses are correct.</w:t>
            </w:r>
          </w:p>
        </w:tc>
        <w:tc>
          <w:tcPr>
            <w:tcW w:w="1747" w:type="dxa"/>
          </w:tcPr>
          <w:p w14:paraId="0000063A" w14:textId="77777777" w:rsidR="00E211CD" w:rsidRPr="00D95BF2" w:rsidRDefault="00A7612F" w:rsidP="00D95BF2">
            <w:pPr>
              <w:pStyle w:val="Tablecondensed"/>
            </w:pPr>
            <w:r w:rsidRPr="00D95BF2">
              <w:rPr>
                <w:rStyle w:val="Bold"/>
              </w:rPr>
              <w:t>Excelling:</w:t>
            </w:r>
            <w:r w:rsidRPr="00D95BF2">
              <w:t xml:space="preserve"> You have completed all parts of this activity with detailed responses. You have identified the correct information and shown the difference between financial products. Great work!</w:t>
            </w:r>
          </w:p>
        </w:tc>
      </w:tr>
      <w:tr w:rsidR="00E211CD" w14:paraId="3A07B07D"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63C" w14:textId="729DA775" w:rsidR="00E211CD" w:rsidRPr="00D95BF2" w:rsidRDefault="00A7612F" w:rsidP="00D95BF2">
            <w:pPr>
              <w:pStyle w:val="Tablecondensed"/>
            </w:pPr>
            <w:r w:rsidRPr="00D95BF2">
              <w:t xml:space="preserve">Teacher </w:t>
            </w:r>
            <w:r w:rsidR="00D95BF2" w:rsidRPr="00D95BF2">
              <w:t>c</w:t>
            </w:r>
            <w:r w:rsidRPr="00D95BF2">
              <w:t>omment:</w:t>
            </w:r>
          </w:p>
        </w:tc>
      </w:tr>
    </w:tbl>
    <w:p w14:paraId="00000642" w14:textId="77777777" w:rsidR="00E211CD" w:rsidRPr="00D95BF2" w:rsidRDefault="00A7612F" w:rsidP="00D95BF2">
      <w:pPr>
        <w:pStyle w:val="Heading3"/>
      </w:pPr>
      <w:bookmarkStart w:id="43" w:name="_heading=h.v1l8ncdqxpl1" w:colFirst="0" w:colLast="0"/>
      <w:bookmarkStart w:id="44" w:name="_Toc212643093"/>
      <w:bookmarkEnd w:id="43"/>
      <w:r w:rsidRPr="00D95BF2">
        <w:t>Activity 6.3 The impact of saving and staying out of debt</w:t>
      </w:r>
      <w:bookmarkEnd w:id="44"/>
      <w:r w:rsidRPr="00D95BF2">
        <w:t xml:space="preserve"> </w:t>
      </w:r>
    </w:p>
    <w:p w14:paraId="00000645" w14:textId="390EF098" w:rsidR="00E211CD" w:rsidRPr="00D95BF2" w:rsidRDefault="0015493F" w:rsidP="00D95BF2">
      <w:pPr>
        <w:pStyle w:val="BodyText"/>
      </w:pPr>
      <w:r w:rsidRPr="00D95BF2">
        <w:rPr>
          <w:noProof/>
        </w:rPr>
        <w:drawing>
          <wp:inline distT="0" distB="0" distL="0" distR="0" wp14:anchorId="648E07B1" wp14:editId="37CA0212">
            <wp:extent cx="239882" cy="252000"/>
            <wp:effectExtent l="0" t="0" r="1905" b="2540"/>
            <wp:docPr id="1453651760"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A7612F" w:rsidRPr="00D95BF2">
        <w:t xml:space="preserve"> </w:t>
      </w:r>
      <w:r w:rsidRPr="00D95BF2">
        <w:rPr>
          <w:noProof/>
        </w:rPr>
        <w:drawing>
          <wp:inline distT="0" distB="0" distL="0" distR="0" wp14:anchorId="0D30C1E8" wp14:editId="228BA04C">
            <wp:extent cx="286094" cy="252000"/>
            <wp:effectExtent l="0" t="0" r="0" b="2540"/>
            <wp:docPr id="1112548690"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D95BF2">
        <w:t xml:space="preserve"> </w:t>
      </w:r>
      <w:r w:rsidR="00A7612F" w:rsidRPr="00D95BF2">
        <w:rPr>
          <w:rStyle w:val="Bold"/>
        </w:rPr>
        <w:t>Part 1: Savings</w:t>
      </w:r>
      <w:r w:rsidR="00A7612F" w:rsidRPr="00D95BF2">
        <w:t xml:space="preserve"> – Help Jamal and Sandi to make their savings work for them by putting their money into an account where it will grow. Savings accounts are great because you can earn compound interest on your savings. Work through the scenarios in the table below to find out how they might save for their goals.</w:t>
      </w:r>
    </w:p>
    <w:tbl>
      <w:tblPr>
        <w:tblStyle w:val="affff7"/>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935"/>
        <w:gridCol w:w="2935"/>
        <w:gridCol w:w="2935"/>
      </w:tblGrid>
      <w:tr w:rsidR="00E211CD" w14:paraId="540A877F" w14:textId="77777777" w:rsidTr="177AED60">
        <w:tc>
          <w:tcPr>
            <w:tcW w:w="2935" w:type="dxa"/>
            <w:shd w:val="clear" w:color="auto" w:fill="00573F"/>
          </w:tcPr>
          <w:p w14:paraId="00000646" w14:textId="77777777" w:rsidR="00E211CD" w:rsidRPr="00D95BF2" w:rsidRDefault="00A7612F" w:rsidP="00D95BF2">
            <w:pPr>
              <w:pStyle w:val="Tableheadingcondensed"/>
              <w:jc w:val="center"/>
              <w:rPr>
                <w:rStyle w:val="Bold"/>
              </w:rPr>
            </w:pPr>
            <w:r w:rsidRPr="00D95BF2">
              <w:rPr>
                <w:rStyle w:val="Bold"/>
              </w:rPr>
              <w:t>Scenario</w:t>
            </w:r>
          </w:p>
        </w:tc>
        <w:tc>
          <w:tcPr>
            <w:tcW w:w="2935" w:type="dxa"/>
            <w:shd w:val="clear" w:color="auto" w:fill="7F3F98"/>
          </w:tcPr>
          <w:p w14:paraId="00000647" w14:textId="77777777" w:rsidR="00E211CD" w:rsidRPr="00D95BF2" w:rsidRDefault="00A7612F" w:rsidP="00D95BF2">
            <w:pPr>
              <w:pStyle w:val="Tableheadingcondensed"/>
              <w:jc w:val="center"/>
              <w:rPr>
                <w:rStyle w:val="Bold"/>
              </w:rPr>
            </w:pPr>
            <w:r w:rsidRPr="00D95BF2">
              <w:rPr>
                <w:rStyle w:val="Bold"/>
              </w:rPr>
              <w:t>Question</w:t>
            </w:r>
          </w:p>
        </w:tc>
        <w:tc>
          <w:tcPr>
            <w:tcW w:w="2935" w:type="dxa"/>
            <w:shd w:val="clear" w:color="auto" w:fill="C60070"/>
          </w:tcPr>
          <w:p w14:paraId="00000648" w14:textId="77777777" w:rsidR="00E211CD" w:rsidRPr="00D95BF2" w:rsidRDefault="00A7612F" w:rsidP="00D95BF2">
            <w:pPr>
              <w:pStyle w:val="Tableheadingcondensed"/>
              <w:jc w:val="center"/>
              <w:rPr>
                <w:rStyle w:val="Bold"/>
              </w:rPr>
            </w:pPr>
            <w:r w:rsidRPr="00D95BF2">
              <w:rPr>
                <w:rStyle w:val="Bold"/>
              </w:rPr>
              <w:t>Answer</w:t>
            </w:r>
          </w:p>
        </w:tc>
      </w:tr>
      <w:tr w:rsidR="00E211CD" w14:paraId="32FCF60B" w14:textId="77777777" w:rsidTr="177AED60">
        <w:tc>
          <w:tcPr>
            <w:tcW w:w="2935" w:type="dxa"/>
          </w:tcPr>
          <w:p w14:paraId="00000649" w14:textId="77777777" w:rsidR="00E211CD" w:rsidRDefault="00A7612F">
            <w:pPr>
              <w:pBdr>
                <w:top w:val="nil"/>
                <w:left w:val="nil"/>
                <w:bottom w:val="nil"/>
                <w:right w:val="nil"/>
                <w:between w:val="nil"/>
              </w:pBdr>
              <w:spacing w:before="60" w:after="60"/>
              <w:rPr>
                <w:rFonts w:ascii="Arial Narrow" w:eastAsia="Arial Narrow" w:hAnsi="Arial Narrow" w:cs="Arial Narrow"/>
                <w:b/>
                <w:color w:val="000000"/>
              </w:rPr>
            </w:pPr>
            <w:r>
              <w:rPr>
                <w:rFonts w:ascii="Arial Narrow" w:eastAsia="Arial Narrow" w:hAnsi="Arial Narrow" w:cs="Arial Narrow"/>
                <w:b/>
                <w:color w:val="000000"/>
              </w:rPr>
              <w:t>Jamal</w:t>
            </w:r>
          </w:p>
          <w:p w14:paraId="0000064A" w14:textId="77777777" w:rsidR="00E211CD" w:rsidRDefault="00A7612F" w:rsidP="00D95BF2">
            <w:pPr>
              <w:pStyle w:val="Tablecondensed"/>
              <w:rPr>
                <w:color w:val="000000"/>
              </w:rPr>
            </w:pPr>
            <w:r w:rsidRPr="177AED60">
              <w:t>Jamal decides he wants to save up to purchase a ‘smart’ television that costs $1605. He has an initial deposit of $300 and he wants to purchase the new television in 12 months. Jamal decides to put money into an interest-earning savings account with a fixed interest rate of 4.5%.</w:t>
            </w:r>
          </w:p>
        </w:tc>
        <w:tc>
          <w:tcPr>
            <w:tcW w:w="2935" w:type="dxa"/>
          </w:tcPr>
          <w:p w14:paraId="0000064B" w14:textId="77777777" w:rsidR="00E211CD" w:rsidRDefault="00A7612F">
            <w:pPr>
              <w:pBdr>
                <w:top w:val="nil"/>
                <w:left w:val="nil"/>
                <w:bottom w:val="nil"/>
                <w:right w:val="nil"/>
                <w:between w:val="nil"/>
              </w:pBdr>
              <w:spacing w:before="60" w:after="60"/>
              <w:rPr>
                <w:rFonts w:ascii="Arial Narrow" w:eastAsia="Arial Narrow" w:hAnsi="Arial Narrow" w:cs="Arial Narrow"/>
                <w:color w:val="000000"/>
              </w:rPr>
            </w:pPr>
            <w:r>
              <w:rPr>
                <w:rFonts w:ascii="Arial Narrow" w:eastAsia="Arial Narrow" w:hAnsi="Arial Narrow" w:cs="Arial Narrow"/>
                <w:color w:val="000000"/>
              </w:rPr>
              <w:t>How much money will Jamal need to save each month?</w:t>
            </w:r>
          </w:p>
        </w:tc>
        <w:tc>
          <w:tcPr>
            <w:tcW w:w="2935" w:type="dxa"/>
          </w:tcPr>
          <w:p w14:paraId="0000064C" w14:textId="1D7FD229" w:rsidR="00E211CD" w:rsidRPr="00D95BF2" w:rsidRDefault="0015493F" w:rsidP="00D95BF2">
            <w:pPr>
              <w:pStyle w:val="Tablecondensed"/>
              <w:spacing w:before="240"/>
            </w:pPr>
            <w:r w:rsidRPr="00D95BF2">
              <w:rPr>
                <w:noProof/>
              </w:rPr>
              <w:drawing>
                <wp:inline distT="0" distB="0" distL="0" distR="0" wp14:anchorId="4BAE42AA" wp14:editId="77405071">
                  <wp:extent cx="245947" cy="252000"/>
                  <wp:effectExtent l="0" t="0" r="0" b="2540"/>
                  <wp:docPr id="1234957980"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A7612F" w:rsidRPr="00D95BF2">
              <w:t xml:space="preserve"> </w:t>
            </w:r>
            <w:hyperlink r:id="rId62">
              <w:r w:rsidR="00A7612F" w:rsidRPr="00D95BF2">
                <w:rPr>
                  <w:rStyle w:val="Hyperlink"/>
                </w:rPr>
                <w:t>Saving goals calculator</w:t>
              </w:r>
            </w:hyperlink>
          </w:p>
          <w:p w14:paraId="0000064D" w14:textId="77777777" w:rsidR="00E211CD" w:rsidRDefault="00A7612F">
            <w:pPr>
              <w:pBdr>
                <w:top w:val="nil"/>
                <w:left w:val="nil"/>
                <w:bottom w:val="nil"/>
                <w:right w:val="nil"/>
                <w:between w:val="nil"/>
              </w:pBdr>
              <w:spacing w:before="60" w:after="60"/>
              <w:rPr>
                <w:rFonts w:ascii="Arial Narrow" w:eastAsia="Arial Narrow" w:hAnsi="Arial Narrow" w:cs="Arial Narrow"/>
                <w:b/>
                <w:color w:val="000000"/>
              </w:rPr>
            </w:pPr>
            <w:r>
              <w:rPr>
                <w:rFonts w:ascii="Arial Narrow" w:eastAsia="Arial Narrow" w:hAnsi="Arial Narrow" w:cs="Arial Narrow"/>
                <w:b/>
                <w:color w:val="000000"/>
              </w:rPr>
              <w:t>Savings per month:</w:t>
            </w:r>
          </w:p>
        </w:tc>
      </w:tr>
      <w:tr w:rsidR="00E211CD" w14:paraId="2D77D4D8" w14:textId="77777777" w:rsidTr="177AED60">
        <w:tc>
          <w:tcPr>
            <w:tcW w:w="2935" w:type="dxa"/>
          </w:tcPr>
          <w:p w14:paraId="0000064E" w14:textId="77777777" w:rsidR="00E211CD" w:rsidRDefault="00A7612F">
            <w:pPr>
              <w:pBdr>
                <w:top w:val="nil"/>
                <w:left w:val="nil"/>
                <w:bottom w:val="nil"/>
                <w:right w:val="nil"/>
                <w:between w:val="nil"/>
              </w:pBdr>
              <w:spacing w:before="60" w:after="60"/>
              <w:rPr>
                <w:rFonts w:ascii="Arial Narrow" w:eastAsia="Arial Narrow" w:hAnsi="Arial Narrow" w:cs="Arial Narrow"/>
                <w:b/>
                <w:color w:val="000000"/>
              </w:rPr>
            </w:pPr>
            <w:r>
              <w:rPr>
                <w:rFonts w:ascii="Arial Narrow" w:eastAsia="Arial Narrow" w:hAnsi="Arial Narrow" w:cs="Arial Narrow"/>
                <w:b/>
                <w:color w:val="000000"/>
              </w:rPr>
              <w:t>Sandi</w:t>
            </w:r>
          </w:p>
          <w:p w14:paraId="0000064F" w14:textId="77777777" w:rsidR="00E211CD" w:rsidRPr="00D95BF2" w:rsidRDefault="00A7612F" w:rsidP="00D95BF2">
            <w:pPr>
              <w:pStyle w:val="Tablecondensed"/>
            </w:pPr>
            <w:r w:rsidRPr="00D95BF2">
              <w:t xml:space="preserve">Sandi is 21 years old and has decided they would like to purchase their first home in seven years. Sandi is committed to saving $500 per month and already has an initial </w:t>
            </w:r>
            <w:r w:rsidRPr="00D95BF2">
              <w:lastRenderedPageBreak/>
              <w:t>deposit of $3000. They have selected a savings account that has an interest rate of 5.00% per annum (before fees and tax). </w:t>
            </w:r>
          </w:p>
          <w:p w14:paraId="00000651" w14:textId="7FD84B26" w:rsidR="00E211CD" w:rsidRDefault="00A7612F" w:rsidP="00D95BF2">
            <w:pPr>
              <w:pBdr>
                <w:top w:val="nil"/>
                <w:left w:val="nil"/>
                <w:bottom w:val="nil"/>
                <w:right w:val="nil"/>
                <w:between w:val="nil"/>
              </w:pBdr>
              <w:spacing w:before="120"/>
              <w:rPr>
                <w:rFonts w:ascii="Arial Narrow" w:eastAsia="Arial Narrow" w:hAnsi="Arial Narrow" w:cs="Arial Narrow"/>
                <w:color w:val="000000"/>
              </w:rPr>
            </w:pPr>
            <w:r>
              <w:rPr>
                <w:rFonts w:ascii="Arial Narrow" w:eastAsia="Arial Narrow" w:hAnsi="Arial Narrow" w:cs="Arial Narrow"/>
                <w:color w:val="000000"/>
              </w:rPr>
              <w:t>The compound frequency is monthly.</w:t>
            </w:r>
          </w:p>
        </w:tc>
        <w:tc>
          <w:tcPr>
            <w:tcW w:w="2935" w:type="dxa"/>
          </w:tcPr>
          <w:p w14:paraId="00000652" w14:textId="77777777" w:rsidR="00E211CD" w:rsidRDefault="00A7612F">
            <w:pPr>
              <w:pBdr>
                <w:top w:val="nil"/>
                <w:left w:val="nil"/>
                <w:bottom w:val="nil"/>
                <w:right w:val="nil"/>
                <w:between w:val="nil"/>
              </w:pBdr>
              <w:spacing w:before="60" w:after="60"/>
              <w:rPr>
                <w:rFonts w:ascii="Arial Narrow" w:eastAsia="Arial Narrow" w:hAnsi="Arial Narrow" w:cs="Arial Narrow"/>
                <w:color w:val="000000"/>
              </w:rPr>
            </w:pPr>
            <w:r>
              <w:rPr>
                <w:rFonts w:ascii="Arial Narrow" w:eastAsia="Arial Narrow" w:hAnsi="Arial Narrow" w:cs="Arial Narrow"/>
                <w:color w:val="000000"/>
              </w:rPr>
              <w:lastRenderedPageBreak/>
              <w:t>What will the balance of Sandi’s account be after seven years?</w:t>
            </w:r>
          </w:p>
        </w:tc>
        <w:tc>
          <w:tcPr>
            <w:tcW w:w="2935" w:type="dxa"/>
          </w:tcPr>
          <w:p w14:paraId="2E8CB9FD" w14:textId="77777777" w:rsidR="00D95BF2" w:rsidRDefault="0015493F" w:rsidP="00D95BF2">
            <w:pPr>
              <w:pStyle w:val="Tablecondensed"/>
              <w:spacing w:before="240"/>
            </w:pPr>
            <w:r w:rsidRPr="00D95BF2">
              <w:rPr>
                <w:noProof/>
              </w:rPr>
              <w:drawing>
                <wp:inline distT="0" distB="0" distL="0" distR="0" wp14:anchorId="6E25D8FE" wp14:editId="3D027BD0">
                  <wp:extent cx="245947" cy="252000"/>
                  <wp:effectExtent l="0" t="0" r="0" b="2540"/>
                  <wp:docPr id="1558025875"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A7612F" w:rsidRPr="00D95BF2">
              <w:t xml:space="preserve"> </w:t>
            </w:r>
            <w:hyperlink r:id="rId63">
              <w:r w:rsidR="00A7612F" w:rsidRPr="00D95BF2">
                <w:rPr>
                  <w:rStyle w:val="Hyperlink"/>
                </w:rPr>
                <w:t>Compound interest calculator</w:t>
              </w:r>
            </w:hyperlink>
          </w:p>
          <w:p w14:paraId="00000656" w14:textId="3004430B" w:rsidR="00E211CD" w:rsidRPr="00D95BF2" w:rsidRDefault="00A7612F" w:rsidP="00D95BF2">
            <w:pPr>
              <w:pStyle w:val="Tablecondensed"/>
              <w:spacing w:before="60"/>
              <w:rPr>
                <w:rStyle w:val="Bold"/>
                <w:b w:val="0"/>
              </w:rPr>
            </w:pPr>
            <w:r w:rsidRPr="00D95BF2">
              <w:rPr>
                <w:rStyle w:val="Bold"/>
              </w:rPr>
              <w:t>Balance:</w:t>
            </w:r>
          </w:p>
        </w:tc>
      </w:tr>
    </w:tbl>
    <w:p w14:paraId="00000658" w14:textId="62520117" w:rsidR="00E211CD" w:rsidRPr="00D95BF2" w:rsidRDefault="0015493F" w:rsidP="00D95BF2">
      <w:pPr>
        <w:pStyle w:val="BodyText"/>
        <w:spacing w:before="120"/>
      </w:pPr>
      <w:r w:rsidRPr="00D95BF2">
        <w:rPr>
          <w:noProof/>
        </w:rPr>
        <w:drawing>
          <wp:inline distT="0" distB="0" distL="0" distR="0" wp14:anchorId="4B8E05A7" wp14:editId="227BB39B">
            <wp:extent cx="239882" cy="252000"/>
            <wp:effectExtent l="0" t="0" r="1905" b="2540"/>
            <wp:docPr id="1175285777"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A7612F" w:rsidRPr="00D95BF2">
        <w:t xml:space="preserve"> </w:t>
      </w:r>
      <w:r w:rsidRPr="00D95BF2">
        <w:rPr>
          <w:noProof/>
        </w:rPr>
        <w:drawing>
          <wp:inline distT="0" distB="0" distL="0" distR="0" wp14:anchorId="7F00C3CA" wp14:editId="5B6426ED">
            <wp:extent cx="286094" cy="252000"/>
            <wp:effectExtent l="0" t="0" r="0" b="2540"/>
            <wp:docPr id="1898518186"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D95BF2">
        <w:t xml:space="preserve"> </w:t>
      </w:r>
      <w:r w:rsidR="00A7612F" w:rsidRPr="00D95BF2">
        <w:rPr>
          <w:rStyle w:val="Bold"/>
        </w:rPr>
        <w:t>Part 2: Staying out of debt</w:t>
      </w:r>
      <w:r w:rsidR="00A7612F" w:rsidRPr="00D95BF2">
        <w:t xml:space="preserve"> – It is easy to borrow money these days and even easier to get into debt. Don’t give up! If you ever have trouble managing your debts, there are always options available to you and people who can help you. </w:t>
      </w:r>
    </w:p>
    <w:p w14:paraId="00000659" w14:textId="4C690446" w:rsidR="00E211CD" w:rsidRPr="00D95BF2" w:rsidRDefault="0015493F" w:rsidP="00D95BF2">
      <w:pPr>
        <w:pStyle w:val="BodyText"/>
      </w:pPr>
      <w:r w:rsidRPr="00D95BF2">
        <w:rPr>
          <w:noProof/>
        </w:rPr>
        <w:drawing>
          <wp:inline distT="0" distB="0" distL="0" distR="0" wp14:anchorId="73D5D0F6" wp14:editId="6CBE5DE8">
            <wp:extent cx="245947" cy="252000"/>
            <wp:effectExtent l="0" t="0" r="0" b="2540"/>
            <wp:docPr id="419070038"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A7612F" w:rsidRPr="00D95BF2">
        <w:t xml:space="preserve"> Visit </w:t>
      </w:r>
      <w:hyperlink r:id="rId64">
        <w:r w:rsidR="00053F38" w:rsidRPr="00D95BF2">
          <w:rPr>
            <w:rStyle w:val="Hyperlink"/>
          </w:rPr>
          <w:t>Managing Debt</w:t>
        </w:r>
      </w:hyperlink>
      <w:r w:rsidR="00A7612F" w:rsidRPr="00D95BF2">
        <w:t xml:space="preserve"> for further information or ideas.  </w:t>
      </w:r>
    </w:p>
    <w:p w14:paraId="174FB8F0" w14:textId="2650C398" w:rsidR="00053F38" w:rsidRDefault="00A7612F">
      <w:pPr>
        <w:pBdr>
          <w:top w:val="nil"/>
          <w:left w:val="nil"/>
          <w:bottom w:val="nil"/>
          <w:right w:val="nil"/>
          <w:between w:val="nil"/>
        </w:pBdr>
        <w:spacing w:before="120" w:line="240" w:lineRule="auto"/>
        <w:rPr>
          <w:rFonts w:ascii="Arial" w:eastAsia="Arial" w:hAnsi="Arial" w:cs="Arial"/>
          <w:color w:val="000000"/>
        </w:rPr>
      </w:pPr>
      <w:r>
        <w:rPr>
          <w:rFonts w:ascii="Arial" w:eastAsia="Arial" w:hAnsi="Arial" w:cs="Arial"/>
          <w:color w:val="000000"/>
        </w:rPr>
        <w:t>Create and list three tips that you could share with others who are struggling to manage their debts.</w:t>
      </w:r>
    </w:p>
    <w:p w14:paraId="0000065B" w14:textId="2F9C3952" w:rsidR="00E211CD" w:rsidRDefault="00A7612F">
      <w:pPr>
        <w:pBdr>
          <w:top w:val="nil"/>
          <w:left w:val="nil"/>
          <w:bottom w:val="nil"/>
          <w:right w:val="nil"/>
          <w:between w:val="nil"/>
        </w:pBdr>
        <w:spacing w:before="120" w:line="240" w:lineRule="auto"/>
        <w:rPr>
          <w:rFonts w:ascii="Arial" w:eastAsia="Arial" w:hAnsi="Arial" w:cs="Arial"/>
          <w:color w:val="000000"/>
        </w:rPr>
      </w:pPr>
      <w:r>
        <w:rPr>
          <w:rFonts w:ascii="Arial" w:eastAsia="Arial" w:hAnsi="Arial" w:cs="Arial"/>
          <w:color w:val="000000"/>
        </w:rPr>
        <w:t xml:space="preserve">Topics may include: </w:t>
      </w:r>
    </w:p>
    <w:p w14:paraId="0000065C" w14:textId="77777777" w:rsidR="00E211CD" w:rsidRDefault="00A7612F">
      <w:pPr>
        <w:numPr>
          <w:ilvl w:val="0"/>
          <w:numId w:val="13"/>
        </w:numPr>
        <w:pBdr>
          <w:top w:val="nil"/>
          <w:left w:val="nil"/>
          <w:bottom w:val="nil"/>
          <w:right w:val="nil"/>
          <w:between w:val="nil"/>
        </w:pBdr>
        <w:spacing w:before="120" w:line="240" w:lineRule="auto"/>
        <w:rPr>
          <w:rFonts w:ascii="Arial" w:eastAsia="Arial" w:hAnsi="Arial" w:cs="Arial"/>
          <w:color w:val="000000"/>
        </w:rPr>
      </w:pPr>
      <w:r>
        <w:rPr>
          <w:rFonts w:ascii="Arial" w:eastAsia="Arial" w:hAnsi="Arial" w:cs="Arial"/>
          <w:color w:val="000000"/>
        </w:rPr>
        <w:t>Making repayments.</w:t>
      </w:r>
    </w:p>
    <w:p w14:paraId="0000065D" w14:textId="77777777" w:rsidR="00E211CD" w:rsidRDefault="00A7612F">
      <w:pPr>
        <w:numPr>
          <w:ilvl w:val="0"/>
          <w:numId w:val="13"/>
        </w:numPr>
        <w:pBdr>
          <w:top w:val="nil"/>
          <w:left w:val="nil"/>
          <w:bottom w:val="nil"/>
          <w:right w:val="nil"/>
          <w:between w:val="nil"/>
        </w:pBdr>
        <w:spacing w:before="120" w:line="240" w:lineRule="auto"/>
        <w:rPr>
          <w:rFonts w:ascii="Arial" w:eastAsia="Arial" w:hAnsi="Arial" w:cs="Arial"/>
          <w:color w:val="000000"/>
        </w:rPr>
      </w:pPr>
      <w:r>
        <w:rPr>
          <w:rFonts w:ascii="Arial" w:eastAsia="Arial" w:hAnsi="Arial" w:cs="Arial"/>
          <w:color w:val="000000"/>
        </w:rPr>
        <w:t>Trouble with debt.</w:t>
      </w:r>
    </w:p>
    <w:p w14:paraId="0000065E" w14:textId="77777777" w:rsidR="00E211CD" w:rsidRDefault="00A7612F">
      <w:pPr>
        <w:numPr>
          <w:ilvl w:val="0"/>
          <w:numId w:val="13"/>
        </w:numPr>
        <w:pBdr>
          <w:top w:val="nil"/>
          <w:left w:val="nil"/>
          <w:bottom w:val="nil"/>
          <w:right w:val="nil"/>
          <w:between w:val="nil"/>
        </w:pBdr>
        <w:spacing w:before="120" w:line="240" w:lineRule="auto"/>
        <w:rPr>
          <w:rFonts w:ascii="Arial" w:eastAsia="Arial" w:hAnsi="Arial" w:cs="Arial"/>
          <w:color w:val="000000"/>
        </w:rPr>
      </w:pPr>
      <w:r>
        <w:rPr>
          <w:rFonts w:ascii="Arial" w:eastAsia="Arial" w:hAnsi="Arial" w:cs="Arial"/>
          <w:color w:val="000000"/>
        </w:rPr>
        <w:t>Problems with paying your mortgage or rent.</w:t>
      </w:r>
    </w:p>
    <w:p w14:paraId="0000065F" w14:textId="77777777" w:rsidR="00E211CD" w:rsidRDefault="00A7612F">
      <w:pPr>
        <w:numPr>
          <w:ilvl w:val="0"/>
          <w:numId w:val="13"/>
        </w:numPr>
        <w:pBdr>
          <w:top w:val="nil"/>
          <w:left w:val="nil"/>
          <w:bottom w:val="nil"/>
          <w:right w:val="nil"/>
          <w:between w:val="nil"/>
        </w:pBdr>
        <w:spacing w:before="120" w:line="240" w:lineRule="auto"/>
        <w:rPr>
          <w:rFonts w:ascii="Arial" w:eastAsia="Arial" w:hAnsi="Arial" w:cs="Arial"/>
          <w:color w:val="000000"/>
        </w:rPr>
      </w:pPr>
      <w:r>
        <w:rPr>
          <w:rFonts w:ascii="Arial" w:eastAsia="Arial" w:hAnsi="Arial" w:cs="Arial"/>
          <w:color w:val="000000"/>
        </w:rPr>
        <w:t xml:space="preserve">Dealing with debt collectors, including phone and internet providers. </w:t>
      </w:r>
    </w:p>
    <w:p w14:paraId="00000660" w14:textId="77777777" w:rsidR="00E211CD" w:rsidRDefault="00A7612F">
      <w:pPr>
        <w:numPr>
          <w:ilvl w:val="0"/>
          <w:numId w:val="13"/>
        </w:numPr>
        <w:pBdr>
          <w:top w:val="nil"/>
          <w:left w:val="nil"/>
          <w:bottom w:val="nil"/>
          <w:right w:val="nil"/>
          <w:between w:val="nil"/>
        </w:pBdr>
        <w:spacing w:before="120" w:line="240" w:lineRule="auto"/>
        <w:rPr>
          <w:rFonts w:ascii="Arial" w:eastAsia="Arial" w:hAnsi="Arial" w:cs="Arial"/>
          <w:color w:val="000000"/>
        </w:rPr>
      </w:pPr>
      <w:r>
        <w:rPr>
          <w:rFonts w:ascii="Arial" w:eastAsia="Arial" w:hAnsi="Arial" w:cs="Arial"/>
          <w:color w:val="000000"/>
        </w:rPr>
        <w:t xml:space="preserve">Consolidating and refinancing debts. </w:t>
      </w:r>
    </w:p>
    <w:p w14:paraId="00000661" w14:textId="77777777" w:rsidR="00E211CD" w:rsidRDefault="00A7612F">
      <w:pPr>
        <w:numPr>
          <w:ilvl w:val="0"/>
          <w:numId w:val="13"/>
        </w:numPr>
        <w:pBdr>
          <w:top w:val="nil"/>
          <w:left w:val="nil"/>
          <w:bottom w:val="nil"/>
          <w:right w:val="nil"/>
          <w:between w:val="nil"/>
        </w:pBdr>
        <w:spacing w:before="120" w:line="240" w:lineRule="auto"/>
        <w:rPr>
          <w:rFonts w:ascii="Arial" w:eastAsia="Arial" w:hAnsi="Arial" w:cs="Arial"/>
          <w:color w:val="000000"/>
        </w:rPr>
      </w:pPr>
      <w:r>
        <w:rPr>
          <w:rFonts w:ascii="Arial" w:eastAsia="Arial" w:hAnsi="Arial" w:cs="Arial"/>
          <w:color w:val="000000"/>
        </w:rPr>
        <w:t>Financial counselling.</w:t>
      </w:r>
    </w:p>
    <w:p w14:paraId="00000662" w14:textId="77777777" w:rsidR="00E211CD" w:rsidRDefault="00A7612F">
      <w:pPr>
        <w:numPr>
          <w:ilvl w:val="0"/>
          <w:numId w:val="13"/>
        </w:numPr>
        <w:pBdr>
          <w:top w:val="nil"/>
          <w:left w:val="nil"/>
          <w:bottom w:val="nil"/>
          <w:right w:val="nil"/>
          <w:between w:val="nil"/>
        </w:pBdr>
        <w:spacing w:before="120" w:line="240" w:lineRule="auto"/>
        <w:rPr>
          <w:rFonts w:ascii="Arial" w:eastAsia="Arial" w:hAnsi="Arial" w:cs="Arial"/>
          <w:color w:val="000000"/>
        </w:rPr>
      </w:pPr>
      <w:r>
        <w:rPr>
          <w:rFonts w:ascii="Arial" w:eastAsia="Arial" w:hAnsi="Arial" w:cs="Arial"/>
          <w:color w:val="000000"/>
        </w:rPr>
        <w:t>Free legal advice.</w:t>
      </w:r>
    </w:p>
    <w:p w14:paraId="00000663" w14:textId="77777777" w:rsidR="00E211CD" w:rsidRDefault="00A7612F">
      <w:pPr>
        <w:numPr>
          <w:ilvl w:val="0"/>
          <w:numId w:val="13"/>
        </w:numPr>
        <w:pBdr>
          <w:top w:val="nil"/>
          <w:left w:val="nil"/>
          <w:bottom w:val="nil"/>
          <w:right w:val="nil"/>
          <w:between w:val="nil"/>
        </w:pBdr>
        <w:spacing w:before="120" w:line="240" w:lineRule="auto"/>
        <w:rPr>
          <w:rFonts w:ascii="Arial" w:eastAsia="Arial" w:hAnsi="Arial" w:cs="Arial"/>
          <w:color w:val="000000"/>
        </w:rPr>
      </w:pPr>
      <w:r>
        <w:rPr>
          <w:rFonts w:ascii="Arial" w:eastAsia="Arial" w:hAnsi="Arial" w:cs="Arial"/>
          <w:color w:val="000000"/>
        </w:rPr>
        <w:t xml:space="preserve">How to get out of travel debt. </w:t>
      </w:r>
    </w:p>
    <w:p w14:paraId="00000664" w14:textId="77777777" w:rsidR="00E211CD" w:rsidRDefault="00E211CD" w:rsidP="00D95BF2">
      <w:pPr>
        <w:pBdr>
          <w:top w:val="nil"/>
          <w:left w:val="nil"/>
          <w:bottom w:val="nil"/>
          <w:right w:val="nil"/>
          <w:between w:val="nil"/>
        </w:pBdr>
        <w:spacing w:before="120" w:line="240" w:lineRule="auto"/>
        <w:rPr>
          <w:rFonts w:ascii="Arial" w:eastAsia="Arial" w:hAnsi="Arial" w:cs="Arial"/>
          <w:color w:val="000000"/>
        </w:rPr>
      </w:pPr>
    </w:p>
    <w:tbl>
      <w:tblPr>
        <w:tblStyle w:val="affff8"/>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413"/>
        <w:gridCol w:w="7392"/>
      </w:tblGrid>
      <w:tr w:rsidR="00E211CD" w14:paraId="692D3BEE" w14:textId="77777777">
        <w:tc>
          <w:tcPr>
            <w:tcW w:w="1413" w:type="dxa"/>
            <w:shd w:val="clear" w:color="auto" w:fill="00573F"/>
          </w:tcPr>
          <w:p w14:paraId="00000665" w14:textId="77777777" w:rsidR="00E211CD" w:rsidRDefault="00A7612F">
            <w:pPr>
              <w:pBdr>
                <w:top w:val="nil"/>
                <w:left w:val="nil"/>
                <w:bottom w:val="nil"/>
                <w:right w:val="nil"/>
                <w:between w:val="nil"/>
              </w:pBdr>
              <w:spacing w:before="120" w:after="120"/>
              <w:rPr>
                <w:rFonts w:ascii="Arial Narrow" w:eastAsia="Arial Narrow" w:hAnsi="Arial Narrow" w:cs="Arial Narrow"/>
                <w:b/>
                <w:color w:val="FFFFFF"/>
              </w:rPr>
            </w:pPr>
            <w:r>
              <w:rPr>
                <w:rFonts w:ascii="Arial Narrow" w:eastAsia="Arial Narrow" w:hAnsi="Arial Narrow" w:cs="Arial Narrow"/>
                <w:b/>
                <w:color w:val="FFFFFF"/>
              </w:rPr>
              <w:t>Tip 1</w:t>
            </w:r>
          </w:p>
        </w:tc>
        <w:tc>
          <w:tcPr>
            <w:tcW w:w="7392" w:type="dxa"/>
          </w:tcPr>
          <w:p w14:paraId="00000666" w14:textId="77777777" w:rsidR="00E211CD" w:rsidRDefault="00E211CD">
            <w:pPr>
              <w:pBdr>
                <w:top w:val="nil"/>
                <w:left w:val="nil"/>
                <w:bottom w:val="nil"/>
                <w:right w:val="nil"/>
                <w:between w:val="nil"/>
              </w:pBdr>
              <w:spacing w:before="120" w:after="120"/>
              <w:rPr>
                <w:rFonts w:ascii="Arial" w:eastAsia="Arial" w:hAnsi="Arial" w:cs="Arial"/>
                <w:color w:val="000000"/>
              </w:rPr>
            </w:pPr>
          </w:p>
          <w:p w14:paraId="253A8889" w14:textId="77777777" w:rsidR="00053F38" w:rsidRDefault="00053F38">
            <w:pPr>
              <w:pBdr>
                <w:top w:val="nil"/>
                <w:left w:val="nil"/>
                <w:bottom w:val="nil"/>
                <w:right w:val="nil"/>
                <w:between w:val="nil"/>
              </w:pBdr>
              <w:spacing w:before="120" w:after="120"/>
              <w:rPr>
                <w:rFonts w:ascii="Arial" w:eastAsia="Arial" w:hAnsi="Arial" w:cs="Arial"/>
                <w:color w:val="000000"/>
              </w:rPr>
            </w:pPr>
          </w:p>
          <w:p w14:paraId="00000667"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r w:rsidR="00E211CD" w14:paraId="07611505" w14:textId="77777777">
        <w:tc>
          <w:tcPr>
            <w:tcW w:w="1413" w:type="dxa"/>
            <w:shd w:val="clear" w:color="auto" w:fill="7F3F98"/>
          </w:tcPr>
          <w:p w14:paraId="00000668" w14:textId="77777777" w:rsidR="00E211CD" w:rsidRDefault="00A7612F">
            <w:pPr>
              <w:pBdr>
                <w:top w:val="nil"/>
                <w:left w:val="nil"/>
                <w:bottom w:val="nil"/>
                <w:right w:val="nil"/>
                <w:between w:val="nil"/>
              </w:pBdr>
              <w:spacing w:before="120" w:after="120"/>
              <w:rPr>
                <w:rFonts w:ascii="Arial Narrow" w:eastAsia="Arial Narrow" w:hAnsi="Arial Narrow" w:cs="Arial Narrow"/>
                <w:b/>
                <w:color w:val="FFFFFF"/>
              </w:rPr>
            </w:pPr>
            <w:r>
              <w:rPr>
                <w:rFonts w:ascii="Arial Narrow" w:eastAsia="Arial Narrow" w:hAnsi="Arial Narrow" w:cs="Arial Narrow"/>
                <w:b/>
                <w:color w:val="FFFFFF"/>
              </w:rPr>
              <w:t>Tip 2</w:t>
            </w:r>
          </w:p>
        </w:tc>
        <w:tc>
          <w:tcPr>
            <w:tcW w:w="7392" w:type="dxa"/>
          </w:tcPr>
          <w:p w14:paraId="00000669" w14:textId="77777777" w:rsidR="00E211CD" w:rsidRDefault="00E211CD">
            <w:pPr>
              <w:pBdr>
                <w:top w:val="nil"/>
                <w:left w:val="nil"/>
                <w:bottom w:val="nil"/>
                <w:right w:val="nil"/>
                <w:between w:val="nil"/>
              </w:pBdr>
              <w:spacing w:before="120" w:after="120"/>
              <w:rPr>
                <w:rFonts w:ascii="Arial" w:eastAsia="Arial" w:hAnsi="Arial" w:cs="Arial"/>
                <w:color w:val="000000"/>
              </w:rPr>
            </w:pPr>
          </w:p>
          <w:p w14:paraId="5189140E" w14:textId="77777777" w:rsidR="00053F38" w:rsidRDefault="00053F38">
            <w:pPr>
              <w:pBdr>
                <w:top w:val="nil"/>
                <w:left w:val="nil"/>
                <w:bottom w:val="nil"/>
                <w:right w:val="nil"/>
                <w:between w:val="nil"/>
              </w:pBdr>
              <w:spacing w:before="120" w:after="120"/>
              <w:rPr>
                <w:rFonts w:ascii="Arial" w:eastAsia="Arial" w:hAnsi="Arial" w:cs="Arial"/>
                <w:color w:val="000000"/>
              </w:rPr>
            </w:pPr>
          </w:p>
          <w:p w14:paraId="0000066A"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r w:rsidR="00E211CD" w14:paraId="32702873" w14:textId="77777777">
        <w:tc>
          <w:tcPr>
            <w:tcW w:w="1413" w:type="dxa"/>
            <w:shd w:val="clear" w:color="auto" w:fill="C60070"/>
          </w:tcPr>
          <w:p w14:paraId="0000066B" w14:textId="77777777" w:rsidR="00E211CD" w:rsidRDefault="00A7612F">
            <w:pPr>
              <w:pBdr>
                <w:top w:val="nil"/>
                <w:left w:val="nil"/>
                <w:bottom w:val="nil"/>
                <w:right w:val="nil"/>
                <w:between w:val="nil"/>
              </w:pBdr>
              <w:spacing w:before="120" w:after="120"/>
              <w:rPr>
                <w:rFonts w:ascii="Arial Narrow" w:eastAsia="Arial Narrow" w:hAnsi="Arial Narrow" w:cs="Arial Narrow"/>
                <w:b/>
                <w:color w:val="FFFFFF"/>
              </w:rPr>
            </w:pPr>
            <w:r>
              <w:rPr>
                <w:rFonts w:ascii="Arial Narrow" w:eastAsia="Arial Narrow" w:hAnsi="Arial Narrow" w:cs="Arial Narrow"/>
                <w:b/>
                <w:color w:val="FFFFFF"/>
              </w:rPr>
              <w:t>Tip 3</w:t>
            </w:r>
          </w:p>
        </w:tc>
        <w:tc>
          <w:tcPr>
            <w:tcW w:w="7392" w:type="dxa"/>
          </w:tcPr>
          <w:p w14:paraId="0000066C" w14:textId="77777777" w:rsidR="00E211CD" w:rsidRDefault="00E211CD">
            <w:pPr>
              <w:pBdr>
                <w:top w:val="nil"/>
                <w:left w:val="nil"/>
                <w:bottom w:val="nil"/>
                <w:right w:val="nil"/>
                <w:between w:val="nil"/>
              </w:pBdr>
              <w:spacing w:before="120" w:after="120"/>
              <w:rPr>
                <w:rFonts w:ascii="Arial" w:eastAsia="Arial" w:hAnsi="Arial" w:cs="Arial"/>
                <w:color w:val="000000"/>
              </w:rPr>
            </w:pPr>
          </w:p>
          <w:p w14:paraId="4AFD7EA2" w14:textId="77777777" w:rsidR="00053F38" w:rsidRDefault="00053F38">
            <w:pPr>
              <w:pBdr>
                <w:top w:val="nil"/>
                <w:left w:val="nil"/>
                <w:bottom w:val="nil"/>
                <w:right w:val="nil"/>
                <w:between w:val="nil"/>
              </w:pBdr>
              <w:spacing w:before="120" w:after="120"/>
              <w:rPr>
                <w:rFonts w:ascii="Arial" w:eastAsia="Arial" w:hAnsi="Arial" w:cs="Arial"/>
                <w:color w:val="000000"/>
              </w:rPr>
            </w:pPr>
          </w:p>
          <w:p w14:paraId="0000066D" w14:textId="77777777" w:rsidR="00E211CD" w:rsidRDefault="00E211CD">
            <w:pPr>
              <w:pBdr>
                <w:top w:val="nil"/>
                <w:left w:val="nil"/>
                <w:bottom w:val="nil"/>
                <w:right w:val="nil"/>
                <w:between w:val="nil"/>
              </w:pBdr>
              <w:spacing w:before="120" w:after="120"/>
              <w:rPr>
                <w:rFonts w:ascii="Arial" w:eastAsia="Arial" w:hAnsi="Arial" w:cs="Arial"/>
                <w:color w:val="000000"/>
              </w:rPr>
            </w:pPr>
          </w:p>
        </w:tc>
      </w:tr>
    </w:tbl>
    <w:p w14:paraId="03832533" w14:textId="77777777" w:rsidR="00053F38" w:rsidRDefault="00053F38"/>
    <w:tbl>
      <w:tblPr>
        <w:tblStyle w:val="affff9"/>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13CC9022"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66F" w14:textId="77777777" w:rsidR="00E211CD" w:rsidRPr="00CA6AC8" w:rsidRDefault="00A7612F" w:rsidP="00D95BF2">
            <w:pPr>
              <w:pStyle w:val="Tableheadingcondensed"/>
              <w:jc w:val="center"/>
            </w:pPr>
            <w:r w:rsidRPr="00CA6AC8">
              <w:t>Task 6: Activity 6.3 The impact of saving and staying out of debt</w:t>
            </w:r>
          </w:p>
          <w:p w14:paraId="00000670" w14:textId="001FD511" w:rsidR="00E211CD" w:rsidRDefault="00A7612F" w:rsidP="00D95BF2">
            <w:pPr>
              <w:pStyle w:val="Tableheadingcondensed"/>
              <w:jc w:val="center"/>
            </w:pPr>
            <w:r w:rsidRPr="00CA6AC8">
              <w:t xml:space="preserve">Student </w:t>
            </w:r>
            <w:r w:rsidR="00D95BF2">
              <w:t>r</w:t>
            </w:r>
            <w:r w:rsidRPr="00CA6AC8">
              <w:t>eflection: How well did you go with this step? (Please tick the box below)</w:t>
            </w:r>
          </w:p>
        </w:tc>
      </w:tr>
      <w:tr w:rsidR="00E211CD" w14:paraId="29C21F5A"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675" w14:textId="77777777" w:rsidR="00E211CD" w:rsidRDefault="00000000" w:rsidP="00D95BF2">
            <w:pPr>
              <w:pStyle w:val="Tablecondensed"/>
              <w:jc w:val="center"/>
            </w:pPr>
            <w:sdt>
              <w:sdtPr>
                <w:tag w:val="goog_rdk_168"/>
                <w:id w:val="-2010826039"/>
              </w:sdtPr>
              <w:sdtContent>
                <w:r w:rsidR="00A7612F">
                  <w:rPr>
                    <w:rFonts w:ascii="Arial Unicode MS" w:eastAsia="Arial Unicode MS" w:hAnsi="Arial Unicode MS" w:cs="Arial Unicode MS"/>
                  </w:rPr>
                  <w:t>☐</w:t>
                </w:r>
              </w:sdtContent>
            </w:sdt>
            <w:r w:rsidR="00A7612F">
              <w:t>Not Submitted</w:t>
            </w:r>
          </w:p>
        </w:tc>
        <w:tc>
          <w:tcPr>
            <w:tcW w:w="1815" w:type="dxa"/>
          </w:tcPr>
          <w:p w14:paraId="00000676" w14:textId="77777777" w:rsidR="00E211CD" w:rsidRDefault="00000000" w:rsidP="00D95BF2">
            <w:pPr>
              <w:pStyle w:val="Tablecondensed"/>
              <w:jc w:val="center"/>
            </w:pPr>
            <w:sdt>
              <w:sdtPr>
                <w:tag w:val="goog_rdk_169"/>
                <w:id w:val="-1215133616"/>
              </w:sdtPr>
              <w:sdtContent>
                <w:r w:rsidR="00A7612F">
                  <w:rPr>
                    <w:rFonts w:ascii="Arial Unicode MS" w:eastAsia="Arial Unicode MS" w:hAnsi="Arial Unicode MS" w:cs="Arial Unicode MS"/>
                  </w:rPr>
                  <w:t>☐</w:t>
                </w:r>
              </w:sdtContent>
            </w:sdt>
            <w:r w:rsidR="00A7612F">
              <w:t>Beginning</w:t>
            </w:r>
          </w:p>
        </w:tc>
        <w:tc>
          <w:tcPr>
            <w:tcW w:w="1876" w:type="dxa"/>
          </w:tcPr>
          <w:p w14:paraId="00000677" w14:textId="77777777" w:rsidR="00E211CD" w:rsidRDefault="00000000" w:rsidP="00D95BF2">
            <w:pPr>
              <w:pStyle w:val="Tablecondensed"/>
              <w:jc w:val="center"/>
            </w:pPr>
            <w:sdt>
              <w:sdtPr>
                <w:tag w:val="goog_rdk_170"/>
                <w:id w:val="2119832405"/>
              </w:sdtPr>
              <w:sdtContent>
                <w:r w:rsidR="00A7612F">
                  <w:rPr>
                    <w:rFonts w:ascii="Arial Unicode MS" w:eastAsia="Arial Unicode MS" w:hAnsi="Arial Unicode MS" w:cs="Arial Unicode MS"/>
                  </w:rPr>
                  <w:t>☐</w:t>
                </w:r>
              </w:sdtContent>
            </w:sdt>
            <w:r w:rsidR="00A7612F">
              <w:t>Consolidating</w:t>
            </w:r>
          </w:p>
        </w:tc>
        <w:tc>
          <w:tcPr>
            <w:tcW w:w="1765" w:type="dxa"/>
          </w:tcPr>
          <w:p w14:paraId="00000678" w14:textId="77777777" w:rsidR="00E211CD" w:rsidRDefault="00000000" w:rsidP="00D95BF2">
            <w:pPr>
              <w:pStyle w:val="Tablecondensed"/>
              <w:jc w:val="center"/>
            </w:pPr>
            <w:sdt>
              <w:sdtPr>
                <w:tag w:val="goog_rdk_171"/>
                <w:id w:val="179683569"/>
              </w:sdtPr>
              <w:sdtContent>
                <w:r w:rsidR="00A7612F">
                  <w:rPr>
                    <w:rFonts w:ascii="Arial Unicode MS" w:eastAsia="Arial Unicode MS" w:hAnsi="Arial Unicode MS" w:cs="Arial Unicode MS"/>
                  </w:rPr>
                  <w:t>☐</w:t>
                </w:r>
              </w:sdtContent>
            </w:sdt>
            <w:r w:rsidR="00A7612F">
              <w:t>Achieving</w:t>
            </w:r>
          </w:p>
        </w:tc>
        <w:tc>
          <w:tcPr>
            <w:tcW w:w="1747" w:type="dxa"/>
          </w:tcPr>
          <w:p w14:paraId="00000679" w14:textId="77777777" w:rsidR="00E211CD" w:rsidRDefault="00000000" w:rsidP="00D95BF2">
            <w:pPr>
              <w:pStyle w:val="Tablecondensed"/>
              <w:jc w:val="center"/>
            </w:pPr>
            <w:sdt>
              <w:sdtPr>
                <w:tag w:val="goog_rdk_172"/>
                <w:id w:val="-255821621"/>
              </w:sdtPr>
              <w:sdtContent>
                <w:r w:rsidR="00A7612F">
                  <w:rPr>
                    <w:rFonts w:ascii="Arial Unicode MS" w:eastAsia="Arial Unicode MS" w:hAnsi="Arial Unicode MS" w:cs="Arial Unicode MS"/>
                  </w:rPr>
                  <w:t>☐</w:t>
                </w:r>
              </w:sdtContent>
            </w:sdt>
            <w:r w:rsidR="00A7612F">
              <w:t>Excelling</w:t>
            </w:r>
          </w:p>
        </w:tc>
      </w:tr>
      <w:tr w:rsidR="00E211CD" w14:paraId="17397F9D"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67B" w14:textId="3F570B11" w:rsidR="00E211CD" w:rsidRDefault="00A7612F" w:rsidP="00D95BF2">
            <w:pPr>
              <w:pStyle w:val="Tablecondensed"/>
            </w:pPr>
            <w:r>
              <w:t xml:space="preserve">Student </w:t>
            </w:r>
            <w:r w:rsidR="00D95BF2">
              <w:t>c</w:t>
            </w:r>
            <w:r>
              <w:t>omment (</w:t>
            </w:r>
            <w:r w:rsidR="00D95BF2">
              <w:t>o</w:t>
            </w:r>
            <w:r>
              <w:t>ptional):</w:t>
            </w:r>
          </w:p>
        </w:tc>
      </w:tr>
      <w:tr w:rsidR="00E211CD" w14:paraId="13E15B31"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680" w14:textId="6CD87545" w:rsidR="00E211CD" w:rsidRPr="00D95BF2" w:rsidRDefault="00A7612F" w:rsidP="00D95BF2">
            <w:pPr>
              <w:pStyle w:val="Tableheadingcondensed"/>
              <w:jc w:val="center"/>
              <w:rPr>
                <w:rStyle w:val="Bold"/>
              </w:rPr>
            </w:pPr>
            <w:r w:rsidRPr="00D95BF2">
              <w:rPr>
                <w:rStyle w:val="Bold"/>
              </w:rPr>
              <w:t xml:space="preserve">Teacher </w:t>
            </w:r>
            <w:r w:rsidR="00D95BF2" w:rsidRPr="00D95BF2">
              <w:rPr>
                <w:rStyle w:val="Bold"/>
              </w:rPr>
              <w:t>f</w:t>
            </w:r>
            <w:r w:rsidRPr="00D95BF2">
              <w:rPr>
                <w:rStyle w:val="Bold"/>
              </w:rPr>
              <w:t>eedback</w:t>
            </w:r>
          </w:p>
        </w:tc>
      </w:tr>
      <w:tr w:rsidR="00E211CD" w14:paraId="47742045"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685" w14:textId="77777777" w:rsidR="00E211CD" w:rsidRPr="00D95BF2" w:rsidRDefault="00000000" w:rsidP="00D95BF2">
            <w:pPr>
              <w:pStyle w:val="Tablecondensed"/>
              <w:jc w:val="center"/>
            </w:pPr>
            <w:sdt>
              <w:sdtPr>
                <w:tag w:val="goog_rdk_173"/>
                <w:id w:val="-1331814580"/>
              </w:sdtPr>
              <w:sdtContent>
                <w:r w:rsidR="00A7612F" w:rsidRPr="00D95BF2">
                  <w:rPr>
                    <w:rFonts w:ascii="Segoe UI Symbol" w:hAnsi="Segoe UI Symbol" w:cs="Segoe UI Symbol"/>
                  </w:rPr>
                  <w:t>☐</w:t>
                </w:r>
              </w:sdtContent>
            </w:sdt>
            <w:r w:rsidR="00A7612F" w:rsidRPr="00D95BF2">
              <w:t>Not Submitted</w:t>
            </w:r>
          </w:p>
        </w:tc>
        <w:tc>
          <w:tcPr>
            <w:tcW w:w="1815" w:type="dxa"/>
          </w:tcPr>
          <w:p w14:paraId="00000686" w14:textId="77777777" w:rsidR="00E211CD" w:rsidRPr="00D95BF2" w:rsidRDefault="00000000" w:rsidP="00D95BF2">
            <w:pPr>
              <w:pStyle w:val="Tablecondensed"/>
              <w:jc w:val="center"/>
            </w:pPr>
            <w:sdt>
              <w:sdtPr>
                <w:tag w:val="goog_rdk_174"/>
                <w:id w:val="-2006667843"/>
              </w:sdtPr>
              <w:sdtContent>
                <w:r w:rsidR="00A7612F" w:rsidRPr="00D95BF2">
                  <w:rPr>
                    <w:rFonts w:ascii="Segoe UI Symbol" w:hAnsi="Segoe UI Symbol" w:cs="Segoe UI Symbol"/>
                  </w:rPr>
                  <w:t>☐</w:t>
                </w:r>
              </w:sdtContent>
            </w:sdt>
            <w:r w:rsidR="00A7612F" w:rsidRPr="00D95BF2">
              <w:t>Beginning</w:t>
            </w:r>
          </w:p>
        </w:tc>
        <w:tc>
          <w:tcPr>
            <w:tcW w:w="1876" w:type="dxa"/>
          </w:tcPr>
          <w:p w14:paraId="00000687" w14:textId="77777777" w:rsidR="00E211CD" w:rsidRPr="00D95BF2" w:rsidRDefault="00000000" w:rsidP="00D95BF2">
            <w:pPr>
              <w:pStyle w:val="Tablecondensed"/>
              <w:jc w:val="center"/>
            </w:pPr>
            <w:sdt>
              <w:sdtPr>
                <w:tag w:val="goog_rdk_175"/>
                <w:id w:val="644200180"/>
              </w:sdtPr>
              <w:sdtContent>
                <w:r w:rsidR="00A7612F" w:rsidRPr="00D95BF2">
                  <w:rPr>
                    <w:rFonts w:ascii="Segoe UI Symbol" w:hAnsi="Segoe UI Symbol" w:cs="Segoe UI Symbol"/>
                  </w:rPr>
                  <w:t>☐</w:t>
                </w:r>
              </w:sdtContent>
            </w:sdt>
            <w:r w:rsidR="00A7612F" w:rsidRPr="00D95BF2">
              <w:t>Consolidating</w:t>
            </w:r>
          </w:p>
        </w:tc>
        <w:tc>
          <w:tcPr>
            <w:tcW w:w="1765" w:type="dxa"/>
          </w:tcPr>
          <w:p w14:paraId="00000688" w14:textId="77777777" w:rsidR="00E211CD" w:rsidRPr="00D95BF2" w:rsidRDefault="00000000" w:rsidP="00D95BF2">
            <w:pPr>
              <w:pStyle w:val="Tablecondensed"/>
              <w:jc w:val="center"/>
            </w:pPr>
            <w:sdt>
              <w:sdtPr>
                <w:tag w:val="goog_rdk_176"/>
                <w:id w:val="1426390549"/>
              </w:sdtPr>
              <w:sdtContent>
                <w:r w:rsidR="00A7612F" w:rsidRPr="00D95BF2">
                  <w:rPr>
                    <w:rFonts w:ascii="Segoe UI Symbol" w:hAnsi="Segoe UI Symbol" w:cs="Segoe UI Symbol"/>
                  </w:rPr>
                  <w:t>☐</w:t>
                </w:r>
              </w:sdtContent>
            </w:sdt>
            <w:r w:rsidR="00A7612F" w:rsidRPr="00D95BF2">
              <w:t>Achieving</w:t>
            </w:r>
          </w:p>
        </w:tc>
        <w:tc>
          <w:tcPr>
            <w:tcW w:w="1747" w:type="dxa"/>
          </w:tcPr>
          <w:p w14:paraId="00000689" w14:textId="77777777" w:rsidR="00E211CD" w:rsidRPr="00D95BF2" w:rsidRDefault="00000000" w:rsidP="00D95BF2">
            <w:pPr>
              <w:pStyle w:val="Tablecondensed"/>
              <w:jc w:val="center"/>
            </w:pPr>
            <w:sdt>
              <w:sdtPr>
                <w:tag w:val="goog_rdk_177"/>
                <w:id w:val="353513640"/>
              </w:sdtPr>
              <w:sdtContent>
                <w:r w:rsidR="00A7612F" w:rsidRPr="00D95BF2">
                  <w:rPr>
                    <w:rFonts w:ascii="Segoe UI Symbol" w:hAnsi="Segoe UI Symbol" w:cs="Segoe UI Symbol"/>
                  </w:rPr>
                  <w:t>☐</w:t>
                </w:r>
              </w:sdtContent>
            </w:sdt>
            <w:r w:rsidR="00A7612F" w:rsidRPr="00D95BF2">
              <w:t>Excelling</w:t>
            </w:r>
          </w:p>
        </w:tc>
      </w:tr>
      <w:tr w:rsidR="00E211CD" w14:paraId="4D06DD1E"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68A" w14:textId="77777777" w:rsidR="00E211CD" w:rsidRPr="00D95BF2" w:rsidRDefault="00A7612F" w:rsidP="00D95BF2">
            <w:pPr>
              <w:pStyle w:val="Tablecondensed"/>
            </w:pPr>
            <w:r w:rsidRPr="00D95BF2">
              <w:rPr>
                <w:rStyle w:val="Bold"/>
              </w:rPr>
              <w:t>Not Submitted:</w:t>
            </w:r>
            <w:r w:rsidRPr="00D95BF2">
              <w:t xml:space="preserve"> No work has been submitted or </w:t>
            </w:r>
            <w:r w:rsidRPr="00D95BF2">
              <w:lastRenderedPageBreak/>
              <w:t xml:space="preserve">attempted for this outcome. </w:t>
            </w:r>
          </w:p>
        </w:tc>
        <w:tc>
          <w:tcPr>
            <w:tcW w:w="1815" w:type="dxa"/>
          </w:tcPr>
          <w:p w14:paraId="0000068B" w14:textId="77777777" w:rsidR="00E211CD" w:rsidRPr="00D95BF2" w:rsidRDefault="00A7612F" w:rsidP="00D95BF2">
            <w:pPr>
              <w:pStyle w:val="Tablecondensed"/>
            </w:pPr>
            <w:r w:rsidRPr="00D95BF2">
              <w:rPr>
                <w:rStyle w:val="Bold"/>
              </w:rPr>
              <w:lastRenderedPageBreak/>
              <w:t>Beginning:</w:t>
            </w:r>
            <w:r w:rsidRPr="00D95BF2">
              <w:t xml:space="preserve"> You have attempted some aspects of this activity. To bump it </w:t>
            </w:r>
            <w:r w:rsidRPr="00D95BF2">
              <w:lastRenderedPageBreak/>
              <w:t>up, re-read the task requirements and complete all aspects of the task.</w:t>
            </w:r>
          </w:p>
        </w:tc>
        <w:tc>
          <w:tcPr>
            <w:tcW w:w="1876" w:type="dxa"/>
          </w:tcPr>
          <w:p w14:paraId="0000068C" w14:textId="77777777" w:rsidR="00E211CD" w:rsidRPr="00D95BF2" w:rsidRDefault="00A7612F" w:rsidP="00D95BF2">
            <w:pPr>
              <w:pStyle w:val="Tablecondensed"/>
            </w:pPr>
            <w:r w:rsidRPr="00D95BF2">
              <w:rPr>
                <w:rStyle w:val="Bold"/>
              </w:rPr>
              <w:lastRenderedPageBreak/>
              <w:t>Consolidating:</w:t>
            </w:r>
            <w:r w:rsidRPr="00D95BF2">
              <w:t xml:space="preserve"> You have attempted most parts of this activity. To bump it up, re-read </w:t>
            </w:r>
            <w:r w:rsidRPr="00D95BF2">
              <w:lastRenderedPageBreak/>
              <w:t>the task requirements and complete all aspects and include further details in your responses.</w:t>
            </w:r>
          </w:p>
        </w:tc>
        <w:tc>
          <w:tcPr>
            <w:tcW w:w="1765" w:type="dxa"/>
          </w:tcPr>
          <w:p w14:paraId="0000068D" w14:textId="77777777" w:rsidR="00E211CD" w:rsidRPr="00D95BF2" w:rsidRDefault="00A7612F" w:rsidP="00D95BF2">
            <w:pPr>
              <w:pStyle w:val="Tablecondensed"/>
            </w:pPr>
            <w:r w:rsidRPr="00D95BF2">
              <w:rPr>
                <w:rStyle w:val="Bold"/>
              </w:rPr>
              <w:lastRenderedPageBreak/>
              <w:t>Achieving:</w:t>
            </w:r>
            <w:r w:rsidRPr="00D95BF2">
              <w:t xml:space="preserve"> You have completed all aspects of this activity. You have </w:t>
            </w:r>
            <w:r w:rsidRPr="00D95BF2">
              <w:lastRenderedPageBreak/>
              <w:t>provided basic responses in all the required sections. To bump it up, add more details and re-check your answers to make sure your responses are correct.</w:t>
            </w:r>
          </w:p>
        </w:tc>
        <w:tc>
          <w:tcPr>
            <w:tcW w:w="1747" w:type="dxa"/>
          </w:tcPr>
          <w:p w14:paraId="0000068E" w14:textId="77777777" w:rsidR="00E211CD" w:rsidRPr="00D95BF2" w:rsidRDefault="00A7612F" w:rsidP="00D95BF2">
            <w:pPr>
              <w:pStyle w:val="Tablecondensed"/>
            </w:pPr>
            <w:r w:rsidRPr="00D95BF2">
              <w:rPr>
                <w:rStyle w:val="Bold"/>
              </w:rPr>
              <w:lastRenderedPageBreak/>
              <w:t>Excelling:</w:t>
            </w:r>
            <w:r w:rsidRPr="00D95BF2">
              <w:t xml:space="preserve"> You have completed all parts of this activity with detailed responses. </w:t>
            </w:r>
            <w:r w:rsidRPr="00D95BF2">
              <w:lastRenderedPageBreak/>
              <w:t>You have provided correct information in your scenario analysis and tips for debt management support. Great work!</w:t>
            </w:r>
          </w:p>
        </w:tc>
      </w:tr>
      <w:tr w:rsidR="00E211CD" w14:paraId="1B5DB0E0"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690" w14:textId="7567F984" w:rsidR="00E211CD" w:rsidRPr="00D95BF2" w:rsidRDefault="00A7612F" w:rsidP="00D95BF2">
            <w:pPr>
              <w:pStyle w:val="Tablecondensed"/>
            </w:pPr>
            <w:r w:rsidRPr="00D95BF2">
              <w:lastRenderedPageBreak/>
              <w:t xml:space="preserve">Teacher </w:t>
            </w:r>
            <w:r w:rsidR="00D95BF2" w:rsidRPr="00D95BF2">
              <w:t>c</w:t>
            </w:r>
            <w:r w:rsidRPr="00D95BF2">
              <w:t>omment:</w:t>
            </w:r>
          </w:p>
        </w:tc>
      </w:tr>
    </w:tbl>
    <w:p w14:paraId="00000696" w14:textId="77777777" w:rsidR="00E211CD" w:rsidRPr="00D95BF2" w:rsidRDefault="00A7612F" w:rsidP="00D95BF2">
      <w:pPr>
        <w:pStyle w:val="Heading3"/>
      </w:pPr>
      <w:bookmarkStart w:id="45" w:name="_Toc212643094"/>
      <w:r w:rsidRPr="00D95BF2">
        <w:t>Have you completed the following activities for Literacy Task 6: Financial Advisor: Credit, savings and loans?</w:t>
      </w:r>
      <w:bookmarkEnd w:id="45"/>
      <w:r w:rsidRPr="00D95BF2">
        <w:t xml:space="preserve"> </w:t>
      </w:r>
    </w:p>
    <w:tbl>
      <w:tblPr>
        <w:tblStyle w:val="affffa"/>
        <w:tblW w:w="877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74574735" w14:textId="77777777" w:rsidTr="177AED60">
        <w:trPr>
          <w:cnfStyle w:val="100000000000" w:firstRow="1" w:lastRow="0" w:firstColumn="0" w:lastColumn="0" w:oddVBand="0" w:evenVBand="0" w:oddHBand="0" w:evenHBand="0" w:firstRowFirstColumn="0" w:firstRowLastColumn="0" w:lastRowFirstColumn="0" w:lastRowLastColumn="0"/>
          <w:tblHeader/>
          <w:jc w:val="center"/>
        </w:trPr>
        <w:tc>
          <w:tcPr>
            <w:tcW w:w="8770" w:type="dxa"/>
            <w:shd w:val="clear" w:color="auto" w:fill="0076A3"/>
          </w:tcPr>
          <w:p w14:paraId="00000697" w14:textId="77777777" w:rsidR="00E211CD" w:rsidRPr="00D95BF2" w:rsidRDefault="00A7612F" w:rsidP="00D95BF2">
            <w:pPr>
              <w:pStyle w:val="Tableheadingcondensed"/>
              <w:jc w:val="center"/>
            </w:pPr>
            <w:r w:rsidRPr="00D95BF2">
              <w:t>Task checklist</w:t>
            </w:r>
          </w:p>
        </w:tc>
      </w:tr>
      <w:tr w:rsidR="00E211CD" w14:paraId="5353A12E" w14:textId="77777777" w:rsidTr="177AED60">
        <w:trPr>
          <w:cnfStyle w:val="000000100000" w:firstRow="0" w:lastRow="0" w:firstColumn="0" w:lastColumn="0" w:oddVBand="0" w:evenVBand="0" w:oddHBand="1" w:evenHBand="0" w:firstRowFirstColumn="0" w:firstRowLastColumn="0" w:lastRowFirstColumn="0" w:lastRowLastColumn="0"/>
          <w:trHeight w:val="441"/>
          <w:jc w:val="center"/>
        </w:trPr>
        <w:tc>
          <w:tcPr>
            <w:tcW w:w="8770" w:type="dxa"/>
          </w:tcPr>
          <w:p w14:paraId="00000698" w14:textId="77777777" w:rsidR="00E211CD" w:rsidRDefault="00A7612F" w:rsidP="00D95BF2">
            <w:pPr>
              <w:pStyle w:val="Tablecondensed"/>
            </w:pPr>
            <w:r w:rsidRPr="177AED60">
              <w:t xml:space="preserve">Before moving onto Literacy Task 7: Financial Advisor: Tax, superannuation and pay slips, students will have completed the following for Literacy Task 6: Financial Advisor: Credit, savings and loans. </w:t>
            </w:r>
          </w:p>
          <w:p w14:paraId="00000699" w14:textId="77777777" w:rsidR="00E211CD" w:rsidRDefault="00000000" w:rsidP="00D95BF2">
            <w:pPr>
              <w:pStyle w:val="Tablecondensed"/>
            </w:pPr>
            <w:sdt>
              <w:sdtPr>
                <w:tag w:val="goog_rdk_178"/>
                <w:id w:val="1461059533"/>
              </w:sdtPr>
              <w:sdtContent>
                <w:r w:rsidR="00A7612F">
                  <w:rPr>
                    <w:rFonts w:ascii="Arial Unicode MS" w:eastAsia="Arial Unicode MS" w:hAnsi="Arial Unicode MS" w:cs="Arial Unicode MS"/>
                  </w:rPr>
                  <w:t>☐</w:t>
                </w:r>
              </w:sdtContent>
            </w:sdt>
            <w:r w:rsidR="00A7612F">
              <w:t xml:space="preserve"> Activity 6.1 Financial scenarios  </w:t>
            </w:r>
          </w:p>
          <w:p w14:paraId="0000069A" w14:textId="77777777" w:rsidR="00E211CD" w:rsidRDefault="00000000" w:rsidP="00D95BF2">
            <w:pPr>
              <w:pStyle w:val="Tablecondensed"/>
            </w:pPr>
            <w:sdt>
              <w:sdtPr>
                <w:tag w:val="goog_rdk_179"/>
                <w:id w:val="657931284"/>
              </w:sdtPr>
              <w:sdtContent>
                <w:r w:rsidR="00A7612F">
                  <w:rPr>
                    <w:rFonts w:ascii="Arial Unicode MS" w:eastAsia="Arial Unicode MS" w:hAnsi="Arial Unicode MS" w:cs="Arial Unicode MS"/>
                  </w:rPr>
                  <w:t>☐</w:t>
                </w:r>
              </w:sdtContent>
            </w:sdt>
            <w:r w:rsidR="00A7612F">
              <w:t xml:space="preserve"> Activity 6.2 Comparing debit products for credit cards and personal loans</w:t>
            </w:r>
          </w:p>
          <w:p w14:paraId="0000069C" w14:textId="6BD72101" w:rsidR="00E211CD" w:rsidRDefault="00000000" w:rsidP="00D95BF2">
            <w:pPr>
              <w:pStyle w:val="Tablecondensed"/>
            </w:pPr>
            <w:sdt>
              <w:sdtPr>
                <w:tag w:val="goog_rdk_180"/>
                <w:id w:val="-750989820"/>
              </w:sdtPr>
              <w:sdtContent>
                <w:r w:rsidR="00A7612F">
                  <w:rPr>
                    <w:rFonts w:ascii="Arial Unicode MS" w:eastAsia="Arial Unicode MS" w:hAnsi="Arial Unicode MS" w:cs="Arial Unicode MS"/>
                  </w:rPr>
                  <w:t>☐</w:t>
                </w:r>
              </w:sdtContent>
            </w:sdt>
            <w:r w:rsidR="00A7612F">
              <w:t xml:space="preserve"> Activity 6.3 The impact of saving and staying out of debt </w:t>
            </w:r>
          </w:p>
        </w:tc>
      </w:tr>
    </w:tbl>
    <w:p w14:paraId="000006A8" w14:textId="18A1A4D5" w:rsidR="00E211CD" w:rsidRDefault="00A7612F" w:rsidP="009467F5">
      <w:pPr>
        <w:pStyle w:val="Heading1"/>
      </w:pPr>
      <w:bookmarkStart w:id="46" w:name="_Toc212643095"/>
      <w:r w:rsidRPr="00D95BF2">
        <w:t>Task 7: Financial Advisor: Tax,</w:t>
      </w:r>
      <w:r w:rsidR="009467F5">
        <w:t xml:space="preserve"> </w:t>
      </w:r>
      <w:r w:rsidRPr="00D95BF2">
        <w:t>superannuation and pay slips</w:t>
      </w:r>
      <w:bookmarkEnd w:id="46"/>
    </w:p>
    <w:tbl>
      <w:tblPr>
        <w:tblStyle w:val="affffb"/>
        <w:tblW w:w="877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4A5B5553"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0" w:type="dxa"/>
          </w:tcPr>
          <w:p w14:paraId="000006A9" w14:textId="77777777" w:rsidR="00E211CD" w:rsidRDefault="00A7612F" w:rsidP="009467F5">
            <w:pPr>
              <w:pStyle w:val="Tableheadingcondensed"/>
              <w:jc w:val="center"/>
            </w:pPr>
            <w:r>
              <w:t>Task checklist</w:t>
            </w:r>
          </w:p>
        </w:tc>
      </w:tr>
      <w:tr w:rsidR="00E211CD" w14:paraId="2CE53568" w14:textId="77777777" w:rsidTr="177AED60">
        <w:trPr>
          <w:cnfStyle w:val="000000100000" w:firstRow="0" w:lastRow="0" w:firstColumn="0" w:lastColumn="0" w:oddVBand="0" w:evenVBand="0" w:oddHBand="1" w:evenHBand="0" w:firstRowFirstColumn="0" w:firstRowLastColumn="0" w:lastRowFirstColumn="0" w:lastRowLastColumn="0"/>
          <w:trHeight w:val="1188"/>
          <w:jc w:val="center"/>
        </w:trPr>
        <w:tc>
          <w:tcPr>
            <w:tcW w:w="8770" w:type="dxa"/>
          </w:tcPr>
          <w:p w14:paraId="000006AA" w14:textId="77777777" w:rsidR="00E211CD" w:rsidRDefault="00A7612F" w:rsidP="009467F5">
            <w:pPr>
              <w:pStyle w:val="Tablecondensed"/>
            </w:pPr>
            <w:r w:rsidRPr="177AED60">
              <w:t xml:space="preserve">Students will complete the following for Literacy Task 7.  </w:t>
            </w:r>
          </w:p>
          <w:p w14:paraId="000006AB" w14:textId="77777777" w:rsidR="00E211CD" w:rsidRDefault="00000000" w:rsidP="009467F5">
            <w:pPr>
              <w:pStyle w:val="Tablecondensed"/>
            </w:pPr>
            <w:sdt>
              <w:sdtPr>
                <w:tag w:val="goog_rdk_181"/>
                <w:id w:val="-1811152785"/>
              </w:sdtPr>
              <w:sdtContent>
                <w:r w:rsidR="00A7612F">
                  <w:rPr>
                    <w:rFonts w:ascii="Arial Unicode MS" w:eastAsia="Arial Unicode MS" w:hAnsi="Arial Unicode MS" w:cs="Arial Unicode MS"/>
                  </w:rPr>
                  <w:t>☐</w:t>
                </w:r>
              </w:sdtContent>
            </w:sdt>
            <w:r w:rsidR="00A7612F">
              <w:t xml:space="preserve"> Activity 7.1 Tax and assessable income   </w:t>
            </w:r>
          </w:p>
          <w:p w14:paraId="000006AC" w14:textId="77777777" w:rsidR="00E211CD" w:rsidRDefault="00000000" w:rsidP="009467F5">
            <w:pPr>
              <w:pStyle w:val="Tablecondensed"/>
            </w:pPr>
            <w:sdt>
              <w:sdtPr>
                <w:tag w:val="goog_rdk_182"/>
                <w:id w:val="-938074106"/>
              </w:sdtPr>
              <w:sdtContent>
                <w:r w:rsidR="00A7612F">
                  <w:rPr>
                    <w:rFonts w:ascii="Arial Unicode MS" w:eastAsia="Arial Unicode MS" w:hAnsi="Arial Unicode MS" w:cs="Arial Unicode MS"/>
                  </w:rPr>
                  <w:t>☐</w:t>
                </w:r>
              </w:sdtContent>
            </w:sdt>
            <w:r w:rsidR="00A7612F">
              <w:t xml:space="preserve"> Activity 7.2 Superannuation</w:t>
            </w:r>
          </w:p>
          <w:p w14:paraId="000006AE" w14:textId="1566F65F" w:rsidR="00E211CD" w:rsidRDefault="00000000" w:rsidP="009467F5">
            <w:pPr>
              <w:pStyle w:val="Tablecondensed"/>
            </w:pPr>
            <w:sdt>
              <w:sdtPr>
                <w:tag w:val="goog_rdk_183"/>
                <w:id w:val="-1269266573"/>
              </w:sdtPr>
              <w:sdtContent>
                <w:r w:rsidR="00A7612F">
                  <w:rPr>
                    <w:rFonts w:ascii="Arial Unicode MS" w:eastAsia="Arial Unicode MS" w:hAnsi="Arial Unicode MS" w:cs="Arial Unicode MS"/>
                  </w:rPr>
                  <w:t>☐</w:t>
                </w:r>
              </w:sdtContent>
            </w:sdt>
            <w:r w:rsidR="00A7612F">
              <w:t xml:space="preserve"> Activity 7.3 Pay slips </w:t>
            </w:r>
          </w:p>
        </w:tc>
      </w:tr>
    </w:tbl>
    <w:p w14:paraId="000006B1" w14:textId="6894C8AF" w:rsidR="00E211CD" w:rsidRDefault="00A7612F" w:rsidP="009467F5">
      <w:pPr>
        <w:pStyle w:val="Heading3"/>
      </w:pPr>
      <w:bookmarkStart w:id="47" w:name="_Toc212643096"/>
      <w:r w:rsidRPr="00053F38">
        <w:t>7.1 Tax and assessable income</w:t>
      </w:r>
      <w:bookmarkEnd w:id="47"/>
      <w:r w:rsidRPr="00053F38">
        <w:t xml:space="preserve"> </w:t>
      </w:r>
    </w:p>
    <w:p w14:paraId="000006B2" w14:textId="12E143AB" w:rsidR="00E211CD" w:rsidRPr="009467F5" w:rsidRDefault="00CE489B" w:rsidP="009467F5">
      <w:pPr>
        <w:pStyle w:val="BodyText"/>
      </w:pPr>
      <w:r w:rsidRPr="009467F5">
        <w:rPr>
          <w:noProof/>
        </w:rPr>
        <w:drawing>
          <wp:inline distT="0" distB="0" distL="0" distR="0" wp14:anchorId="1F2F007B" wp14:editId="693230C5">
            <wp:extent cx="286938" cy="252000"/>
            <wp:effectExtent l="0" t="0" r="5715" b="2540"/>
            <wp:docPr id="99163438"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00A7612F" w:rsidRPr="009467F5">
        <w:t xml:space="preserve"> </w:t>
      </w:r>
      <w:r w:rsidR="0015493F" w:rsidRPr="009467F5">
        <w:rPr>
          <w:noProof/>
        </w:rPr>
        <w:drawing>
          <wp:inline distT="0" distB="0" distL="0" distR="0" wp14:anchorId="5791858F" wp14:editId="04BD94D2">
            <wp:extent cx="239882" cy="252000"/>
            <wp:effectExtent l="0" t="0" r="1905" b="2540"/>
            <wp:docPr id="2033655746"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A7612F" w:rsidRPr="009467F5">
        <w:t xml:space="preserve"> </w:t>
      </w:r>
      <w:r w:rsidR="0015493F" w:rsidRPr="009467F5">
        <w:rPr>
          <w:noProof/>
        </w:rPr>
        <w:drawing>
          <wp:inline distT="0" distB="0" distL="0" distR="0" wp14:anchorId="44B21E5E" wp14:editId="0043E0C8">
            <wp:extent cx="286094" cy="252000"/>
            <wp:effectExtent l="0" t="0" r="0" b="2540"/>
            <wp:docPr id="1847782967"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15493F" w:rsidRPr="009467F5">
        <w:t xml:space="preserve"> </w:t>
      </w:r>
      <w:r w:rsidR="00A7612F" w:rsidRPr="009467F5">
        <w:rPr>
          <w:rStyle w:val="Bold"/>
        </w:rPr>
        <w:t>Part 1: Tax time key terms and definitions</w:t>
      </w:r>
      <w:r w:rsidR="00A7612F" w:rsidRPr="009467F5">
        <w:t xml:space="preserve"> – If you earn money from your work or investments, you will usually pay tax on that money. It is important for you to know some key terms and definitions to understand how your tax is calculated and to help you work out how much tax you should pay. You may need to research this information via the Australian Taxation Office (ATO) website linked below. </w:t>
      </w:r>
    </w:p>
    <w:p w14:paraId="000006B3" w14:textId="665363DF" w:rsidR="00E211CD" w:rsidRPr="009467F5" w:rsidRDefault="0015493F" w:rsidP="009467F5">
      <w:pPr>
        <w:pStyle w:val="BodyText"/>
      </w:pPr>
      <w:r w:rsidRPr="009467F5">
        <w:rPr>
          <w:noProof/>
        </w:rPr>
        <w:drawing>
          <wp:inline distT="0" distB="0" distL="0" distR="0" wp14:anchorId="282B5C26" wp14:editId="227AD421">
            <wp:extent cx="245947" cy="252000"/>
            <wp:effectExtent l="0" t="0" r="0" b="2540"/>
            <wp:docPr id="325064824"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A7612F" w:rsidRPr="009467F5">
        <w:t xml:space="preserve"> </w:t>
      </w:r>
      <w:hyperlink r:id="rId65">
        <w:r w:rsidR="00A7612F" w:rsidRPr="009467F5">
          <w:rPr>
            <w:rStyle w:val="Hyperlink"/>
          </w:rPr>
          <w:t>Home | Australian Taxation Office</w:t>
        </w:r>
      </w:hyperlink>
    </w:p>
    <w:p w14:paraId="000006B4" w14:textId="77777777" w:rsidR="00E211CD" w:rsidRPr="009467F5" w:rsidRDefault="00A7612F" w:rsidP="009467F5">
      <w:pPr>
        <w:pStyle w:val="BodyText"/>
      </w:pPr>
      <w:r w:rsidRPr="009467F5">
        <w:t xml:space="preserve">Draw or insert a line from the key term to the correct definition in the right-hand column. </w:t>
      </w:r>
    </w:p>
    <w:tbl>
      <w:tblPr>
        <w:tblStyle w:val="affffc"/>
        <w:tblW w:w="878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689"/>
        <w:gridCol w:w="6095"/>
      </w:tblGrid>
      <w:tr w:rsidR="00E211CD" w14:paraId="703EB1F7" w14:textId="77777777" w:rsidTr="177AED60">
        <w:tc>
          <w:tcPr>
            <w:tcW w:w="2689" w:type="dxa"/>
            <w:shd w:val="clear" w:color="auto" w:fill="00573F"/>
          </w:tcPr>
          <w:p w14:paraId="000006B5" w14:textId="77777777" w:rsidR="00E211CD" w:rsidRPr="009467F5" w:rsidRDefault="00A7612F" w:rsidP="009467F5">
            <w:pPr>
              <w:pStyle w:val="Tableheadingcondensed"/>
              <w:rPr>
                <w:rStyle w:val="Bold"/>
              </w:rPr>
            </w:pPr>
            <w:r w:rsidRPr="009467F5">
              <w:rPr>
                <w:rStyle w:val="Bold"/>
              </w:rPr>
              <w:lastRenderedPageBreak/>
              <w:t>Key terms</w:t>
            </w:r>
          </w:p>
        </w:tc>
        <w:tc>
          <w:tcPr>
            <w:tcW w:w="6095" w:type="dxa"/>
            <w:shd w:val="clear" w:color="auto" w:fill="7F3F98"/>
          </w:tcPr>
          <w:p w14:paraId="000006B7" w14:textId="3E8B7B6E" w:rsidR="00E211CD" w:rsidRPr="009467F5" w:rsidRDefault="00A7612F" w:rsidP="009467F5">
            <w:pPr>
              <w:pStyle w:val="Tableheadingcondensed"/>
              <w:rPr>
                <w:rStyle w:val="Bold"/>
              </w:rPr>
            </w:pPr>
            <w:r w:rsidRPr="009467F5">
              <w:rPr>
                <w:rStyle w:val="Bold"/>
              </w:rPr>
              <w:t xml:space="preserve">Definitions </w:t>
            </w:r>
          </w:p>
        </w:tc>
      </w:tr>
      <w:tr w:rsidR="00E211CD" w14:paraId="303E531B" w14:textId="77777777" w:rsidTr="009467F5">
        <w:trPr>
          <w:trHeight w:val="850"/>
        </w:trPr>
        <w:tc>
          <w:tcPr>
            <w:tcW w:w="2689" w:type="dxa"/>
          </w:tcPr>
          <w:p w14:paraId="000006B8" w14:textId="7B15F1B7" w:rsidR="00E211CD" w:rsidRPr="009467F5" w:rsidRDefault="00A7612F" w:rsidP="009467F5">
            <w:pPr>
              <w:pStyle w:val="Tablecondensed"/>
              <w:rPr>
                <w:rStyle w:val="Bold"/>
              </w:rPr>
            </w:pPr>
            <w:r w:rsidRPr="009467F5">
              <w:rPr>
                <w:rStyle w:val="Bold"/>
              </w:rPr>
              <w:t>Payment summary</w:t>
            </w:r>
          </w:p>
        </w:tc>
        <w:tc>
          <w:tcPr>
            <w:tcW w:w="6095" w:type="dxa"/>
          </w:tcPr>
          <w:p w14:paraId="000006BC" w14:textId="13E6EF45" w:rsidR="00E211CD" w:rsidRPr="009467F5" w:rsidRDefault="00A7612F" w:rsidP="009467F5">
            <w:pPr>
              <w:pStyle w:val="Tablecondensed"/>
            </w:pPr>
            <w:r w:rsidRPr="009467F5">
              <w:t xml:space="preserve">A benefit you receive from your employer related to your work, such as tools and/or clothing. </w:t>
            </w:r>
          </w:p>
        </w:tc>
      </w:tr>
      <w:tr w:rsidR="00E211CD" w14:paraId="62070EBE" w14:textId="77777777" w:rsidTr="009467F5">
        <w:trPr>
          <w:trHeight w:val="850"/>
        </w:trPr>
        <w:tc>
          <w:tcPr>
            <w:tcW w:w="2689" w:type="dxa"/>
          </w:tcPr>
          <w:p w14:paraId="000006BD" w14:textId="77777777" w:rsidR="00E211CD" w:rsidRPr="009467F5" w:rsidRDefault="00A7612F" w:rsidP="009467F5">
            <w:pPr>
              <w:pStyle w:val="Tablecondensed"/>
              <w:rPr>
                <w:rStyle w:val="Bold"/>
              </w:rPr>
            </w:pPr>
            <w:r w:rsidRPr="009467F5">
              <w:rPr>
                <w:rStyle w:val="Bold"/>
              </w:rPr>
              <w:t>Assessable income</w:t>
            </w:r>
          </w:p>
        </w:tc>
        <w:tc>
          <w:tcPr>
            <w:tcW w:w="6095" w:type="dxa"/>
          </w:tcPr>
          <w:p w14:paraId="000006BF" w14:textId="1D75F23A" w:rsidR="00E211CD" w:rsidRPr="009467F5" w:rsidRDefault="00A7612F" w:rsidP="009467F5">
            <w:pPr>
              <w:pStyle w:val="Tablecondensed"/>
            </w:pPr>
            <w:r w:rsidRPr="009467F5">
              <w:t xml:space="preserve">Assessable income minus allowable deductions. </w:t>
            </w:r>
          </w:p>
        </w:tc>
      </w:tr>
      <w:tr w:rsidR="00E211CD" w14:paraId="43CD8A5B" w14:textId="77777777" w:rsidTr="009467F5">
        <w:trPr>
          <w:trHeight w:val="850"/>
        </w:trPr>
        <w:tc>
          <w:tcPr>
            <w:tcW w:w="2689" w:type="dxa"/>
          </w:tcPr>
          <w:p w14:paraId="000006C0" w14:textId="77777777" w:rsidR="00E211CD" w:rsidRPr="009467F5" w:rsidRDefault="00A7612F" w:rsidP="009467F5">
            <w:pPr>
              <w:pStyle w:val="Tablecondensed"/>
              <w:rPr>
                <w:rStyle w:val="Bold"/>
              </w:rPr>
            </w:pPr>
            <w:r w:rsidRPr="009467F5">
              <w:rPr>
                <w:rStyle w:val="Bold"/>
              </w:rPr>
              <w:t>Tax-free threshold</w:t>
            </w:r>
          </w:p>
        </w:tc>
        <w:tc>
          <w:tcPr>
            <w:tcW w:w="6095" w:type="dxa"/>
          </w:tcPr>
          <w:p w14:paraId="000006C3" w14:textId="50DA4B79" w:rsidR="00E211CD" w:rsidRPr="009467F5" w:rsidRDefault="00A7612F" w:rsidP="009467F5">
            <w:pPr>
              <w:pStyle w:val="Tablecondensed"/>
            </w:pPr>
            <w:r w:rsidRPr="009467F5">
              <w:t xml:space="preserve">Income before any allowable deductions. Examples include wages, employment bonuses, government income support, work-related allowance and bank interest. </w:t>
            </w:r>
          </w:p>
        </w:tc>
      </w:tr>
      <w:tr w:rsidR="00E211CD" w14:paraId="3F419E26" w14:textId="77777777" w:rsidTr="009467F5">
        <w:trPr>
          <w:trHeight w:val="850"/>
        </w:trPr>
        <w:tc>
          <w:tcPr>
            <w:tcW w:w="2689" w:type="dxa"/>
          </w:tcPr>
          <w:p w14:paraId="000006C4" w14:textId="77777777" w:rsidR="00E211CD" w:rsidRPr="009467F5" w:rsidRDefault="00A7612F" w:rsidP="009467F5">
            <w:pPr>
              <w:pStyle w:val="Tablecondensed"/>
              <w:rPr>
                <w:rStyle w:val="Bold"/>
              </w:rPr>
            </w:pPr>
            <w:r w:rsidRPr="009467F5">
              <w:rPr>
                <w:rStyle w:val="Bold"/>
              </w:rPr>
              <w:t>Tax file number</w:t>
            </w:r>
          </w:p>
        </w:tc>
        <w:tc>
          <w:tcPr>
            <w:tcW w:w="6095" w:type="dxa"/>
          </w:tcPr>
          <w:p w14:paraId="000006C8" w14:textId="618E47D5" w:rsidR="00E211CD" w:rsidRPr="009467F5" w:rsidRDefault="00A7612F" w:rsidP="009467F5">
            <w:pPr>
              <w:pStyle w:val="Tablecondensed"/>
            </w:pPr>
            <w:r w:rsidRPr="009467F5">
              <w:t xml:space="preserve">A reduction in the amount of tax you must pay, worked out after tax is calculated e.g. for low-income earners. </w:t>
            </w:r>
          </w:p>
        </w:tc>
      </w:tr>
      <w:tr w:rsidR="00E211CD" w14:paraId="535CF085" w14:textId="77777777" w:rsidTr="009467F5">
        <w:trPr>
          <w:trHeight w:val="850"/>
        </w:trPr>
        <w:tc>
          <w:tcPr>
            <w:tcW w:w="2689" w:type="dxa"/>
          </w:tcPr>
          <w:p w14:paraId="000006C9" w14:textId="77777777" w:rsidR="00E211CD" w:rsidRPr="009467F5" w:rsidRDefault="00A7612F" w:rsidP="009467F5">
            <w:pPr>
              <w:pStyle w:val="Tablecondensed"/>
              <w:rPr>
                <w:rStyle w:val="Bold"/>
              </w:rPr>
            </w:pPr>
            <w:r w:rsidRPr="009467F5">
              <w:rPr>
                <w:rStyle w:val="Bold"/>
              </w:rPr>
              <w:t>Allowances</w:t>
            </w:r>
          </w:p>
        </w:tc>
        <w:tc>
          <w:tcPr>
            <w:tcW w:w="6095" w:type="dxa"/>
          </w:tcPr>
          <w:p w14:paraId="000006CB" w14:textId="2A669F48" w:rsidR="00E211CD" w:rsidRPr="009467F5" w:rsidRDefault="00A7612F" w:rsidP="009467F5">
            <w:pPr>
              <w:pStyle w:val="Tablecondensed"/>
            </w:pPr>
            <w:r w:rsidRPr="009467F5">
              <w:t xml:space="preserve">A statement from your employer showing the income you received, and the total amount of tax withheld for the financial year. </w:t>
            </w:r>
          </w:p>
        </w:tc>
      </w:tr>
      <w:tr w:rsidR="00E211CD" w14:paraId="2F83FA8E" w14:textId="77777777" w:rsidTr="009467F5">
        <w:trPr>
          <w:trHeight w:val="850"/>
        </w:trPr>
        <w:tc>
          <w:tcPr>
            <w:tcW w:w="2689" w:type="dxa"/>
          </w:tcPr>
          <w:p w14:paraId="000006CC" w14:textId="77777777" w:rsidR="00E211CD" w:rsidRPr="009467F5" w:rsidRDefault="00A7612F" w:rsidP="009467F5">
            <w:pPr>
              <w:pStyle w:val="Tablecondensed"/>
              <w:rPr>
                <w:rStyle w:val="Bold"/>
              </w:rPr>
            </w:pPr>
            <w:r w:rsidRPr="009467F5">
              <w:rPr>
                <w:rStyle w:val="Bold"/>
              </w:rPr>
              <w:t>Allowable deductions</w:t>
            </w:r>
          </w:p>
        </w:tc>
        <w:tc>
          <w:tcPr>
            <w:tcW w:w="6095" w:type="dxa"/>
          </w:tcPr>
          <w:p w14:paraId="000006CE" w14:textId="3DF94C06" w:rsidR="00E211CD" w:rsidRPr="009467F5" w:rsidRDefault="00A7612F" w:rsidP="009467F5">
            <w:pPr>
              <w:pStyle w:val="Tablecondensed"/>
            </w:pPr>
            <w:r w:rsidRPr="009467F5">
              <w:t xml:space="preserve">The amount of money you can earn before you are required to pay income tax. </w:t>
            </w:r>
          </w:p>
        </w:tc>
      </w:tr>
      <w:tr w:rsidR="00E211CD" w14:paraId="752FE410" w14:textId="77777777" w:rsidTr="009467F5">
        <w:trPr>
          <w:trHeight w:val="850"/>
        </w:trPr>
        <w:tc>
          <w:tcPr>
            <w:tcW w:w="2689" w:type="dxa"/>
          </w:tcPr>
          <w:p w14:paraId="000006CF" w14:textId="77777777" w:rsidR="00E211CD" w:rsidRPr="009467F5" w:rsidRDefault="00A7612F" w:rsidP="009467F5">
            <w:pPr>
              <w:pStyle w:val="Tablecondensed"/>
              <w:rPr>
                <w:rStyle w:val="Bold"/>
              </w:rPr>
            </w:pPr>
            <w:r w:rsidRPr="009467F5">
              <w:rPr>
                <w:rStyle w:val="Bold"/>
              </w:rPr>
              <w:t>Taxable income</w:t>
            </w:r>
          </w:p>
        </w:tc>
        <w:tc>
          <w:tcPr>
            <w:tcW w:w="6095" w:type="dxa"/>
          </w:tcPr>
          <w:p w14:paraId="000006D1" w14:textId="1FE644DE" w:rsidR="00E211CD" w:rsidRPr="009467F5" w:rsidRDefault="00A7612F" w:rsidP="009467F5">
            <w:pPr>
              <w:pStyle w:val="Tablecondensed"/>
            </w:pPr>
            <w:r w:rsidRPr="009467F5">
              <w:t xml:space="preserve">An ATO form that you fill in to state your income so the ATO can work out how much tax is payable. </w:t>
            </w:r>
          </w:p>
        </w:tc>
      </w:tr>
      <w:tr w:rsidR="00E211CD" w14:paraId="494D28C8" w14:textId="77777777" w:rsidTr="009467F5">
        <w:trPr>
          <w:trHeight w:val="850"/>
        </w:trPr>
        <w:tc>
          <w:tcPr>
            <w:tcW w:w="2689" w:type="dxa"/>
          </w:tcPr>
          <w:p w14:paraId="000006D2" w14:textId="77777777" w:rsidR="00E211CD" w:rsidRPr="009467F5" w:rsidRDefault="00A7612F" w:rsidP="009467F5">
            <w:pPr>
              <w:pStyle w:val="Tablecondensed"/>
              <w:rPr>
                <w:rStyle w:val="Bold"/>
              </w:rPr>
            </w:pPr>
            <w:r w:rsidRPr="009467F5">
              <w:rPr>
                <w:rStyle w:val="Bold"/>
              </w:rPr>
              <w:t>Tax offset</w:t>
            </w:r>
          </w:p>
        </w:tc>
        <w:tc>
          <w:tcPr>
            <w:tcW w:w="6095" w:type="dxa"/>
          </w:tcPr>
          <w:p w14:paraId="000006D4" w14:textId="5FECC573" w:rsidR="00E211CD" w:rsidRPr="009467F5" w:rsidRDefault="00A7612F" w:rsidP="009467F5">
            <w:pPr>
              <w:pStyle w:val="Tablecondensed"/>
            </w:pPr>
            <w:r w:rsidRPr="009467F5">
              <w:t xml:space="preserve">A unique number issued to you by the ATO to identify your Australian tax dealings. </w:t>
            </w:r>
          </w:p>
        </w:tc>
      </w:tr>
      <w:tr w:rsidR="00E211CD" w14:paraId="30225AF2" w14:textId="77777777" w:rsidTr="009467F5">
        <w:trPr>
          <w:trHeight w:val="850"/>
        </w:trPr>
        <w:tc>
          <w:tcPr>
            <w:tcW w:w="2689" w:type="dxa"/>
          </w:tcPr>
          <w:p w14:paraId="000006D5" w14:textId="77777777" w:rsidR="00E211CD" w:rsidRPr="009467F5" w:rsidRDefault="00A7612F" w:rsidP="009467F5">
            <w:pPr>
              <w:pStyle w:val="Tablecondensed"/>
              <w:rPr>
                <w:rStyle w:val="Bold"/>
              </w:rPr>
            </w:pPr>
            <w:r w:rsidRPr="009467F5">
              <w:rPr>
                <w:rStyle w:val="Bold"/>
              </w:rPr>
              <w:t>Tax return</w:t>
            </w:r>
          </w:p>
        </w:tc>
        <w:tc>
          <w:tcPr>
            <w:tcW w:w="6095" w:type="dxa"/>
          </w:tcPr>
          <w:p w14:paraId="000006D9" w14:textId="195FAD96" w:rsidR="00E211CD" w:rsidRPr="009467F5" w:rsidRDefault="00A7612F" w:rsidP="009467F5">
            <w:pPr>
              <w:pStyle w:val="Tablecondensed"/>
            </w:pPr>
            <w:r w:rsidRPr="009467F5">
              <w:t>Expenses that you can claim to reduce your assessable income such as work-related expenses, donations and tax return preparation.</w:t>
            </w:r>
          </w:p>
        </w:tc>
      </w:tr>
    </w:tbl>
    <w:p w14:paraId="000006DB" w14:textId="342C1385" w:rsidR="00E211CD" w:rsidRPr="009467F5" w:rsidRDefault="0015493F" w:rsidP="009467F5">
      <w:pPr>
        <w:pStyle w:val="BodyText"/>
        <w:spacing w:before="120"/>
      </w:pPr>
      <w:r w:rsidRPr="009467F5">
        <w:rPr>
          <w:noProof/>
        </w:rPr>
        <w:drawing>
          <wp:inline distT="0" distB="0" distL="0" distR="0" wp14:anchorId="6F0373C0" wp14:editId="727C8BAD">
            <wp:extent cx="239882" cy="252000"/>
            <wp:effectExtent l="0" t="0" r="1905" b="2540"/>
            <wp:docPr id="2026386798"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A7612F" w:rsidRPr="009467F5">
        <w:t xml:space="preserve"> </w:t>
      </w:r>
      <w:r w:rsidRPr="009467F5">
        <w:rPr>
          <w:noProof/>
        </w:rPr>
        <w:drawing>
          <wp:inline distT="0" distB="0" distL="0" distR="0" wp14:anchorId="2EE63E6B" wp14:editId="51F56809">
            <wp:extent cx="286094" cy="252000"/>
            <wp:effectExtent l="0" t="0" r="0" b="2540"/>
            <wp:docPr id="794450482"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9467F5">
        <w:t xml:space="preserve"> </w:t>
      </w:r>
      <w:r w:rsidR="00A7612F" w:rsidRPr="009467F5">
        <w:rPr>
          <w:rStyle w:val="Bold"/>
        </w:rPr>
        <w:t>Part 2:</w:t>
      </w:r>
      <w:r w:rsidR="00A7612F" w:rsidRPr="009467F5">
        <w:t xml:space="preserve"> In the table below, in the right-hand column titled ‘Assessable’, tick the box next to items that will form part of your assessable income. Do not tick the box for items that will not form part of your assessable income. </w:t>
      </w:r>
    </w:p>
    <w:p w14:paraId="000006DC" w14:textId="77777777" w:rsidR="00E211CD" w:rsidRPr="009467F5" w:rsidRDefault="00A7612F" w:rsidP="009467F5">
      <w:pPr>
        <w:pStyle w:val="BodyText"/>
      </w:pPr>
      <w:r w:rsidRPr="009467F5">
        <w:t>Assessable income is income that is taxable.</w:t>
      </w:r>
    </w:p>
    <w:tbl>
      <w:tblPr>
        <w:tblStyle w:val="affffd"/>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402"/>
        <w:gridCol w:w="4403"/>
      </w:tblGrid>
      <w:tr w:rsidR="00E211CD" w14:paraId="3107CB09" w14:textId="77777777" w:rsidTr="177AED60">
        <w:tc>
          <w:tcPr>
            <w:tcW w:w="4402" w:type="dxa"/>
            <w:shd w:val="clear" w:color="auto" w:fill="00573F"/>
          </w:tcPr>
          <w:p w14:paraId="000006DD" w14:textId="77777777" w:rsidR="00E211CD" w:rsidRPr="009467F5" w:rsidRDefault="00A7612F" w:rsidP="009467F5">
            <w:pPr>
              <w:pStyle w:val="Tableheadingcondensed"/>
              <w:rPr>
                <w:rStyle w:val="Bold"/>
              </w:rPr>
            </w:pPr>
            <w:r w:rsidRPr="009467F5">
              <w:rPr>
                <w:rStyle w:val="Bold"/>
              </w:rPr>
              <w:t>Item</w:t>
            </w:r>
          </w:p>
        </w:tc>
        <w:tc>
          <w:tcPr>
            <w:tcW w:w="4403" w:type="dxa"/>
            <w:shd w:val="clear" w:color="auto" w:fill="7F3F98"/>
          </w:tcPr>
          <w:p w14:paraId="000006DF" w14:textId="16B7FE74" w:rsidR="00E211CD" w:rsidRPr="009467F5" w:rsidRDefault="00A7612F" w:rsidP="009467F5">
            <w:pPr>
              <w:pStyle w:val="Tableheadingcondensed"/>
              <w:rPr>
                <w:rStyle w:val="Bold"/>
              </w:rPr>
            </w:pPr>
            <w:r w:rsidRPr="009467F5">
              <w:rPr>
                <w:rStyle w:val="Bold"/>
              </w:rPr>
              <w:t xml:space="preserve">Assessable </w:t>
            </w:r>
          </w:p>
        </w:tc>
      </w:tr>
      <w:tr w:rsidR="00E211CD" w14:paraId="1304D8F0" w14:textId="77777777" w:rsidTr="177AED60">
        <w:tc>
          <w:tcPr>
            <w:tcW w:w="4402" w:type="dxa"/>
          </w:tcPr>
          <w:p w14:paraId="000006E1" w14:textId="4AC6D8B0" w:rsidR="00E211CD" w:rsidRDefault="00A7612F" w:rsidP="009467F5">
            <w:pPr>
              <w:pStyle w:val="Tablecondensed"/>
            </w:pPr>
            <w:r>
              <w:t>Salary or wages</w:t>
            </w:r>
          </w:p>
        </w:tc>
        <w:tc>
          <w:tcPr>
            <w:tcW w:w="4403" w:type="dxa"/>
          </w:tcPr>
          <w:p w14:paraId="000006E2" w14:textId="77777777" w:rsidR="00E211CD" w:rsidRDefault="00A7612F" w:rsidP="009467F5">
            <w:pPr>
              <w:pStyle w:val="Tablecondensed"/>
              <w:jc w:val="center"/>
              <w:rPr>
                <w:rFonts w:ascii="Arial" w:hAnsi="Arial"/>
              </w:rPr>
            </w:pPr>
            <w:r>
              <w:rPr>
                <w:rFonts w:ascii="MS Gothic" w:eastAsia="MS Gothic" w:hAnsi="MS Gothic" w:cs="MS Gothic"/>
              </w:rPr>
              <w:t>☐</w:t>
            </w:r>
          </w:p>
        </w:tc>
      </w:tr>
      <w:tr w:rsidR="00E211CD" w14:paraId="3C03194C" w14:textId="77777777" w:rsidTr="177AED60">
        <w:tc>
          <w:tcPr>
            <w:tcW w:w="4402" w:type="dxa"/>
          </w:tcPr>
          <w:p w14:paraId="000006E4" w14:textId="17163A4A" w:rsidR="00E211CD" w:rsidRDefault="00A7612F" w:rsidP="009467F5">
            <w:pPr>
              <w:pStyle w:val="Tablecondensed"/>
            </w:pPr>
            <w:r>
              <w:t>Tips or bonuses</w:t>
            </w:r>
          </w:p>
        </w:tc>
        <w:tc>
          <w:tcPr>
            <w:tcW w:w="4403" w:type="dxa"/>
          </w:tcPr>
          <w:p w14:paraId="000006E5" w14:textId="2BA95373" w:rsidR="00E211CD" w:rsidRDefault="00A7612F" w:rsidP="009467F5">
            <w:pPr>
              <w:pStyle w:val="Tablecondensed"/>
              <w:jc w:val="center"/>
              <w:rPr>
                <w:rFonts w:ascii="Arial" w:hAnsi="Arial"/>
              </w:rPr>
            </w:pPr>
            <w:r>
              <w:rPr>
                <w:rFonts w:ascii="MS Gothic" w:eastAsia="MS Gothic" w:hAnsi="MS Gothic" w:cs="MS Gothic"/>
              </w:rPr>
              <w:t>☐</w:t>
            </w:r>
          </w:p>
        </w:tc>
      </w:tr>
      <w:tr w:rsidR="00E211CD" w14:paraId="5DEE5598" w14:textId="77777777" w:rsidTr="177AED60">
        <w:tc>
          <w:tcPr>
            <w:tcW w:w="4402" w:type="dxa"/>
          </w:tcPr>
          <w:p w14:paraId="000006E7" w14:textId="45422F1D" w:rsidR="00E211CD" w:rsidRDefault="00A7612F" w:rsidP="009467F5">
            <w:pPr>
              <w:pStyle w:val="Tablecondensed"/>
            </w:pPr>
            <w:r>
              <w:t>Travel allowance</w:t>
            </w:r>
          </w:p>
        </w:tc>
        <w:tc>
          <w:tcPr>
            <w:tcW w:w="4403" w:type="dxa"/>
          </w:tcPr>
          <w:p w14:paraId="000006E8" w14:textId="77777777" w:rsidR="00E211CD" w:rsidRDefault="00A7612F" w:rsidP="009467F5">
            <w:pPr>
              <w:pStyle w:val="Tablecondensed"/>
              <w:jc w:val="center"/>
              <w:rPr>
                <w:rFonts w:ascii="Arial" w:hAnsi="Arial"/>
              </w:rPr>
            </w:pPr>
            <w:r>
              <w:rPr>
                <w:rFonts w:ascii="MS Gothic" w:eastAsia="MS Gothic" w:hAnsi="MS Gothic" w:cs="MS Gothic"/>
              </w:rPr>
              <w:t>☐</w:t>
            </w:r>
          </w:p>
        </w:tc>
      </w:tr>
      <w:tr w:rsidR="00E211CD" w14:paraId="1B569205" w14:textId="77777777" w:rsidTr="177AED60">
        <w:tc>
          <w:tcPr>
            <w:tcW w:w="4402" w:type="dxa"/>
          </w:tcPr>
          <w:p w14:paraId="000006EA" w14:textId="38CA5596" w:rsidR="00E211CD" w:rsidRDefault="00A7612F" w:rsidP="009467F5">
            <w:pPr>
              <w:pStyle w:val="Tablecondensed"/>
            </w:pPr>
            <w:r>
              <w:t>Tool allowance</w:t>
            </w:r>
          </w:p>
        </w:tc>
        <w:tc>
          <w:tcPr>
            <w:tcW w:w="4403" w:type="dxa"/>
          </w:tcPr>
          <w:p w14:paraId="000006EB" w14:textId="77777777" w:rsidR="00E211CD" w:rsidRDefault="00A7612F" w:rsidP="009467F5">
            <w:pPr>
              <w:pStyle w:val="Tablecondensed"/>
              <w:jc w:val="center"/>
              <w:rPr>
                <w:rFonts w:ascii="Arial" w:hAnsi="Arial"/>
              </w:rPr>
            </w:pPr>
            <w:r>
              <w:rPr>
                <w:rFonts w:ascii="MS Gothic" w:eastAsia="MS Gothic" w:hAnsi="MS Gothic" w:cs="MS Gothic"/>
              </w:rPr>
              <w:t>☐</w:t>
            </w:r>
          </w:p>
        </w:tc>
      </w:tr>
      <w:tr w:rsidR="00E211CD" w14:paraId="632C8F93" w14:textId="77777777" w:rsidTr="177AED60">
        <w:tc>
          <w:tcPr>
            <w:tcW w:w="4402" w:type="dxa"/>
          </w:tcPr>
          <w:p w14:paraId="000006ED" w14:textId="4C4CC910" w:rsidR="00E211CD" w:rsidRDefault="00A7612F" w:rsidP="009467F5">
            <w:pPr>
              <w:pStyle w:val="Tablecondensed"/>
            </w:pPr>
            <w:r>
              <w:t xml:space="preserve">Site allowance </w:t>
            </w:r>
          </w:p>
        </w:tc>
        <w:tc>
          <w:tcPr>
            <w:tcW w:w="4403" w:type="dxa"/>
          </w:tcPr>
          <w:p w14:paraId="000006EE" w14:textId="77777777" w:rsidR="00E211CD" w:rsidRDefault="00A7612F" w:rsidP="009467F5">
            <w:pPr>
              <w:pStyle w:val="Tablecondensed"/>
              <w:jc w:val="center"/>
              <w:rPr>
                <w:rFonts w:ascii="Arial" w:hAnsi="Arial"/>
              </w:rPr>
            </w:pPr>
            <w:r>
              <w:rPr>
                <w:rFonts w:ascii="MS Gothic" w:eastAsia="MS Gothic" w:hAnsi="MS Gothic" w:cs="MS Gothic"/>
              </w:rPr>
              <w:t>☐</w:t>
            </w:r>
          </w:p>
        </w:tc>
      </w:tr>
      <w:tr w:rsidR="00E211CD" w14:paraId="3F8CD85D" w14:textId="77777777" w:rsidTr="177AED60">
        <w:tc>
          <w:tcPr>
            <w:tcW w:w="4402" w:type="dxa"/>
          </w:tcPr>
          <w:p w14:paraId="000006F0" w14:textId="70857E57" w:rsidR="00E211CD" w:rsidRDefault="00A7612F" w:rsidP="009467F5">
            <w:pPr>
              <w:pStyle w:val="Tablecondensed"/>
            </w:pPr>
            <w:r>
              <w:t xml:space="preserve">Clothing allowance </w:t>
            </w:r>
          </w:p>
        </w:tc>
        <w:tc>
          <w:tcPr>
            <w:tcW w:w="4403" w:type="dxa"/>
          </w:tcPr>
          <w:p w14:paraId="000006F1" w14:textId="77777777" w:rsidR="00E211CD" w:rsidRDefault="00A7612F" w:rsidP="009467F5">
            <w:pPr>
              <w:pStyle w:val="Tablecondensed"/>
              <w:jc w:val="center"/>
              <w:rPr>
                <w:rFonts w:ascii="Arial" w:hAnsi="Arial"/>
              </w:rPr>
            </w:pPr>
            <w:r>
              <w:rPr>
                <w:rFonts w:ascii="MS Gothic" w:eastAsia="MS Gothic" w:hAnsi="MS Gothic" w:cs="MS Gothic"/>
              </w:rPr>
              <w:t>☐</w:t>
            </w:r>
          </w:p>
        </w:tc>
      </w:tr>
      <w:tr w:rsidR="00E211CD" w14:paraId="19553916" w14:textId="77777777" w:rsidTr="177AED60">
        <w:tc>
          <w:tcPr>
            <w:tcW w:w="4402" w:type="dxa"/>
          </w:tcPr>
          <w:p w14:paraId="000006F3" w14:textId="76F6AE31" w:rsidR="00E211CD" w:rsidRDefault="00A7612F" w:rsidP="009467F5">
            <w:pPr>
              <w:pStyle w:val="Tablecondensed"/>
            </w:pPr>
            <w:r>
              <w:t xml:space="preserve">Meal allowance </w:t>
            </w:r>
          </w:p>
        </w:tc>
        <w:tc>
          <w:tcPr>
            <w:tcW w:w="4403" w:type="dxa"/>
          </w:tcPr>
          <w:p w14:paraId="000006F4" w14:textId="77777777" w:rsidR="00E211CD" w:rsidRDefault="00A7612F" w:rsidP="009467F5">
            <w:pPr>
              <w:pStyle w:val="Tablecondensed"/>
              <w:jc w:val="center"/>
              <w:rPr>
                <w:rFonts w:ascii="Arial" w:hAnsi="Arial"/>
              </w:rPr>
            </w:pPr>
            <w:r>
              <w:rPr>
                <w:rFonts w:ascii="MS Gothic" w:eastAsia="MS Gothic" w:hAnsi="MS Gothic" w:cs="MS Gothic"/>
              </w:rPr>
              <w:t>☐</w:t>
            </w:r>
          </w:p>
        </w:tc>
      </w:tr>
      <w:tr w:rsidR="00E211CD" w14:paraId="757BB789" w14:textId="77777777" w:rsidTr="177AED60">
        <w:tc>
          <w:tcPr>
            <w:tcW w:w="4402" w:type="dxa"/>
          </w:tcPr>
          <w:p w14:paraId="000006F6" w14:textId="3BB3ACBD" w:rsidR="00E211CD" w:rsidRPr="009467F5" w:rsidRDefault="00A7612F" w:rsidP="009467F5">
            <w:pPr>
              <w:pStyle w:val="Tablecondensed"/>
            </w:pPr>
            <w:r w:rsidRPr="009467F5">
              <w:t xml:space="preserve">Gambling winnings (Lotto, horse racing, poker machines) </w:t>
            </w:r>
          </w:p>
        </w:tc>
        <w:tc>
          <w:tcPr>
            <w:tcW w:w="4403" w:type="dxa"/>
          </w:tcPr>
          <w:p w14:paraId="000006F7" w14:textId="77777777" w:rsidR="00E211CD" w:rsidRDefault="00A7612F" w:rsidP="009467F5">
            <w:pPr>
              <w:pStyle w:val="Tablecondensed"/>
              <w:jc w:val="center"/>
              <w:rPr>
                <w:rFonts w:ascii="Arial" w:hAnsi="Arial"/>
              </w:rPr>
            </w:pPr>
            <w:r>
              <w:rPr>
                <w:rFonts w:ascii="MS Gothic" w:eastAsia="MS Gothic" w:hAnsi="MS Gothic" w:cs="MS Gothic"/>
              </w:rPr>
              <w:t>☐</w:t>
            </w:r>
          </w:p>
        </w:tc>
      </w:tr>
      <w:tr w:rsidR="00E211CD" w14:paraId="263D0BF7" w14:textId="77777777" w:rsidTr="177AED60">
        <w:tc>
          <w:tcPr>
            <w:tcW w:w="4402" w:type="dxa"/>
          </w:tcPr>
          <w:p w14:paraId="000006F9" w14:textId="78038FE1" w:rsidR="00E211CD" w:rsidRPr="009467F5" w:rsidRDefault="00A7612F" w:rsidP="009467F5">
            <w:pPr>
              <w:pStyle w:val="Tablecondensed"/>
            </w:pPr>
            <w:r w:rsidRPr="009467F5">
              <w:t xml:space="preserve">Money from parents </w:t>
            </w:r>
          </w:p>
        </w:tc>
        <w:tc>
          <w:tcPr>
            <w:tcW w:w="4403" w:type="dxa"/>
          </w:tcPr>
          <w:p w14:paraId="000006FA" w14:textId="77777777" w:rsidR="00E211CD" w:rsidRDefault="00A7612F" w:rsidP="009467F5">
            <w:pPr>
              <w:pStyle w:val="Tablecondensed"/>
              <w:jc w:val="center"/>
              <w:rPr>
                <w:rFonts w:ascii="Arial" w:hAnsi="Arial"/>
              </w:rPr>
            </w:pPr>
            <w:r>
              <w:rPr>
                <w:rFonts w:ascii="MS Gothic" w:eastAsia="MS Gothic" w:hAnsi="MS Gothic" w:cs="MS Gothic"/>
              </w:rPr>
              <w:t>☐</w:t>
            </w:r>
          </w:p>
        </w:tc>
      </w:tr>
      <w:tr w:rsidR="00E211CD" w14:paraId="0F00CCB0" w14:textId="77777777" w:rsidTr="177AED60">
        <w:tc>
          <w:tcPr>
            <w:tcW w:w="4402" w:type="dxa"/>
          </w:tcPr>
          <w:p w14:paraId="000006FC" w14:textId="48B8E3AF" w:rsidR="00E211CD" w:rsidRPr="009467F5" w:rsidRDefault="00A7612F" w:rsidP="009467F5">
            <w:pPr>
              <w:pStyle w:val="Tablecondensed"/>
            </w:pPr>
            <w:r w:rsidRPr="009467F5">
              <w:t xml:space="preserve">Youth allowance and </w:t>
            </w:r>
            <w:proofErr w:type="spellStart"/>
            <w:r w:rsidRPr="009467F5">
              <w:t>Austudy</w:t>
            </w:r>
            <w:proofErr w:type="spellEnd"/>
            <w:r w:rsidRPr="009467F5">
              <w:t xml:space="preserve"> </w:t>
            </w:r>
          </w:p>
        </w:tc>
        <w:tc>
          <w:tcPr>
            <w:tcW w:w="4403" w:type="dxa"/>
          </w:tcPr>
          <w:p w14:paraId="000006FD" w14:textId="77777777" w:rsidR="00E211CD" w:rsidRDefault="00A7612F" w:rsidP="009467F5">
            <w:pPr>
              <w:pStyle w:val="Tablecondensed"/>
              <w:jc w:val="center"/>
              <w:rPr>
                <w:rFonts w:ascii="Arial" w:hAnsi="Arial"/>
              </w:rPr>
            </w:pPr>
            <w:r>
              <w:rPr>
                <w:rFonts w:ascii="MS Gothic" w:eastAsia="MS Gothic" w:hAnsi="MS Gothic" w:cs="MS Gothic"/>
              </w:rPr>
              <w:t>☐</w:t>
            </w:r>
          </w:p>
        </w:tc>
      </w:tr>
      <w:tr w:rsidR="00E211CD" w14:paraId="2CB93A21" w14:textId="77777777" w:rsidTr="177AED60">
        <w:tc>
          <w:tcPr>
            <w:tcW w:w="4402" w:type="dxa"/>
          </w:tcPr>
          <w:p w14:paraId="00000700" w14:textId="68CE2D9E" w:rsidR="00E211CD" w:rsidRPr="009467F5" w:rsidRDefault="00A7612F" w:rsidP="009467F5">
            <w:pPr>
              <w:pStyle w:val="Tablecondensed"/>
            </w:pPr>
            <w:r w:rsidRPr="009467F5">
              <w:lastRenderedPageBreak/>
              <w:t>Small gifts</w:t>
            </w:r>
          </w:p>
        </w:tc>
        <w:tc>
          <w:tcPr>
            <w:tcW w:w="4403" w:type="dxa"/>
          </w:tcPr>
          <w:p w14:paraId="00000701" w14:textId="77777777" w:rsidR="00E211CD" w:rsidRDefault="00A7612F" w:rsidP="009467F5">
            <w:pPr>
              <w:pStyle w:val="Tablecondensed"/>
              <w:jc w:val="center"/>
              <w:rPr>
                <w:rFonts w:ascii="Arial" w:hAnsi="Arial"/>
              </w:rPr>
            </w:pPr>
            <w:r>
              <w:rPr>
                <w:rFonts w:ascii="MS Gothic" w:eastAsia="MS Gothic" w:hAnsi="MS Gothic" w:cs="MS Gothic"/>
              </w:rPr>
              <w:t>☐</w:t>
            </w:r>
          </w:p>
        </w:tc>
      </w:tr>
      <w:tr w:rsidR="00E211CD" w14:paraId="58F7D4AF" w14:textId="77777777" w:rsidTr="177AED60">
        <w:tc>
          <w:tcPr>
            <w:tcW w:w="4402" w:type="dxa"/>
          </w:tcPr>
          <w:p w14:paraId="00000703" w14:textId="40A3D925" w:rsidR="00E211CD" w:rsidRPr="009467F5" w:rsidRDefault="00A7612F" w:rsidP="009467F5">
            <w:pPr>
              <w:pStyle w:val="Tablecondensed"/>
            </w:pPr>
            <w:r w:rsidRPr="009467F5">
              <w:t>Government contributions to your super account</w:t>
            </w:r>
          </w:p>
        </w:tc>
        <w:tc>
          <w:tcPr>
            <w:tcW w:w="4403" w:type="dxa"/>
          </w:tcPr>
          <w:p w14:paraId="00000704" w14:textId="77777777" w:rsidR="00E211CD" w:rsidRDefault="00A7612F" w:rsidP="009467F5">
            <w:pPr>
              <w:pStyle w:val="Tablecondensed"/>
              <w:jc w:val="center"/>
              <w:rPr>
                <w:rFonts w:ascii="Arial" w:hAnsi="Arial"/>
              </w:rPr>
            </w:pPr>
            <w:r>
              <w:rPr>
                <w:rFonts w:ascii="MS Gothic" w:eastAsia="MS Gothic" w:hAnsi="MS Gothic" w:cs="MS Gothic"/>
              </w:rPr>
              <w:t>☐</w:t>
            </w:r>
          </w:p>
        </w:tc>
      </w:tr>
    </w:tbl>
    <w:p w14:paraId="00000706" w14:textId="4AB7F17C" w:rsidR="00E211CD" w:rsidRPr="009467F5" w:rsidRDefault="0015493F" w:rsidP="009467F5">
      <w:pPr>
        <w:pStyle w:val="BodyText"/>
        <w:spacing w:before="120"/>
      </w:pPr>
      <w:r w:rsidRPr="009467F5">
        <w:rPr>
          <w:noProof/>
        </w:rPr>
        <w:drawing>
          <wp:inline distT="0" distB="0" distL="0" distR="0" wp14:anchorId="4524E012" wp14:editId="32B4FD8A">
            <wp:extent cx="239882" cy="252000"/>
            <wp:effectExtent l="0" t="0" r="1905" b="2540"/>
            <wp:docPr id="497472423"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A7612F" w:rsidRPr="009467F5">
        <w:t xml:space="preserve"> </w:t>
      </w:r>
      <w:r w:rsidRPr="009467F5">
        <w:rPr>
          <w:noProof/>
        </w:rPr>
        <w:drawing>
          <wp:inline distT="0" distB="0" distL="0" distR="0" wp14:anchorId="0DB7F931" wp14:editId="65DF89CA">
            <wp:extent cx="286094" cy="252000"/>
            <wp:effectExtent l="0" t="0" r="0" b="2540"/>
            <wp:docPr id="1829323961"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9467F5">
        <w:t xml:space="preserve"> </w:t>
      </w:r>
      <w:r w:rsidR="00A7612F" w:rsidRPr="009467F5">
        <w:rPr>
          <w:rStyle w:val="Bold"/>
        </w:rPr>
        <w:t>Part 3: Tax calculations</w:t>
      </w:r>
      <w:r w:rsidR="00A7612F" w:rsidRPr="009467F5">
        <w:t xml:space="preserve"> – Review the worked example below and complete the table that follows. </w:t>
      </w:r>
    </w:p>
    <w:p w14:paraId="00000707" w14:textId="77777777" w:rsidR="00E211CD" w:rsidRPr="009467F5" w:rsidRDefault="6F5F50E8" w:rsidP="009467F5">
      <w:pPr>
        <w:pStyle w:val="BodyText"/>
        <w:rPr>
          <w:rStyle w:val="Bold"/>
        </w:rPr>
      </w:pPr>
      <w:r w:rsidRPr="009467F5">
        <w:rPr>
          <w:rStyle w:val="Bold"/>
        </w:rPr>
        <w:t>Worked example</w:t>
      </w:r>
    </w:p>
    <w:tbl>
      <w:tblPr>
        <w:tblStyle w:val="affffe"/>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36A72F77" w14:textId="77777777">
        <w:tc>
          <w:tcPr>
            <w:tcW w:w="8805" w:type="dxa"/>
            <w:shd w:val="clear" w:color="auto" w:fill="auto"/>
          </w:tcPr>
          <w:p w14:paraId="00000709" w14:textId="77777777" w:rsidR="00E211CD" w:rsidRDefault="00A7612F" w:rsidP="009467F5">
            <w:pPr>
              <w:pStyle w:val="Tablecondensed"/>
            </w:pPr>
            <w:r>
              <w:t>See the % rate below to calculate the tax payable</w:t>
            </w:r>
          </w:p>
          <w:p w14:paraId="0000070B" w14:textId="77777777" w:rsidR="00E211CD" w:rsidRPr="009467F5" w:rsidRDefault="00A7612F" w:rsidP="009467F5">
            <w:pPr>
              <w:pStyle w:val="Tablecondensed"/>
              <w:spacing w:before="3360"/>
            </w:pPr>
            <w:r>
              <w:rPr>
                <w:noProof/>
              </w:rPr>
              <w:drawing>
                <wp:inline distT="0" distB="0" distL="0" distR="0" wp14:anchorId="4087182C" wp14:editId="4395A062">
                  <wp:extent cx="4229100" cy="2171700"/>
                  <wp:effectExtent l="12700" t="12700" r="12700" b="12700"/>
                  <wp:docPr id="2041145027" name="image12.png" descr="This image shows a table outlining resident tax rates in 2022 to 2023."/>
                  <wp:cNvGraphicFramePr/>
                  <a:graphic xmlns:a="http://schemas.openxmlformats.org/drawingml/2006/main">
                    <a:graphicData uri="http://schemas.openxmlformats.org/drawingml/2006/picture">
                      <pic:pic xmlns:pic="http://schemas.openxmlformats.org/drawingml/2006/picture">
                        <pic:nvPicPr>
                          <pic:cNvPr id="2041145027" name="image12.png" descr="This image shows a table outlining resident tax rates in 2022 to 2023."/>
                          <pic:cNvPicPr preferRelativeResize="0"/>
                        </pic:nvPicPr>
                        <pic:blipFill>
                          <a:blip r:embed="rId66"/>
                          <a:srcRect/>
                          <a:stretch>
                            <a:fillRect/>
                          </a:stretch>
                        </pic:blipFill>
                        <pic:spPr>
                          <a:xfrm>
                            <a:off x="0" y="0"/>
                            <a:ext cx="4229100" cy="2171700"/>
                          </a:xfrm>
                          <a:prstGeom prst="rect">
                            <a:avLst/>
                          </a:prstGeom>
                          <a:ln>
                            <a:solidFill>
                              <a:schemeClr val="tx1"/>
                            </a:solidFill>
                          </a:ln>
                        </pic:spPr>
                      </pic:pic>
                    </a:graphicData>
                  </a:graphic>
                </wp:inline>
              </w:drawing>
            </w:r>
          </w:p>
          <w:p w14:paraId="0000070C" w14:textId="77777777" w:rsidR="00E211CD" w:rsidRPr="009467F5" w:rsidRDefault="00A7612F" w:rsidP="009467F5">
            <w:pPr>
              <w:pStyle w:val="Tablecondensed"/>
            </w:pPr>
            <w:r w:rsidRPr="009467F5">
              <w:rPr>
                <w:rStyle w:val="Bold"/>
              </w:rPr>
              <w:t>Image source:</w:t>
            </w:r>
            <w:r w:rsidRPr="009467F5">
              <w:t xml:space="preserve"> </w:t>
            </w:r>
            <w:hyperlink r:id="rId67">
              <w:r w:rsidRPr="009467F5">
                <w:rPr>
                  <w:rStyle w:val="Hyperlink"/>
                </w:rPr>
                <w:t>Tax rates – Australian resident | Australian Taxation Office</w:t>
              </w:r>
            </w:hyperlink>
          </w:p>
          <w:p w14:paraId="00000710" w14:textId="45B296BB" w:rsidR="00E211CD" w:rsidRPr="009467F5" w:rsidRDefault="00A7612F" w:rsidP="009467F5">
            <w:pPr>
              <w:pStyle w:val="Tablecondensed"/>
              <w:spacing w:before="2880"/>
            </w:pPr>
            <w:r>
              <w:rPr>
                <w:noProof/>
              </w:rPr>
              <w:drawing>
                <wp:inline distT="0" distB="0" distL="0" distR="0" wp14:anchorId="0F93AB72" wp14:editId="4CBE199D">
                  <wp:extent cx="4371975" cy="1781175"/>
                  <wp:effectExtent l="12700" t="12700" r="9525" b="9525"/>
                  <wp:docPr id="2041145025" name="image13.png" descr="This image outlines a worked example based on an annual income of $56,000."/>
                  <wp:cNvGraphicFramePr/>
                  <a:graphic xmlns:a="http://schemas.openxmlformats.org/drawingml/2006/main">
                    <a:graphicData uri="http://schemas.openxmlformats.org/drawingml/2006/picture">
                      <pic:pic xmlns:pic="http://schemas.openxmlformats.org/drawingml/2006/picture">
                        <pic:nvPicPr>
                          <pic:cNvPr id="2041145025" name="image13.png" descr="This image outlines a worked example based on an annual income of $56,000."/>
                          <pic:cNvPicPr preferRelativeResize="0"/>
                        </pic:nvPicPr>
                        <pic:blipFill>
                          <a:blip r:embed="rId68"/>
                          <a:srcRect/>
                          <a:stretch>
                            <a:fillRect/>
                          </a:stretch>
                        </pic:blipFill>
                        <pic:spPr>
                          <a:xfrm>
                            <a:off x="0" y="0"/>
                            <a:ext cx="4371975" cy="1781175"/>
                          </a:xfrm>
                          <a:prstGeom prst="rect">
                            <a:avLst/>
                          </a:prstGeom>
                          <a:ln>
                            <a:solidFill>
                              <a:schemeClr val="tx1"/>
                            </a:solidFill>
                          </a:ln>
                        </pic:spPr>
                      </pic:pic>
                    </a:graphicData>
                  </a:graphic>
                </wp:inline>
              </w:drawing>
            </w:r>
          </w:p>
        </w:tc>
      </w:tr>
    </w:tbl>
    <w:p w14:paraId="00000712" w14:textId="77777777" w:rsidR="00E211CD" w:rsidRPr="009467F5" w:rsidRDefault="00A7612F" w:rsidP="009467F5">
      <w:pPr>
        <w:pStyle w:val="BodyText"/>
        <w:spacing w:before="120"/>
      </w:pPr>
      <w:r w:rsidRPr="009467F5">
        <w:t xml:space="preserve">How much tax would you pay on the income amounts listed in the table below for this financial year? You will need to look up the tax on this income for the current financial year via the ATO website. </w:t>
      </w:r>
    </w:p>
    <w:p w14:paraId="00000713" w14:textId="69459CE7" w:rsidR="00E211CD" w:rsidRPr="009467F5" w:rsidRDefault="0015493F" w:rsidP="009467F5">
      <w:pPr>
        <w:pStyle w:val="BodyText"/>
      </w:pPr>
      <w:r w:rsidRPr="009467F5">
        <w:rPr>
          <w:noProof/>
        </w:rPr>
        <w:drawing>
          <wp:inline distT="0" distB="0" distL="0" distR="0" wp14:anchorId="2EA13870" wp14:editId="79FEF774">
            <wp:extent cx="245947" cy="252000"/>
            <wp:effectExtent l="0" t="0" r="0" b="2540"/>
            <wp:docPr id="1563473920"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A7612F" w:rsidRPr="009467F5">
        <w:t xml:space="preserve"> </w:t>
      </w:r>
      <w:hyperlink r:id="rId69">
        <w:r w:rsidR="00A7612F" w:rsidRPr="009467F5">
          <w:rPr>
            <w:rStyle w:val="Hyperlink"/>
          </w:rPr>
          <w:t>Tax rates – Australian resident | Australian Taxation Office</w:t>
        </w:r>
      </w:hyperlink>
    </w:p>
    <w:tbl>
      <w:tblPr>
        <w:tblStyle w:val="afffff"/>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980"/>
        <w:gridCol w:w="6825"/>
      </w:tblGrid>
      <w:tr w:rsidR="00E211CD" w14:paraId="46D4C5AA" w14:textId="77777777">
        <w:tc>
          <w:tcPr>
            <w:tcW w:w="1980" w:type="dxa"/>
            <w:shd w:val="clear" w:color="auto" w:fill="00573F"/>
          </w:tcPr>
          <w:p w14:paraId="00000715" w14:textId="2F8DFF6B" w:rsidR="00E211CD" w:rsidRPr="009467F5" w:rsidRDefault="00A7612F" w:rsidP="009467F5">
            <w:pPr>
              <w:pStyle w:val="Tableheadingcondensed"/>
              <w:rPr>
                <w:rStyle w:val="Bold"/>
              </w:rPr>
            </w:pPr>
            <w:r w:rsidRPr="009467F5">
              <w:rPr>
                <w:rStyle w:val="Bold"/>
              </w:rPr>
              <w:t xml:space="preserve">Income </w:t>
            </w:r>
          </w:p>
        </w:tc>
        <w:tc>
          <w:tcPr>
            <w:tcW w:w="6825" w:type="dxa"/>
            <w:shd w:val="clear" w:color="auto" w:fill="7F3F98"/>
          </w:tcPr>
          <w:p w14:paraId="00000716" w14:textId="77777777" w:rsidR="00E211CD" w:rsidRPr="009467F5" w:rsidRDefault="00A7612F" w:rsidP="009467F5">
            <w:pPr>
              <w:pStyle w:val="Tableheadingcondensed"/>
              <w:rPr>
                <w:rStyle w:val="Bold"/>
              </w:rPr>
            </w:pPr>
            <w:r w:rsidRPr="009467F5">
              <w:rPr>
                <w:rStyle w:val="Bold"/>
              </w:rPr>
              <w:t>Workings out and answer</w:t>
            </w:r>
          </w:p>
        </w:tc>
      </w:tr>
      <w:tr w:rsidR="00E211CD" w14:paraId="6BAFF800" w14:textId="77777777" w:rsidTr="009467F5">
        <w:trPr>
          <w:trHeight w:val="850"/>
        </w:trPr>
        <w:tc>
          <w:tcPr>
            <w:tcW w:w="1980" w:type="dxa"/>
          </w:tcPr>
          <w:p w14:paraId="00000718" w14:textId="49034EEB" w:rsidR="00053F38" w:rsidRDefault="00A7612F" w:rsidP="009467F5">
            <w:pPr>
              <w:pStyle w:val="Tablecondensed"/>
            </w:pPr>
            <w:r>
              <w:t>$12,500</w:t>
            </w:r>
          </w:p>
        </w:tc>
        <w:tc>
          <w:tcPr>
            <w:tcW w:w="6825" w:type="dxa"/>
          </w:tcPr>
          <w:p w14:paraId="00000719" w14:textId="77777777" w:rsidR="00E211CD" w:rsidRDefault="00E211CD">
            <w:pPr>
              <w:rPr>
                <w:rFonts w:ascii="Arial" w:eastAsia="Arial" w:hAnsi="Arial" w:cs="Arial"/>
                <w:color w:val="000000"/>
              </w:rPr>
            </w:pPr>
          </w:p>
        </w:tc>
      </w:tr>
      <w:tr w:rsidR="00E211CD" w14:paraId="58CA11C2" w14:textId="77777777" w:rsidTr="009467F5">
        <w:trPr>
          <w:trHeight w:val="850"/>
        </w:trPr>
        <w:tc>
          <w:tcPr>
            <w:tcW w:w="1980" w:type="dxa"/>
          </w:tcPr>
          <w:p w14:paraId="0000071B" w14:textId="1EF77BE5" w:rsidR="00053F38" w:rsidRDefault="00A7612F" w:rsidP="009467F5">
            <w:pPr>
              <w:pStyle w:val="Tablecondensed"/>
            </w:pPr>
            <w:r>
              <w:t>$25,000</w:t>
            </w:r>
          </w:p>
        </w:tc>
        <w:tc>
          <w:tcPr>
            <w:tcW w:w="6825" w:type="dxa"/>
          </w:tcPr>
          <w:p w14:paraId="0000071C" w14:textId="77777777" w:rsidR="00E211CD" w:rsidRDefault="00E211CD">
            <w:pPr>
              <w:rPr>
                <w:rFonts w:ascii="Arial" w:eastAsia="Arial" w:hAnsi="Arial" w:cs="Arial"/>
                <w:color w:val="000000"/>
              </w:rPr>
            </w:pPr>
          </w:p>
        </w:tc>
      </w:tr>
      <w:tr w:rsidR="00E211CD" w14:paraId="5B181FC2" w14:textId="77777777" w:rsidTr="009467F5">
        <w:trPr>
          <w:trHeight w:val="850"/>
        </w:trPr>
        <w:tc>
          <w:tcPr>
            <w:tcW w:w="1980" w:type="dxa"/>
          </w:tcPr>
          <w:p w14:paraId="0000071E" w14:textId="1758B099" w:rsidR="00053F38" w:rsidRDefault="00A7612F" w:rsidP="009467F5">
            <w:pPr>
              <w:pStyle w:val="Tablecondensed"/>
            </w:pPr>
            <w:r>
              <w:t>$90,000</w:t>
            </w:r>
          </w:p>
        </w:tc>
        <w:tc>
          <w:tcPr>
            <w:tcW w:w="6825" w:type="dxa"/>
          </w:tcPr>
          <w:p w14:paraId="0000071F" w14:textId="77777777" w:rsidR="00E211CD" w:rsidRDefault="00E211CD">
            <w:pPr>
              <w:rPr>
                <w:rFonts w:ascii="Arial" w:eastAsia="Arial" w:hAnsi="Arial" w:cs="Arial"/>
                <w:color w:val="000000"/>
              </w:rPr>
            </w:pPr>
          </w:p>
        </w:tc>
      </w:tr>
    </w:tbl>
    <w:p w14:paraId="00000720" w14:textId="77777777" w:rsidR="00E211CD" w:rsidRPr="009467F5" w:rsidRDefault="00E211CD" w:rsidP="009467F5">
      <w:pPr>
        <w:pStyle w:val="BodyText"/>
      </w:pPr>
    </w:p>
    <w:tbl>
      <w:tblPr>
        <w:tblStyle w:val="afffff0"/>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47873EFA"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721" w14:textId="5A95458B" w:rsidR="00E211CD" w:rsidRPr="00CA6AC8" w:rsidRDefault="00A7612F" w:rsidP="009467F5">
            <w:pPr>
              <w:pStyle w:val="Tableheadingcondensed"/>
              <w:jc w:val="center"/>
            </w:pPr>
            <w:r w:rsidRPr="00CA6AC8">
              <w:t>Task 7: Activity 7.1 Tax and assessable income</w:t>
            </w:r>
          </w:p>
          <w:p w14:paraId="00000722" w14:textId="449034F1" w:rsidR="00E211CD" w:rsidRDefault="00A7612F" w:rsidP="009467F5">
            <w:pPr>
              <w:pStyle w:val="Tableheadingcondensed"/>
              <w:jc w:val="center"/>
            </w:pPr>
            <w:r w:rsidRPr="00CA6AC8">
              <w:t xml:space="preserve">Student </w:t>
            </w:r>
            <w:r w:rsidR="009467F5">
              <w:t>r</w:t>
            </w:r>
            <w:r w:rsidRPr="00CA6AC8">
              <w:t>eflection: How well did you go with this step? (Please tick the box below)</w:t>
            </w:r>
          </w:p>
        </w:tc>
      </w:tr>
      <w:tr w:rsidR="00E211CD" w14:paraId="2A87CD12"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727" w14:textId="77777777" w:rsidR="00E211CD" w:rsidRPr="009467F5" w:rsidRDefault="00000000" w:rsidP="009467F5">
            <w:pPr>
              <w:pStyle w:val="Tablecondensed"/>
              <w:jc w:val="center"/>
            </w:pPr>
            <w:sdt>
              <w:sdtPr>
                <w:tag w:val="goog_rdk_184"/>
                <w:id w:val="-1791343636"/>
              </w:sdtPr>
              <w:sdtContent>
                <w:r w:rsidR="00A7612F" w:rsidRPr="009467F5">
                  <w:rPr>
                    <w:rFonts w:ascii="Segoe UI Symbol" w:hAnsi="Segoe UI Symbol" w:cs="Segoe UI Symbol"/>
                  </w:rPr>
                  <w:t>☐</w:t>
                </w:r>
              </w:sdtContent>
            </w:sdt>
            <w:r w:rsidR="00A7612F" w:rsidRPr="009467F5">
              <w:t>Not Submitted</w:t>
            </w:r>
          </w:p>
        </w:tc>
        <w:tc>
          <w:tcPr>
            <w:tcW w:w="1815" w:type="dxa"/>
          </w:tcPr>
          <w:p w14:paraId="00000728" w14:textId="77777777" w:rsidR="00E211CD" w:rsidRDefault="00000000" w:rsidP="009467F5">
            <w:pPr>
              <w:pStyle w:val="Tablecondensed"/>
              <w:jc w:val="center"/>
            </w:pPr>
            <w:sdt>
              <w:sdtPr>
                <w:tag w:val="goog_rdk_185"/>
                <w:id w:val="-1568976364"/>
              </w:sdtPr>
              <w:sdtContent>
                <w:r w:rsidR="00A7612F">
                  <w:rPr>
                    <w:rFonts w:ascii="Arial Unicode MS" w:eastAsia="Arial Unicode MS" w:hAnsi="Arial Unicode MS" w:cs="Arial Unicode MS"/>
                  </w:rPr>
                  <w:t>☐</w:t>
                </w:r>
              </w:sdtContent>
            </w:sdt>
            <w:r w:rsidR="00A7612F">
              <w:rPr>
                <w:rFonts w:eastAsia="Arial Narrow" w:cs="Arial Narrow"/>
              </w:rPr>
              <w:t>Beginning</w:t>
            </w:r>
          </w:p>
        </w:tc>
        <w:tc>
          <w:tcPr>
            <w:tcW w:w="1876" w:type="dxa"/>
          </w:tcPr>
          <w:p w14:paraId="00000729" w14:textId="77777777" w:rsidR="00E211CD" w:rsidRDefault="00000000" w:rsidP="009467F5">
            <w:pPr>
              <w:pStyle w:val="Tablecondensed"/>
              <w:jc w:val="center"/>
            </w:pPr>
            <w:sdt>
              <w:sdtPr>
                <w:tag w:val="goog_rdk_186"/>
                <w:id w:val="1490770425"/>
              </w:sdtPr>
              <w:sdtContent>
                <w:r w:rsidR="00A7612F">
                  <w:rPr>
                    <w:rFonts w:ascii="Arial Unicode MS" w:eastAsia="Arial Unicode MS" w:hAnsi="Arial Unicode MS" w:cs="Arial Unicode MS"/>
                  </w:rPr>
                  <w:t>☐</w:t>
                </w:r>
              </w:sdtContent>
            </w:sdt>
            <w:r w:rsidR="00A7612F">
              <w:rPr>
                <w:rFonts w:eastAsia="Arial Narrow" w:cs="Arial Narrow"/>
              </w:rPr>
              <w:t>Consolidating</w:t>
            </w:r>
          </w:p>
        </w:tc>
        <w:tc>
          <w:tcPr>
            <w:tcW w:w="1765" w:type="dxa"/>
          </w:tcPr>
          <w:p w14:paraId="0000072A" w14:textId="77777777" w:rsidR="00E211CD" w:rsidRDefault="00000000" w:rsidP="009467F5">
            <w:pPr>
              <w:pStyle w:val="Tablecondensed"/>
              <w:jc w:val="center"/>
            </w:pPr>
            <w:sdt>
              <w:sdtPr>
                <w:tag w:val="goog_rdk_187"/>
                <w:id w:val="-1105818134"/>
              </w:sdtPr>
              <w:sdtContent>
                <w:r w:rsidR="00A7612F">
                  <w:rPr>
                    <w:rFonts w:ascii="Arial Unicode MS" w:eastAsia="Arial Unicode MS" w:hAnsi="Arial Unicode MS" w:cs="Arial Unicode MS"/>
                  </w:rPr>
                  <w:t>☐</w:t>
                </w:r>
              </w:sdtContent>
            </w:sdt>
            <w:r w:rsidR="00A7612F">
              <w:rPr>
                <w:rFonts w:eastAsia="Arial Narrow" w:cs="Arial Narrow"/>
              </w:rPr>
              <w:t>Achieving</w:t>
            </w:r>
          </w:p>
        </w:tc>
        <w:tc>
          <w:tcPr>
            <w:tcW w:w="1747" w:type="dxa"/>
          </w:tcPr>
          <w:p w14:paraId="0000072B" w14:textId="77777777" w:rsidR="00E211CD" w:rsidRDefault="00000000" w:rsidP="009467F5">
            <w:pPr>
              <w:pStyle w:val="Tablecondensed"/>
              <w:jc w:val="center"/>
            </w:pPr>
            <w:sdt>
              <w:sdtPr>
                <w:tag w:val="goog_rdk_188"/>
                <w:id w:val="-245604355"/>
              </w:sdtPr>
              <w:sdtContent>
                <w:r w:rsidR="00A7612F">
                  <w:rPr>
                    <w:rFonts w:ascii="Arial Unicode MS" w:eastAsia="Arial Unicode MS" w:hAnsi="Arial Unicode MS" w:cs="Arial Unicode MS"/>
                  </w:rPr>
                  <w:t>☐</w:t>
                </w:r>
              </w:sdtContent>
            </w:sdt>
            <w:r w:rsidR="00A7612F">
              <w:rPr>
                <w:rFonts w:eastAsia="Arial Narrow" w:cs="Arial Narrow"/>
              </w:rPr>
              <w:t>Excelling</w:t>
            </w:r>
          </w:p>
        </w:tc>
      </w:tr>
      <w:tr w:rsidR="00E211CD" w14:paraId="36D2F39F"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72D" w14:textId="52A04BEA" w:rsidR="00E211CD" w:rsidRPr="009467F5" w:rsidRDefault="00A7612F" w:rsidP="009467F5">
            <w:pPr>
              <w:pStyle w:val="Tablecondensed"/>
            </w:pPr>
            <w:r w:rsidRPr="009467F5">
              <w:t xml:space="preserve">Student </w:t>
            </w:r>
            <w:r w:rsidR="009467F5" w:rsidRPr="009467F5">
              <w:t>c</w:t>
            </w:r>
            <w:r w:rsidRPr="009467F5">
              <w:t>omment (</w:t>
            </w:r>
            <w:r w:rsidR="009467F5" w:rsidRPr="009467F5">
              <w:t>o</w:t>
            </w:r>
            <w:r w:rsidRPr="009467F5">
              <w:t>ptional):</w:t>
            </w:r>
          </w:p>
        </w:tc>
      </w:tr>
      <w:tr w:rsidR="00E211CD" w14:paraId="55D8EA8F"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732" w14:textId="124D42E6" w:rsidR="00E211CD" w:rsidRPr="009467F5" w:rsidRDefault="00A7612F" w:rsidP="009467F5">
            <w:pPr>
              <w:pStyle w:val="Tableheadingcondensed"/>
              <w:jc w:val="center"/>
              <w:rPr>
                <w:rStyle w:val="Bold"/>
              </w:rPr>
            </w:pPr>
            <w:r w:rsidRPr="009467F5">
              <w:rPr>
                <w:rStyle w:val="Bold"/>
              </w:rPr>
              <w:t xml:space="preserve">Teacher </w:t>
            </w:r>
            <w:r w:rsidR="009467F5" w:rsidRPr="009467F5">
              <w:rPr>
                <w:rStyle w:val="Bold"/>
              </w:rPr>
              <w:t>f</w:t>
            </w:r>
            <w:r w:rsidRPr="009467F5">
              <w:rPr>
                <w:rStyle w:val="Bold"/>
              </w:rPr>
              <w:t>eedback</w:t>
            </w:r>
          </w:p>
        </w:tc>
      </w:tr>
      <w:tr w:rsidR="00E211CD" w14:paraId="7DAB5AF2"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737" w14:textId="77777777" w:rsidR="00E211CD" w:rsidRPr="009467F5" w:rsidRDefault="00000000" w:rsidP="009467F5">
            <w:pPr>
              <w:pStyle w:val="Tablecondensed"/>
              <w:jc w:val="center"/>
            </w:pPr>
            <w:sdt>
              <w:sdtPr>
                <w:tag w:val="goog_rdk_189"/>
                <w:id w:val="-1594385655"/>
              </w:sdtPr>
              <w:sdtContent>
                <w:r w:rsidR="00A7612F" w:rsidRPr="009467F5">
                  <w:rPr>
                    <w:rFonts w:ascii="Segoe UI Symbol" w:hAnsi="Segoe UI Symbol" w:cs="Segoe UI Symbol"/>
                  </w:rPr>
                  <w:t>☐</w:t>
                </w:r>
              </w:sdtContent>
            </w:sdt>
            <w:r w:rsidR="00A7612F" w:rsidRPr="009467F5">
              <w:t>Not Submitted</w:t>
            </w:r>
          </w:p>
        </w:tc>
        <w:tc>
          <w:tcPr>
            <w:tcW w:w="1815" w:type="dxa"/>
          </w:tcPr>
          <w:p w14:paraId="00000738" w14:textId="77777777" w:rsidR="00E211CD" w:rsidRPr="009467F5" w:rsidRDefault="00000000" w:rsidP="009467F5">
            <w:pPr>
              <w:pStyle w:val="Tablecondensed"/>
              <w:jc w:val="center"/>
            </w:pPr>
            <w:sdt>
              <w:sdtPr>
                <w:tag w:val="goog_rdk_190"/>
                <w:id w:val="-283844044"/>
              </w:sdtPr>
              <w:sdtContent>
                <w:r w:rsidR="00A7612F" w:rsidRPr="009467F5">
                  <w:rPr>
                    <w:rFonts w:ascii="Segoe UI Symbol" w:hAnsi="Segoe UI Symbol" w:cs="Segoe UI Symbol"/>
                  </w:rPr>
                  <w:t>☐</w:t>
                </w:r>
              </w:sdtContent>
            </w:sdt>
            <w:r w:rsidR="00A7612F" w:rsidRPr="009467F5">
              <w:t>Beginning</w:t>
            </w:r>
          </w:p>
        </w:tc>
        <w:tc>
          <w:tcPr>
            <w:tcW w:w="1876" w:type="dxa"/>
          </w:tcPr>
          <w:p w14:paraId="00000739" w14:textId="77777777" w:rsidR="00E211CD" w:rsidRPr="009467F5" w:rsidRDefault="00000000" w:rsidP="009467F5">
            <w:pPr>
              <w:pStyle w:val="Tablecondensed"/>
              <w:jc w:val="center"/>
            </w:pPr>
            <w:sdt>
              <w:sdtPr>
                <w:tag w:val="goog_rdk_191"/>
                <w:id w:val="1287839058"/>
              </w:sdtPr>
              <w:sdtContent>
                <w:r w:rsidR="00A7612F" w:rsidRPr="009467F5">
                  <w:rPr>
                    <w:rFonts w:ascii="Segoe UI Symbol" w:hAnsi="Segoe UI Symbol" w:cs="Segoe UI Symbol"/>
                  </w:rPr>
                  <w:t>☐</w:t>
                </w:r>
              </w:sdtContent>
            </w:sdt>
            <w:r w:rsidR="00A7612F" w:rsidRPr="009467F5">
              <w:t>Consolidating</w:t>
            </w:r>
          </w:p>
        </w:tc>
        <w:tc>
          <w:tcPr>
            <w:tcW w:w="1765" w:type="dxa"/>
          </w:tcPr>
          <w:p w14:paraId="0000073A" w14:textId="77777777" w:rsidR="00E211CD" w:rsidRPr="009467F5" w:rsidRDefault="00000000" w:rsidP="009467F5">
            <w:pPr>
              <w:pStyle w:val="Tablecondensed"/>
              <w:jc w:val="center"/>
            </w:pPr>
            <w:sdt>
              <w:sdtPr>
                <w:tag w:val="goog_rdk_192"/>
                <w:id w:val="828270092"/>
              </w:sdtPr>
              <w:sdtContent>
                <w:r w:rsidR="00A7612F" w:rsidRPr="009467F5">
                  <w:rPr>
                    <w:rFonts w:ascii="Segoe UI Symbol" w:hAnsi="Segoe UI Symbol" w:cs="Segoe UI Symbol"/>
                  </w:rPr>
                  <w:t>☐</w:t>
                </w:r>
              </w:sdtContent>
            </w:sdt>
            <w:r w:rsidR="00A7612F" w:rsidRPr="009467F5">
              <w:t>Achieving</w:t>
            </w:r>
          </w:p>
        </w:tc>
        <w:tc>
          <w:tcPr>
            <w:tcW w:w="1747" w:type="dxa"/>
          </w:tcPr>
          <w:p w14:paraId="0000073B" w14:textId="77777777" w:rsidR="00E211CD" w:rsidRPr="009467F5" w:rsidRDefault="00000000" w:rsidP="009467F5">
            <w:pPr>
              <w:pStyle w:val="Tablecondensed"/>
              <w:jc w:val="center"/>
            </w:pPr>
            <w:sdt>
              <w:sdtPr>
                <w:tag w:val="goog_rdk_193"/>
                <w:id w:val="-216464250"/>
              </w:sdtPr>
              <w:sdtContent>
                <w:r w:rsidR="00A7612F" w:rsidRPr="009467F5">
                  <w:rPr>
                    <w:rFonts w:ascii="Segoe UI Symbol" w:hAnsi="Segoe UI Symbol" w:cs="Segoe UI Symbol"/>
                  </w:rPr>
                  <w:t>☐</w:t>
                </w:r>
              </w:sdtContent>
            </w:sdt>
            <w:r w:rsidR="00A7612F" w:rsidRPr="009467F5">
              <w:t>Excelling</w:t>
            </w:r>
          </w:p>
        </w:tc>
      </w:tr>
      <w:tr w:rsidR="00E211CD" w14:paraId="31CCDE71"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73C" w14:textId="77777777" w:rsidR="00E211CD" w:rsidRPr="009467F5" w:rsidRDefault="00A7612F" w:rsidP="009467F5">
            <w:pPr>
              <w:pStyle w:val="Tablecondensed"/>
            </w:pPr>
            <w:r w:rsidRPr="009467F5">
              <w:rPr>
                <w:rStyle w:val="Bold"/>
              </w:rPr>
              <w:t>Not Submitted:</w:t>
            </w:r>
            <w:r w:rsidRPr="009467F5">
              <w:t xml:space="preserve"> No work has been submitted or attempted for this outcome. </w:t>
            </w:r>
          </w:p>
        </w:tc>
        <w:tc>
          <w:tcPr>
            <w:tcW w:w="1815" w:type="dxa"/>
          </w:tcPr>
          <w:p w14:paraId="0000073D" w14:textId="77777777" w:rsidR="00E211CD" w:rsidRPr="009467F5" w:rsidRDefault="00A7612F" w:rsidP="009467F5">
            <w:pPr>
              <w:pStyle w:val="Tablecondensed"/>
            </w:pPr>
            <w:r w:rsidRPr="009467F5">
              <w:rPr>
                <w:rStyle w:val="Bold"/>
              </w:rPr>
              <w:t>Beginning:</w:t>
            </w:r>
            <w:r w:rsidRPr="009467F5">
              <w:t xml:space="preserve"> You have attempted some aspects of this activity. To bump it up, re-read the task requirements and complete all aspects of the task.</w:t>
            </w:r>
          </w:p>
        </w:tc>
        <w:tc>
          <w:tcPr>
            <w:tcW w:w="1876" w:type="dxa"/>
          </w:tcPr>
          <w:p w14:paraId="0000073E" w14:textId="77777777" w:rsidR="00E211CD" w:rsidRPr="009467F5" w:rsidRDefault="00A7612F" w:rsidP="009467F5">
            <w:pPr>
              <w:pStyle w:val="Tablecondensed"/>
            </w:pPr>
            <w:r w:rsidRPr="009467F5">
              <w:rPr>
                <w:rStyle w:val="Bold"/>
              </w:rPr>
              <w:t>Consolidating:</w:t>
            </w:r>
            <w:r w:rsidRPr="009467F5">
              <w:t xml:space="preserve"> You have attempted most parts of this activity. To bump it up, re-read the task requirements and complete all aspects and include further details in your responses.</w:t>
            </w:r>
          </w:p>
        </w:tc>
        <w:tc>
          <w:tcPr>
            <w:tcW w:w="1765" w:type="dxa"/>
          </w:tcPr>
          <w:p w14:paraId="0000073F" w14:textId="77777777" w:rsidR="00E211CD" w:rsidRPr="009467F5" w:rsidRDefault="00A7612F" w:rsidP="009467F5">
            <w:pPr>
              <w:pStyle w:val="Tablecondensed"/>
            </w:pPr>
            <w:r w:rsidRPr="009467F5">
              <w:rPr>
                <w:rStyle w:val="Bold"/>
              </w:rPr>
              <w:t>Achieving:</w:t>
            </w:r>
            <w:r w:rsidRPr="009467F5">
              <w:t xml:space="preserve"> You have completed all aspects of this activity. You have provided basic responses in all the required sections. To bump it up, add more details and re-check your answers to make sure your responses are correct.</w:t>
            </w:r>
          </w:p>
        </w:tc>
        <w:tc>
          <w:tcPr>
            <w:tcW w:w="1747" w:type="dxa"/>
          </w:tcPr>
          <w:p w14:paraId="00000740" w14:textId="77777777" w:rsidR="00E211CD" w:rsidRPr="009467F5" w:rsidRDefault="00A7612F" w:rsidP="009467F5">
            <w:pPr>
              <w:pStyle w:val="Tablecondensed"/>
            </w:pPr>
            <w:r w:rsidRPr="009467F5">
              <w:rPr>
                <w:rStyle w:val="Bold"/>
              </w:rPr>
              <w:t>Excelling:</w:t>
            </w:r>
            <w:r w:rsidRPr="009467F5">
              <w:t xml:space="preserve"> You have completed all parts of this activity with detailed responses. You have identified and referenced accurate information from the ATO website. Great work!</w:t>
            </w:r>
          </w:p>
        </w:tc>
      </w:tr>
      <w:tr w:rsidR="00E211CD" w14:paraId="1B7E5784"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742" w14:textId="45132668" w:rsidR="00E211CD" w:rsidRPr="009467F5" w:rsidRDefault="00A7612F" w:rsidP="009467F5">
            <w:pPr>
              <w:pStyle w:val="Tablecondensed"/>
            </w:pPr>
            <w:r w:rsidRPr="009467F5">
              <w:t xml:space="preserve">Teacher </w:t>
            </w:r>
            <w:r w:rsidR="009467F5" w:rsidRPr="009467F5">
              <w:t>c</w:t>
            </w:r>
            <w:r w:rsidRPr="009467F5">
              <w:t>omment:</w:t>
            </w:r>
          </w:p>
        </w:tc>
      </w:tr>
    </w:tbl>
    <w:p w14:paraId="00000748" w14:textId="77777777" w:rsidR="00E211CD" w:rsidRPr="00F86D37" w:rsidRDefault="00A7612F" w:rsidP="009467F5">
      <w:pPr>
        <w:pStyle w:val="Heading3"/>
      </w:pPr>
      <w:bookmarkStart w:id="48" w:name="_heading=h.mfnvpitqyv8w" w:colFirst="0" w:colLast="0"/>
      <w:bookmarkStart w:id="49" w:name="_Toc212643097"/>
      <w:bookmarkEnd w:id="48"/>
      <w:r w:rsidRPr="00F86D37">
        <w:t>Activity 7.2 Superannuation</w:t>
      </w:r>
      <w:bookmarkEnd w:id="49"/>
      <w:r w:rsidRPr="00F86D37">
        <w:t xml:space="preserve"> </w:t>
      </w:r>
    </w:p>
    <w:p w14:paraId="0000074A" w14:textId="1AB56C35" w:rsidR="00E211CD" w:rsidRPr="00F41CC9" w:rsidRDefault="00CE489B" w:rsidP="00F41CC9">
      <w:pPr>
        <w:pStyle w:val="BodyText"/>
      </w:pPr>
      <w:r w:rsidRPr="00F41CC9">
        <w:rPr>
          <w:noProof/>
        </w:rPr>
        <w:drawing>
          <wp:inline distT="0" distB="0" distL="0" distR="0" wp14:anchorId="0FAEF727" wp14:editId="464C53AE">
            <wp:extent cx="286938" cy="252000"/>
            <wp:effectExtent l="0" t="0" r="5715" b="2540"/>
            <wp:docPr id="45898418"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00A7612F" w:rsidRPr="00F41CC9">
        <w:t xml:space="preserve"> </w:t>
      </w:r>
      <w:r w:rsidR="0015493F" w:rsidRPr="00F41CC9">
        <w:rPr>
          <w:noProof/>
        </w:rPr>
        <w:drawing>
          <wp:inline distT="0" distB="0" distL="0" distR="0" wp14:anchorId="220759B4" wp14:editId="0F09150D">
            <wp:extent cx="239882" cy="252000"/>
            <wp:effectExtent l="0" t="0" r="1905" b="2540"/>
            <wp:docPr id="1443243406"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A7612F" w:rsidRPr="00F41CC9">
        <w:t xml:space="preserve"> </w:t>
      </w:r>
      <w:r w:rsidR="0015493F" w:rsidRPr="00F41CC9">
        <w:rPr>
          <w:noProof/>
        </w:rPr>
        <w:drawing>
          <wp:inline distT="0" distB="0" distL="0" distR="0" wp14:anchorId="33AB4994" wp14:editId="4D3270CE">
            <wp:extent cx="286094" cy="252000"/>
            <wp:effectExtent l="0" t="0" r="0" b="2540"/>
            <wp:docPr id="1100127330"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F41CC9">
        <w:t xml:space="preserve"> </w:t>
      </w:r>
      <w:r w:rsidR="00A7612F" w:rsidRPr="00F41CC9">
        <w:rPr>
          <w:rStyle w:val="Bold"/>
        </w:rPr>
        <w:t>Part 1:</w:t>
      </w:r>
      <w:r w:rsidR="00A7612F" w:rsidRPr="00F41CC9">
        <w:t xml:space="preserve"> Using the website linked below or through your own research, explain or draw a diagram that shows your understanding of superannuation. Superannuation is often referred to as ‘Super’.</w:t>
      </w:r>
    </w:p>
    <w:p w14:paraId="0000074C" w14:textId="293FF9C3" w:rsidR="00E211CD" w:rsidRPr="00F41CC9" w:rsidRDefault="0015493F" w:rsidP="00F41CC9">
      <w:pPr>
        <w:pStyle w:val="BodyText"/>
      </w:pPr>
      <w:r w:rsidRPr="00F41CC9">
        <w:rPr>
          <w:noProof/>
        </w:rPr>
        <w:drawing>
          <wp:inline distT="0" distB="0" distL="0" distR="0" wp14:anchorId="7869B939" wp14:editId="0AF3AFCE">
            <wp:extent cx="245947" cy="252000"/>
            <wp:effectExtent l="0" t="0" r="0" b="2540"/>
            <wp:docPr id="399004524"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A7612F" w:rsidRPr="00F41CC9">
        <w:t xml:space="preserve"> </w:t>
      </w:r>
      <w:r w:rsidR="008F765C" w:rsidRPr="00F41CC9">
        <w:t xml:space="preserve">Australian Taxation Office - </w:t>
      </w:r>
      <w:hyperlink r:id="rId70">
        <w:r w:rsidR="00A7612F" w:rsidRPr="00F41CC9">
          <w:rPr>
            <w:rStyle w:val="Hyperlink"/>
          </w:rPr>
          <w:t>What is Super Resource</w:t>
        </w:r>
      </w:hyperlink>
    </w:p>
    <w:tbl>
      <w:tblPr>
        <w:tblStyle w:val="afffff1"/>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58F01AD9" w14:textId="77777777" w:rsidTr="00F41CC9">
        <w:trPr>
          <w:trHeight w:val="1134"/>
        </w:trPr>
        <w:tc>
          <w:tcPr>
            <w:tcW w:w="8805" w:type="dxa"/>
          </w:tcPr>
          <w:p w14:paraId="0000075C" w14:textId="77777777" w:rsidR="00E211CD" w:rsidRPr="00F41CC9" w:rsidRDefault="00E211CD" w:rsidP="00F41CC9">
            <w:pPr>
              <w:pStyle w:val="Tablecondensed"/>
            </w:pPr>
          </w:p>
        </w:tc>
      </w:tr>
    </w:tbl>
    <w:p w14:paraId="0000075E" w14:textId="5B2F68EC" w:rsidR="00E211CD" w:rsidRPr="00F41CC9" w:rsidRDefault="0015493F" w:rsidP="00F41CC9">
      <w:pPr>
        <w:pStyle w:val="BodyText"/>
        <w:spacing w:before="120"/>
      </w:pPr>
      <w:r w:rsidRPr="00F41CC9">
        <w:rPr>
          <w:noProof/>
        </w:rPr>
        <w:drawing>
          <wp:inline distT="0" distB="0" distL="0" distR="0" wp14:anchorId="44D91D78" wp14:editId="584C6879">
            <wp:extent cx="286094" cy="252000"/>
            <wp:effectExtent l="0" t="0" r="0" b="2540"/>
            <wp:docPr id="1603556600"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F41CC9">
        <w:t xml:space="preserve"> </w:t>
      </w:r>
      <w:r w:rsidR="00A7612F" w:rsidRPr="00F41CC9">
        <w:rPr>
          <w:rStyle w:val="Bold"/>
        </w:rPr>
        <w:t>Part 2: Selecting a super fund</w:t>
      </w:r>
      <w:r w:rsidR="00A7612F" w:rsidRPr="00F41CC9">
        <w:t xml:space="preserve"> – Use the </w:t>
      </w:r>
      <w:proofErr w:type="spellStart"/>
      <w:r w:rsidR="00A7612F" w:rsidRPr="00F41CC9">
        <w:t>Moneysmart</w:t>
      </w:r>
      <w:proofErr w:type="spellEnd"/>
      <w:r w:rsidR="00A7612F" w:rsidRPr="00F41CC9">
        <w:t xml:space="preserve"> website below to research how to choose a superannuation fund. Complete the table below and explain the superannuation fund features you need to consider when choosing the right super fund for you.  </w:t>
      </w:r>
    </w:p>
    <w:p w14:paraId="0000075F" w14:textId="02DFC6BE" w:rsidR="00E211CD" w:rsidRPr="00F41CC9" w:rsidRDefault="0015493F" w:rsidP="00F41CC9">
      <w:pPr>
        <w:pStyle w:val="BodyText"/>
      </w:pPr>
      <w:r w:rsidRPr="00F41CC9">
        <w:rPr>
          <w:noProof/>
        </w:rPr>
        <w:drawing>
          <wp:inline distT="0" distB="0" distL="0" distR="0" wp14:anchorId="64E24ADB" wp14:editId="585EAE37">
            <wp:extent cx="245947" cy="252000"/>
            <wp:effectExtent l="0" t="0" r="0" b="2540"/>
            <wp:docPr id="911437339"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7"/>
                    <a:stretch>
                      <a:fillRect/>
                    </a:stretch>
                  </pic:blipFill>
                  <pic:spPr>
                    <a:xfrm>
                      <a:off x="0" y="0"/>
                      <a:ext cx="245947" cy="252000"/>
                    </a:xfrm>
                    <a:prstGeom prst="rect">
                      <a:avLst/>
                    </a:prstGeom>
                  </pic:spPr>
                </pic:pic>
              </a:graphicData>
            </a:graphic>
          </wp:inline>
        </w:drawing>
      </w:r>
      <w:r w:rsidR="00A7612F" w:rsidRPr="00F41CC9">
        <w:t xml:space="preserve"> </w:t>
      </w:r>
      <w:proofErr w:type="spellStart"/>
      <w:r w:rsidR="00A7612F" w:rsidRPr="00F41CC9">
        <w:t>MoneySmart</w:t>
      </w:r>
      <w:proofErr w:type="spellEnd"/>
      <w:r w:rsidR="00A7612F" w:rsidRPr="00F41CC9">
        <w:t xml:space="preserve"> </w:t>
      </w:r>
      <w:hyperlink r:id="rId71">
        <w:r w:rsidR="00F41CC9">
          <w:rPr>
            <w:rStyle w:val="Hyperlink"/>
          </w:rPr>
          <w:t>C</w:t>
        </w:r>
        <w:r w:rsidR="00A7612F" w:rsidRPr="00F41CC9">
          <w:rPr>
            <w:rStyle w:val="Hyperlink"/>
          </w:rPr>
          <w:t>hoosing a super fund</w:t>
        </w:r>
      </w:hyperlink>
    </w:p>
    <w:tbl>
      <w:tblPr>
        <w:tblStyle w:val="afffff2"/>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402"/>
        <w:gridCol w:w="4403"/>
      </w:tblGrid>
      <w:tr w:rsidR="00E211CD" w14:paraId="0E42E402" w14:textId="77777777">
        <w:tc>
          <w:tcPr>
            <w:tcW w:w="4402" w:type="dxa"/>
            <w:shd w:val="clear" w:color="auto" w:fill="00573F"/>
          </w:tcPr>
          <w:p w14:paraId="00000760" w14:textId="77777777" w:rsidR="00E211CD" w:rsidRPr="00F41CC9" w:rsidRDefault="00A7612F" w:rsidP="00F41CC9">
            <w:pPr>
              <w:pStyle w:val="Tableheadingcondensed"/>
              <w:rPr>
                <w:rStyle w:val="Bold"/>
              </w:rPr>
            </w:pPr>
            <w:r w:rsidRPr="00F41CC9">
              <w:rPr>
                <w:rStyle w:val="Bold"/>
              </w:rPr>
              <w:t xml:space="preserve">Features to consider in a superannuation fund </w:t>
            </w:r>
          </w:p>
        </w:tc>
        <w:tc>
          <w:tcPr>
            <w:tcW w:w="4403" w:type="dxa"/>
            <w:shd w:val="clear" w:color="auto" w:fill="7F3F98"/>
          </w:tcPr>
          <w:p w14:paraId="00000761" w14:textId="77777777" w:rsidR="00E211CD" w:rsidRPr="00F41CC9" w:rsidRDefault="00A7612F" w:rsidP="00F41CC9">
            <w:pPr>
              <w:pStyle w:val="Tableheadingcondensed"/>
              <w:rPr>
                <w:rStyle w:val="Bold"/>
              </w:rPr>
            </w:pPr>
            <w:r w:rsidRPr="00F41CC9">
              <w:rPr>
                <w:rStyle w:val="Bold"/>
              </w:rPr>
              <w:t xml:space="preserve">Explain what this means </w:t>
            </w:r>
          </w:p>
        </w:tc>
      </w:tr>
      <w:tr w:rsidR="00E211CD" w14:paraId="3731C6CA" w14:textId="77777777">
        <w:tc>
          <w:tcPr>
            <w:tcW w:w="4402" w:type="dxa"/>
          </w:tcPr>
          <w:p w14:paraId="00000764" w14:textId="3F435679" w:rsidR="00E211CD" w:rsidRPr="00F41CC9" w:rsidRDefault="00A7612F" w:rsidP="00F41CC9">
            <w:pPr>
              <w:pStyle w:val="Tablecondensed"/>
              <w:rPr>
                <w:rStyle w:val="Bold"/>
              </w:rPr>
            </w:pPr>
            <w:r w:rsidRPr="00F41CC9">
              <w:rPr>
                <w:rStyle w:val="Bold"/>
              </w:rPr>
              <w:t>Performance</w:t>
            </w:r>
          </w:p>
        </w:tc>
        <w:tc>
          <w:tcPr>
            <w:tcW w:w="4403" w:type="dxa"/>
          </w:tcPr>
          <w:p w14:paraId="00000765" w14:textId="77777777" w:rsidR="00E211CD" w:rsidRDefault="00E211CD">
            <w:pPr>
              <w:rPr>
                <w:rFonts w:ascii="Arial Narrow" w:eastAsia="Arial Narrow" w:hAnsi="Arial Narrow" w:cs="Arial Narrow"/>
                <w:color w:val="000000"/>
              </w:rPr>
            </w:pPr>
          </w:p>
        </w:tc>
      </w:tr>
      <w:tr w:rsidR="00E211CD" w14:paraId="0BA417B7" w14:textId="77777777">
        <w:tc>
          <w:tcPr>
            <w:tcW w:w="4402" w:type="dxa"/>
          </w:tcPr>
          <w:p w14:paraId="00000768" w14:textId="15594902" w:rsidR="00C729D5" w:rsidRPr="00F41CC9" w:rsidRDefault="00A7612F" w:rsidP="00F41CC9">
            <w:pPr>
              <w:pStyle w:val="Tablecondensed"/>
              <w:rPr>
                <w:rStyle w:val="Bold"/>
              </w:rPr>
            </w:pPr>
            <w:r w:rsidRPr="00F41CC9">
              <w:rPr>
                <w:rStyle w:val="Bold"/>
              </w:rPr>
              <w:t>Fees</w:t>
            </w:r>
          </w:p>
        </w:tc>
        <w:tc>
          <w:tcPr>
            <w:tcW w:w="4403" w:type="dxa"/>
          </w:tcPr>
          <w:p w14:paraId="00000769" w14:textId="77777777" w:rsidR="00E211CD" w:rsidRDefault="00E211CD">
            <w:pPr>
              <w:rPr>
                <w:rFonts w:ascii="Arial" w:eastAsia="Arial" w:hAnsi="Arial" w:cs="Arial"/>
                <w:color w:val="000000"/>
              </w:rPr>
            </w:pPr>
          </w:p>
        </w:tc>
      </w:tr>
      <w:tr w:rsidR="00E211CD" w14:paraId="312E8346" w14:textId="77777777">
        <w:tc>
          <w:tcPr>
            <w:tcW w:w="4402" w:type="dxa"/>
          </w:tcPr>
          <w:p w14:paraId="0000076C" w14:textId="1D529E88" w:rsidR="00E211CD" w:rsidRPr="00F41CC9" w:rsidRDefault="00A7612F" w:rsidP="00F41CC9">
            <w:pPr>
              <w:pStyle w:val="Tablecondensed"/>
              <w:rPr>
                <w:rStyle w:val="Bold"/>
              </w:rPr>
            </w:pPr>
            <w:r w:rsidRPr="00F41CC9">
              <w:rPr>
                <w:rStyle w:val="Bold"/>
              </w:rPr>
              <w:t>Insurance</w:t>
            </w:r>
          </w:p>
        </w:tc>
        <w:tc>
          <w:tcPr>
            <w:tcW w:w="4403" w:type="dxa"/>
          </w:tcPr>
          <w:p w14:paraId="0000076D" w14:textId="77777777" w:rsidR="00E211CD" w:rsidRDefault="00E211CD">
            <w:pPr>
              <w:rPr>
                <w:rFonts w:ascii="Arial" w:eastAsia="Arial" w:hAnsi="Arial" w:cs="Arial"/>
                <w:color w:val="000000"/>
              </w:rPr>
            </w:pPr>
          </w:p>
        </w:tc>
      </w:tr>
      <w:tr w:rsidR="00E211CD" w14:paraId="606EEC52" w14:textId="77777777">
        <w:tc>
          <w:tcPr>
            <w:tcW w:w="4402" w:type="dxa"/>
          </w:tcPr>
          <w:p w14:paraId="00000770" w14:textId="059881DB" w:rsidR="00E211CD" w:rsidRPr="00F41CC9" w:rsidRDefault="00A7612F" w:rsidP="00F41CC9">
            <w:pPr>
              <w:pStyle w:val="Tablecondensed"/>
              <w:rPr>
                <w:rStyle w:val="Bold"/>
              </w:rPr>
            </w:pPr>
            <w:r w:rsidRPr="00F41CC9">
              <w:rPr>
                <w:rStyle w:val="Bold"/>
              </w:rPr>
              <w:t xml:space="preserve">Investment options </w:t>
            </w:r>
          </w:p>
        </w:tc>
        <w:tc>
          <w:tcPr>
            <w:tcW w:w="4403" w:type="dxa"/>
          </w:tcPr>
          <w:p w14:paraId="00000771" w14:textId="77777777" w:rsidR="00E211CD" w:rsidRDefault="00E211CD">
            <w:pPr>
              <w:rPr>
                <w:rFonts w:ascii="Arial" w:eastAsia="Arial" w:hAnsi="Arial" w:cs="Arial"/>
                <w:color w:val="000000"/>
              </w:rPr>
            </w:pPr>
          </w:p>
        </w:tc>
      </w:tr>
      <w:tr w:rsidR="00E211CD" w14:paraId="1A6CE21A" w14:textId="77777777">
        <w:tc>
          <w:tcPr>
            <w:tcW w:w="4402" w:type="dxa"/>
          </w:tcPr>
          <w:p w14:paraId="00000774" w14:textId="46BA55BF" w:rsidR="00C729D5" w:rsidRPr="00F41CC9" w:rsidRDefault="00A7612F" w:rsidP="00F41CC9">
            <w:pPr>
              <w:pStyle w:val="Tablecondensed"/>
              <w:rPr>
                <w:rStyle w:val="Bold"/>
              </w:rPr>
            </w:pPr>
            <w:r w:rsidRPr="00F41CC9">
              <w:rPr>
                <w:rStyle w:val="Bold"/>
              </w:rPr>
              <w:t xml:space="preserve">Services </w:t>
            </w:r>
          </w:p>
        </w:tc>
        <w:tc>
          <w:tcPr>
            <w:tcW w:w="4403" w:type="dxa"/>
          </w:tcPr>
          <w:p w14:paraId="00000775" w14:textId="77777777" w:rsidR="00E211CD" w:rsidRDefault="00E211CD">
            <w:pPr>
              <w:rPr>
                <w:rFonts w:ascii="Arial" w:eastAsia="Arial" w:hAnsi="Arial" w:cs="Arial"/>
                <w:color w:val="000000"/>
              </w:rPr>
            </w:pPr>
          </w:p>
        </w:tc>
      </w:tr>
    </w:tbl>
    <w:p w14:paraId="00000776" w14:textId="77777777" w:rsidR="00E211CD" w:rsidRDefault="00E211CD" w:rsidP="00F41CC9">
      <w:pPr>
        <w:pStyle w:val="BodyText"/>
      </w:pPr>
    </w:p>
    <w:tbl>
      <w:tblPr>
        <w:tblStyle w:val="afffff3"/>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5E2AD0E4"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777" w14:textId="77777777" w:rsidR="00E211CD" w:rsidRPr="00F41CC9" w:rsidRDefault="00A7612F" w:rsidP="00F41CC9">
            <w:pPr>
              <w:pStyle w:val="Tableheadingcondensed"/>
              <w:jc w:val="center"/>
            </w:pPr>
            <w:r w:rsidRPr="00F41CC9">
              <w:t>Task 7: Activity 7.2 Superannuation</w:t>
            </w:r>
          </w:p>
          <w:p w14:paraId="00000778" w14:textId="1B797FD3" w:rsidR="00E211CD" w:rsidRDefault="00A7612F" w:rsidP="00F41CC9">
            <w:pPr>
              <w:pStyle w:val="Tableheadingcondensed"/>
              <w:jc w:val="center"/>
            </w:pPr>
            <w:r w:rsidRPr="00F41CC9">
              <w:t xml:space="preserve">Student </w:t>
            </w:r>
            <w:r w:rsidR="00F41CC9">
              <w:t>r</w:t>
            </w:r>
            <w:r w:rsidRPr="00F41CC9">
              <w:t>eflection: How well did you go with this step? (Please tick the box below)</w:t>
            </w:r>
          </w:p>
        </w:tc>
      </w:tr>
      <w:tr w:rsidR="00E211CD" w14:paraId="2B9CA5AD"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77D" w14:textId="77777777" w:rsidR="00E211CD" w:rsidRDefault="00000000" w:rsidP="00F41CC9">
            <w:pPr>
              <w:pStyle w:val="Tablecondensed"/>
              <w:jc w:val="center"/>
            </w:pPr>
            <w:sdt>
              <w:sdtPr>
                <w:tag w:val="goog_rdk_194"/>
                <w:id w:val="-700063677"/>
              </w:sdtPr>
              <w:sdtContent>
                <w:r w:rsidR="00A7612F">
                  <w:rPr>
                    <w:rFonts w:ascii="Arial Unicode MS" w:eastAsia="Arial Unicode MS" w:hAnsi="Arial Unicode MS" w:cs="Arial Unicode MS"/>
                  </w:rPr>
                  <w:t>☐</w:t>
                </w:r>
              </w:sdtContent>
            </w:sdt>
            <w:r w:rsidR="00A7612F">
              <w:t>Not Submitted</w:t>
            </w:r>
          </w:p>
        </w:tc>
        <w:tc>
          <w:tcPr>
            <w:tcW w:w="1815" w:type="dxa"/>
          </w:tcPr>
          <w:p w14:paraId="0000077E" w14:textId="77777777" w:rsidR="00E211CD" w:rsidRDefault="00000000" w:rsidP="00F41CC9">
            <w:pPr>
              <w:pStyle w:val="Tablecondensed"/>
              <w:jc w:val="center"/>
            </w:pPr>
            <w:sdt>
              <w:sdtPr>
                <w:tag w:val="goog_rdk_195"/>
                <w:id w:val="59393909"/>
              </w:sdtPr>
              <w:sdtContent>
                <w:r w:rsidR="00A7612F">
                  <w:rPr>
                    <w:rFonts w:ascii="Arial Unicode MS" w:eastAsia="Arial Unicode MS" w:hAnsi="Arial Unicode MS" w:cs="Arial Unicode MS"/>
                  </w:rPr>
                  <w:t>☐</w:t>
                </w:r>
              </w:sdtContent>
            </w:sdt>
            <w:r w:rsidR="00A7612F">
              <w:t>Beginning</w:t>
            </w:r>
          </w:p>
        </w:tc>
        <w:tc>
          <w:tcPr>
            <w:tcW w:w="1876" w:type="dxa"/>
          </w:tcPr>
          <w:p w14:paraId="0000077F" w14:textId="77777777" w:rsidR="00E211CD" w:rsidRDefault="00000000" w:rsidP="00F41CC9">
            <w:pPr>
              <w:pStyle w:val="Tablecondensed"/>
              <w:jc w:val="center"/>
            </w:pPr>
            <w:sdt>
              <w:sdtPr>
                <w:tag w:val="goog_rdk_196"/>
                <w:id w:val="-1894986151"/>
              </w:sdtPr>
              <w:sdtContent>
                <w:r w:rsidR="00A7612F">
                  <w:rPr>
                    <w:rFonts w:ascii="Arial Unicode MS" w:eastAsia="Arial Unicode MS" w:hAnsi="Arial Unicode MS" w:cs="Arial Unicode MS"/>
                  </w:rPr>
                  <w:t>☐</w:t>
                </w:r>
              </w:sdtContent>
            </w:sdt>
            <w:r w:rsidR="00A7612F">
              <w:t>Consolidating</w:t>
            </w:r>
          </w:p>
        </w:tc>
        <w:tc>
          <w:tcPr>
            <w:tcW w:w="1765" w:type="dxa"/>
          </w:tcPr>
          <w:p w14:paraId="00000780" w14:textId="77777777" w:rsidR="00E211CD" w:rsidRDefault="00000000" w:rsidP="00F41CC9">
            <w:pPr>
              <w:pStyle w:val="Tablecondensed"/>
              <w:jc w:val="center"/>
            </w:pPr>
            <w:sdt>
              <w:sdtPr>
                <w:tag w:val="goog_rdk_197"/>
                <w:id w:val="654261963"/>
              </w:sdtPr>
              <w:sdtContent>
                <w:r w:rsidR="00A7612F">
                  <w:rPr>
                    <w:rFonts w:ascii="Arial Unicode MS" w:eastAsia="Arial Unicode MS" w:hAnsi="Arial Unicode MS" w:cs="Arial Unicode MS"/>
                  </w:rPr>
                  <w:t>☐</w:t>
                </w:r>
              </w:sdtContent>
            </w:sdt>
            <w:r w:rsidR="00A7612F">
              <w:t>Achieving</w:t>
            </w:r>
          </w:p>
        </w:tc>
        <w:tc>
          <w:tcPr>
            <w:tcW w:w="1747" w:type="dxa"/>
          </w:tcPr>
          <w:p w14:paraId="00000781" w14:textId="77777777" w:rsidR="00E211CD" w:rsidRDefault="00000000" w:rsidP="00F41CC9">
            <w:pPr>
              <w:pStyle w:val="Tablecondensed"/>
              <w:jc w:val="center"/>
            </w:pPr>
            <w:sdt>
              <w:sdtPr>
                <w:tag w:val="goog_rdk_198"/>
                <w:id w:val="709542711"/>
              </w:sdtPr>
              <w:sdtContent>
                <w:r w:rsidR="00A7612F">
                  <w:rPr>
                    <w:rFonts w:ascii="Arial Unicode MS" w:eastAsia="Arial Unicode MS" w:hAnsi="Arial Unicode MS" w:cs="Arial Unicode MS"/>
                  </w:rPr>
                  <w:t>☐</w:t>
                </w:r>
              </w:sdtContent>
            </w:sdt>
            <w:r w:rsidR="00A7612F">
              <w:t>Excelling</w:t>
            </w:r>
          </w:p>
        </w:tc>
      </w:tr>
      <w:tr w:rsidR="00E211CD" w14:paraId="338CB870"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783" w14:textId="3F97784F" w:rsidR="00E211CD" w:rsidRDefault="00A7612F" w:rsidP="00F41CC9">
            <w:pPr>
              <w:pStyle w:val="Tablecondensed"/>
            </w:pPr>
            <w:r>
              <w:t xml:space="preserve">Student </w:t>
            </w:r>
            <w:r w:rsidR="00F41CC9">
              <w:t>c</w:t>
            </w:r>
            <w:r>
              <w:t>omment (</w:t>
            </w:r>
            <w:r w:rsidR="00F41CC9">
              <w:t>o</w:t>
            </w:r>
            <w:r>
              <w:t>ptional):</w:t>
            </w:r>
          </w:p>
        </w:tc>
      </w:tr>
      <w:tr w:rsidR="00E211CD" w14:paraId="388C6B51"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788" w14:textId="02368F3D" w:rsidR="00E211CD" w:rsidRPr="00F41CC9" w:rsidRDefault="00A7612F" w:rsidP="00F41CC9">
            <w:pPr>
              <w:pStyle w:val="Tableheadingcondensed"/>
              <w:jc w:val="center"/>
              <w:rPr>
                <w:rStyle w:val="Bold"/>
              </w:rPr>
            </w:pPr>
            <w:r w:rsidRPr="00F41CC9">
              <w:rPr>
                <w:rStyle w:val="Bold"/>
              </w:rPr>
              <w:t xml:space="preserve">Teacher </w:t>
            </w:r>
            <w:r w:rsidR="00F41CC9" w:rsidRPr="00F41CC9">
              <w:rPr>
                <w:rStyle w:val="Bold"/>
              </w:rPr>
              <w:t>f</w:t>
            </w:r>
            <w:r w:rsidRPr="00F41CC9">
              <w:rPr>
                <w:rStyle w:val="Bold"/>
              </w:rPr>
              <w:t>eedback</w:t>
            </w:r>
          </w:p>
        </w:tc>
      </w:tr>
      <w:tr w:rsidR="00E211CD" w14:paraId="7DFDD8F7"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78D" w14:textId="77777777" w:rsidR="00E211CD" w:rsidRPr="00F41CC9" w:rsidRDefault="00000000" w:rsidP="00F41CC9">
            <w:pPr>
              <w:pStyle w:val="Tablecondensed"/>
              <w:jc w:val="center"/>
            </w:pPr>
            <w:sdt>
              <w:sdtPr>
                <w:tag w:val="goog_rdk_199"/>
                <w:id w:val="1988516693"/>
              </w:sdtPr>
              <w:sdtContent>
                <w:r w:rsidR="00A7612F" w:rsidRPr="00F41CC9">
                  <w:rPr>
                    <w:rFonts w:ascii="Segoe UI Symbol" w:hAnsi="Segoe UI Symbol" w:cs="Segoe UI Symbol"/>
                  </w:rPr>
                  <w:t>☐</w:t>
                </w:r>
              </w:sdtContent>
            </w:sdt>
            <w:r w:rsidR="00A7612F" w:rsidRPr="00F41CC9">
              <w:t>Not Submitted</w:t>
            </w:r>
          </w:p>
        </w:tc>
        <w:tc>
          <w:tcPr>
            <w:tcW w:w="1815" w:type="dxa"/>
          </w:tcPr>
          <w:p w14:paraId="0000078E" w14:textId="77777777" w:rsidR="00E211CD" w:rsidRPr="00F41CC9" w:rsidRDefault="00000000" w:rsidP="00F41CC9">
            <w:pPr>
              <w:pStyle w:val="Tablecondensed"/>
              <w:jc w:val="center"/>
            </w:pPr>
            <w:sdt>
              <w:sdtPr>
                <w:tag w:val="goog_rdk_200"/>
                <w:id w:val="540639271"/>
              </w:sdtPr>
              <w:sdtContent>
                <w:r w:rsidR="00A7612F" w:rsidRPr="00F41CC9">
                  <w:rPr>
                    <w:rFonts w:ascii="Segoe UI Symbol" w:hAnsi="Segoe UI Symbol" w:cs="Segoe UI Symbol"/>
                  </w:rPr>
                  <w:t>☐</w:t>
                </w:r>
              </w:sdtContent>
            </w:sdt>
            <w:r w:rsidR="00A7612F" w:rsidRPr="00F41CC9">
              <w:t>Beginning</w:t>
            </w:r>
          </w:p>
        </w:tc>
        <w:tc>
          <w:tcPr>
            <w:tcW w:w="1876" w:type="dxa"/>
          </w:tcPr>
          <w:p w14:paraId="0000078F" w14:textId="77777777" w:rsidR="00E211CD" w:rsidRPr="00F41CC9" w:rsidRDefault="00000000" w:rsidP="00F41CC9">
            <w:pPr>
              <w:pStyle w:val="Tablecondensed"/>
              <w:jc w:val="center"/>
            </w:pPr>
            <w:sdt>
              <w:sdtPr>
                <w:tag w:val="goog_rdk_201"/>
                <w:id w:val="-1225776296"/>
              </w:sdtPr>
              <w:sdtContent>
                <w:r w:rsidR="00A7612F" w:rsidRPr="00F41CC9">
                  <w:rPr>
                    <w:rFonts w:ascii="Segoe UI Symbol" w:hAnsi="Segoe UI Symbol" w:cs="Segoe UI Symbol"/>
                  </w:rPr>
                  <w:t>☐</w:t>
                </w:r>
              </w:sdtContent>
            </w:sdt>
            <w:r w:rsidR="00A7612F" w:rsidRPr="00F41CC9">
              <w:t>Consolidating</w:t>
            </w:r>
          </w:p>
        </w:tc>
        <w:tc>
          <w:tcPr>
            <w:tcW w:w="1765" w:type="dxa"/>
          </w:tcPr>
          <w:p w14:paraId="00000790" w14:textId="77777777" w:rsidR="00E211CD" w:rsidRPr="00F41CC9" w:rsidRDefault="00000000" w:rsidP="00F41CC9">
            <w:pPr>
              <w:pStyle w:val="Tablecondensed"/>
              <w:jc w:val="center"/>
            </w:pPr>
            <w:sdt>
              <w:sdtPr>
                <w:tag w:val="goog_rdk_202"/>
                <w:id w:val="1673717740"/>
              </w:sdtPr>
              <w:sdtContent>
                <w:r w:rsidR="00A7612F" w:rsidRPr="00F41CC9">
                  <w:rPr>
                    <w:rFonts w:ascii="Segoe UI Symbol" w:hAnsi="Segoe UI Symbol" w:cs="Segoe UI Symbol"/>
                  </w:rPr>
                  <w:t>☐</w:t>
                </w:r>
              </w:sdtContent>
            </w:sdt>
            <w:r w:rsidR="00A7612F" w:rsidRPr="00F41CC9">
              <w:t>Achieving</w:t>
            </w:r>
          </w:p>
        </w:tc>
        <w:tc>
          <w:tcPr>
            <w:tcW w:w="1747" w:type="dxa"/>
          </w:tcPr>
          <w:p w14:paraId="00000791" w14:textId="77777777" w:rsidR="00E211CD" w:rsidRPr="00F41CC9" w:rsidRDefault="00000000" w:rsidP="00F41CC9">
            <w:pPr>
              <w:pStyle w:val="Tablecondensed"/>
              <w:jc w:val="center"/>
            </w:pPr>
            <w:sdt>
              <w:sdtPr>
                <w:tag w:val="goog_rdk_203"/>
                <w:id w:val="1385410883"/>
              </w:sdtPr>
              <w:sdtContent>
                <w:r w:rsidR="00A7612F" w:rsidRPr="00F41CC9">
                  <w:rPr>
                    <w:rFonts w:ascii="Segoe UI Symbol" w:hAnsi="Segoe UI Symbol" w:cs="Segoe UI Symbol"/>
                  </w:rPr>
                  <w:t>☐</w:t>
                </w:r>
              </w:sdtContent>
            </w:sdt>
            <w:r w:rsidR="00A7612F" w:rsidRPr="00F41CC9">
              <w:t>Excelling</w:t>
            </w:r>
          </w:p>
        </w:tc>
      </w:tr>
      <w:tr w:rsidR="00E211CD" w14:paraId="0E797412"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792" w14:textId="77777777" w:rsidR="00E211CD" w:rsidRPr="00F41CC9" w:rsidRDefault="00A7612F" w:rsidP="00F41CC9">
            <w:pPr>
              <w:pStyle w:val="Tablecondensed"/>
            </w:pPr>
            <w:r w:rsidRPr="00F41CC9">
              <w:rPr>
                <w:rStyle w:val="Bold"/>
              </w:rPr>
              <w:t>Not Submitted:</w:t>
            </w:r>
            <w:r w:rsidRPr="00F41CC9">
              <w:t xml:space="preserve"> No work has been submitted or attempted for this outcome. </w:t>
            </w:r>
          </w:p>
        </w:tc>
        <w:tc>
          <w:tcPr>
            <w:tcW w:w="1815" w:type="dxa"/>
          </w:tcPr>
          <w:p w14:paraId="00000793" w14:textId="77777777" w:rsidR="00E211CD" w:rsidRPr="00F41CC9" w:rsidRDefault="00A7612F" w:rsidP="00F41CC9">
            <w:pPr>
              <w:pStyle w:val="Tablecondensed"/>
            </w:pPr>
            <w:r w:rsidRPr="00F41CC9">
              <w:rPr>
                <w:rStyle w:val="Bold"/>
              </w:rPr>
              <w:t>Beginning:</w:t>
            </w:r>
            <w:r w:rsidRPr="00F41CC9">
              <w:t xml:space="preserve"> You have attempted some aspects of this activity. To bump it up, re-read the task requirements and complete all aspects of the task.</w:t>
            </w:r>
          </w:p>
        </w:tc>
        <w:tc>
          <w:tcPr>
            <w:tcW w:w="1876" w:type="dxa"/>
          </w:tcPr>
          <w:p w14:paraId="00000794" w14:textId="77777777" w:rsidR="00E211CD" w:rsidRPr="00F41CC9" w:rsidRDefault="00A7612F" w:rsidP="00F41CC9">
            <w:pPr>
              <w:pStyle w:val="Tablecondensed"/>
            </w:pPr>
            <w:r w:rsidRPr="00F41CC9">
              <w:rPr>
                <w:rStyle w:val="Bold"/>
              </w:rPr>
              <w:t>Consolidating:</w:t>
            </w:r>
            <w:r w:rsidRPr="00F41CC9">
              <w:t xml:space="preserve"> You have attempted most parts of this activity. To bump it up, re-read the task requirements and complete all aspects and include further details in your responses.</w:t>
            </w:r>
          </w:p>
        </w:tc>
        <w:tc>
          <w:tcPr>
            <w:tcW w:w="1765" w:type="dxa"/>
          </w:tcPr>
          <w:p w14:paraId="00000795" w14:textId="77777777" w:rsidR="00E211CD" w:rsidRPr="00F41CC9" w:rsidRDefault="00A7612F" w:rsidP="00F41CC9">
            <w:pPr>
              <w:pStyle w:val="Tablecondensed"/>
            </w:pPr>
            <w:r w:rsidRPr="00F41CC9">
              <w:rPr>
                <w:rStyle w:val="Bold"/>
              </w:rPr>
              <w:t>Achieving:</w:t>
            </w:r>
            <w:r w:rsidRPr="00F41CC9">
              <w:t xml:space="preserve"> You have completed all aspects of this activity. You have provided basic responses in all the required sections. To bump it up, add more details to your responses.</w:t>
            </w:r>
          </w:p>
        </w:tc>
        <w:tc>
          <w:tcPr>
            <w:tcW w:w="1747" w:type="dxa"/>
          </w:tcPr>
          <w:p w14:paraId="00000796" w14:textId="77777777" w:rsidR="00E211CD" w:rsidRPr="00F41CC9" w:rsidRDefault="00A7612F" w:rsidP="00F41CC9">
            <w:pPr>
              <w:pStyle w:val="Tablecondensed"/>
            </w:pPr>
            <w:r w:rsidRPr="00F41CC9">
              <w:rPr>
                <w:rStyle w:val="Bold"/>
              </w:rPr>
              <w:t>Excelling:</w:t>
            </w:r>
            <w:r w:rsidRPr="00F41CC9">
              <w:t xml:space="preserve"> You have completed all parts of this activity with detailed responses. Great work!</w:t>
            </w:r>
          </w:p>
        </w:tc>
      </w:tr>
      <w:tr w:rsidR="00E211CD" w14:paraId="64667F39"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798" w14:textId="77457B48" w:rsidR="00E211CD" w:rsidRPr="00F41CC9" w:rsidRDefault="00A7612F" w:rsidP="00F41CC9">
            <w:pPr>
              <w:pStyle w:val="Tablecondensed"/>
            </w:pPr>
            <w:r w:rsidRPr="00F41CC9">
              <w:t xml:space="preserve">Teacher </w:t>
            </w:r>
            <w:r w:rsidR="00F41CC9" w:rsidRPr="00F41CC9">
              <w:t>c</w:t>
            </w:r>
            <w:r w:rsidRPr="00F41CC9">
              <w:t>omment:</w:t>
            </w:r>
          </w:p>
        </w:tc>
      </w:tr>
    </w:tbl>
    <w:p w14:paraId="27DF921D" w14:textId="77777777" w:rsidR="00F41CC9" w:rsidRDefault="00F41CC9">
      <w:pPr>
        <w:rPr>
          <w:rFonts w:ascii="Arial" w:hAnsi="Arial"/>
          <w:color w:val="007AAA"/>
          <w:sz w:val="32"/>
          <w:szCs w:val="24"/>
        </w:rPr>
      </w:pPr>
      <w:r>
        <w:br w:type="page"/>
      </w:r>
    </w:p>
    <w:p w14:paraId="000007AB" w14:textId="2A9B6E34" w:rsidR="00E211CD" w:rsidRPr="00C729D5" w:rsidRDefault="00A7612F" w:rsidP="00F41CC9">
      <w:pPr>
        <w:pStyle w:val="Heading3"/>
      </w:pPr>
      <w:bookmarkStart w:id="50" w:name="_Toc212643098"/>
      <w:r w:rsidRPr="00C729D5">
        <w:lastRenderedPageBreak/>
        <w:t>Activity 7.3 Pay slips</w:t>
      </w:r>
      <w:bookmarkEnd w:id="50"/>
      <w:r w:rsidRPr="00C729D5">
        <w:t xml:space="preserve"> </w:t>
      </w:r>
    </w:p>
    <w:p w14:paraId="000007AD" w14:textId="6E9A9153" w:rsidR="00E211CD" w:rsidRPr="00F41CC9" w:rsidRDefault="00CE489B" w:rsidP="00F41CC9">
      <w:pPr>
        <w:pStyle w:val="BodyText"/>
      </w:pPr>
      <w:r w:rsidRPr="00F41CC9">
        <w:rPr>
          <w:noProof/>
        </w:rPr>
        <w:drawing>
          <wp:inline distT="0" distB="0" distL="0" distR="0" wp14:anchorId="1DEBF0EB" wp14:editId="7F86276E">
            <wp:extent cx="286938" cy="252000"/>
            <wp:effectExtent l="0" t="0" r="5715" b="2540"/>
            <wp:docPr id="1114218372"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00A7612F" w:rsidRPr="00F41CC9">
        <w:t xml:space="preserve"> </w:t>
      </w:r>
      <w:r w:rsidR="0015493F" w:rsidRPr="00F41CC9">
        <w:rPr>
          <w:noProof/>
        </w:rPr>
        <w:drawing>
          <wp:inline distT="0" distB="0" distL="0" distR="0" wp14:anchorId="3B9F8C6A" wp14:editId="72DA9426">
            <wp:extent cx="239882" cy="252000"/>
            <wp:effectExtent l="0" t="0" r="1905" b="2540"/>
            <wp:docPr id="320511050"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A7612F" w:rsidRPr="00F41CC9">
        <w:t xml:space="preserve"> </w:t>
      </w:r>
      <w:r w:rsidR="0015493F" w:rsidRPr="00F41CC9">
        <w:rPr>
          <w:noProof/>
        </w:rPr>
        <w:drawing>
          <wp:inline distT="0" distB="0" distL="0" distR="0" wp14:anchorId="3AC5FE1C" wp14:editId="58B253CF">
            <wp:extent cx="286094" cy="252000"/>
            <wp:effectExtent l="0" t="0" r="0" b="2540"/>
            <wp:docPr id="2123277914"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F41CC9">
        <w:t xml:space="preserve"> </w:t>
      </w:r>
      <w:r w:rsidR="00A7612F" w:rsidRPr="00F41CC9">
        <w:rPr>
          <w:rStyle w:val="Bold"/>
        </w:rPr>
        <w:t>Part 1:</w:t>
      </w:r>
      <w:r w:rsidR="00A7612F" w:rsidRPr="00F41CC9">
        <w:t xml:space="preserve"> Identify and annotate some key features from the </w:t>
      </w:r>
      <w:proofErr w:type="spellStart"/>
      <w:r w:rsidR="00A7612F" w:rsidRPr="00F41CC9">
        <w:t>payslip</w:t>
      </w:r>
      <w:proofErr w:type="spellEnd"/>
      <w:r w:rsidR="00A7612F" w:rsidRPr="00F41CC9">
        <w:t xml:space="preserve"> below such as net pay, marginal tax, super %, pay rate, pay date, annual salary and weekly hours. </w:t>
      </w:r>
    </w:p>
    <w:p w14:paraId="000007AF" w14:textId="77777777" w:rsidR="00E211CD" w:rsidRDefault="00A7612F" w:rsidP="00F41CC9">
      <w:pPr>
        <w:pStyle w:val="BodyText"/>
      </w:pPr>
      <w:r>
        <w:rPr>
          <w:noProof/>
        </w:rPr>
        <w:drawing>
          <wp:inline distT="0" distB="0" distL="0" distR="0" wp14:anchorId="6404A191" wp14:editId="2ECBDC10">
            <wp:extent cx="5429250" cy="6629400"/>
            <wp:effectExtent l="0" t="0" r="0" b="0"/>
            <wp:docPr id="2041145044" name="image9.png" descr="A pay slip example from the Fair Work Ombudsman and show various information including entitlements, deductions, superannuation contributions and net pay. It also shows hourly rate of pay, hours worked and leave balances."/>
            <wp:cNvGraphicFramePr/>
            <a:graphic xmlns:a="http://schemas.openxmlformats.org/drawingml/2006/main">
              <a:graphicData uri="http://schemas.openxmlformats.org/drawingml/2006/picture">
                <pic:pic xmlns:pic="http://schemas.openxmlformats.org/drawingml/2006/picture">
                  <pic:nvPicPr>
                    <pic:cNvPr id="2041145044" name="image9.png" descr="A pay slip example from the Fair Work Ombudsman and show various information including entitlements, deductions, superannuation contributions and net pay. It also shows hourly rate of pay, hours worked and leave balances."/>
                    <pic:cNvPicPr preferRelativeResize="0"/>
                  </pic:nvPicPr>
                  <pic:blipFill>
                    <a:blip r:embed="rId72"/>
                    <a:srcRect/>
                    <a:stretch>
                      <a:fillRect/>
                    </a:stretch>
                  </pic:blipFill>
                  <pic:spPr>
                    <a:xfrm>
                      <a:off x="0" y="0"/>
                      <a:ext cx="5429534" cy="6629747"/>
                    </a:xfrm>
                    <a:prstGeom prst="rect">
                      <a:avLst/>
                    </a:prstGeom>
                    <a:ln/>
                  </pic:spPr>
                </pic:pic>
              </a:graphicData>
            </a:graphic>
          </wp:inline>
        </w:drawing>
      </w:r>
    </w:p>
    <w:p w14:paraId="7A909987" w14:textId="77777777" w:rsidR="00F41CC9" w:rsidRDefault="6F5F50E8" w:rsidP="00F41CC9">
      <w:pPr>
        <w:pStyle w:val="Tablecondensed"/>
      </w:pPr>
      <w:r w:rsidRPr="00F41CC9">
        <w:t>Image source</w:t>
      </w:r>
      <w:r w:rsidRPr="00F41CC9">
        <w:rPr>
          <w:rStyle w:val="Hyperlink"/>
        </w:rPr>
        <w:t xml:space="preserve">: </w:t>
      </w:r>
      <w:hyperlink r:id="rId73" w:history="1">
        <w:r w:rsidR="6A2F4CD8" w:rsidRPr="00F41CC9">
          <w:rPr>
            <w:rStyle w:val="Hyperlink"/>
          </w:rPr>
          <w:t>‘Fair Work Ombudsman – Pay Slip Generator</w:t>
        </w:r>
      </w:hyperlink>
      <w:r w:rsidR="6A2F4CD8" w:rsidRPr="00F41CC9">
        <w:rPr>
          <w:rStyle w:val="Hyperlink"/>
        </w:rPr>
        <w:t>’</w:t>
      </w:r>
      <w:r w:rsidR="6A2F4CD8" w:rsidRPr="00F41CC9">
        <w:t xml:space="preserve"> </w:t>
      </w:r>
      <w:r w:rsidR="1F7A53C6" w:rsidRPr="00F41CC9">
        <w:t>©</w:t>
      </w:r>
      <w:r w:rsidR="7214AFB2" w:rsidRPr="00F41CC9">
        <w:t xml:space="preserve"> </w:t>
      </w:r>
      <w:r w:rsidRPr="00F41CC9">
        <w:t xml:space="preserve">Fair </w:t>
      </w:r>
      <w:r w:rsidR="721FC0AC" w:rsidRPr="00F41CC9">
        <w:t>W</w:t>
      </w:r>
      <w:r w:rsidR="550508AD" w:rsidRPr="00F41CC9">
        <w:t xml:space="preserve">ork Ombudsman </w:t>
      </w:r>
      <w:hyperlink r:id="rId74" w:history="1">
        <w:r w:rsidR="550508AD" w:rsidRPr="00F41CC9">
          <w:rPr>
            <w:rStyle w:val="Hyperlink"/>
          </w:rPr>
          <w:t>www.fairwork.gov.au</w:t>
        </w:r>
      </w:hyperlink>
      <w:r w:rsidR="550508AD" w:rsidRPr="00F41CC9">
        <w:t xml:space="preserve">. </w:t>
      </w:r>
    </w:p>
    <w:p w14:paraId="000007B0" w14:textId="6DFC13CD" w:rsidR="00E211CD" w:rsidRPr="00F41CC9" w:rsidRDefault="550508AD" w:rsidP="00F41CC9">
      <w:pPr>
        <w:pStyle w:val="Tablecondensed"/>
      </w:pPr>
      <w:hyperlink r:id="rId75" w:history="1">
        <w:r w:rsidRPr="00F41CC9">
          <w:rPr>
            <w:rStyle w:val="Hyperlink"/>
          </w:rPr>
          <w:t xml:space="preserve">Licensed </w:t>
        </w:r>
        <w:r w:rsidR="008F765C" w:rsidRPr="00F41CC9">
          <w:rPr>
            <w:rStyle w:val="Hyperlink"/>
          </w:rPr>
          <w:t xml:space="preserve">CC-BY-NC </w:t>
        </w:r>
        <w:r w:rsidR="133451C0" w:rsidRPr="00F41CC9">
          <w:rPr>
            <w:rStyle w:val="Hyperlink"/>
          </w:rPr>
          <w:t>4.0</w:t>
        </w:r>
      </w:hyperlink>
    </w:p>
    <w:p w14:paraId="42881108" w14:textId="77777777" w:rsidR="00C729D5" w:rsidRDefault="00C729D5" w:rsidP="00F41CC9">
      <w:pPr>
        <w:pStyle w:val="BodyText"/>
        <w:rPr>
          <w:highlight w:val="white"/>
          <w:lang w:val="en-US"/>
        </w:rPr>
      </w:pPr>
    </w:p>
    <w:tbl>
      <w:tblPr>
        <w:tblStyle w:val="afffff4"/>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4B2B9FBF"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7B1" w14:textId="77777777" w:rsidR="00E211CD" w:rsidRDefault="00A7612F" w:rsidP="00F41CC9">
            <w:pPr>
              <w:pStyle w:val="Tableheadingcondensed"/>
              <w:jc w:val="center"/>
            </w:pPr>
            <w:r>
              <w:t>Task 7: Activity 7.3 Pay slips</w:t>
            </w:r>
          </w:p>
          <w:p w14:paraId="000007B2" w14:textId="7A063F2D" w:rsidR="00E211CD" w:rsidRDefault="00A7612F" w:rsidP="00F41CC9">
            <w:pPr>
              <w:pStyle w:val="Tableheadingcondensed"/>
              <w:jc w:val="center"/>
            </w:pPr>
            <w:r>
              <w:t xml:space="preserve">Student </w:t>
            </w:r>
            <w:r w:rsidR="00F41CC9">
              <w:t>r</w:t>
            </w:r>
            <w:r>
              <w:t>eflection: How well did you go with this step? (Please tick the box below)</w:t>
            </w:r>
          </w:p>
        </w:tc>
      </w:tr>
      <w:tr w:rsidR="00E211CD" w14:paraId="639C4DC2"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7B7" w14:textId="77777777" w:rsidR="00E211CD" w:rsidRDefault="00000000" w:rsidP="00F41CC9">
            <w:pPr>
              <w:pStyle w:val="Tablecondensed"/>
              <w:jc w:val="center"/>
            </w:pPr>
            <w:sdt>
              <w:sdtPr>
                <w:tag w:val="goog_rdk_204"/>
                <w:id w:val="2089378741"/>
              </w:sdtPr>
              <w:sdtContent>
                <w:r w:rsidR="00A7612F">
                  <w:rPr>
                    <w:rFonts w:ascii="Arial Unicode MS" w:eastAsia="Arial Unicode MS" w:hAnsi="Arial Unicode MS" w:cs="Arial Unicode MS"/>
                  </w:rPr>
                  <w:t>☐</w:t>
                </w:r>
              </w:sdtContent>
            </w:sdt>
            <w:r w:rsidR="00A7612F">
              <w:t>Not Submitted</w:t>
            </w:r>
          </w:p>
        </w:tc>
        <w:tc>
          <w:tcPr>
            <w:tcW w:w="1815" w:type="dxa"/>
          </w:tcPr>
          <w:p w14:paraId="000007B8" w14:textId="77777777" w:rsidR="00E211CD" w:rsidRDefault="00000000" w:rsidP="00F41CC9">
            <w:pPr>
              <w:pStyle w:val="Tablecondensed"/>
              <w:jc w:val="center"/>
            </w:pPr>
            <w:sdt>
              <w:sdtPr>
                <w:tag w:val="goog_rdk_205"/>
                <w:id w:val="-2110249333"/>
              </w:sdtPr>
              <w:sdtContent>
                <w:r w:rsidR="00A7612F">
                  <w:rPr>
                    <w:rFonts w:ascii="Arial Unicode MS" w:eastAsia="Arial Unicode MS" w:hAnsi="Arial Unicode MS" w:cs="Arial Unicode MS"/>
                  </w:rPr>
                  <w:t>☐</w:t>
                </w:r>
              </w:sdtContent>
            </w:sdt>
            <w:r w:rsidR="00A7612F">
              <w:t>Beginning</w:t>
            </w:r>
          </w:p>
        </w:tc>
        <w:tc>
          <w:tcPr>
            <w:tcW w:w="1876" w:type="dxa"/>
          </w:tcPr>
          <w:p w14:paraId="000007B9" w14:textId="77777777" w:rsidR="00E211CD" w:rsidRDefault="00000000" w:rsidP="00F41CC9">
            <w:pPr>
              <w:pStyle w:val="Tablecondensed"/>
              <w:jc w:val="center"/>
            </w:pPr>
            <w:sdt>
              <w:sdtPr>
                <w:tag w:val="goog_rdk_206"/>
                <w:id w:val="-1600614374"/>
              </w:sdtPr>
              <w:sdtContent>
                <w:r w:rsidR="00A7612F">
                  <w:rPr>
                    <w:rFonts w:ascii="Arial Unicode MS" w:eastAsia="Arial Unicode MS" w:hAnsi="Arial Unicode MS" w:cs="Arial Unicode MS"/>
                  </w:rPr>
                  <w:t>☐</w:t>
                </w:r>
              </w:sdtContent>
            </w:sdt>
            <w:r w:rsidR="00A7612F">
              <w:t>Consolidating</w:t>
            </w:r>
          </w:p>
        </w:tc>
        <w:tc>
          <w:tcPr>
            <w:tcW w:w="1765" w:type="dxa"/>
          </w:tcPr>
          <w:p w14:paraId="000007BA" w14:textId="77777777" w:rsidR="00E211CD" w:rsidRDefault="00000000" w:rsidP="00F41CC9">
            <w:pPr>
              <w:pStyle w:val="Tablecondensed"/>
              <w:jc w:val="center"/>
            </w:pPr>
            <w:sdt>
              <w:sdtPr>
                <w:tag w:val="goog_rdk_207"/>
                <w:id w:val="-591985671"/>
              </w:sdtPr>
              <w:sdtContent>
                <w:r w:rsidR="00A7612F">
                  <w:rPr>
                    <w:rFonts w:ascii="Arial Unicode MS" w:eastAsia="Arial Unicode MS" w:hAnsi="Arial Unicode MS" w:cs="Arial Unicode MS"/>
                  </w:rPr>
                  <w:t>☐</w:t>
                </w:r>
              </w:sdtContent>
            </w:sdt>
            <w:r w:rsidR="00A7612F">
              <w:t>Achieving</w:t>
            </w:r>
          </w:p>
        </w:tc>
        <w:tc>
          <w:tcPr>
            <w:tcW w:w="1747" w:type="dxa"/>
          </w:tcPr>
          <w:p w14:paraId="000007BB" w14:textId="77777777" w:rsidR="00E211CD" w:rsidRDefault="00000000" w:rsidP="00F41CC9">
            <w:pPr>
              <w:pStyle w:val="Tablecondensed"/>
              <w:jc w:val="center"/>
            </w:pPr>
            <w:sdt>
              <w:sdtPr>
                <w:tag w:val="goog_rdk_208"/>
                <w:id w:val="-520798540"/>
              </w:sdtPr>
              <w:sdtContent>
                <w:r w:rsidR="00A7612F">
                  <w:rPr>
                    <w:rFonts w:ascii="Arial Unicode MS" w:eastAsia="Arial Unicode MS" w:hAnsi="Arial Unicode MS" w:cs="Arial Unicode MS"/>
                  </w:rPr>
                  <w:t>☐</w:t>
                </w:r>
              </w:sdtContent>
            </w:sdt>
            <w:r w:rsidR="00A7612F">
              <w:t>Excelling</w:t>
            </w:r>
          </w:p>
        </w:tc>
      </w:tr>
      <w:tr w:rsidR="00E211CD" w14:paraId="7E5FF07A"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7BD" w14:textId="62824D0E" w:rsidR="00E211CD" w:rsidRDefault="00A7612F" w:rsidP="00F41CC9">
            <w:pPr>
              <w:pStyle w:val="Tablecondensed"/>
            </w:pPr>
            <w:r>
              <w:lastRenderedPageBreak/>
              <w:t xml:space="preserve">Student </w:t>
            </w:r>
            <w:r w:rsidR="00F41CC9">
              <w:t>c</w:t>
            </w:r>
            <w:r>
              <w:t>omment (</w:t>
            </w:r>
            <w:r w:rsidR="00F41CC9">
              <w:t>o</w:t>
            </w:r>
            <w:r>
              <w:t>ptional):</w:t>
            </w:r>
          </w:p>
        </w:tc>
      </w:tr>
      <w:tr w:rsidR="00E211CD" w14:paraId="419972D4"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7C2" w14:textId="2ADED927" w:rsidR="00E211CD" w:rsidRPr="00F41CC9" w:rsidRDefault="00A7612F" w:rsidP="00F41CC9">
            <w:pPr>
              <w:pStyle w:val="Tableheadingcondensed"/>
              <w:jc w:val="center"/>
              <w:rPr>
                <w:rStyle w:val="Bold"/>
              </w:rPr>
            </w:pPr>
            <w:r w:rsidRPr="00F41CC9">
              <w:rPr>
                <w:rStyle w:val="Bold"/>
              </w:rPr>
              <w:t xml:space="preserve">Teacher </w:t>
            </w:r>
            <w:r w:rsidR="00F41CC9" w:rsidRPr="00F41CC9">
              <w:rPr>
                <w:rStyle w:val="Bold"/>
              </w:rPr>
              <w:t>f</w:t>
            </w:r>
            <w:r w:rsidRPr="00F41CC9">
              <w:rPr>
                <w:rStyle w:val="Bold"/>
              </w:rPr>
              <w:t>eedback</w:t>
            </w:r>
          </w:p>
        </w:tc>
      </w:tr>
      <w:tr w:rsidR="00E211CD" w14:paraId="36D70842"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7C7" w14:textId="77777777" w:rsidR="00E211CD" w:rsidRPr="00F41CC9" w:rsidRDefault="00000000" w:rsidP="00F41CC9">
            <w:pPr>
              <w:pStyle w:val="Tablecondensed"/>
              <w:jc w:val="center"/>
            </w:pPr>
            <w:sdt>
              <w:sdtPr>
                <w:tag w:val="goog_rdk_209"/>
                <w:id w:val="-709452631"/>
              </w:sdtPr>
              <w:sdtContent>
                <w:r w:rsidR="00A7612F" w:rsidRPr="00F41CC9">
                  <w:rPr>
                    <w:rFonts w:ascii="Segoe UI Symbol" w:hAnsi="Segoe UI Symbol" w:cs="Segoe UI Symbol"/>
                  </w:rPr>
                  <w:t>☐</w:t>
                </w:r>
              </w:sdtContent>
            </w:sdt>
            <w:r w:rsidR="00A7612F" w:rsidRPr="00F41CC9">
              <w:t>Not Submitted</w:t>
            </w:r>
          </w:p>
        </w:tc>
        <w:tc>
          <w:tcPr>
            <w:tcW w:w="1815" w:type="dxa"/>
          </w:tcPr>
          <w:p w14:paraId="000007C8" w14:textId="77777777" w:rsidR="00E211CD" w:rsidRPr="00F41CC9" w:rsidRDefault="00000000" w:rsidP="00F41CC9">
            <w:pPr>
              <w:pStyle w:val="Tablecondensed"/>
              <w:jc w:val="center"/>
            </w:pPr>
            <w:sdt>
              <w:sdtPr>
                <w:tag w:val="goog_rdk_210"/>
                <w:id w:val="-1876874889"/>
              </w:sdtPr>
              <w:sdtContent>
                <w:r w:rsidR="00A7612F" w:rsidRPr="00F41CC9">
                  <w:rPr>
                    <w:rFonts w:ascii="Segoe UI Symbol" w:hAnsi="Segoe UI Symbol" w:cs="Segoe UI Symbol"/>
                  </w:rPr>
                  <w:t>☐</w:t>
                </w:r>
              </w:sdtContent>
            </w:sdt>
            <w:r w:rsidR="00A7612F" w:rsidRPr="00F41CC9">
              <w:t>Beginning</w:t>
            </w:r>
          </w:p>
        </w:tc>
        <w:tc>
          <w:tcPr>
            <w:tcW w:w="1876" w:type="dxa"/>
          </w:tcPr>
          <w:p w14:paraId="000007C9" w14:textId="77777777" w:rsidR="00E211CD" w:rsidRPr="00F41CC9" w:rsidRDefault="00000000" w:rsidP="00F41CC9">
            <w:pPr>
              <w:pStyle w:val="Tablecondensed"/>
              <w:jc w:val="center"/>
            </w:pPr>
            <w:sdt>
              <w:sdtPr>
                <w:tag w:val="goog_rdk_211"/>
                <w:id w:val="2115705680"/>
              </w:sdtPr>
              <w:sdtContent>
                <w:r w:rsidR="00A7612F" w:rsidRPr="00F41CC9">
                  <w:rPr>
                    <w:rFonts w:ascii="Segoe UI Symbol" w:hAnsi="Segoe UI Symbol" w:cs="Segoe UI Symbol"/>
                  </w:rPr>
                  <w:t>☐</w:t>
                </w:r>
              </w:sdtContent>
            </w:sdt>
            <w:r w:rsidR="00A7612F" w:rsidRPr="00F41CC9">
              <w:t>Consolidating</w:t>
            </w:r>
          </w:p>
        </w:tc>
        <w:tc>
          <w:tcPr>
            <w:tcW w:w="1765" w:type="dxa"/>
          </w:tcPr>
          <w:p w14:paraId="000007CA" w14:textId="77777777" w:rsidR="00E211CD" w:rsidRPr="00F41CC9" w:rsidRDefault="00000000" w:rsidP="00F41CC9">
            <w:pPr>
              <w:pStyle w:val="Tablecondensed"/>
              <w:jc w:val="center"/>
            </w:pPr>
            <w:sdt>
              <w:sdtPr>
                <w:tag w:val="goog_rdk_212"/>
                <w:id w:val="1981276996"/>
              </w:sdtPr>
              <w:sdtContent>
                <w:r w:rsidR="00A7612F" w:rsidRPr="00F41CC9">
                  <w:rPr>
                    <w:rFonts w:ascii="Segoe UI Symbol" w:hAnsi="Segoe UI Symbol" w:cs="Segoe UI Symbol"/>
                  </w:rPr>
                  <w:t>☐</w:t>
                </w:r>
              </w:sdtContent>
            </w:sdt>
            <w:r w:rsidR="00A7612F" w:rsidRPr="00F41CC9">
              <w:t>Achieving</w:t>
            </w:r>
          </w:p>
        </w:tc>
        <w:tc>
          <w:tcPr>
            <w:tcW w:w="1747" w:type="dxa"/>
          </w:tcPr>
          <w:p w14:paraId="000007CB" w14:textId="77777777" w:rsidR="00E211CD" w:rsidRPr="00F41CC9" w:rsidRDefault="00000000" w:rsidP="00F41CC9">
            <w:pPr>
              <w:pStyle w:val="Tablecondensed"/>
              <w:jc w:val="center"/>
            </w:pPr>
            <w:sdt>
              <w:sdtPr>
                <w:tag w:val="goog_rdk_213"/>
                <w:id w:val="-1077950319"/>
              </w:sdtPr>
              <w:sdtContent>
                <w:r w:rsidR="00A7612F" w:rsidRPr="00F41CC9">
                  <w:rPr>
                    <w:rFonts w:ascii="Segoe UI Symbol" w:hAnsi="Segoe UI Symbol" w:cs="Segoe UI Symbol"/>
                  </w:rPr>
                  <w:t>☐</w:t>
                </w:r>
              </w:sdtContent>
            </w:sdt>
            <w:r w:rsidR="00A7612F" w:rsidRPr="00F41CC9">
              <w:t>Excelling</w:t>
            </w:r>
          </w:p>
        </w:tc>
      </w:tr>
      <w:tr w:rsidR="00E211CD" w14:paraId="72648C43"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7CC" w14:textId="77777777" w:rsidR="00E211CD" w:rsidRPr="00F41CC9" w:rsidRDefault="00A7612F" w:rsidP="00F41CC9">
            <w:pPr>
              <w:pStyle w:val="Tablecondensed"/>
            </w:pPr>
            <w:r w:rsidRPr="00F41CC9">
              <w:rPr>
                <w:rStyle w:val="Bold"/>
              </w:rPr>
              <w:t>Not Submitted:</w:t>
            </w:r>
            <w:r w:rsidRPr="00F41CC9">
              <w:t xml:space="preserve"> No work has been submitted or attempted for this outcome. </w:t>
            </w:r>
          </w:p>
        </w:tc>
        <w:tc>
          <w:tcPr>
            <w:tcW w:w="1815" w:type="dxa"/>
          </w:tcPr>
          <w:p w14:paraId="000007CD" w14:textId="77777777" w:rsidR="00E211CD" w:rsidRPr="00F41CC9" w:rsidRDefault="00A7612F" w:rsidP="00F41CC9">
            <w:pPr>
              <w:pStyle w:val="Tablecondensed"/>
            </w:pPr>
            <w:r w:rsidRPr="00F41CC9">
              <w:rPr>
                <w:rStyle w:val="Bold"/>
              </w:rPr>
              <w:t>Beginning:</w:t>
            </w:r>
            <w:r w:rsidRPr="00F41CC9">
              <w:t xml:space="preserve"> You have attempted to identify features of a pay slip. To bump it up, you need to identify and annotate more features from the pay slip.</w:t>
            </w:r>
          </w:p>
        </w:tc>
        <w:tc>
          <w:tcPr>
            <w:tcW w:w="1876" w:type="dxa"/>
          </w:tcPr>
          <w:p w14:paraId="000007CE" w14:textId="77777777" w:rsidR="00E211CD" w:rsidRPr="00F41CC9" w:rsidRDefault="00A7612F" w:rsidP="00F41CC9">
            <w:pPr>
              <w:pStyle w:val="Tablecondensed"/>
            </w:pPr>
            <w:r w:rsidRPr="00F41CC9">
              <w:rPr>
                <w:rStyle w:val="Bold"/>
              </w:rPr>
              <w:t>Consolidating:</w:t>
            </w:r>
            <w:r w:rsidRPr="00F41CC9">
              <w:t xml:space="preserve"> You have identified and annotated several features on a pay slip. To bump it up, you should identify and annotate additional features on your pay slip and re-check your identification and annotations are correct. </w:t>
            </w:r>
          </w:p>
        </w:tc>
        <w:tc>
          <w:tcPr>
            <w:tcW w:w="1765" w:type="dxa"/>
          </w:tcPr>
          <w:p w14:paraId="000007CF" w14:textId="77777777" w:rsidR="00E211CD" w:rsidRPr="00F41CC9" w:rsidRDefault="00A7612F" w:rsidP="00F41CC9">
            <w:pPr>
              <w:pStyle w:val="Tablecondensed"/>
            </w:pPr>
            <w:r w:rsidRPr="00F41CC9">
              <w:rPr>
                <w:rStyle w:val="Bold"/>
              </w:rPr>
              <w:t>Achieving:</w:t>
            </w:r>
            <w:r w:rsidRPr="00F41CC9">
              <w:t xml:space="preserve"> You have identified and annotated a range of features on a pay slip. To bump it up, re-check your identification and annotations are correct.</w:t>
            </w:r>
          </w:p>
        </w:tc>
        <w:tc>
          <w:tcPr>
            <w:tcW w:w="1747" w:type="dxa"/>
          </w:tcPr>
          <w:p w14:paraId="000007D0" w14:textId="77777777" w:rsidR="00E211CD" w:rsidRPr="00F41CC9" w:rsidRDefault="00A7612F" w:rsidP="00F41CC9">
            <w:pPr>
              <w:pStyle w:val="Tablecondensed"/>
            </w:pPr>
            <w:r w:rsidRPr="00F41CC9">
              <w:rPr>
                <w:rStyle w:val="Bold"/>
              </w:rPr>
              <w:t>Excelling:</w:t>
            </w:r>
            <w:r w:rsidRPr="00F41CC9">
              <w:t xml:space="preserve"> You have correctly identified and annotated a range of features on a pay slip. Keep up the great work. </w:t>
            </w:r>
          </w:p>
        </w:tc>
      </w:tr>
      <w:tr w:rsidR="00E211CD" w14:paraId="1665E0B3"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7D1" w14:textId="4A606CB4" w:rsidR="00E211CD" w:rsidRPr="00F41CC9" w:rsidRDefault="00A7612F" w:rsidP="00F41CC9">
            <w:pPr>
              <w:pStyle w:val="Tablecondensed"/>
            </w:pPr>
            <w:r w:rsidRPr="00F41CC9">
              <w:t xml:space="preserve">Teacher </w:t>
            </w:r>
            <w:r w:rsidR="00F41CC9" w:rsidRPr="00F41CC9">
              <w:t>c</w:t>
            </w:r>
            <w:r w:rsidRPr="00F41CC9">
              <w:t>omment:</w:t>
            </w:r>
          </w:p>
        </w:tc>
      </w:tr>
    </w:tbl>
    <w:p w14:paraId="000007D7" w14:textId="77777777" w:rsidR="00E211CD" w:rsidRPr="00F41CC9" w:rsidRDefault="00A7612F" w:rsidP="00F41CC9">
      <w:pPr>
        <w:pStyle w:val="Heading3"/>
      </w:pPr>
      <w:bookmarkStart w:id="51" w:name="_Toc212643099"/>
      <w:r w:rsidRPr="00F41CC9">
        <w:t>Have you completed the following activities for Literacy Task 7: Financial Advisor: Credit, savings and loans?</w:t>
      </w:r>
      <w:bookmarkEnd w:id="51"/>
      <w:r w:rsidRPr="00F41CC9">
        <w:t xml:space="preserve"> </w:t>
      </w:r>
    </w:p>
    <w:tbl>
      <w:tblPr>
        <w:tblStyle w:val="afffff5"/>
        <w:tblW w:w="877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5D69FE54" w14:textId="77777777" w:rsidTr="00E211CD">
        <w:trPr>
          <w:cnfStyle w:val="100000000000" w:firstRow="1" w:lastRow="0" w:firstColumn="0" w:lastColumn="0" w:oddVBand="0" w:evenVBand="0" w:oddHBand="0" w:evenHBand="0" w:firstRowFirstColumn="0" w:firstRowLastColumn="0" w:lastRowFirstColumn="0" w:lastRowLastColumn="0"/>
          <w:tblHeader/>
          <w:jc w:val="center"/>
        </w:trPr>
        <w:tc>
          <w:tcPr>
            <w:tcW w:w="8770" w:type="dxa"/>
            <w:shd w:val="clear" w:color="auto" w:fill="0076A3"/>
          </w:tcPr>
          <w:p w14:paraId="000007D8" w14:textId="77777777" w:rsidR="00E211CD" w:rsidRDefault="00A7612F" w:rsidP="00F41CC9">
            <w:pPr>
              <w:pStyle w:val="Tableheadingcondensed"/>
              <w:jc w:val="center"/>
            </w:pPr>
            <w:r>
              <w:t>Task checklist</w:t>
            </w:r>
          </w:p>
        </w:tc>
      </w:tr>
      <w:tr w:rsidR="00E211CD" w14:paraId="464ECB69" w14:textId="77777777" w:rsidTr="00E211CD">
        <w:trPr>
          <w:cnfStyle w:val="000000100000" w:firstRow="0" w:lastRow="0" w:firstColumn="0" w:lastColumn="0" w:oddVBand="0" w:evenVBand="0" w:oddHBand="1" w:evenHBand="0" w:firstRowFirstColumn="0" w:firstRowLastColumn="0" w:lastRowFirstColumn="0" w:lastRowLastColumn="0"/>
          <w:trHeight w:val="441"/>
          <w:jc w:val="center"/>
        </w:trPr>
        <w:tc>
          <w:tcPr>
            <w:tcW w:w="8770" w:type="dxa"/>
          </w:tcPr>
          <w:p w14:paraId="000007D9" w14:textId="77777777" w:rsidR="00E211CD" w:rsidRDefault="00A7612F" w:rsidP="00F41CC9">
            <w:pPr>
              <w:pStyle w:val="Tablecondensed"/>
            </w:pPr>
            <w:r>
              <w:t xml:space="preserve">Before moving onto Literacy Task 8: The Barefoot Investor and Financial Advisor summary presentation, students will have completed the following for Literacy Task 7: Financial Advisor: Tax, superannuation and pay slips. </w:t>
            </w:r>
          </w:p>
          <w:p w14:paraId="000007DA" w14:textId="77777777" w:rsidR="00E211CD" w:rsidRDefault="00000000" w:rsidP="00F41CC9">
            <w:pPr>
              <w:pStyle w:val="Tablecondensed"/>
            </w:pPr>
            <w:sdt>
              <w:sdtPr>
                <w:tag w:val="goog_rdk_214"/>
                <w:id w:val="-1617960286"/>
              </w:sdtPr>
              <w:sdtContent>
                <w:r w:rsidR="00A7612F">
                  <w:rPr>
                    <w:rFonts w:ascii="Arial Unicode MS" w:eastAsia="Arial Unicode MS" w:hAnsi="Arial Unicode MS" w:cs="Arial Unicode MS"/>
                  </w:rPr>
                  <w:t>☐</w:t>
                </w:r>
              </w:sdtContent>
            </w:sdt>
            <w:r w:rsidR="00A7612F">
              <w:t xml:space="preserve"> Activity 7.1 Tax and assessable income   </w:t>
            </w:r>
          </w:p>
          <w:p w14:paraId="000007DB" w14:textId="77777777" w:rsidR="00E211CD" w:rsidRDefault="00000000" w:rsidP="00F41CC9">
            <w:pPr>
              <w:pStyle w:val="Tablecondensed"/>
            </w:pPr>
            <w:sdt>
              <w:sdtPr>
                <w:tag w:val="goog_rdk_215"/>
                <w:id w:val="-386824203"/>
              </w:sdtPr>
              <w:sdtContent>
                <w:r w:rsidR="00A7612F">
                  <w:rPr>
                    <w:rFonts w:ascii="Arial Unicode MS" w:eastAsia="Arial Unicode MS" w:hAnsi="Arial Unicode MS" w:cs="Arial Unicode MS"/>
                  </w:rPr>
                  <w:t>☐</w:t>
                </w:r>
              </w:sdtContent>
            </w:sdt>
            <w:r w:rsidR="00A7612F">
              <w:t xml:space="preserve"> Activity 7.2 Superannuation </w:t>
            </w:r>
          </w:p>
          <w:p w14:paraId="000007DD" w14:textId="747FEC7C" w:rsidR="00E211CD" w:rsidRDefault="00000000" w:rsidP="00F41CC9">
            <w:pPr>
              <w:pStyle w:val="Tablecondensed"/>
            </w:pPr>
            <w:sdt>
              <w:sdtPr>
                <w:tag w:val="goog_rdk_216"/>
                <w:id w:val="665038660"/>
              </w:sdtPr>
              <w:sdtContent>
                <w:r w:rsidR="00A7612F">
                  <w:rPr>
                    <w:rFonts w:ascii="Arial Unicode MS" w:eastAsia="Arial Unicode MS" w:hAnsi="Arial Unicode MS" w:cs="Arial Unicode MS"/>
                  </w:rPr>
                  <w:t>☐</w:t>
                </w:r>
              </w:sdtContent>
            </w:sdt>
            <w:r w:rsidR="00A7612F">
              <w:t xml:space="preserve"> Activity 7.3 Pay slips   </w:t>
            </w:r>
          </w:p>
        </w:tc>
      </w:tr>
    </w:tbl>
    <w:p w14:paraId="000007EF" w14:textId="671FF695" w:rsidR="00E211CD" w:rsidRDefault="00A7612F" w:rsidP="00F41CC9">
      <w:pPr>
        <w:pStyle w:val="Heading1"/>
      </w:pPr>
      <w:bookmarkStart w:id="52" w:name="_Toc212643100"/>
      <w:r w:rsidRPr="00F41CC9">
        <w:t>Task 8: The Barefoot Investor and Financial Advisor summary presentation</w:t>
      </w:r>
      <w:bookmarkEnd w:id="52"/>
      <w:r w:rsidRPr="00F41CC9">
        <w:t xml:space="preserve"> </w:t>
      </w:r>
    </w:p>
    <w:tbl>
      <w:tblPr>
        <w:tblStyle w:val="afffff6"/>
        <w:tblW w:w="877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57DE4E64"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0" w:type="dxa"/>
          </w:tcPr>
          <w:p w14:paraId="000007F0" w14:textId="77777777" w:rsidR="00E211CD" w:rsidRPr="00F41CC9" w:rsidRDefault="00A7612F" w:rsidP="00F41CC9">
            <w:pPr>
              <w:pStyle w:val="Tableheadingcondensed"/>
              <w:jc w:val="center"/>
            </w:pPr>
            <w:r w:rsidRPr="00F41CC9">
              <w:t>Task checklist</w:t>
            </w:r>
          </w:p>
        </w:tc>
      </w:tr>
      <w:tr w:rsidR="00E211CD" w14:paraId="0672249A" w14:textId="77777777" w:rsidTr="177AED60">
        <w:trPr>
          <w:cnfStyle w:val="000000100000" w:firstRow="0" w:lastRow="0" w:firstColumn="0" w:lastColumn="0" w:oddVBand="0" w:evenVBand="0" w:oddHBand="1" w:evenHBand="0" w:firstRowFirstColumn="0" w:firstRowLastColumn="0" w:lastRowFirstColumn="0" w:lastRowLastColumn="0"/>
          <w:trHeight w:val="1188"/>
          <w:jc w:val="center"/>
        </w:trPr>
        <w:tc>
          <w:tcPr>
            <w:tcW w:w="8770" w:type="dxa"/>
          </w:tcPr>
          <w:p w14:paraId="000007F1" w14:textId="77777777" w:rsidR="00E211CD" w:rsidRDefault="00A7612F" w:rsidP="00F41CC9">
            <w:pPr>
              <w:pStyle w:val="Tablecondensed"/>
            </w:pPr>
            <w:r w:rsidRPr="177AED60">
              <w:t xml:space="preserve">Students will complete the following for Literacy Task 8.  </w:t>
            </w:r>
          </w:p>
          <w:p w14:paraId="000007F2" w14:textId="77777777" w:rsidR="00E211CD" w:rsidRDefault="00000000" w:rsidP="00F41CC9">
            <w:pPr>
              <w:pStyle w:val="Tablecondensed"/>
            </w:pPr>
            <w:sdt>
              <w:sdtPr>
                <w:tag w:val="goog_rdk_217"/>
                <w:id w:val="1983824364"/>
              </w:sdtPr>
              <w:sdtContent>
                <w:r w:rsidR="00A7612F">
                  <w:rPr>
                    <w:rFonts w:ascii="Arial Unicode MS" w:eastAsia="Arial Unicode MS" w:hAnsi="Arial Unicode MS" w:cs="Arial Unicode MS"/>
                  </w:rPr>
                  <w:t>☐</w:t>
                </w:r>
              </w:sdtContent>
            </w:sdt>
            <w:r w:rsidR="00A7612F">
              <w:t xml:space="preserve"> Activity 8.1 Revision </w:t>
            </w:r>
          </w:p>
          <w:p w14:paraId="000007F4" w14:textId="77AB372A" w:rsidR="00E211CD" w:rsidRDefault="00000000" w:rsidP="00F41CC9">
            <w:pPr>
              <w:pStyle w:val="Tablecondensed"/>
            </w:pPr>
            <w:sdt>
              <w:sdtPr>
                <w:tag w:val="goog_rdk_218"/>
                <w:id w:val="548705214"/>
              </w:sdtPr>
              <w:sdtContent>
                <w:r w:rsidR="00A7612F">
                  <w:rPr>
                    <w:rFonts w:ascii="Arial Unicode MS" w:eastAsia="Arial Unicode MS" w:hAnsi="Arial Unicode MS" w:cs="Arial Unicode MS"/>
                  </w:rPr>
                  <w:t>☐</w:t>
                </w:r>
              </w:sdtContent>
            </w:sdt>
            <w:r w:rsidR="00A7612F">
              <w:t xml:space="preserve"> Activity 8.2 Summary presentation  </w:t>
            </w:r>
          </w:p>
        </w:tc>
      </w:tr>
    </w:tbl>
    <w:p w14:paraId="000007F6" w14:textId="2EB1C049" w:rsidR="00E211CD" w:rsidRPr="00F41CC9" w:rsidRDefault="00A7612F" w:rsidP="00F41CC9">
      <w:pPr>
        <w:pStyle w:val="Heading3"/>
      </w:pPr>
      <w:bookmarkStart w:id="53" w:name="_Toc212643101"/>
      <w:r w:rsidRPr="00F41CC9">
        <w:t>Activity 8.1 Revision</w:t>
      </w:r>
      <w:bookmarkEnd w:id="53"/>
    </w:p>
    <w:p w14:paraId="000007F8" w14:textId="170BB449" w:rsidR="00E211CD" w:rsidRPr="002C10DE" w:rsidRDefault="00CE489B" w:rsidP="002C10DE">
      <w:pPr>
        <w:pStyle w:val="BodyText"/>
      </w:pPr>
      <w:r w:rsidRPr="002C10DE">
        <w:rPr>
          <w:noProof/>
        </w:rPr>
        <w:drawing>
          <wp:inline distT="0" distB="0" distL="0" distR="0" wp14:anchorId="73B0815A" wp14:editId="555F5ACC">
            <wp:extent cx="286938" cy="252000"/>
            <wp:effectExtent l="0" t="0" r="5715" b="2540"/>
            <wp:docPr id="937148178"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6F5F50E8" w:rsidRPr="002C10DE">
        <w:t xml:space="preserve"> </w:t>
      </w:r>
      <w:r w:rsidR="0015493F" w:rsidRPr="002C10DE">
        <w:rPr>
          <w:noProof/>
        </w:rPr>
        <w:drawing>
          <wp:inline distT="0" distB="0" distL="0" distR="0" wp14:anchorId="6E8A3719" wp14:editId="47709FE9">
            <wp:extent cx="239882" cy="252000"/>
            <wp:effectExtent l="0" t="0" r="1905" b="2540"/>
            <wp:docPr id="2115287361"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6F5F50E8" w:rsidRPr="002C10DE">
        <w:t xml:space="preserve"> </w:t>
      </w:r>
      <w:r w:rsidR="0015493F" w:rsidRPr="002C10DE">
        <w:rPr>
          <w:noProof/>
        </w:rPr>
        <w:drawing>
          <wp:inline distT="0" distB="0" distL="0" distR="0" wp14:anchorId="370FFFD4" wp14:editId="7BD64167">
            <wp:extent cx="286094" cy="252000"/>
            <wp:effectExtent l="0" t="0" r="0" b="2540"/>
            <wp:docPr id="617538659"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6F5F50E8" w:rsidRPr="002C10DE">
        <w:t xml:space="preserve"> </w:t>
      </w:r>
      <w:r w:rsidR="6F5F50E8" w:rsidRPr="002C10DE">
        <w:rPr>
          <w:rStyle w:val="Bold"/>
        </w:rPr>
        <w:t>Part 1:</w:t>
      </w:r>
      <w:r w:rsidR="6F5F50E8" w:rsidRPr="002C10DE">
        <w:t xml:space="preserve"> Complete the table below to identify key information you have learnt from our Financial Advisor sessions and </w:t>
      </w:r>
      <w:r w:rsidR="6F5F50E8" w:rsidRPr="002C10DE">
        <w:rPr>
          <w:rStyle w:val="italics"/>
        </w:rPr>
        <w:t>The Barefoot Investor</w:t>
      </w:r>
      <w:r w:rsidR="6F5F50E8" w:rsidRPr="002C10DE">
        <w:t xml:space="preserve"> chapter readings.</w:t>
      </w:r>
    </w:p>
    <w:tbl>
      <w:tblPr>
        <w:tblStyle w:val="afffff7"/>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547"/>
        <w:gridCol w:w="6258"/>
      </w:tblGrid>
      <w:tr w:rsidR="00E211CD" w14:paraId="63F2EC5A" w14:textId="77777777" w:rsidTr="002C10DE">
        <w:trPr>
          <w:trHeight w:val="850"/>
        </w:trPr>
        <w:tc>
          <w:tcPr>
            <w:tcW w:w="2547" w:type="dxa"/>
            <w:shd w:val="clear" w:color="auto" w:fill="00573F"/>
          </w:tcPr>
          <w:p w14:paraId="000007F9" w14:textId="77777777" w:rsidR="00E211CD" w:rsidRPr="002C10DE" w:rsidRDefault="00A7612F" w:rsidP="002C10DE">
            <w:pPr>
              <w:pStyle w:val="Tableheadingcondensed"/>
              <w:rPr>
                <w:rStyle w:val="Bold"/>
              </w:rPr>
            </w:pPr>
            <w:r w:rsidRPr="002C10DE">
              <w:rPr>
                <w:rStyle w:val="Bold"/>
              </w:rPr>
              <w:lastRenderedPageBreak/>
              <w:t>Credit cards</w:t>
            </w:r>
          </w:p>
        </w:tc>
        <w:tc>
          <w:tcPr>
            <w:tcW w:w="6258" w:type="dxa"/>
          </w:tcPr>
          <w:p w14:paraId="00000800" w14:textId="77777777" w:rsidR="00E211CD" w:rsidRPr="002C10DE" w:rsidRDefault="00E211CD" w:rsidP="002C10DE">
            <w:pPr>
              <w:pStyle w:val="Tablecondensed"/>
            </w:pPr>
          </w:p>
        </w:tc>
      </w:tr>
      <w:tr w:rsidR="00E211CD" w14:paraId="796232AD" w14:textId="77777777" w:rsidTr="002C10DE">
        <w:trPr>
          <w:trHeight w:val="850"/>
        </w:trPr>
        <w:tc>
          <w:tcPr>
            <w:tcW w:w="2547" w:type="dxa"/>
            <w:shd w:val="clear" w:color="auto" w:fill="00573F"/>
          </w:tcPr>
          <w:p w14:paraId="00000801" w14:textId="77777777" w:rsidR="00E211CD" w:rsidRPr="002C10DE" w:rsidRDefault="00A7612F" w:rsidP="002C10DE">
            <w:pPr>
              <w:pStyle w:val="Tableheadingcondensed"/>
              <w:rPr>
                <w:rStyle w:val="Bold"/>
              </w:rPr>
            </w:pPr>
            <w:r w:rsidRPr="002C10DE">
              <w:rPr>
                <w:rStyle w:val="Bold"/>
              </w:rPr>
              <w:t>Personal Loans</w:t>
            </w:r>
          </w:p>
        </w:tc>
        <w:tc>
          <w:tcPr>
            <w:tcW w:w="6258" w:type="dxa"/>
          </w:tcPr>
          <w:p w14:paraId="00000808" w14:textId="77777777" w:rsidR="00E211CD" w:rsidRPr="002C10DE" w:rsidRDefault="00E211CD" w:rsidP="002C10DE">
            <w:pPr>
              <w:pStyle w:val="Tablecondensed"/>
            </w:pPr>
          </w:p>
        </w:tc>
      </w:tr>
      <w:tr w:rsidR="00E211CD" w14:paraId="473F0BF6" w14:textId="77777777" w:rsidTr="002C10DE">
        <w:trPr>
          <w:trHeight w:val="850"/>
        </w:trPr>
        <w:tc>
          <w:tcPr>
            <w:tcW w:w="2547" w:type="dxa"/>
            <w:shd w:val="clear" w:color="auto" w:fill="00573F"/>
          </w:tcPr>
          <w:p w14:paraId="00000809" w14:textId="77777777" w:rsidR="00E211CD" w:rsidRPr="002C10DE" w:rsidRDefault="00A7612F" w:rsidP="002C10DE">
            <w:pPr>
              <w:pStyle w:val="Tableheadingcondensed"/>
              <w:rPr>
                <w:rStyle w:val="Bold"/>
              </w:rPr>
            </w:pPr>
            <w:r w:rsidRPr="002C10DE">
              <w:rPr>
                <w:rStyle w:val="Bold"/>
              </w:rPr>
              <w:t>Tax time</w:t>
            </w:r>
          </w:p>
        </w:tc>
        <w:tc>
          <w:tcPr>
            <w:tcW w:w="6258" w:type="dxa"/>
          </w:tcPr>
          <w:p w14:paraId="00000810" w14:textId="77777777" w:rsidR="00E211CD" w:rsidRPr="002C10DE" w:rsidRDefault="00E211CD" w:rsidP="002C10DE">
            <w:pPr>
              <w:pStyle w:val="Tablecondensed"/>
            </w:pPr>
          </w:p>
        </w:tc>
      </w:tr>
      <w:tr w:rsidR="00E211CD" w14:paraId="58BAB29C" w14:textId="77777777" w:rsidTr="002C10DE">
        <w:trPr>
          <w:trHeight w:val="850"/>
        </w:trPr>
        <w:tc>
          <w:tcPr>
            <w:tcW w:w="2547" w:type="dxa"/>
            <w:shd w:val="clear" w:color="auto" w:fill="00573F"/>
          </w:tcPr>
          <w:p w14:paraId="00000811" w14:textId="77777777" w:rsidR="00E211CD" w:rsidRPr="002C10DE" w:rsidRDefault="00A7612F" w:rsidP="002C10DE">
            <w:pPr>
              <w:pStyle w:val="Tableheadingcondensed"/>
              <w:rPr>
                <w:rStyle w:val="Bold"/>
              </w:rPr>
            </w:pPr>
            <w:r w:rsidRPr="002C10DE">
              <w:rPr>
                <w:rStyle w:val="Bold"/>
              </w:rPr>
              <w:t>Superannuation</w:t>
            </w:r>
          </w:p>
        </w:tc>
        <w:tc>
          <w:tcPr>
            <w:tcW w:w="6258" w:type="dxa"/>
          </w:tcPr>
          <w:p w14:paraId="00000818" w14:textId="77777777" w:rsidR="00E211CD" w:rsidRPr="002C10DE" w:rsidRDefault="00E211CD" w:rsidP="002C10DE">
            <w:pPr>
              <w:pStyle w:val="Tablecondensed"/>
            </w:pPr>
          </w:p>
        </w:tc>
      </w:tr>
      <w:tr w:rsidR="00E211CD" w14:paraId="0D62E723" w14:textId="77777777" w:rsidTr="002C10DE">
        <w:trPr>
          <w:trHeight w:val="850"/>
        </w:trPr>
        <w:tc>
          <w:tcPr>
            <w:tcW w:w="2547" w:type="dxa"/>
            <w:shd w:val="clear" w:color="auto" w:fill="00573F"/>
          </w:tcPr>
          <w:p w14:paraId="00000819" w14:textId="77777777" w:rsidR="00E211CD" w:rsidRPr="002C10DE" w:rsidRDefault="00A7612F" w:rsidP="002C10DE">
            <w:pPr>
              <w:pStyle w:val="Tableheadingcondensed"/>
              <w:rPr>
                <w:rStyle w:val="Bold"/>
              </w:rPr>
            </w:pPr>
            <w:r w:rsidRPr="002C10DE">
              <w:rPr>
                <w:rStyle w:val="Bold"/>
              </w:rPr>
              <w:t>Budgeting</w:t>
            </w:r>
          </w:p>
        </w:tc>
        <w:tc>
          <w:tcPr>
            <w:tcW w:w="6258" w:type="dxa"/>
          </w:tcPr>
          <w:p w14:paraId="0000081F" w14:textId="77777777" w:rsidR="00E211CD" w:rsidRPr="002C10DE" w:rsidRDefault="00E211CD" w:rsidP="002C10DE">
            <w:pPr>
              <w:pStyle w:val="Tablecondensed"/>
            </w:pPr>
          </w:p>
        </w:tc>
      </w:tr>
      <w:tr w:rsidR="00E211CD" w14:paraId="2649E2BD" w14:textId="77777777" w:rsidTr="002C10DE">
        <w:trPr>
          <w:trHeight w:val="850"/>
        </w:trPr>
        <w:tc>
          <w:tcPr>
            <w:tcW w:w="2547" w:type="dxa"/>
            <w:shd w:val="clear" w:color="auto" w:fill="00573F"/>
          </w:tcPr>
          <w:p w14:paraId="00000820" w14:textId="77777777" w:rsidR="00E211CD" w:rsidRPr="002C10DE" w:rsidRDefault="00A7612F" w:rsidP="002C10DE">
            <w:pPr>
              <w:pStyle w:val="Tableheadingcondensed"/>
              <w:rPr>
                <w:rStyle w:val="Bold"/>
              </w:rPr>
            </w:pPr>
            <w:proofErr w:type="spellStart"/>
            <w:r w:rsidRPr="002C10DE">
              <w:rPr>
                <w:rStyle w:val="Bold"/>
              </w:rPr>
              <w:t>Payslips</w:t>
            </w:r>
            <w:proofErr w:type="spellEnd"/>
          </w:p>
        </w:tc>
        <w:tc>
          <w:tcPr>
            <w:tcW w:w="6258" w:type="dxa"/>
          </w:tcPr>
          <w:p w14:paraId="00000826" w14:textId="77777777" w:rsidR="00E211CD" w:rsidRPr="002C10DE" w:rsidRDefault="00E211CD" w:rsidP="002C10DE">
            <w:pPr>
              <w:pStyle w:val="Tablecondensed"/>
            </w:pPr>
          </w:p>
        </w:tc>
      </w:tr>
      <w:tr w:rsidR="00E211CD" w14:paraId="7B8C28E6" w14:textId="77777777" w:rsidTr="002C10DE">
        <w:trPr>
          <w:trHeight w:val="850"/>
        </w:trPr>
        <w:tc>
          <w:tcPr>
            <w:tcW w:w="2547" w:type="dxa"/>
            <w:shd w:val="clear" w:color="auto" w:fill="00573F"/>
          </w:tcPr>
          <w:p w14:paraId="00000827" w14:textId="77777777" w:rsidR="00E211CD" w:rsidRPr="002C10DE" w:rsidRDefault="00A7612F" w:rsidP="002C10DE">
            <w:pPr>
              <w:pStyle w:val="Tableheadingcondensed"/>
              <w:rPr>
                <w:rStyle w:val="Bold"/>
              </w:rPr>
            </w:pPr>
            <w:r w:rsidRPr="002C10DE">
              <w:rPr>
                <w:rStyle w:val="Bold"/>
              </w:rPr>
              <w:t xml:space="preserve">Financial documents </w:t>
            </w:r>
          </w:p>
        </w:tc>
        <w:tc>
          <w:tcPr>
            <w:tcW w:w="6258" w:type="dxa"/>
          </w:tcPr>
          <w:p w14:paraId="0000082D" w14:textId="77777777" w:rsidR="00E211CD" w:rsidRPr="002C10DE" w:rsidRDefault="00E211CD" w:rsidP="002C10DE">
            <w:pPr>
              <w:pStyle w:val="Tablecondensed"/>
            </w:pPr>
          </w:p>
        </w:tc>
      </w:tr>
      <w:tr w:rsidR="00E211CD" w14:paraId="4B0A0141" w14:textId="77777777" w:rsidTr="002C10DE">
        <w:trPr>
          <w:trHeight w:val="850"/>
        </w:trPr>
        <w:tc>
          <w:tcPr>
            <w:tcW w:w="2547" w:type="dxa"/>
            <w:shd w:val="clear" w:color="auto" w:fill="00573F"/>
          </w:tcPr>
          <w:p w14:paraId="0000082E" w14:textId="77777777" w:rsidR="00E211CD" w:rsidRPr="002C10DE" w:rsidRDefault="00A7612F" w:rsidP="002C10DE">
            <w:pPr>
              <w:pStyle w:val="Tableheadingcondensed"/>
              <w:rPr>
                <w:rStyle w:val="Bold"/>
              </w:rPr>
            </w:pPr>
            <w:r w:rsidRPr="002C10DE">
              <w:rPr>
                <w:rStyle w:val="Bold"/>
              </w:rPr>
              <w:t>Financial advisor – individual questions and follow up wonderings</w:t>
            </w:r>
          </w:p>
        </w:tc>
        <w:tc>
          <w:tcPr>
            <w:tcW w:w="6258" w:type="dxa"/>
          </w:tcPr>
          <w:p w14:paraId="00000834" w14:textId="77777777" w:rsidR="00E211CD" w:rsidRPr="002C10DE" w:rsidRDefault="00E211CD" w:rsidP="002C10DE">
            <w:pPr>
              <w:pStyle w:val="Tablecondensed"/>
            </w:pPr>
          </w:p>
        </w:tc>
      </w:tr>
    </w:tbl>
    <w:p w14:paraId="00000835" w14:textId="77777777" w:rsidR="00E211CD" w:rsidRPr="002C10DE" w:rsidRDefault="00E211CD" w:rsidP="002C10DE">
      <w:pPr>
        <w:pStyle w:val="BodyText"/>
      </w:pPr>
    </w:p>
    <w:tbl>
      <w:tblPr>
        <w:tblStyle w:val="afffff8"/>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59DF04A3" w14:textId="77777777" w:rsidTr="177AED60">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836" w14:textId="77777777" w:rsidR="00E211CD" w:rsidRDefault="00A7612F" w:rsidP="002C10DE">
            <w:pPr>
              <w:pStyle w:val="Tableheadingcondensed"/>
              <w:jc w:val="center"/>
            </w:pPr>
            <w:r>
              <w:t>Task 8: Activity 8.1 Revision</w:t>
            </w:r>
          </w:p>
          <w:p w14:paraId="00000837" w14:textId="471202A3" w:rsidR="00E211CD" w:rsidRDefault="00A7612F" w:rsidP="002C10DE">
            <w:pPr>
              <w:pStyle w:val="Tableheadingcondensed"/>
              <w:jc w:val="center"/>
            </w:pPr>
            <w:r>
              <w:t xml:space="preserve">Student </w:t>
            </w:r>
            <w:r w:rsidR="002C10DE">
              <w:t>r</w:t>
            </w:r>
            <w:r>
              <w:t>eflection: How well did you go with this step? (Please tick the box below)</w:t>
            </w:r>
          </w:p>
        </w:tc>
      </w:tr>
      <w:tr w:rsidR="00E211CD" w14:paraId="5BC1BBE0"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83C" w14:textId="77777777" w:rsidR="00E211CD" w:rsidRDefault="00000000" w:rsidP="002C10DE">
            <w:pPr>
              <w:pStyle w:val="Tablecondensed"/>
              <w:jc w:val="center"/>
            </w:pPr>
            <w:sdt>
              <w:sdtPr>
                <w:tag w:val="goog_rdk_219"/>
                <w:id w:val="-507499437"/>
              </w:sdtPr>
              <w:sdtContent>
                <w:r w:rsidR="00A7612F">
                  <w:rPr>
                    <w:rFonts w:ascii="Arial Unicode MS" w:eastAsia="Arial Unicode MS" w:hAnsi="Arial Unicode MS" w:cs="Arial Unicode MS"/>
                  </w:rPr>
                  <w:t>☐</w:t>
                </w:r>
              </w:sdtContent>
            </w:sdt>
            <w:r w:rsidR="00A7612F">
              <w:t>Not Submitted</w:t>
            </w:r>
          </w:p>
        </w:tc>
        <w:tc>
          <w:tcPr>
            <w:tcW w:w="1815" w:type="dxa"/>
          </w:tcPr>
          <w:p w14:paraId="0000083D" w14:textId="77777777" w:rsidR="00E211CD" w:rsidRDefault="00000000" w:rsidP="002C10DE">
            <w:pPr>
              <w:pStyle w:val="Tablecondensed"/>
              <w:jc w:val="center"/>
            </w:pPr>
            <w:sdt>
              <w:sdtPr>
                <w:tag w:val="goog_rdk_220"/>
                <w:id w:val="748247520"/>
              </w:sdtPr>
              <w:sdtContent>
                <w:r w:rsidR="00A7612F">
                  <w:rPr>
                    <w:rFonts w:ascii="Arial Unicode MS" w:eastAsia="Arial Unicode MS" w:hAnsi="Arial Unicode MS" w:cs="Arial Unicode MS"/>
                  </w:rPr>
                  <w:t>☐</w:t>
                </w:r>
              </w:sdtContent>
            </w:sdt>
            <w:r w:rsidR="00A7612F">
              <w:t>Beginning</w:t>
            </w:r>
          </w:p>
        </w:tc>
        <w:tc>
          <w:tcPr>
            <w:tcW w:w="1876" w:type="dxa"/>
          </w:tcPr>
          <w:p w14:paraId="0000083E" w14:textId="77777777" w:rsidR="00E211CD" w:rsidRDefault="00000000" w:rsidP="002C10DE">
            <w:pPr>
              <w:pStyle w:val="Tablecondensed"/>
              <w:jc w:val="center"/>
            </w:pPr>
            <w:sdt>
              <w:sdtPr>
                <w:tag w:val="goog_rdk_221"/>
                <w:id w:val="-918477400"/>
              </w:sdtPr>
              <w:sdtContent>
                <w:r w:rsidR="00A7612F">
                  <w:rPr>
                    <w:rFonts w:ascii="Arial Unicode MS" w:eastAsia="Arial Unicode MS" w:hAnsi="Arial Unicode MS" w:cs="Arial Unicode MS"/>
                  </w:rPr>
                  <w:t>☐</w:t>
                </w:r>
              </w:sdtContent>
            </w:sdt>
            <w:r w:rsidR="00A7612F">
              <w:t>Consolidating</w:t>
            </w:r>
          </w:p>
        </w:tc>
        <w:tc>
          <w:tcPr>
            <w:tcW w:w="1765" w:type="dxa"/>
          </w:tcPr>
          <w:p w14:paraId="0000083F" w14:textId="77777777" w:rsidR="00E211CD" w:rsidRDefault="00000000" w:rsidP="002C10DE">
            <w:pPr>
              <w:pStyle w:val="Tablecondensed"/>
              <w:jc w:val="center"/>
            </w:pPr>
            <w:sdt>
              <w:sdtPr>
                <w:tag w:val="goog_rdk_222"/>
                <w:id w:val="-1438584233"/>
              </w:sdtPr>
              <w:sdtContent>
                <w:r w:rsidR="00A7612F">
                  <w:rPr>
                    <w:rFonts w:ascii="Arial Unicode MS" w:eastAsia="Arial Unicode MS" w:hAnsi="Arial Unicode MS" w:cs="Arial Unicode MS"/>
                  </w:rPr>
                  <w:t>☐</w:t>
                </w:r>
              </w:sdtContent>
            </w:sdt>
            <w:r w:rsidR="00A7612F">
              <w:t>Achieving</w:t>
            </w:r>
          </w:p>
        </w:tc>
        <w:tc>
          <w:tcPr>
            <w:tcW w:w="1747" w:type="dxa"/>
          </w:tcPr>
          <w:p w14:paraId="00000840" w14:textId="77777777" w:rsidR="00E211CD" w:rsidRDefault="00000000" w:rsidP="002C10DE">
            <w:pPr>
              <w:pStyle w:val="Tablecondensed"/>
              <w:jc w:val="center"/>
            </w:pPr>
            <w:sdt>
              <w:sdtPr>
                <w:tag w:val="goog_rdk_223"/>
                <w:id w:val="-538601454"/>
              </w:sdtPr>
              <w:sdtContent>
                <w:r w:rsidR="00A7612F">
                  <w:rPr>
                    <w:rFonts w:ascii="Arial Unicode MS" w:eastAsia="Arial Unicode MS" w:hAnsi="Arial Unicode MS" w:cs="Arial Unicode MS"/>
                  </w:rPr>
                  <w:t>☐</w:t>
                </w:r>
              </w:sdtContent>
            </w:sdt>
            <w:r w:rsidR="00A7612F">
              <w:t>Excelling</w:t>
            </w:r>
          </w:p>
        </w:tc>
      </w:tr>
      <w:tr w:rsidR="00E211CD" w14:paraId="32517856"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842" w14:textId="407A5FB2" w:rsidR="00E211CD" w:rsidRDefault="00A7612F" w:rsidP="002C10DE">
            <w:pPr>
              <w:pStyle w:val="Tablecondensed"/>
            </w:pPr>
            <w:r>
              <w:t xml:space="preserve">Student </w:t>
            </w:r>
            <w:r w:rsidR="002C10DE">
              <w:t>c</w:t>
            </w:r>
            <w:r>
              <w:t>omment (</w:t>
            </w:r>
            <w:r w:rsidR="002C10DE">
              <w:t>o</w:t>
            </w:r>
            <w:r>
              <w:t>ptional):</w:t>
            </w:r>
          </w:p>
        </w:tc>
      </w:tr>
      <w:tr w:rsidR="00E211CD" w14:paraId="7A824DA9"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847" w14:textId="2F668DBC" w:rsidR="00E211CD" w:rsidRPr="002C10DE" w:rsidRDefault="00A7612F" w:rsidP="002C10DE">
            <w:pPr>
              <w:pStyle w:val="Tableheadingcondensed"/>
              <w:jc w:val="center"/>
              <w:rPr>
                <w:rStyle w:val="Bold"/>
              </w:rPr>
            </w:pPr>
            <w:r w:rsidRPr="002C10DE">
              <w:rPr>
                <w:rStyle w:val="Bold"/>
              </w:rPr>
              <w:t xml:space="preserve">Teacher </w:t>
            </w:r>
            <w:r w:rsidR="002C10DE" w:rsidRPr="002C10DE">
              <w:rPr>
                <w:rStyle w:val="Bold"/>
              </w:rPr>
              <w:t>f</w:t>
            </w:r>
            <w:r w:rsidRPr="002C10DE">
              <w:rPr>
                <w:rStyle w:val="Bold"/>
              </w:rPr>
              <w:t>eedback</w:t>
            </w:r>
          </w:p>
        </w:tc>
      </w:tr>
      <w:tr w:rsidR="00E211CD" w14:paraId="73EA451A"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84C" w14:textId="77777777" w:rsidR="00E211CD" w:rsidRPr="002C10DE" w:rsidRDefault="00000000" w:rsidP="002C10DE">
            <w:pPr>
              <w:pStyle w:val="Tablecondensed"/>
              <w:jc w:val="center"/>
            </w:pPr>
            <w:sdt>
              <w:sdtPr>
                <w:tag w:val="goog_rdk_224"/>
                <w:id w:val="-115732069"/>
              </w:sdtPr>
              <w:sdtContent>
                <w:r w:rsidR="00A7612F" w:rsidRPr="002C10DE">
                  <w:rPr>
                    <w:rFonts w:ascii="Segoe UI Symbol" w:hAnsi="Segoe UI Symbol" w:cs="Segoe UI Symbol"/>
                  </w:rPr>
                  <w:t>☐</w:t>
                </w:r>
              </w:sdtContent>
            </w:sdt>
            <w:r w:rsidR="00A7612F" w:rsidRPr="002C10DE">
              <w:t>Not Submitted</w:t>
            </w:r>
          </w:p>
        </w:tc>
        <w:tc>
          <w:tcPr>
            <w:tcW w:w="1815" w:type="dxa"/>
          </w:tcPr>
          <w:p w14:paraId="0000084D" w14:textId="77777777" w:rsidR="00E211CD" w:rsidRPr="002C10DE" w:rsidRDefault="00000000" w:rsidP="002C10DE">
            <w:pPr>
              <w:pStyle w:val="Tablecondensed"/>
              <w:jc w:val="center"/>
            </w:pPr>
            <w:sdt>
              <w:sdtPr>
                <w:tag w:val="goog_rdk_225"/>
                <w:id w:val="-145319861"/>
              </w:sdtPr>
              <w:sdtContent>
                <w:r w:rsidR="00A7612F" w:rsidRPr="002C10DE">
                  <w:rPr>
                    <w:rFonts w:ascii="Segoe UI Symbol" w:hAnsi="Segoe UI Symbol" w:cs="Segoe UI Symbol"/>
                  </w:rPr>
                  <w:t>☐</w:t>
                </w:r>
              </w:sdtContent>
            </w:sdt>
            <w:r w:rsidR="00A7612F" w:rsidRPr="002C10DE">
              <w:t>Beginning</w:t>
            </w:r>
          </w:p>
        </w:tc>
        <w:tc>
          <w:tcPr>
            <w:tcW w:w="1876" w:type="dxa"/>
          </w:tcPr>
          <w:p w14:paraId="0000084E" w14:textId="77777777" w:rsidR="00E211CD" w:rsidRPr="002C10DE" w:rsidRDefault="00000000" w:rsidP="002C10DE">
            <w:pPr>
              <w:pStyle w:val="Tablecondensed"/>
              <w:jc w:val="center"/>
            </w:pPr>
            <w:sdt>
              <w:sdtPr>
                <w:tag w:val="goog_rdk_226"/>
                <w:id w:val="-569500984"/>
              </w:sdtPr>
              <w:sdtContent>
                <w:r w:rsidR="00A7612F" w:rsidRPr="002C10DE">
                  <w:rPr>
                    <w:rFonts w:ascii="Segoe UI Symbol" w:hAnsi="Segoe UI Symbol" w:cs="Segoe UI Symbol"/>
                  </w:rPr>
                  <w:t>☐</w:t>
                </w:r>
              </w:sdtContent>
            </w:sdt>
            <w:r w:rsidR="00A7612F" w:rsidRPr="002C10DE">
              <w:t>Consolidating</w:t>
            </w:r>
          </w:p>
        </w:tc>
        <w:tc>
          <w:tcPr>
            <w:tcW w:w="1765" w:type="dxa"/>
          </w:tcPr>
          <w:p w14:paraId="0000084F" w14:textId="77777777" w:rsidR="00E211CD" w:rsidRPr="002C10DE" w:rsidRDefault="00000000" w:rsidP="002C10DE">
            <w:pPr>
              <w:pStyle w:val="Tablecondensed"/>
              <w:jc w:val="center"/>
            </w:pPr>
            <w:sdt>
              <w:sdtPr>
                <w:tag w:val="goog_rdk_227"/>
                <w:id w:val="-2023869798"/>
              </w:sdtPr>
              <w:sdtContent>
                <w:r w:rsidR="00A7612F" w:rsidRPr="002C10DE">
                  <w:rPr>
                    <w:rFonts w:ascii="Segoe UI Symbol" w:hAnsi="Segoe UI Symbol" w:cs="Segoe UI Symbol"/>
                  </w:rPr>
                  <w:t>☐</w:t>
                </w:r>
              </w:sdtContent>
            </w:sdt>
            <w:r w:rsidR="00A7612F" w:rsidRPr="002C10DE">
              <w:t>Achieving</w:t>
            </w:r>
          </w:p>
        </w:tc>
        <w:tc>
          <w:tcPr>
            <w:tcW w:w="1747" w:type="dxa"/>
          </w:tcPr>
          <w:p w14:paraId="00000850" w14:textId="77777777" w:rsidR="00E211CD" w:rsidRPr="002C10DE" w:rsidRDefault="00000000" w:rsidP="002C10DE">
            <w:pPr>
              <w:pStyle w:val="Tablecondensed"/>
              <w:jc w:val="center"/>
            </w:pPr>
            <w:sdt>
              <w:sdtPr>
                <w:tag w:val="goog_rdk_228"/>
                <w:id w:val="-739316595"/>
              </w:sdtPr>
              <w:sdtContent>
                <w:r w:rsidR="00A7612F" w:rsidRPr="002C10DE">
                  <w:rPr>
                    <w:rFonts w:ascii="Segoe UI Symbol" w:hAnsi="Segoe UI Symbol" w:cs="Segoe UI Symbol"/>
                  </w:rPr>
                  <w:t>☐</w:t>
                </w:r>
              </w:sdtContent>
            </w:sdt>
            <w:r w:rsidR="00A7612F" w:rsidRPr="002C10DE">
              <w:t>Excelling</w:t>
            </w:r>
          </w:p>
        </w:tc>
      </w:tr>
      <w:tr w:rsidR="00E211CD" w14:paraId="7D69E842" w14:textId="77777777" w:rsidTr="177AED60">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851" w14:textId="77777777" w:rsidR="00E211CD" w:rsidRPr="002C10DE" w:rsidRDefault="00A7612F" w:rsidP="002C10DE">
            <w:pPr>
              <w:pStyle w:val="Tablecondensed"/>
            </w:pPr>
            <w:r w:rsidRPr="002C10DE">
              <w:rPr>
                <w:rStyle w:val="Bold"/>
              </w:rPr>
              <w:t>Not Submitted:</w:t>
            </w:r>
            <w:r w:rsidRPr="002C10DE">
              <w:t xml:space="preserve"> No work has been submitted or attempted for this outcome. </w:t>
            </w:r>
          </w:p>
        </w:tc>
        <w:tc>
          <w:tcPr>
            <w:tcW w:w="1815" w:type="dxa"/>
          </w:tcPr>
          <w:p w14:paraId="00000852" w14:textId="77777777" w:rsidR="00E211CD" w:rsidRPr="002C10DE" w:rsidRDefault="00A7612F" w:rsidP="002C10DE">
            <w:pPr>
              <w:pStyle w:val="Tablecondensed"/>
            </w:pPr>
            <w:r w:rsidRPr="002C10DE">
              <w:rPr>
                <w:rStyle w:val="Bold"/>
              </w:rPr>
              <w:t>Beginning:</w:t>
            </w:r>
            <w:r w:rsidRPr="002C10DE">
              <w:t xml:space="preserve"> You have attempted to identify key information for a range of financial topics. To bump it up, re-read the task requirements and complete all aspects of the task.</w:t>
            </w:r>
          </w:p>
        </w:tc>
        <w:tc>
          <w:tcPr>
            <w:tcW w:w="1876" w:type="dxa"/>
          </w:tcPr>
          <w:p w14:paraId="00000853" w14:textId="77777777" w:rsidR="00E211CD" w:rsidRPr="002C10DE" w:rsidRDefault="00A7612F" w:rsidP="002C10DE">
            <w:pPr>
              <w:pStyle w:val="Tablecondensed"/>
            </w:pPr>
            <w:r w:rsidRPr="002C10DE">
              <w:rPr>
                <w:rStyle w:val="Bold"/>
              </w:rPr>
              <w:t>Consolidating:</w:t>
            </w:r>
            <w:r w:rsidRPr="002C10DE">
              <w:t xml:space="preserve"> You have provided basic responses for most of the financial topics listed in the table. To bump it up, you need to identify key information for all financial topics covered. </w:t>
            </w:r>
          </w:p>
        </w:tc>
        <w:tc>
          <w:tcPr>
            <w:tcW w:w="1765" w:type="dxa"/>
          </w:tcPr>
          <w:p w14:paraId="00000854" w14:textId="77777777" w:rsidR="00E211CD" w:rsidRPr="002C10DE" w:rsidRDefault="00A7612F" w:rsidP="002C10DE">
            <w:pPr>
              <w:pStyle w:val="Tablecondensed"/>
            </w:pPr>
            <w:r w:rsidRPr="002C10DE">
              <w:rPr>
                <w:rStyle w:val="Bold"/>
              </w:rPr>
              <w:t>Achieving:</w:t>
            </w:r>
            <w:r w:rsidRPr="002C10DE">
              <w:t xml:space="preserve"> You have provided detailed responses for most of the financial topics listed in the table. To bump it up, you need to provide detailed responses for all financial topics covered.</w:t>
            </w:r>
          </w:p>
        </w:tc>
        <w:tc>
          <w:tcPr>
            <w:tcW w:w="1747" w:type="dxa"/>
          </w:tcPr>
          <w:p w14:paraId="00000855" w14:textId="77777777" w:rsidR="00E211CD" w:rsidRPr="002C10DE" w:rsidRDefault="00A7612F" w:rsidP="002C10DE">
            <w:pPr>
              <w:pStyle w:val="Tablecondensed"/>
            </w:pPr>
            <w:r w:rsidRPr="002C10DE">
              <w:rPr>
                <w:rStyle w:val="Bold"/>
              </w:rPr>
              <w:t>Excelling:</w:t>
            </w:r>
            <w:r w:rsidRPr="002C10DE">
              <w:t xml:space="preserve"> You have provided detailed responses for </w:t>
            </w:r>
            <w:proofErr w:type="gramStart"/>
            <w:r w:rsidRPr="002C10DE">
              <w:t>all of</w:t>
            </w:r>
            <w:proofErr w:type="gramEnd"/>
            <w:r w:rsidRPr="002C10DE">
              <w:t xml:space="preserve"> the financial topics listed in the table. Great work! </w:t>
            </w:r>
          </w:p>
        </w:tc>
      </w:tr>
      <w:tr w:rsidR="00E211CD" w14:paraId="630028E1" w14:textId="77777777" w:rsidTr="177AED60">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857" w14:textId="0BB6AABF" w:rsidR="00E211CD" w:rsidRPr="002C10DE" w:rsidRDefault="00A7612F" w:rsidP="002C10DE">
            <w:pPr>
              <w:pStyle w:val="Tablecondensed"/>
            </w:pPr>
            <w:r w:rsidRPr="002C10DE">
              <w:t xml:space="preserve">Teacher </w:t>
            </w:r>
            <w:r w:rsidR="002C10DE" w:rsidRPr="002C10DE">
              <w:t>c</w:t>
            </w:r>
            <w:r w:rsidRPr="002C10DE">
              <w:t>omment:</w:t>
            </w:r>
          </w:p>
        </w:tc>
      </w:tr>
    </w:tbl>
    <w:p w14:paraId="0000085E" w14:textId="236A0741" w:rsidR="00E211CD" w:rsidRPr="002C10DE" w:rsidRDefault="00A7612F" w:rsidP="002C10DE">
      <w:pPr>
        <w:pStyle w:val="Heading3"/>
      </w:pPr>
      <w:bookmarkStart w:id="54" w:name="_heading=h.fu9jode1bt1g" w:colFirst="0" w:colLast="0"/>
      <w:bookmarkStart w:id="55" w:name="_Toc212643102"/>
      <w:bookmarkEnd w:id="54"/>
      <w:r w:rsidRPr="002C10DE">
        <w:t>Activity 8.2 Summary presentation</w:t>
      </w:r>
      <w:bookmarkEnd w:id="55"/>
    </w:p>
    <w:p w14:paraId="0000085F" w14:textId="41A7266B" w:rsidR="00E211CD" w:rsidRPr="002C10DE" w:rsidRDefault="00CE489B" w:rsidP="002C10DE">
      <w:pPr>
        <w:pStyle w:val="BodyText"/>
      </w:pPr>
      <w:bookmarkStart w:id="56" w:name="_heading=h.7t9w2qfj3r0m" w:colFirst="0" w:colLast="0"/>
      <w:bookmarkEnd w:id="56"/>
      <w:r w:rsidRPr="002C10DE">
        <w:rPr>
          <w:noProof/>
        </w:rPr>
        <w:drawing>
          <wp:inline distT="0" distB="0" distL="0" distR="0" wp14:anchorId="4479A180" wp14:editId="0935820C">
            <wp:extent cx="286938" cy="252000"/>
            <wp:effectExtent l="0" t="0" r="5715" b="2540"/>
            <wp:docPr id="1499390177"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00A7612F" w:rsidRPr="002C10DE">
        <w:t xml:space="preserve"> </w:t>
      </w:r>
      <w:r w:rsidR="00A7612F" w:rsidRPr="002C10DE">
        <w:rPr>
          <w:rStyle w:val="Bold"/>
        </w:rPr>
        <w:t>Teacher advice:</w:t>
      </w:r>
      <w:r w:rsidR="00A7612F" w:rsidRPr="002C10DE">
        <w:t xml:space="preserve"> You will need to add to this task agreed upon information and a micro-rubric or feedback table for your students’ presentations. </w:t>
      </w:r>
    </w:p>
    <w:p w14:paraId="00000860" w14:textId="74BD6512" w:rsidR="00E211CD" w:rsidRPr="002C10DE" w:rsidRDefault="00CE489B" w:rsidP="002C10DE">
      <w:pPr>
        <w:pStyle w:val="BodyText"/>
      </w:pPr>
      <w:r w:rsidRPr="002C10DE">
        <w:rPr>
          <w:noProof/>
        </w:rPr>
        <w:lastRenderedPageBreak/>
        <w:drawing>
          <wp:inline distT="0" distB="0" distL="0" distR="0" wp14:anchorId="3F66BEFB" wp14:editId="63B96EC9">
            <wp:extent cx="286938" cy="252000"/>
            <wp:effectExtent l="0" t="0" r="5715" b="2540"/>
            <wp:docPr id="1650130685"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5"/>
                    <a:stretch>
                      <a:fillRect/>
                    </a:stretch>
                  </pic:blipFill>
                  <pic:spPr>
                    <a:xfrm>
                      <a:off x="0" y="0"/>
                      <a:ext cx="286938" cy="252000"/>
                    </a:xfrm>
                    <a:prstGeom prst="rect">
                      <a:avLst/>
                    </a:prstGeom>
                  </pic:spPr>
                </pic:pic>
              </a:graphicData>
            </a:graphic>
          </wp:inline>
        </w:drawing>
      </w:r>
      <w:r w:rsidR="00A7612F" w:rsidRPr="002C10DE">
        <w:t xml:space="preserve"> </w:t>
      </w:r>
      <w:r w:rsidR="0015493F" w:rsidRPr="002C10DE">
        <w:rPr>
          <w:noProof/>
        </w:rPr>
        <w:drawing>
          <wp:inline distT="0" distB="0" distL="0" distR="0" wp14:anchorId="7B3519CA" wp14:editId="3F2B5FAE">
            <wp:extent cx="239882" cy="252000"/>
            <wp:effectExtent l="0" t="0" r="1905" b="2540"/>
            <wp:docPr id="1329441138"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6"/>
                    <a:stretch>
                      <a:fillRect/>
                    </a:stretch>
                  </pic:blipFill>
                  <pic:spPr>
                    <a:xfrm>
                      <a:off x="0" y="0"/>
                      <a:ext cx="239882" cy="252000"/>
                    </a:xfrm>
                    <a:prstGeom prst="rect">
                      <a:avLst/>
                    </a:prstGeom>
                  </pic:spPr>
                </pic:pic>
              </a:graphicData>
            </a:graphic>
          </wp:inline>
        </w:drawing>
      </w:r>
      <w:r w:rsidR="00A7612F" w:rsidRPr="002C10DE">
        <w:t xml:space="preserve"> </w:t>
      </w:r>
      <w:r w:rsidR="0015493F" w:rsidRPr="002C10DE">
        <w:rPr>
          <w:noProof/>
        </w:rPr>
        <w:drawing>
          <wp:inline distT="0" distB="0" distL="0" distR="0" wp14:anchorId="20DB6757" wp14:editId="1C183B91">
            <wp:extent cx="286094" cy="252000"/>
            <wp:effectExtent l="0" t="0" r="0" b="2540"/>
            <wp:docPr id="1732781659"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2C10DE">
        <w:t xml:space="preserve"> </w:t>
      </w:r>
      <w:r w:rsidR="00A7612F" w:rsidRPr="002C10DE">
        <w:rPr>
          <w:rStyle w:val="Bold"/>
        </w:rPr>
        <w:t>Part 1:</w:t>
      </w:r>
      <w:r w:rsidR="00A7612F" w:rsidRPr="002C10DE">
        <w:t xml:space="preserve"> You will create a presentation about your understanding of the financial concepts your </w:t>
      </w:r>
      <w:proofErr w:type="spellStart"/>
      <w:r w:rsidR="00A7612F" w:rsidRPr="002C10DE">
        <w:t>summarised</w:t>
      </w:r>
      <w:proofErr w:type="spellEnd"/>
      <w:r w:rsidR="00A7612F" w:rsidRPr="002C10DE">
        <w:t xml:space="preserve"> in Activity 8.1 Revision. </w:t>
      </w:r>
    </w:p>
    <w:p w14:paraId="00000861" w14:textId="77777777" w:rsidR="00E211CD" w:rsidRPr="002C10DE" w:rsidRDefault="00A7612F" w:rsidP="002C10DE">
      <w:pPr>
        <w:pStyle w:val="BodyText"/>
      </w:pPr>
      <w:r w:rsidRPr="002C10DE">
        <w:t xml:space="preserve">In your presentation you will explain the values and opinions regarding financial topics expressed by our guest financial advisor and from the chapter readings from ‘The Barefoot Investor’. You need to include the following in your presentation: </w:t>
      </w:r>
    </w:p>
    <w:p w14:paraId="00000862" w14:textId="77777777" w:rsidR="00E211CD" w:rsidRDefault="00A7612F">
      <w:pPr>
        <w:numPr>
          <w:ilvl w:val="0"/>
          <w:numId w:val="14"/>
        </w:numPr>
        <w:pBdr>
          <w:top w:val="nil"/>
          <w:left w:val="nil"/>
          <w:bottom w:val="nil"/>
          <w:right w:val="nil"/>
          <w:between w:val="nil"/>
        </w:pBdr>
        <w:spacing w:after="0"/>
        <w:rPr>
          <w:rFonts w:ascii="Arial" w:eastAsia="Arial" w:hAnsi="Arial" w:cs="Arial"/>
          <w:color w:val="000000"/>
        </w:rPr>
      </w:pPr>
      <w:r>
        <w:rPr>
          <w:rFonts w:ascii="Arial" w:eastAsia="Arial" w:hAnsi="Arial" w:cs="Arial"/>
          <w:color w:val="000000"/>
        </w:rPr>
        <w:t xml:space="preserve">Compare and contrast the similarities and differences of opinions expressed related to the financial topics we have covered. </w:t>
      </w:r>
    </w:p>
    <w:p w14:paraId="00000863" w14:textId="77777777" w:rsidR="00E211CD" w:rsidRDefault="00A7612F">
      <w:pPr>
        <w:numPr>
          <w:ilvl w:val="0"/>
          <w:numId w:val="14"/>
        </w:numPr>
        <w:pBdr>
          <w:top w:val="nil"/>
          <w:left w:val="nil"/>
          <w:bottom w:val="nil"/>
          <w:right w:val="nil"/>
          <w:between w:val="nil"/>
        </w:pBdr>
        <w:spacing w:after="0"/>
        <w:rPr>
          <w:rFonts w:ascii="Arial" w:eastAsia="Arial" w:hAnsi="Arial" w:cs="Arial"/>
          <w:color w:val="000000"/>
        </w:rPr>
      </w:pPr>
      <w:r>
        <w:rPr>
          <w:rFonts w:ascii="Arial" w:eastAsia="Arial" w:hAnsi="Arial" w:cs="Arial"/>
          <w:color w:val="000000"/>
        </w:rPr>
        <w:t xml:space="preserve">Express your own opinions and thoughts about the information provided. Consider what are the positives or negatives of the information. </w:t>
      </w:r>
    </w:p>
    <w:p w14:paraId="00000864" w14:textId="77777777" w:rsidR="00E211CD" w:rsidRDefault="00A7612F">
      <w:pPr>
        <w:numPr>
          <w:ilvl w:val="0"/>
          <w:numId w:val="14"/>
        </w:numPr>
        <w:pBdr>
          <w:top w:val="nil"/>
          <w:left w:val="nil"/>
          <w:bottom w:val="nil"/>
          <w:right w:val="nil"/>
          <w:between w:val="nil"/>
        </w:pBdr>
        <w:rPr>
          <w:rFonts w:ascii="Arial" w:eastAsia="Arial" w:hAnsi="Arial" w:cs="Arial"/>
          <w:color w:val="000000"/>
        </w:rPr>
      </w:pPr>
      <w:r>
        <w:rPr>
          <w:rFonts w:ascii="Arial" w:eastAsia="Arial" w:hAnsi="Arial" w:cs="Arial"/>
          <w:color w:val="000000"/>
        </w:rPr>
        <w:t xml:space="preserve">Comment on how this information relates to your own life. </w:t>
      </w:r>
    </w:p>
    <w:p w14:paraId="00000865" w14:textId="77777777" w:rsidR="00E211CD" w:rsidRPr="002C10DE" w:rsidRDefault="6F5F50E8" w:rsidP="002C10DE">
      <w:pPr>
        <w:pStyle w:val="BodyText"/>
      </w:pPr>
      <w:r w:rsidRPr="002C10DE">
        <w:t xml:space="preserve">You can choose how you would like to present your information. Some ideas could be a folio, PowerPoint presentation, poster, one page infographic, video diary, letters to your future self or another format of your choice. </w:t>
      </w:r>
    </w:p>
    <w:p w14:paraId="00000866" w14:textId="77777777" w:rsidR="00E211CD" w:rsidRPr="002C10DE" w:rsidRDefault="00A7612F" w:rsidP="002C10DE">
      <w:pPr>
        <w:pStyle w:val="BodyText"/>
      </w:pPr>
      <w:r w:rsidRPr="002C10DE">
        <w:t xml:space="preserve">In negotiation with your teacher, you will discuss and agree upon how you will share your presentation. </w:t>
      </w:r>
    </w:p>
    <w:p w14:paraId="00000867" w14:textId="77777777" w:rsidR="00E211CD" w:rsidRPr="002C10DE" w:rsidRDefault="00A7612F" w:rsidP="002C10DE">
      <w:pPr>
        <w:pStyle w:val="BodyText"/>
      </w:pPr>
      <w:r w:rsidRPr="002C10DE">
        <w:t>Financial topics covered to include in your presentation:</w:t>
      </w:r>
    </w:p>
    <w:p w14:paraId="00000868" w14:textId="77777777" w:rsidR="00E211CD" w:rsidRPr="002C10DE" w:rsidRDefault="00A7612F" w:rsidP="002C10DE">
      <w:pPr>
        <w:pStyle w:val="BodyText"/>
      </w:pPr>
      <w:r w:rsidRPr="002C10DE">
        <w:rPr>
          <w:rFonts w:ascii="Segoe UI Symbol" w:hAnsi="Segoe UI Symbol" w:cs="Segoe UI Symbol"/>
        </w:rPr>
        <w:t>☐</w:t>
      </w:r>
      <w:r w:rsidRPr="002C10DE">
        <w:t xml:space="preserve"> Budgeting</w:t>
      </w:r>
    </w:p>
    <w:p w14:paraId="00000869" w14:textId="77777777" w:rsidR="00E211CD" w:rsidRPr="002C10DE" w:rsidRDefault="00A7612F" w:rsidP="002C10DE">
      <w:pPr>
        <w:pStyle w:val="BodyText"/>
      </w:pPr>
      <w:r w:rsidRPr="002C10DE">
        <w:rPr>
          <w:rFonts w:ascii="Segoe UI Symbol" w:hAnsi="Segoe UI Symbol" w:cs="Segoe UI Symbol"/>
        </w:rPr>
        <w:t>☐</w:t>
      </w:r>
      <w:r w:rsidRPr="002C10DE">
        <w:t xml:space="preserve"> Financial goals</w:t>
      </w:r>
    </w:p>
    <w:p w14:paraId="0000086A" w14:textId="77777777" w:rsidR="00E211CD" w:rsidRPr="002C10DE" w:rsidRDefault="00A7612F" w:rsidP="002C10DE">
      <w:pPr>
        <w:pStyle w:val="BodyText"/>
      </w:pPr>
      <w:r w:rsidRPr="002C10DE">
        <w:rPr>
          <w:rFonts w:ascii="Segoe UI Symbol" w:hAnsi="Segoe UI Symbol" w:cs="Segoe UI Symbol"/>
        </w:rPr>
        <w:t>☐</w:t>
      </w:r>
      <w:r w:rsidRPr="002C10DE">
        <w:t xml:space="preserve"> Savings </w:t>
      </w:r>
    </w:p>
    <w:p w14:paraId="0000086B" w14:textId="77777777" w:rsidR="00E211CD" w:rsidRPr="002C10DE" w:rsidRDefault="00A7612F" w:rsidP="002C10DE">
      <w:pPr>
        <w:pStyle w:val="BodyText"/>
      </w:pPr>
      <w:r w:rsidRPr="002C10DE">
        <w:rPr>
          <w:rFonts w:ascii="Segoe UI Symbol" w:hAnsi="Segoe UI Symbol" w:cs="Segoe UI Symbol"/>
        </w:rPr>
        <w:t>☐</w:t>
      </w:r>
      <w:r w:rsidRPr="002C10DE">
        <w:t xml:space="preserve"> Credit cards</w:t>
      </w:r>
    </w:p>
    <w:p w14:paraId="0000086C" w14:textId="77777777" w:rsidR="00E211CD" w:rsidRPr="002C10DE" w:rsidRDefault="00A7612F" w:rsidP="002C10DE">
      <w:pPr>
        <w:pStyle w:val="BodyText"/>
      </w:pPr>
      <w:r w:rsidRPr="002C10DE">
        <w:rPr>
          <w:rFonts w:ascii="Segoe UI Symbol" w:hAnsi="Segoe UI Symbol" w:cs="Segoe UI Symbol"/>
        </w:rPr>
        <w:t>☐</w:t>
      </w:r>
      <w:r w:rsidRPr="002C10DE">
        <w:t xml:space="preserve"> Personal loans</w:t>
      </w:r>
    </w:p>
    <w:p w14:paraId="0000086D" w14:textId="77777777" w:rsidR="00E211CD" w:rsidRPr="002C10DE" w:rsidRDefault="00A7612F" w:rsidP="002C10DE">
      <w:pPr>
        <w:pStyle w:val="BodyText"/>
      </w:pPr>
      <w:r w:rsidRPr="002C10DE">
        <w:rPr>
          <w:rFonts w:ascii="Segoe UI Symbol" w:hAnsi="Segoe UI Symbol" w:cs="Segoe UI Symbol"/>
        </w:rPr>
        <w:t>☐</w:t>
      </w:r>
      <w:r w:rsidRPr="002C10DE">
        <w:t xml:space="preserve"> Tax</w:t>
      </w:r>
    </w:p>
    <w:p w14:paraId="0000086E" w14:textId="77777777" w:rsidR="00E211CD" w:rsidRPr="002C10DE" w:rsidRDefault="00A7612F" w:rsidP="002C10DE">
      <w:pPr>
        <w:pStyle w:val="BodyText"/>
      </w:pPr>
      <w:r w:rsidRPr="002C10DE">
        <w:rPr>
          <w:rFonts w:ascii="Segoe UI Symbol" w:hAnsi="Segoe UI Symbol" w:cs="Segoe UI Symbol"/>
        </w:rPr>
        <w:t>☐</w:t>
      </w:r>
      <w:r w:rsidRPr="002C10DE">
        <w:t xml:space="preserve"> Superannuation </w:t>
      </w:r>
    </w:p>
    <w:p w14:paraId="0000086F" w14:textId="77777777" w:rsidR="00E211CD" w:rsidRPr="002C10DE" w:rsidRDefault="00A7612F" w:rsidP="002C10DE">
      <w:pPr>
        <w:pStyle w:val="BodyText"/>
      </w:pPr>
      <w:r w:rsidRPr="002C10DE">
        <w:rPr>
          <w:rFonts w:ascii="Segoe UI Symbol" w:hAnsi="Segoe UI Symbol" w:cs="Segoe UI Symbol"/>
        </w:rPr>
        <w:t>☐</w:t>
      </w:r>
      <w:r w:rsidRPr="002C10DE">
        <w:t xml:space="preserve"> Pay slips</w:t>
      </w:r>
    </w:p>
    <w:tbl>
      <w:tblPr>
        <w:tblStyle w:val="afffff9"/>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182D3827" w14:textId="77777777" w:rsidTr="002C10DE">
        <w:trPr>
          <w:trHeight w:val="1701"/>
        </w:trPr>
        <w:tc>
          <w:tcPr>
            <w:tcW w:w="8805" w:type="dxa"/>
          </w:tcPr>
          <w:p w14:paraId="00000877" w14:textId="15881C82" w:rsidR="00E211CD" w:rsidRPr="002C10DE" w:rsidRDefault="0015493F" w:rsidP="002C10DE">
            <w:pPr>
              <w:pStyle w:val="Tablecondensed"/>
              <w:spacing w:before="240"/>
            </w:pPr>
            <w:r w:rsidRPr="002C10DE">
              <w:rPr>
                <w:noProof/>
              </w:rPr>
              <w:drawing>
                <wp:inline distT="0" distB="0" distL="0" distR="0" wp14:anchorId="54A944CF" wp14:editId="7CC1A2FF">
                  <wp:extent cx="286094" cy="252000"/>
                  <wp:effectExtent l="0" t="0" r="0" b="2540"/>
                  <wp:docPr id="967713844"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00A7612F" w:rsidRPr="002C10DE">
              <w:t xml:space="preserve"> Add your presentation here. </w:t>
            </w:r>
          </w:p>
        </w:tc>
      </w:tr>
    </w:tbl>
    <w:p w14:paraId="00000878" w14:textId="77777777" w:rsidR="00E211CD" w:rsidRDefault="00E211CD" w:rsidP="002C10DE">
      <w:pPr>
        <w:pStyle w:val="BodyText"/>
      </w:pPr>
    </w:p>
    <w:tbl>
      <w:tblPr>
        <w:tblStyle w:val="afffffa"/>
        <w:tblW w:w="880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05"/>
      </w:tblGrid>
      <w:tr w:rsidR="00E211CD" w14:paraId="19CFDFAD" w14:textId="77777777" w:rsidTr="002C10DE">
        <w:trPr>
          <w:trHeight w:val="1701"/>
        </w:trPr>
        <w:tc>
          <w:tcPr>
            <w:tcW w:w="8805" w:type="dxa"/>
          </w:tcPr>
          <w:p w14:paraId="0000087E" w14:textId="44D8EE41" w:rsidR="00E211CD" w:rsidRPr="002C10DE" w:rsidRDefault="0015493F" w:rsidP="002C10DE">
            <w:pPr>
              <w:pStyle w:val="Tablecondensed"/>
              <w:spacing w:before="240"/>
              <w:rPr>
                <w:color w:val="000000"/>
              </w:rPr>
            </w:pPr>
            <w:r>
              <w:rPr>
                <w:noProof/>
              </w:rPr>
              <w:drawing>
                <wp:inline distT="0" distB="0" distL="0" distR="0" wp14:anchorId="5AA3E8BB" wp14:editId="5D24229A">
                  <wp:extent cx="286094" cy="252000"/>
                  <wp:effectExtent l="0" t="0" r="0" b="2540"/>
                  <wp:docPr id="19928580"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8"/>
                          <a:stretch>
                            <a:fillRect/>
                          </a:stretch>
                        </pic:blipFill>
                        <pic:spPr>
                          <a:xfrm>
                            <a:off x="0" y="0"/>
                            <a:ext cx="286094" cy="252000"/>
                          </a:xfrm>
                          <a:prstGeom prst="rect">
                            <a:avLst/>
                          </a:prstGeom>
                        </pic:spPr>
                      </pic:pic>
                    </a:graphicData>
                  </a:graphic>
                </wp:inline>
              </w:drawing>
            </w:r>
            <w:r w:rsidR="6F5F50E8" w:rsidRPr="62CF9FF4">
              <w:t xml:space="preserve"> Add evidence of sharing your presentation here. </w:t>
            </w:r>
          </w:p>
        </w:tc>
      </w:tr>
    </w:tbl>
    <w:p w14:paraId="0000087F" w14:textId="77777777" w:rsidR="00E211CD" w:rsidRPr="002C10DE" w:rsidRDefault="00E211CD" w:rsidP="002C10DE">
      <w:pPr>
        <w:pStyle w:val="BodyText"/>
      </w:pPr>
    </w:p>
    <w:tbl>
      <w:tblPr>
        <w:tblStyle w:val="afffffb"/>
        <w:tblW w:w="877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1575"/>
        <w:gridCol w:w="1815"/>
        <w:gridCol w:w="1876"/>
        <w:gridCol w:w="1765"/>
        <w:gridCol w:w="1747"/>
      </w:tblGrid>
      <w:tr w:rsidR="00E211CD" w14:paraId="56C4A977" w14:textId="77777777" w:rsidTr="62CF9FF4">
        <w:trPr>
          <w:cnfStyle w:val="100000000000" w:firstRow="1" w:lastRow="0" w:firstColumn="0" w:lastColumn="0" w:oddVBand="0" w:evenVBand="0" w:oddHBand="0" w:evenHBand="0" w:firstRowFirstColumn="0" w:firstRowLastColumn="0" w:lastRowFirstColumn="0" w:lastRowLastColumn="0"/>
          <w:trHeight w:val="300"/>
          <w:tblHeader/>
          <w:jc w:val="center"/>
        </w:trPr>
        <w:tc>
          <w:tcPr>
            <w:tcW w:w="8778" w:type="dxa"/>
            <w:gridSpan w:val="5"/>
            <w:shd w:val="clear" w:color="auto" w:fill="0076A3"/>
          </w:tcPr>
          <w:p w14:paraId="00000880" w14:textId="770590D3" w:rsidR="00E211CD" w:rsidRPr="002C10DE" w:rsidRDefault="00A7612F" w:rsidP="002C10DE">
            <w:pPr>
              <w:pStyle w:val="Tableheadingcondensed"/>
              <w:jc w:val="center"/>
            </w:pPr>
            <w:r w:rsidRPr="002C10DE">
              <w:t>Task 8: Activity 8.2 Summary presentation</w:t>
            </w:r>
          </w:p>
          <w:p w14:paraId="00000881" w14:textId="18097ECB" w:rsidR="00E211CD" w:rsidRDefault="00A7612F" w:rsidP="002C10DE">
            <w:pPr>
              <w:pStyle w:val="Tableheadingcondensed"/>
              <w:jc w:val="center"/>
            </w:pPr>
            <w:r w:rsidRPr="002C10DE">
              <w:t xml:space="preserve">Student </w:t>
            </w:r>
            <w:r w:rsidR="002C10DE">
              <w:t>r</w:t>
            </w:r>
            <w:r w:rsidRPr="002C10DE">
              <w:t>eflection: How well did you go with this step? (Please tick the box below)</w:t>
            </w:r>
          </w:p>
        </w:tc>
      </w:tr>
      <w:tr w:rsidR="00E211CD" w14:paraId="51A62E38" w14:textId="77777777" w:rsidTr="62CF9FF4">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886" w14:textId="77777777" w:rsidR="00E211CD" w:rsidRDefault="00000000" w:rsidP="002C10DE">
            <w:pPr>
              <w:pStyle w:val="Tablecondensed"/>
              <w:jc w:val="center"/>
            </w:pPr>
            <w:sdt>
              <w:sdtPr>
                <w:tag w:val="goog_rdk_229"/>
                <w:id w:val="-1133634988"/>
              </w:sdtPr>
              <w:sdtContent>
                <w:r w:rsidR="00A7612F">
                  <w:rPr>
                    <w:rFonts w:ascii="Arial Unicode MS" w:eastAsia="Arial Unicode MS" w:hAnsi="Arial Unicode MS" w:cs="Arial Unicode MS"/>
                  </w:rPr>
                  <w:t>☐</w:t>
                </w:r>
              </w:sdtContent>
            </w:sdt>
            <w:r w:rsidR="00A7612F">
              <w:t>Not Submitted</w:t>
            </w:r>
          </w:p>
        </w:tc>
        <w:tc>
          <w:tcPr>
            <w:tcW w:w="1815" w:type="dxa"/>
          </w:tcPr>
          <w:p w14:paraId="00000887" w14:textId="77777777" w:rsidR="00E211CD" w:rsidRDefault="00000000" w:rsidP="002C10DE">
            <w:pPr>
              <w:pStyle w:val="Tablecondensed"/>
              <w:jc w:val="center"/>
            </w:pPr>
            <w:sdt>
              <w:sdtPr>
                <w:tag w:val="goog_rdk_230"/>
                <w:id w:val="387736567"/>
              </w:sdtPr>
              <w:sdtContent>
                <w:r w:rsidR="00A7612F">
                  <w:rPr>
                    <w:rFonts w:ascii="Arial Unicode MS" w:eastAsia="Arial Unicode MS" w:hAnsi="Arial Unicode MS" w:cs="Arial Unicode MS"/>
                  </w:rPr>
                  <w:t>☐</w:t>
                </w:r>
              </w:sdtContent>
            </w:sdt>
            <w:r w:rsidR="00A7612F">
              <w:t>Beginning</w:t>
            </w:r>
          </w:p>
        </w:tc>
        <w:tc>
          <w:tcPr>
            <w:tcW w:w="1876" w:type="dxa"/>
          </w:tcPr>
          <w:p w14:paraId="00000888" w14:textId="77777777" w:rsidR="00E211CD" w:rsidRDefault="00000000" w:rsidP="002C10DE">
            <w:pPr>
              <w:pStyle w:val="Tablecondensed"/>
              <w:jc w:val="center"/>
            </w:pPr>
            <w:sdt>
              <w:sdtPr>
                <w:tag w:val="goog_rdk_231"/>
                <w:id w:val="1964258373"/>
              </w:sdtPr>
              <w:sdtContent>
                <w:r w:rsidR="00A7612F">
                  <w:rPr>
                    <w:rFonts w:ascii="Arial Unicode MS" w:eastAsia="Arial Unicode MS" w:hAnsi="Arial Unicode MS" w:cs="Arial Unicode MS"/>
                  </w:rPr>
                  <w:t>☐</w:t>
                </w:r>
              </w:sdtContent>
            </w:sdt>
            <w:r w:rsidR="00A7612F">
              <w:t>Consolidating</w:t>
            </w:r>
          </w:p>
        </w:tc>
        <w:tc>
          <w:tcPr>
            <w:tcW w:w="1765" w:type="dxa"/>
          </w:tcPr>
          <w:p w14:paraId="00000889" w14:textId="77777777" w:rsidR="00E211CD" w:rsidRDefault="00000000" w:rsidP="002C10DE">
            <w:pPr>
              <w:pStyle w:val="Tablecondensed"/>
              <w:jc w:val="center"/>
            </w:pPr>
            <w:sdt>
              <w:sdtPr>
                <w:tag w:val="goog_rdk_232"/>
                <w:id w:val="-1289771600"/>
              </w:sdtPr>
              <w:sdtContent>
                <w:r w:rsidR="00A7612F">
                  <w:rPr>
                    <w:rFonts w:ascii="Arial Unicode MS" w:eastAsia="Arial Unicode MS" w:hAnsi="Arial Unicode MS" w:cs="Arial Unicode MS"/>
                  </w:rPr>
                  <w:t>☐</w:t>
                </w:r>
              </w:sdtContent>
            </w:sdt>
            <w:r w:rsidR="00A7612F">
              <w:t>Achieving</w:t>
            </w:r>
          </w:p>
        </w:tc>
        <w:tc>
          <w:tcPr>
            <w:tcW w:w="1747" w:type="dxa"/>
          </w:tcPr>
          <w:p w14:paraId="0000088A" w14:textId="77777777" w:rsidR="00E211CD" w:rsidRDefault="00000000" w:rsidP="002C10DE">
            <w:pPr>
              <w:pStyle w:val="Tablecondensed"/>
              <w:jc w:val="center"/>
            </w:pPr>
            <w:sdt>
              <w:sdtPr>
                <w:tag w:val="goog_rdk_233"/>
                <w:id w:val="521873410"/>
              </w:sdtPr>
              <w:sdtContent>
                <w:r w:rsidR="00A7612F">
                  <w:rPr>
                    <w:rFonts w:ascii="Arial Unicode MS" w:eastAsia="Arial Unicode MS" w:hAnsi="Arial Unicode MS" w:cs="Arial Unicode MS"/>
                  </w:rPr>
                  <w:t>☐</w:t>
                </w:r>
              </w:sdtContent>
            </w:sdt>
            <w:r w:rsidR="00A7612F">
              <w:t>Excelling</w:t>
            </w:r>
          </w:p>
        </w:tc>
      </w:tr>
      <w:tr w:rsidR="00E211CD" w14:paraId="6F47FB13" w14:textId="77777777" w:rsidTr="62CF9FF4">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88C" w14:textId="6E7004FD" w:rsidR="00E211CD" w:rsidRDefault="00A7612F" w:rsidP="002C10DE">
            <w:pPr>
              <w:pStyle w:val="Tablecondensed"/>
            </w:pPr>
            <w:r>
              <w:t xml:space="preserve">Student </w:t>
            </w:r>
            <w:r w:rsidR="002C10DE">
              <w:t>c</w:t>
            </w:r>
            <w:r>
              <w:t>omment (</w:t>
            </w:r>
            <w:r w:rsidR="002C10DE">
              <w:t>o</w:t>
            </w:r>
            <w:r>
              <w:t>ptional):</w:t>
            </w:r>
          </w:p>
        </w:tc>
      </w:tr>
      <w:tr w:rsidR="00E211CD" w14:paraId="3777F4D9" w14:textId="77777777" w:rsidTr="62CF9FF4">
        <w:trPr>
          <w:cnfStyle w:val="000000100000" w:firstRow="0" w:lastRow="0" w:firstColumn="0" w:lastColumn="0" w:oddVBand="0" w:evenVBand="0" w:oddHBand="1" w:evenHBand="0" w:firstRowFirstColumn="0" w:firstRowLastColumn="0" w:lastRowFirstColumn="0" w:lastRowLastColumn="0"/>
          <w:trHeight w:val="300"/>
          <w:jc w:val="center"/>
        </w:trPr>
        <w:tc>
          <w:tcPr>
            <w:tcW w:w="8778" w:type="dxa"/>
            <w:gridSpan w:val="5"/>
            <w:shd w:val="clear" w:color="auto" w:fill="0076A3"/>
          </w:tcPr>
          <w:p w14:paraId="00000891" w14:textId="6DE32AEC" w:rsidR="00E211CD" w:rsidRPr="002C10DE" w:rsidRDefault="00A7612F" w:rsidP="002C10DE">
            <w:pPr>
              <w:pStyle w:val="Tableheadingcondensed"/>
              <w:jc w:val="center"/>
              <w:rPr>
                <w:rStyle w:val="Bold"/>
              </w:rPr>
            </w:pPr>
            <w:r w:rsidRPr="002C10DE">
              <w:rPr>
                <w:rStyle w:val="Bold"/>
              </w:rPr>
              <w:lastRenderedPageBreak/>
              <w:t xml:space="preserve">Teacher </w:t>
            </w:r>
            <w:r w:rsidR="002C10DE" w:rsidRPr="002C10DE">
              <w:rPr>
                <w:rStyle w:val="Bold"/>
              </w:rPr>
              <w:t>f</w:t>
            </w:r>
            <w:r w:rsidRPr="002C10DE">
              <w:rPr>
                <w:rStyle w:val="Bold"/>
              </w:rPr>
              <w:t>eedback</w:t>
            </w:r>
          </w:p>
        </w:tc>
      </w:tr>
      <w:tr w:rsidR="00E211CD" w14:paraId="0FF906DF" w14:textId="77777777" w:rsidTr="62CF9FF4">
        <w:trPr>
          <w:cnfStyle w:val="000000010000" w:firstRow="0" w:lastRow="0" w:firstColumn="0" w:lastColumn="0" w:oddVBand="0" w:evenVBand="0" w:oddHBand="0" w:evenHBand="1" w:firstRowFirstColumn="0" w:firstRowLastColumn="0" w:lastRowFirstColumn="0" w:lastRowLastColumn="0"/>
          <w:trHeight w:val="300"/>
          <w:jc w:val="center"/>
        </w:trPr>
        <w:tc>
          <w:tcPr>
            <w:tcW w:w="1575" w:type="dxa"/>
          </w:tcPr>
          <w:p w14:paraId="00000896" w14:textId="77777777" w:rsidR="00E211CD" w:rsidRPr="002C10DE" w:rsidRDefault="00000000" w:rsidP="002C10DE">
            <w:pPr>
              <w:pStyle w:val="Tablecondensed"/>
              <w:jc w:val="center"/>
            </w:pPr>
            <w:sdt>
              <w:sdtPr>
                <w:tag w:val="goog_rdk_234"/>
                <w:id w:val="1044875211"/>
              </w:sdtPr>
              <w:sdtContent>
                <w:r w:rsidR="00A7612F" w:rsidRPr="002C10DE">
                  <w:rPr>
                    <w:rFonts w:ascii="Segoe UI Symbol" w:hAnsi="Segoe UI Symbol" w:cs="Segoe UI Symbol"/>
                  </w:rPr>
                  <w:t>☐</w:t>
                </w:r>
              </w:sdtContent>
            </w:sdt>
            <w:r w:rsidR="00A7612F" w:rsidRPr="002C10DE">
              <w:t>Not Submitted</w:t>
            </w:r>
          </w:p>
        </w:tc>
        <w:tc>
          <w:tcPr>
            <w:tcW w:w="1815" w:type="dxa"/>
          </w:tcPr>
          <w:p w14:paraId="00000897" w14:textId="77777777" w:rsidR="00E211CD" w:rsidRPr="002C10DE" w:rsidRDefault="00000000" w:rsidP="002C10DE">
            <w:pPr>
              <w:pStyle w:val="Tablecondensed"/>
              <w:jc w:val="center"/>
            </w:pPr>
            <w:sdt>
              <w:sdtPr>
                <w:tag w:val="goog_rdk_235"/>
                <w:id w:val="-163286148"/>
              </w:sdtPr>
              <w:sdtContent>
                <w:r w:rsidR="00A7612F" w:rsidRPr="002C10DE">
                  <w:rPr>
                    <w:rFonts w:ascii="Segoe UI Symbol" w:hAnsi="Segoe UI Symbol" w:cs="Segoe UI Symbol"/>
                  </w:rPr>
                  <w:t>☐</w:t>
                </w:r>
              </w:sdtContent>
            </w:sdt>
            <w:r w:rsidR="00A7612F" w:rsidRPr="002C10DE">
              <w:t>Beginning</w:t>
            </w:r>
          </w:p>
        </w:tc>
        <w:tc>
          <w:tcPr>
            <w:tcW w:w="1876" w:type="dxa"/>
          </w:tcPr>
          <w:p w14:paraId="00000898" w14:textId="77777777" w:rsidR="00E211CD" w:rsidRPr="002C10DE" w:rsidRDefault="00000000" w:rsidP="002C10DE">
            <w:pPr>
              <w:pStyle w:val="Tablecondensed"/>
              <w:jc w:val="center"/>
            </w:pPr>
            <w:sdt>
              <w:sdtPr>
                <w:tag w:val="goog_rdk_236"/>
                <w:id w:val="1412606692"/>
              </w:sdtPr>
              <w:sdtContent>
                <w:r w:rsidR="00A7612F" w:rsidRPr="002C10DE">
                  <w:rPr>
                    <w:rFonts w:ascii="Segoe UI Symbol" w:hAnsi="Segoe UI Symbol" w:cs="Segoe UI Symbol"/>
                  </w:rPr>
                  <w:t>☐</w:t>
                </w:r>
              </w:sdtContent>
            </w:sdt>
            <w:r w:rsidR="00A7612F" w:rsidRPr="002C10DE">
              <w:t>Consolidating</w:t>
            </w:r>
          </w:p>
        </w:tc>
        <w:tc>
          <w:tcPr>
            <w:tcW w:w="1765" w:type="dxa"/>
          </w:tcPr>
          <w:p w14:paraId="00000899" w14:textId="77777777" w:rsidR="00E211CD" w:rsidRPr="002C10DE" w:rsidRDefault="00000000" w:rsidP="002C10DE">
            <w:pPr>
              <w:pStyle w:val="Tablecondensed"/>
              <w:jc w:val="center"/>
            </w:pPr>
            <w:sdt>
              <w:sdtPr>
                <w:tag w:val="goog_rdk_237"/>
                <w:id w:val="1399631534"/>
              </w:sdtPr>
              <w:sdtContent>
                <w:r w:rsidR="00A7612F" w:rsidRPr="002C10DE">
                  <w:rPr>
                    <w:rFonts w:ascii="Segoe UI Symbol" w:hAnsi="Segoe UI Symbol" w:cs="Segoe UI Symbol"/>
                  </w:rPr>
                  <w:t>☐</w:t>
                </w:r>
              </w:sdtContent>
            </w:sdt>
            <w:r w:rsidR="00A7612F" w:rsidRPr="002C10DE">
              <w:t>Achieving</w:t>
            </w:r>
          </w:p>
        </w:tc>
        <w:tc>
          <w:tcPr>
            <w:tcW w:w="1747" w:type="dxa"/>
          </w:tcPr>
          <w:p w14:paraId="0000089A" w14:textId="77777777" w:rsidR="00E211CD" w:rsidRPr="002C10DE" w:rsidRDefault="00000000" w:rsidP="002C10DE">
            <w:pPr>
              <w:pStyle w:val="Tablecondensed"/>
              <w:jc w:val="center"/>
            </w:pPr>
            <w:sdt>
              <w:sdtPr>
                <w:tag w:val="goog_rdk_238"/>
                <w:id w:val="703142115"/>
              </w:sdtPr>
              <w:sdtContent>
                <w:r w:rsidR="00A7612F" w:rsidRPr="002C10DE">
                  <w:rPr>
                    <w:rFonts w:ascii="Segoe UI Symbol" w:hAnsi="Segoe UI Symbol" w:cs="Segoe UI Symbol"/>
                  </w:rPr>
                  <w:t>☐</w:t>
                </w:r>
              </w:sdtContent>
            </w:sdt>
            <w:r w:rsidR="00A7612F" w:rsidRPr="002C10DE">
              <w:t>Excelling</w:t>
            </w:r>
          </w:p>
        </w:tc>
      </w:tr>
      <w:tr w:rsidR="00E211CD" w14:paraId="5F894AEA" w14:textId="77777777" w:rsidTr="62CF9FF4">
        <w:trPr>
          <w:cnfStyle w:val="000000100000" w:firstRow="0" w:lastRow="0" w:firstColumn="0" w:lastColumn="0" w:oddVBand="0" w:evenVBand="0" w:oddHBand="1" w:evenHBand="0" w:firstRowFirstColumn="0" w:firstRowLastColumn="0" w:lastRowFirstColumn="0" w:lastRowLastColumn="0"/>
          <w:trHeight w:val="300"/>
          <w:jc w:val="center"/>
        </w:trPr>
        <w:tc>
          <w:tcPr>
            <w:tcW w:w="1575" w:type="dxa"/>
          </w:tcPr>
          <w:p w14:paraId="0000089B" w14:textId="77777777" w:rsidR="00E211CD" w:rsidRPr="002C10DE" w:rsidRDefault="00A7612F" w:rsidP="002C10DE">
            <w:pPr>
              <w:pStyle w:val="Tablecondensed"/>
            </w:pPr>
            <w:r w:rsidRPr="002C10DE">
              <w:rPr>
                <w:rStyle w:val="Bold"/>
              </w:rPr>
              <w:t>Not Submitted:</w:t>
            </w:r>
            <w:r w:rsidRPr="002C10DE">
              <w:t xml:space="preserve"> No work has been submitted or attempted for this outcome. </w:t>
            </w:r>
          </w:p>
        </w:tc>
        <w:tc>
          <w:tcPr>
            <w:tcW w:w="1815" w:type="dxa"/>
          </w:tcPr>
          <w:p w14:paraId="0000089C" w14:textId="77777777" w:rsidR="00E211CD" w:rsidRPr="002C10DE" w:rsidRDefault="00A7612F" w:rsidP="002C10DE">
            <w:pPr>
              <w:pStyle w:val="Tablecondensed"/>
            </w:pPr>
            <w:r w:rsidRPr="002C10DE">
              <w:rPr>
                <w:rStyle w:val="Bold"/>
              </w:rPr>
              <w:t>Beginning:</w:t>
            </w:r>
            <w:r w:rsidRPr="002C10DE">
              <w:t xml:space="preserve"> You have attempted to create a presentation. To bump it up, re-read the presentation requirements and complete all required parts.</w:t>
            </w:r>
          </w:p>
        </w:tc>
        <w:tc>
          <w:tcPr>
            <w:tcW w:w="1876" w:type="dxa"/>
          </w:tcPr>
          <w:p w14:paraId="0000089D" w14:textId="77777777" w:rsidR="00E211CD" w:rsidRPr="002C10DE" w:rsidRDefault="6F5F50E8" w:rsidP="002C10DE">
            <w:pPr>
              <w:pStyle w:val="Tablecondensed"/>
            </w:pPr>
            <w:r w:rsidRPr="002C10DE">
              <w:rPr>
                <w:rStyle w:val="Bold"/>
              </w:rPr>
              <w:t>Consolidating:</w:t>
            </w:r>
            <w:r w:rsidRPr="002C10DE">
              <w:t xml:space="preserve"> You have provided a basic presentation for most of the financial topics. To bump it up, you need to re-read the presentation requirements and include all the required information. </w:t>
            </w:r>
          </w:p>
        </w:tc>
        <w:tc>
          <w:tcPr>
            <w:tcW w:w="1765" w:type="dxa"/>
          </w:tcPr>
          <w:p w14:paraId="0000089E" w14:textId="77777777" w:rsidR="00E211CD" w:rsidRPr="002C10DE" w:rsidRDefault="6F5F50E8" w:rsidP="002C10DE">
            <w:pPr>
              <w:pStyle w:val="Tablecondensed"/>
            </w:pPr>
            <w:r w:rsidRPr="002C10DE">
              <w:rPr>
                <w:rStyle w:val="Bold"/>
              </w:rPr>
              <w:t>Achieving:</w:t>
            </w:r>
            <w:r w:rsidRPr="002C10DE">
              <w:t xml:space="preserve"> You have provided a detailed presentation for most of the financial topics. To bump it up, you need to re-read the presentation requirements and include all the required information.</w:t>
            </w:r>
          </w:p>
        </w:tc>
        <w:tc>
          <w:tcPr>
            <w:tcW w:w="1747" w:type="dxa"/>
          </w:tcPr>
          <w:p w14:paraId="0000089F" w14:textId="77777777" w:rsidR="00E211CD" w:rsidRPr="002C10DE" w:rsidRDefault="00A7612F" w:rsidP="002C10DE">
            <w:pPr>
              <w:pStyle w:val="Tablecondensed"/>
            </w:pPr>
            <w:r w:rsidRPr="002C10DE">
              <w:rPr>
                <w:rStyle w:val="Bold"/>
              </w:rPr>
              <w:t>Excelling:</w:t>
            </w:r>
            <w:r w:rsidRPr="002C10DE">
              <w:t xml:space="preserve"> You have provided a detailed presentation on all the financial topics. You have included all the required information. You have made comments and drawn connections to how the financial concepts relate to your own life. Great work! </w:t>
            </w:r>
          </w:p>
        </w:tc>
      </w:tr>
      <w:tr w:rsidR="00E211CD" w14:paraId="310BCBCD" w14:textId="77777777" w:rsidTr="62CF9FF4">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000008A1" w14:textId="41B9D190" w:rsidR="00E211CD" w:rsidRPr="002C10DE" w:rsidRDefault="00A7612F" w:rsidP="002C10DE">
            <w:pPr>
              <w:pStyle w:val="Tablecondensed"/>
            </w:pPr>
            <w:r w:rsidRPr="002C10DE">
              <w:t xml:space="preserve">Teacher </w:t>
            </w:r>
            <w:r w:rsidR="002C10DE" w:rsidRPr="002C10DE">
              <w:t>c</w:t>
            </w:r>
            <w:r w:rsidRPr="002C10DE">
              <w:t>omment:</w:t>
            </w:r>
          </w:p>
        </w:tc>
      </w:tr>
    </w:tbl>
    <w:p w14:paraId="000008A7" w14:textId="77777777" w:rsidR="00E211CD" w:rsidRPr="004E5D33" w:rsidRDefault="00A7612F" w:rsidP="002C10DE">
      <w:pPr>
        <w:pStyle w:val="Heading3"/>
      </w:pPr>
      <w:bookmarkStart w:id="57" w:name="_Toc212643103"/>
      <w:r w:rsidRPr="004E5D33">
        <w:t>Have you completed the following activities for Literacy Task 8: The Barefoot Investor and Financial Advisor summary presentation?</w:t>
      </w:r>
      <w:bookmarkEnd w:id="57"/>
      <w:r w:rsidRPr="004E5D33">
        <w:t xml:space="preserve"> </w:t>
      </w:r>
    </w:p>
    <w:tbl>
      <w:tblPr>
        <w:tblStyle w:val="afffffc"/>
        <w:tblW w:w="877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20" w:firstRow="1" w:lastRow="0" w:firstColumn="0" w:lastColumn="0" w:noHBand="0" w:noVBand="1"/>
      </w:tblPr>
      <w:tblGrid>
        <w:gridCol w:w="8770"/>
      </w:tblGrid>
      <w:tr w:rsidR="00E211CD" w14:paraId="2C963451" w14:textId="77777777" w:rsidTr="00E211CD">
        <w:trPr>
          <w:cnfStyle w:val="100000000000" w:firstRow="1" w:lastRow="0" w:firstColumn="0" w:lastColumn="0" w:oddVBand="0" w:evenVBand="0" w:oddHBand="0" w:evenHBand="0" w:firstRowFirstColumn="0" w:firstRowLastColumn="0" w:lastRowFirstColumn="0" w:lastRowLastColumn="0"/>
          <w:tblHeader/>
          <w:jc w:val="center"/>
        </w:trPr>
        <w:tc>
          <w:tcPr>
            <w:tcW w:w="8770" w:type="dxa"/>
            <w:shd w:val="clear" w:color="auto" w:fill="0076A3"/>
          </w:tcPr>
          <w:p w14:paraId="000008A8" w14:textId="77777777" w:rsidR="00E211CD" w:rsidRDefault="00A7612F" w:rsidP="002C10DE">
            <w:pPr>
              <w:pStyle w:val="Tableheadingcondensed"/>
              <w:jc w:val="center"/>
            </w:pPr>
            <w:r>
              <w:t>Task checklist</w:t>
            </w:r>
          </w:p>
        </w:tc>
      </w:tr>
      <w:tr w:rsidR="00E211CD" w14:paraId="1961CDC9" w14:textId="77777777" w:rsidTr="00E211CD">
        <w:trPr>
          <w:cnfStyle w:val="000000100000" w:firstRow="0" w:lastRow="0" w:firstColumn="0" w:lastColumn="0" w:oddVBand="0" w:evenVBand="0" w:oddHBand="1" w:evenHBand="0" w:firstRowFirstColumn="0" w:firstRowLastColumn="0" w:lastRowFirstColumn="0" w:lastRowLastColumn="0"/>
          <w:trHeight w:val="441"/>
          <w:jc w:val="center"/>
        </w:trPr>
        <w:tc>
          <w:tcPr>
            <w:tcW w:w="8770" w:type="dxa"/>
          </w:tcPr>
          <w:p w14:paraId="000008A9" w14:textId="77777777" w:rsidR="00E211CD" w:rsidRDefault="00A7612F" w:rsidP="002C10DE">
            <w:pPr>
              <w:pStyle w:val="Tablecondensed"/>
            </w:pPr>
            <w:r>
              <w:t xml:space="preserve">Students will have completed the following for Literacy Task 8: The Barefoot Investor and Financial Advisor summary presentation. </w:t>
            </w:r>
          </w:p>
          <w:p w14:paraId="000008AA" w14:textId="77777777" w:rsidR="00E211CD" w:rsidRDefault="00000000" w:rsidP="002C10DE">
            <w:pPr>
              <w:pStyle w:val="Tablecondensed"/>
            </w:pPr>
            <w:sdt>
              <w:sdtPr>
                <w:tag w:val="goog_rdk_239"/>
                <w:id w:val="180485099"/>
              </w:sdtPr>
              <w:sdtContent>
                <w:r w:rsidR="00A7612F">
                  <w:rPr>
                    <w:rFonts w:ascii="Arial Unicode MS" w:eastAsia="Arial Unicode MS" w:hAnsi="Arial Unicode MS" w:cs="Arial Unicode MS"/>
                  </w:rPr>
                  <w:t>☐</w:t>
                </w:r>
              </w:sdtContent>
            </w:sdt>
            <w:r w:rsidR="00A7612F">
              <w:t xml:space="preserve"> Activity 8.1 Revision   </w:t>
            </w:r>
          </w:p>
          <w:p w14:paraId="000008AC" w14:textId="384B7C47" w:rsidR="00E211CD" w:rsidRDefault="00000000" w:rsidP="002C10DE">
            <w:pPr>
              <w:pStyle w:val="Tablecondensed"/>
            </w:pPr>
            <w:sdt>
              <w:sdtPr>
                <w:tag w:val="goog_rdk_240"/>
                <w:id w:val="-1108312781"/>
              </w:sdtPr>
              <w:sdtContent>
                <w:r w:rsidR="00A7612F">
                  <w:rPr>
                    <w:rFonts w:ascii="Arial Unicode MS" w:eastAsia="Arial Unicode MS" w:hAnsi="Arial Unicode MS" w:cs="Arial Unicode MS"/>
                  </w:rPr>
                  <w:t>☐</w:t>
                </w:r>
              </w:sdtContent>
            </w:sdt>
            <w:r w:rsidR="00A7612F">
              <w:t xml:space="preserve"> Activity 8.2 Summary presentation</w:t>
            </w:r>
          </w:p>
        </w:tc>
      </w:tr>
    </w:tbl>
    <w:p w14:paraId="000008AD" w14:textId="77777777" w:rsidR="00E211CD" w:rsidRPr="002C10DE" w:rsidRDefault="00E211CD" w:rsidP="002C10DE">
      <w:pPr>
        <w:pStyle w:val="BodyText"/>
      </w:pPr>
    </w:p>
    <w:sectPr w:rsidR="00E211CD" w:rsidRPr="002C10DE">
      <w:pgSz w:w="11907" w:h="16840"/>
      <w:pgMar w:top="1080" w:right="1107" w:bottom="1360" w:left="1985" w:header="392" w:footer="273"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80DEC49" w14:textId="77777777" w:rsidR="00855ABF" w:rsidRDefault="00855ABF">
      <w:pPr>
        <w:spacing w:after="0" w:line="240" w:lineRule="auto"/>
      </w:pPr>
      <w:r>
        <w:separator/>
      </w:r>
    </w:p>
  </w:endnote>
  <w:endnote w:type="continuationSeparator" w:id="0">
    <w:p w14:paraId="7CADFD82" w14:textId="77777777" w:rsidR="00855ABF" w:rsidRDefault="00855AB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Noto Sans Symbols">
    <w:altName w:val="Calibri"/>
    <w:panose1 w:val="020B0604020202020204"/>
    <w:charset w:val="00"/>
    <w:family w:val="auto"/>
    <w:pitch w:val="default"/>
  </w:font>
  <w:font w:name="Courier New">
    <w:panose1 w:val="02070309020205020404"/>
    <w:charset w:val="00"/>
    <w:family w:val="modern"/>
    <w:pitch w:val="fixed"/>
    <w:sig w:usb0="E0002EFF" w:usb1="C0007843" w:usb2="00000009" w:usb3="00000000" w:csb0="000001FF" w:csb1="00000000"/>
    <w:embedRegular r:id="rId1" w:fontKey="{0DE1F9E3-60BC-274C-BABB-2071C9BECD53}"/>
  </w:font>
  <w:font w:name="Times New Roman">
    <w:panose1 w:val="02020603050405020304"/>
    <w:charset w:val="00"/>
    <w:family w:val="roman"/>
    <w:pitch w:val="variable"/>
    <w:sig w:usb0="E0002EFF" w:usb1="C000785B" w:usb2="00000009" w:usb3="00000000" w:csb0="000001FF" w:csb1="00000000"/>
    <w:embedRegular r:id="rId2" w:fontKey="{45ACC7A6-4A88-AF41-AAF7-1C98C8A61C41}"/>
    <w:embedBold r:id="rId3" w:fontKey="{ADF7F258-FD33-AE42-BF53-9EA6E2D8412D}"/>
    <w:embedItalic r:id="rId4" w:fontKey="{2AF45C6A-EF5C-0D49-9481-B40B4C6EFD0F}"/>
    <w:embedBoldItalic r:id="rId5" w:fontKey="{7FFF029C-0404-CE44-9935-A0BFB277595A}"/>
  </w:font>
  <w:font w:name="Symbol">
    <w:panose1 w:val="05050102010706020507"/>
    <w:charset w:val="02"/>
    <w:family w:val="decorative"/>
    <w:pitch w:val="variable"/>
    <w:sig w:usb0="00000003" w:usb1="10000000" w:usb2="00000000" w:usb3="00000000" w:csb0="80000001" w:csb1="00000000"/>
    <w:embedRegular r:id="rId6" w:fontKey="{AA799DFB-E82F-7443-BBD8-9F4F22903E41}"/>
  </w:font>
  <w:font w:name="Wingdings">
    <w:panose1 w:val="05000000000000000000"/>
    <w:charset w:val="4D"/>
    <w:family w:val="decorative"/>
    <w:pitch w:val="variable"/>
    <w:sig w:usb0="00000003" w:usb1="00000000" w:usb2="00000000" w:usb3="00000000" w:csb0="80000001" w:csb1="00000000"/>
    <w:embedRegular r:id="rId7" w:fontKey="{17C380CB-9D0E-2249-AF33-A5BC3B23D8AE}"/>
  </w:font>
  <w:font w:name="Arial">
    <w:panose1 w:val="020B0604020202020204"/>
    <w:charset w:val="00"/>
    <w:family w:val="swiss"/>
    <w:pitch w:val="variable"/>
    <w:sig w:usb0="E0002EFF" w:usb1="C000785B" w:usb2="00000009" w:usb3="00000000" w:csb0="000001FF" w:csb1="00000000"/>
    <w:embedRegular r:id="rId8" w:fontKey="{F2829D72-9798-2948-BEC2-AF8661921C1D}"/>
    <w:embedBold r:id="rId9" w:fontKey="{0CED9ABB-B233-BA4A-AF6B-DC208F832511}"/>
    <w:embedItalic r:id="rId10" w:fontKey="{132E47D8-894F-9546-8075-A7951C7176AA}"/>
  </w:font>
  <w:font w:name="Calibri">
    <w:panose1 w:val="020F0502020204030204"/>
    <w:charset w:val="00"/>
    <w:family w:val="swiss"/>
    <w:pitch w:val="variable"/>
    <w:sig w:usb0="E4002EFF" w:usb1="C200247B" w:usb2="00000009" w:usb3="00000000" w:csb0="000001FF" w:csb1="00000000"/>
    <w:embedRegular r:id="rId11" w:fontKey="{09241D46-025C-3F44-8B41-93CDE8316747}"/>
    <w:embedBold r:id="rId12" w:fontKey="{C40ECC65-BB34-A64F-9950-932C9FA93D37}"/>
    <w:embedItalic r:id="rId13" w:fontKey="{EDDB9F98-76F4-0041-B3B5-5014C157B68D}"/>
  </w:font>
  <w:font w:name="Calibri Light">
    <w:panose1 w:val="020F0302020204030204"/>
    <w:charset w:val="00"/>
    <w:family w:val="swiss"/>
    <w:pitch w:val="variable"/>
    <w:sig w:usb0="E0002AFF" w:usb1="C000247B" w:usb2="00000009" w:usb3="00000000" w:csb0="000001FF" w:csb1="00000000"/>
    <w:embedRegular r:id="rId14" w:fontKey="{619886F0-8DF8-AD49-97A3-21F22A3420EC}"/>
    <w:embedBold r:id="rId15" w:fontKey="{F12C7ECB-0F96-B449-B298-C6D6E2565EC6}"/>
    <w:embedItalic r:id="rId16" w:fontKey="{93C3646C-E44F-C74A-B333-E99BF802C0FE}"/>
    <w:embedBoldItalic r:id="rId17" w:fontKey="{D8928540-32E7-4C46-B4DD-C8A35D5E15B0}"/>
  </w:font>
  <w:font w:name="Yu Gothic Light">
    <w:panose1 w:val="020B0300000000000000"/>
    <w:charset w:val="80"/>
    <w:family w:val="swiss"/>
    <w:pitch w:val="variable"/>
    <w:sig w:usb0="E00002FF" w:usb1="2AC7FDFF" w:usb2="00000016" w:usb3="00000000" w:csb0="0002009F" w:csb1="00000000"/>
  </w:font>
  <w:font w:name="Tahoma">
    <w:panose1 w:val="020B0604030504040204"/>
    <w:charset w:val="00"/>
    <w:family w:val="swiss"/>
    <w:pitch w:val="variable"/>
    <w:sig w:usb0="E1002EFF" w:usb1="C000605B" w:usb2="00000029" w:usb3="00000000" w:csb0="000101FF" w:csb1="00000000"/>
    <w:embedRegular r:id="rId18" w:fontKey="{47DCF861-88A2-EB4E-AD5F-B519D3102007}"/>
  </w:font>
  <w:font w:name="Arial Narrow">
    <w:panose1 w:val="020B0606020202030204"/>
    <w:charset w:val="00"/>
    <w:family w:val="swiss"/>
    <w:pitch w:val="variable"/>
    <w:sig w:usb0="00000287" w:usb1="00000800" w:usb2="00000000" w:usb3="00000000" w:csb0="0000009F" w:csb1="00000000"/>
    <w:embedRegular r:id="rId19" w:fontKey="{11E2ED06-7C0B-5342-B0A7-2B74B7440884}"/>
    <w:embedBold r:id="rId20" w:fontKey="{7DACAB53-8FD0-FD43-BB3E-8547E348DF91}"/>
  </w:font>
  <w:font w:name="Yu Gothic Medium">
    <w:panose1 w:val="020B0500000000000000"/>
    <w:charset w:val="80"/>
    <w:family w:val="swiss"/>
    <w:pitch w:val="variable"/>
    <w:sig w:usb0="E00002FF" w:usb1="2AC7FDFF" w:usb2="00000016" w:usb3="00000000" w:csb0="0002009F" w:csb1="00000000"/>
  </w:font>
  <w:font w:name="Yu Mincho">
    <w:panose1 w:val="02020400000000000000"/>
    <w:charset w:val="80"/>
    <w:family w:val="roman"/>
    <w:pitch w:val="variable"/>
    <w:sig w:usb0="800002E7" w:usb1="2AC7FCFF" w:usb2="00000012" w:usb3="00000000" w:csb0="0002009F" w:csb1="00000000"/>
  </w:font>
  <w:font w:name="Segoe UI Symbol">
    <w:panose1 w:val="020B0502040204020203"/>
    <w:charset w:val="00"/>
    <w:family w:val="swiss"/>
    <w:pitch w:val="variable"/>
    <w:sig w:usb0="800001E3" w:usb1="1200FFEF" w:usb2="00040000" w:usb3="00000000" w:csb0="00000001" w:csb1="00000000"/>
    <w:embedRegular r:id="rId21" w:fontKey="{556637E0-0BE5-0448-B758-909B75C1674B}"/>
  </w:font>
  <w:font w:name="Arial Unicode MS">
    <w:panose1 w:val="020B0604020202020204"/>
    <w:charset w:val="80"/>
    <w:family w:val="swiss"/>
    <w:pitch w:val="variable"/>
    <w:sig w:usb0="F7FFAFFF" w:usb1="E9DFFFFF" w:usb2="0000003F" w:usb3="00000000" w:csb0="003F01FF" w:csb1="00000000"/>
    <w:embedRegular r:id="rId22" w:subsetted="1" w:fontKey="{1AD4C1E7-A11C-FB4F-A26F-BDE4A29C3AA9}"/>
  </w:font>
  <w:font w:name="MS Gothic">
    <w:altName w:val="ＭＳ ゴシック"/>
    <w:panose1 w:val="020B0609070205080204"/>
    <w:charset w:val="80"/>
    <w:family w:val="modern"/>
    <w:pitch w:val="fixed"/>
    <w:sig w:usb0="E00002FF" w:usb1="6AC7FDFB" w:usb2="08000012" w:usb3="00000000" w:csb0="0002009F" w:csb1="00000000"/>
    <w:embedRegular r:id="rId23" w:subsetted="1" w:fontKey="{EB8B30F1-B41E-5C4A-B071-564BFCB17B2E}"/>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0008B3" w14:textId="77777777" w:rsidR="00E211CD" w:rsidRDefault="00E211CD">
    <w:pPr>
      <w:widowControl w:val="0"/>
      <w:pBdr>
        <w:top w:val="nil"/>
        <w:left w:val="nil"/>
        <w:bottom w:val="nil"/>
        <w:right w:val="nil"/>
        <w:between w:val="nil"/>
      </w:pBdr>
      <w:spacing w:after="0" w:line="276" w:lineRule="auto"/>
      <w:rPr>
        <w:color w:val="000000"/>
      </w:rPr>
    </w:pPr>
  </w:p>
  <w:tbl>
    <w:tblPr>
      <w:tblStyle w:val="afffffd"/>
      <w:tblW w:w="10770" w:type="dxa"/>
      <w:tblLayout w:type="fixed"/>
      <w:tblLook w:val="0600" w:firstRow="0" w:lastRow="0" w:firstColumn="0" w:lastColumn="0" w:noHBand="1" w:noVBand="1"/>
    </w:tblPr>
    <w:tblGrid>
      <w:gridCol w:w="3590"/>
      <w:gridCol w:w="3590"/>
      <w:gridCol w:w="3590"/>
    </w:tblGrid>
    <w:tr w:rsidR="00E211CD" w14:paraId="4F5427C5" w14:textId="77777777">
      <w:trPr>
        <w:trHeight w:val="300"/>
      </w:trPr>
      <w:tc>
        <w:tcPr>
          <w:tcW w:w="3590" w:type="dxa"/>
        </w:tcPr>
        <w:p w14:paraId="000008B4" w14:textId="77777777" w:rsidR="00E211CD" w:rsidRDefault="00E211CD">
          <w:pPr>
            <w:pBdr>
              <w:top w:val="nil"/>
              <w:left w:val="nil"/>
              <w:bottom w:val="nil"/>
              <w:right w:val="nil"/>
              <w:between w:val="nil"/>
            </w:pBdr>
            <w:tabs>
              <w:tab w:val="center" w:pos="4513"/>
              <w:tab w:val="right" w:pos="9026"/>
            </w:tabs>
            <w:spacing w:after="0" w:line="240" w:lineRule="auto"/>
            <w:ind w:left="-115"/>
            <w:rPr>
              <w:color w:val="000000"/>
            </w:rPr>
          </w:pPr>
        </w:p>
      </w:tc>
      <w:tc>
        <w:tcPr>
          <w:tcW w:w="3590" w:type="dxa"/>
        </w:tcPr>
        <w:p w14:paraId="000008B5" w14:textId="77777777" w:rsidR="00E211CD" w:rsidRDefault="00E211CD">
          <w:pPr>
            <w:pBdr>
              <w:top w:val="nil"/>
              <w:left w:val="nil"/>
              <w:bottom w:val="nil"/>
              <w:right w:val="nil"/>
              <w:between w:val="nil"/>
            </w:pBdr>
            <w:tabs>
              <w:tab w:val="center" w:pos="4513"/>
              <w:tab w:val="right" w:pos="9026"/>
            </w:tabs>
            <w:spacing w:after="0" w:line="240" w:lineRule="auto"/>
            <w:jc w:val="center"/>
            <w:rPr>
              <w:color w:val="000000"/>
            </w:rPr>
          </w:pPr>
        </w:p>
      </w:tc>
      <w:tc>
        <w:tcPr>
          <w:tcW w:w="3590" w:type="dxa"/>
        </w:tcPr>
        <w:p w14:paraId="000008B6" w14:textId="77777777" w:rsidR="00E211CD" w:rsidRDefault="00E211CD">
          <w:pPr>
            <w:pBdr>
              <w:top w:val="nil"/>
              <w:left w:val="nil"/>
              <w:bottom w:val="nil"/>
              <w:right w:val="nil"/>
              <w:between w:val="nil"/>
            </w:pBdr>
            <w:tabs>
              <w:tab w:val="center" w:pos="4513"/>
              <w:tab w:val="right" w:pos="9026"/>
            </w:tabs>
            <w:spacing w:after="0" w:line="240" w:lineRule="auto"/>
            <w:ind w:right="-115"/>
            <w:jc w:val="right"/>
            <w:rPr>
              <w:color w:val="000000"/>
            </w:rPr>
          </w:pPr>
        </w:p>
      </w:tc>
    </w:tr>
  </w:tbl>
  <w:p w14:paraId="000008B7" w14:textId="77777777" w:rsidR="00E211CD" w:rsidRDefault="00E211CD">
    <w:pPr>
      <w:pBdr>
        <w:top w:val="nil"/>
        <w:left w:val="nil"/>
        <w:bottom w:val="nil"/>
        <w:right w:val="nil"/>
        <w:between w:val="nil"/>
      </w:pBdr>
      <w:tabs>
        <w:tab w:val="center" w:pos="4513"/>
        <w:tab w:val="right" w:pos="9026"/>
      </w:tabs>
      <w:spacing w:after="0" w:line="240" w:lineRule="auto"/>
      <w:rPr>
        <w:color w:val="000000"/>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0008B8" w14:textId="77777777" w:rsidR="00E211CD" w:rsidRDefault="00E211CD">
    <w:pPr>
      <w:pBdr>
        <w:top w:val="nil"/>
        <w:left w:val="nil"/>
        <w:bottom w:val="nil"/>
        <w:right w:val="nil"/>
        <w:between w:val="nil"/>
      </w:pBdr>
      <w:tabs>
        <w:tab w:val="center" w:pos="4513"/>
        <w:tab w:val="right" w:pos="9026"/>
        <w:tab w:val="left" w:pos="567"/>
        <w:tab w:val="right" w:pos="11340"/>
      </w:tabs>
      <w:spacing w:after="0" w:line="240" w:lineRule="auto"/>
      <w:jc w:val="center"/>
      <w:rPr>
        <w:color w:val="00000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0008B9" w14:textId="77777777" w:rsidR="00E211CD" w:rsidRDefault="00E211CD">
    <w:pPr>
      <w:widowControl w:val="0"/>
      <w:pBdr>
        <w:top w:val="nil"/>
        <w:left w:val="nil"/>
        <w:bottom w:val="nil"/>
        <w:right w:val="nil"/>
        <w:between w:val="nil"/>
      </w:pBdr>
      <w:spacing w:after="0" w:line="276" w:lineRule="auto"/>
      <w:rPr>
        <w:color w:val="000000"/>
      </w:rPr>
    </w:pPr>
  </w:p>
  <w:tbl>
    <w:tblPr>
      <w:tblStyle w:val="afffffe"/>
      <w:tblW w:w="9630" w:type="dxa"/>
      <w:tblLayout w:type="fixed"/>
      <w:tblLook w:val="0600" w:firstRow="0" w:lastRow="0" w:firstColumn="0" w:lastColumn="0" w:noHBand="1" w:noVBand="1"/>
    </w:tblPr>
    <w:tblGrid>
      <w:gridCol w:w="3210"/>
      <w:gridCol w:w="3210"/>
      <w:gridCol w:w="3210"/>
    </w:tblGrid>
    <w:tr w:rsidR="00E211CD" w14:paraId="1568EE65" w14:textId="77777777">
      <w:trPr>
        <w:trHeight w:val="300"/>
      </w:trPr>
      <w:tc>
        <w:tcPr>
          <w:tcW w:w="3210" w:type="dxa"/>
        </w:tcPr>
        <w:p w14:paraId="000008BA" w14:textId="77777777" w:rsidR="00E211CD" w:rsidRDefault="00E211CD">
          <w:pPr>
            <w:pBdr>
              <w:top w:val="nil"/>
              <w:left w:val="nil"/>
              <w:bottom w:val="nil"/>
              <w:right w:val="nil"/>
              <w:between w:val="nil"/>
            </w:pBdr>
            <w:tabs>
              <w:tab w:val="center" w:pos="4513"/>
              <w:tab w:val="right" w:pos="9026"/>
            </w:tabs>
            <w:spacing w:after="0" w:line="240" w:lineRule="auto"/>
            <w:ind w:left="-115"/>
            <w:rPr>
              <w:color w:val="000000"/>
            </w:rPr>
          </w:pPr>
        </w:p>
      </w:tc>
      <w:tc>
        <w:tcPr>
          <w:tcW w:w="3210" w:type="dxa"/>
        </w:tcPr>
        <w:p w14:paraId="000008BB" w14:textId="77777777" w:rsidR="00E211CD" w:rsidRDefault="00E211CD">
          <w:pPr>
            <w:pBdr>
              <w:top w:val="nil"/>
              <w:left w:val="nil"/>
              <w:bottom w:val="nil"/>
              <w:right w:val="nil"/>
              <w:between w:val="nil"/>
            </w:pBdr>
            <w:tabs>
              <w:tab w:val="center" w:pos="4513"/>
              <w:tab w:val="right" w:pos="9026"/>
            </w:tabs>
            <w:spacing w:after="0" w:line="240" w:lineRule="auto"/>
            <w:jc w:val="center"/>
            <w:rPr>
              <w:color w:val="000000"/>
            </w:rPr>
          </w:pPr>
        </w:p>
      </w:tc>
      <w:tc>
        <w:tcPr>
          <w:tcW w:w="3210" w:type="dxa"/>
        </w:tcPr>
        <w:p w14:paraId="000008BC" w14:textId="77777777" w:rsidR="00E211CD" w:rsidRDefault="00E211CD">
          <w:pPr>
            <w:pBdr>
              <w:top w:val="nil"/>
              <w:left w:val="nil"/>
              <w:bottom w:val="nil"/>
              <w:right w:val="nil"/>
              <w:between w:val="nil"/>
            </w:pBdr>
            <w:tabs>
              <w:tab w:val="center" w:pos="4513"/>
              <w:tab w:val="right" w:pos="9026"/>
            </w:tabs>
            <w:spacing w:after="0" w:line="240" w:lineRule="auto"/>
            <w:ind w:right="-115"/>
            <w:jc w:val="right"/>
            <w:rPr>
              <w:color w:val="000000"/>
            </w:rPr>
          </w:pPr>
        </w:p>
      </w:tc>
    </w:tr>
  </w:tbl>
  <w:p w14:paraId="000008BD" w14:textId="77777777" w:rsidR="00E211CD" w:rsidRDefault="00E211CD">
    <w:pPr>
      <w:pBdr>
        <w:top w:val="nil"/>
        <w:left w:val="nil"/>
        <w:bottom w:val="nil"/>
        <w:right w:val="nil"/>
        <w:between w:val="nil"/>
      </w:pBdr>
      <w:tabs>
        <w:tab w:val="center" w:pos="4513"/>
        <w:tab w:val="right" w:pos="9026"/>
      </w:tabs>
      <w:spacing w:after="0" w:line="240" w:lineRule="auto"/>
      <w:rPr>
        <w:color w:val="000000"/>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0008BE" w14:textId="77777777" w:rsidR="00E211CD" w:rsidRDefault="00E211CD">
    <w:pPr>
      <w:pBdr>
        <w:top w:val="nil"/>
        <w:left w:val="nil"/>
        <w:bottom w:val="nil"/>
        <w:right w:val="nil"/>
        <w:between w:val="nil"/>
      </w:pBdr>
      <w:tabs>
        <w:tab w:val="center" w:pos="4513"/>
        <w:tab w:val="right" w:pos="9026"/>
        <w:tab w:val="right" w:pos="11340"/>
      </w:tabs>
      <w:spacing w:after="0" w:line="240" w:lineRule="auto"/>
      <w:rPr>
        <w:color w:val="000000"/>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60"/>
      <w:gridCol w:w="2903"/>
      <w:gridCol w:w="2952"/>
    </w:tblGrid>
    <w:tr w:rsidR="00123098" w:rsidRPr="00CD44A5" w14:paraId="7C1FF8B6" w14:textId="77777777" w:rsidTr="00B75CC4">
      <w:tc>
        <w:tcPr>
          <w:tcW w:w="3285" w:type="dxa"/>
          <w:tcMar>
            <w:left w:w="0" w:type="dxa"/>
            <w:right w:w="0" w:type="dxa"/>
          </w:tcMar>
        </w:tcPr>
        <w:p w14:paraId="48DAC581" w14:textId="6A7291D7" w:rsidR="00CD44A5" w:rsidRPr="00CD44A5" w:rsidRDefault="00123098" w:rsidP="00123098">
          <w:pPr>
            <w:pStyle w:val="Footerhyperlink"/>
          </w:pPr>
          <w:r w:rsidRPr="00325C55">
            <w:t xml:space="preserve">© </w:t>
          </w:r>
          <w:hyperlink r:id="rId1" w:history="1">
            <w:r w:rsidRPr="00325C55">
              <w:rPr>
                <w:rStyle w:val="Footerwhitetexthyperlink"/>
              </w:rPr>
              <w:t>VCAA</w:t>
            </w:r>
          </w:hyperlink>
        </w:p>
      </w:tc>
      <w:tc>
        <w:tcPr>
          <w:tcW w:w="3285" w:type="dxa"/>
          <w:tcMar>
            <w:left w:w="0" w:type="dxa"/>
            <w:right w:w="0" w:type="dxa"/>
          </w:tcMar>
        </w:tcPr>
        <w:p w14:paraId="0BD7B930" w14:textId="77777777" w:rsidR="00CD44A5" w:rsidRPr="00CD44A5" w:rsidRDefault="00CD44A5" w:rsidP="00CD44A5">
          <w:pPr>
            <w:tabs>
              <w:tab w:val="right" w:pos="9639"/>
            </w:tabs>
            <w:rPr>
              <w:rFonts w:ascii="Arial" w:hAnsi="Arial" w:cs="Arial"/>
              <w:color w:val="ED7D31" w:themeColor="accent2"/>
              <w:sz w:val="18"/>
              <w:szCs w:val="18"/>
            </w:rPr>
          </w:pPr>
        </w:p>
      </w:tc>
      <w:tc>
        <w:tcPr>
          <w:tcW w:w="3285" w:type="dxa"/>
          <w:tcMar>
            <w:left w:w="0" w:type="dxa"/>
            <w:right w:w="0" w:type="dxa"/>
          </w:tcMar>
        </w:tcPr>
        <w:p w14:paraId="6DE81950" w14:textId="77777777" w:rsidR="00CD44A5" w:rsidRPr="00CD44A5" w:rsidRDefault="00CD44A5" w:rsidP="00CD44A5">
          <w:pPr>
            <w:tabs>
              <w:tab w:val="right" w:pos="9639"/>
            </w:tabs>
            <w:jc w:val="right"/>
            <w:rPr>
              <w:rFonts w:ascii="Arial" w:hAnsi="Arial" w:cs="Arial"/>
              <w:sz w:val="18"/>
              <w:szCs w:val="18"/>
            </w:rPr>
          </w:pPr>
          <w:r w:rsidRPr="00CD44A5">
            <w:rPr>
              <w:rFonts w:ascii="Arial" w:hAnsi="Arial" w:cs="Arial"/>
              <w:sz w:val="18"/>
              <w:szCs w:val="18"/>
            </w:rPr>
            <w:t xml:space="preserve">Page </w:t>
          </w:r>
          <w:r w:rsidRPr="00CD44A5">
            <w:rPr>
              <w:rFonts w:ascii="Arial" w:hAnsi="Arial" w:cs="Arial"/>
              <w:sz w:val="18"/>
              <w:szCs w:val="18"/>
            </w:rPr>
            <w:fldChar w:fldCharType="begin"/>
          </w:r>
          <w:r w:rsidRPr="00CD44A5">
            <w:rPr>
              <w:rFonts w:ascii="Arial" w:hAnsi="Arial" w:cs="Arial"/>
              <w:sz w:val="18"/>
              <w:szCs w:val="18"/>
            </w:rPr>
            <w:instrText xml:space="preserve"> PAGE   \* MERGEFORMAT </w:instrText>
          </w:r>
          <w:r w:rsidRPr="00CD44A5">
            <w:rPr>
              <w:rFonts w:ascii="Arial" w:hAnsi="Arial" w:cs="Arial"/>
              <w:sz w:val="18"/>
              <w:szCs w:val="18"/>
            </w:rPr>
            <w:fldChar w:fldCharType="separate"/>
          </w:r>
          <w:r w:rsidRPr="00CD44A5">
            <w:rPr>
              <w:rFonts w:ascii="Arial" w:hAnsi="Arial" w:cs="Arial"/>
              <w:sz w:val="18"/>
              <w:szCs w:val="18"/>
            </w:rPr>
            <w:t>1</w:t>
          </w:r>
          <w:r w:rsidRPr="00CD44A5">
            <w:rPr>
              <w:rFonts w:ascii="Arial" w:hAnsi="Arial" w:cs="Arial"/>
              <w:sz w:val="18"/>
              <w:szCs w:val="18"/>
            </w:rPr>
            <w:fldChar w:fldCharType="end"/>
          </w:r>
        </w:p>
      </w:tc>
    </w:tr>
  </w:tbl>
  <w:p w14:paraId="000008C9" w14:textId="6FBB2F38" w:rsidR="00E211CD" w:rsidRPr="00CD44A5" w:rsidRDefault="00CD44A5">
    <w:pPr>
      <w:widowControl w:val="0"/>
      <w:pBdr>
        <w:top w:val="nil"/>
        <w:left w:val="nil"/>
        <w:bottom w:val="nil"/>
        <w:right w:val="nil"/>
        <w:between w:val="nil"/>
      </w:pBdr>
      <w:spacing w:after="0" w:line="276" w:lineRule="auto"/>
      <w:rPr>
        <w:rFonts w:ascii="Arial" w:hAnsi="Arial" w:cs="Arial"/>
        <w:color w:val="000000"/>
        <w:sz w:val="16"/>
        <w:szCs w:val="16"/>
        <w:lang w:val="en-AU"/>
      </w:rPr>
    </w:pPr>
    <w:r w:rsidRPr="00CD44A5">
      <w:rPr>
        <w:rFonts w:ascii="Arial" w:hAnsi="Arial" w:cs="Arial"/>
        <w:noProof/>
        <w:sz w:val="16"/>
        <w:szCs w:val="16"/>
        <w:lang w:val="en-AU" w:eastAsia="en-AU"/>
      </w:rPr>
      <w:drawing>
        <wp:anchor distT="0" distB="0" distL="114300" distR="114300" simplePos="0" relativeHeight="251659264" behindDoc="1" locked="1" layoutInCell="1" allowOverlap="1" wp14:anchorId="1AE51B18" wp14:editId="0E3BE2F7">
          <wp:simplePos x="0" y="0"/>
          <wp:positionH relativeFrom="column">
            <wp:posOffset>-1687830</wp:posOffset>
          </wp:positionH>
          <wp:positionV relativeFrom="page">
            <wp:posOffset>10011410</wp:posOffset>
          </wp:positionV>
          <wp:extent cx="9676765" cy="686435"/>
          <wp:effectExtent l="0" t="0" r="635" b="0"/>
          <wp:wrapNone/>
          <wp:docPr id="904507514" name="Picture 90450751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9676765" cy="686435"/>
                  </a:xfrm>
                  <a:prstGeom prst="rect">
                    <a:avLst/>
                  </a:prstGeom>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43FE09B" w14:textId="77777777" w:rsidR="00855ABF" w:rsidRDefault="00855ABF">
      <w:pPr>
        <w:spacing w:after="0" w:line="240" w:lineRule="auto"/>
      </w:pPr>
      <w:r>
        <w:separator/>
      </w:r>
    </w:p>
  </w:footnote>
  <w:footnote w:type="continuationSeparator" w:id="0">
    <w:p w14:paraId="7CE6D2ED" w14:textId="77777777" w:rsidR="00855ABF" w:rsidRDefault="00855ABF">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0008AE" w14:textId="77777777" w:rsidR="00E211CD" w:rsidRDefault="00A7612F">
    <w:pPr>
      <w:pBdr>
        <w:top w:val="nil"/>
        <w:left w:val="nil"/>
        <w:bottom w:val="nil"/>
        <w:right w:val="nil"/>
        <w:between w:val="nil"/>
      </w:pBdr>
      <w:spacing w:before="120" w:line="280" w:lineRule="auto"/>
      <w:rPr>
        <w:color w:val="000000"/>
      </w:rPr>
    </w:pPr>
    <w:r>
      <w:rPr>
        <w:color w:val="000000"/>
      </w:rPr>
      <w:t>VCE Vocational Major</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0008AF" w14:textId="77777777" w:rsidR="00E211CD" w:rsidRDefault="00E211CD">
    <w:pPr>
      <w:pBdr>
        <w:top w:val="nil"/>
        <w:left w:val="nil"/>
        <w:bottom w:val="nil"/>
        <w:right w:val="nil"/>
        <w:between w:val="nil"/>
      </w:pBdr>
      <w:tabs>
        <w:tab w:val="center" w:pos="4513"/>
        <w:tab w:val="right" w:pos="9026"/>
        <w:tab w:val="left" w:pos="567"/>
      </w:tabs>
      <w:spacing w:after="0" w:line="240" w:lineRule="auto"/>
      <w:ind w:right="567"/>
      <w:jc w:val="right"/>
      <w:rPr>
        <w:color w:val="000000"/>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0008B0" w14:textId="77777777" w:rsidR="00E211CD" w:rsidRDefault="00E211CD">
    <w:pPr>
      <w:pBdr>
        <w:top w:val="nil"/>
        <w:left w:val="nil"/>
        <w:bottom w:val="nil"/>
        <w:right w:val="nil"/>
        <w:between w:val="nil"/>
      </w:pBdr>
      <w:tabs>
        <w:tab w:val="left" w:pos="1650"/>
      </w:tabs>
      <w:spacing w:before="120" w:after="360" w:line="280" w:lineRule="auto"/>
      <w:rPr>
        <w:color w:val="ED7D31"/>
        <w:sz w:val="18"/>
        <w:szCs w:val="18"/>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0008B2" w14:textId="77777777" w:rsidR="00E211CD" w:rsidRDefault="00A7612F">
    <w:pPr>
      <w:pBdr>
        <w:top w:val="nil"/>
        <w:left w:val="nil"/>
        <w:bottom w:val="nil"/>
        <w:right w:val="nil"/>
        <w:between w:val="nil"/>
      </w:pBdr>
      <w:tabs>
        <w:tab w:val="left" w:pos="3820"/>
      </w:tabs>
      <w:spacing w:before="120" w:line="280" w:lineRule="auto"/>
      <w:rPr>
        <w:color w:val="000000"/>
      </w:rPr>
    </w:pPr>
    <w:r>
      <w:rPr>
        <w:color w:val="000000"/>
      </w:rPr>
      <w:t xml:space="preserve">VCE Vocational Major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C82176C"/>
    <w:multiLevelType w:val="multilevel"/>
    <w:tmpl w:val="FFFFFFFF"/>
    <w:lvl w:ilvl="0">
      <w:start w:val="1"/>
      <w:numFmt w:val="bullet"/>
      <w:lvlText w:val="●"/>
      <w:lvlJc w:val="left"/>
      <w:pPr>
        <w:ind w:left="720" w:hanging="360"/>
      </w:pPr>
      <w:rPr>
        <w:rFonts w:ascii="Noto Sans Symbols" w:eastAsia="Noto Sans Symbols" w:hAnsi="Noto Sans Symbols" w:cs="Noto Sans Symbols"/>
        <w:color w:val="000000"/>
        <w:sz w:val="20"/>
        <w:szCs w:val="20"/>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 w15:restartNumberingAfterBreak="0">
    <w:nsid w:val="0EAA49E9"/>
    <w:multiLevelType w:val="multilevel"/>
    <w:tmpl w:val="FFFFFFFF"/>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 w15:restartNumberingAfterBreak="0">
    <w:nsid w:val="114C3ADC"/>
    <w:multiLevelType w:val="multilevel"/>
    <w:tmpl w:val="494A079C"/>
    <w:styleLink w:val="CurrentList1"/>
    <w:lvl w:ilvl="0">
      <w:start w:val="1"/>
      <w:numFmt w:val="decimal"/>
      <w:lvlText w:val="%1."/>
      <w:lvlJc w:val="left"/>
      <w:pPr>
        <w:ind w:left="720" w:hanging="36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 w15:restartNumberingAfterBreak="0">
    <w:nsid w:val="128C3A05"/>
    <w:multiLevelType w:val="multilevel"/>
    <w:tmpl w:val="FFFFFFFF"/>
    <w:lvl w:ilvl="0">
      <w:start w:val="1"/>
      <w:numFmt w:val="bullet"/>
      <w:pStyle w:val="VCAAbullet"/>
      <w:lvlText w:val="●"/>
      <w:lvlJc w:val="left"/>
      <w:pPr>
        <w:ind w:left="720" w:hanging="360"/>
      </w:pPr>
      <w:rPr>
        <w:rFonts w:ascii="Noto Sans Symbols" w:eastAsia="Noto Sans Symbols" w:hAnsi="Noto Sans Symbols" w:cs="Noto Sans Symbols"/>
        <w:sz w:val="20"/>
        <w:szCs w:val="20"/>
      </w:rPr>
    </w:lvl>
    <w:lvl w:ilvl="1">
      <w:start w:val="1"/>
      <w:numFmt w:val="bullet"/>
      <w:lvlText w:val="o"/>
      <w:lvlJc w:val="left"/>
      <w:pPr>
        <w:ind w:left="1440" w:hanging="360"/>
      </w:pPr>
      <w:rPr>
        <w:rFonts w:ascii="Courier New" w:eastAsia="Courier New" w:hAnsi="Courier New" w:cs="Courier New"/>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4" w15:restartNumberingAfterBreak="0">
    <w:nsid w:val="139D2E7B"/>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o"/>
      <w:lvlJc w:val="left"/>
      <w:pPr>
        <w:ind w:left="1440" w:hanging="360"/>
      </w:pPr>
      <w:rPr>
        <w:rFonts w:ascii="Courier New" w:eastAsia="Courier New" w:hAnsi="Courier New" w:cs="Courier New"/>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5" w15:restartNumberingAfterBreak="0">
    <w:nsid w:val="18D2539A"/>
    <w:multiLevelType w:val="multilevel"/>
    <w:tmpl w:val="89B2E8D8"/>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6" w15:restartNumberingAfterBreak="0">
    <w:nsid w:val="19295D7B"/>
    <w:multiLevelType w:val="hybridMultilevel"/>
    <w:tmpl w:val="277E571C"/>
    <w:lvl w:ilvl="0" w:tplc="2CA65D86">
      <w:start w:val="1"/>
      <w:numFmt w:val="bullet"/>
      <w:pStyle w:val="Tablecondensed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21451514"/>
    <w:multiLevelType w:val="multilevel"/>
    <w:tmpl w:val="FFFFFFFF"/>
    <w:lvl w:ilvl="0">
      <w:start w:val="1"/>
      <w:numFmt w:val="decimal"/>
      <w:pStyle w:val="VCAAbulletlevel2"/>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8" w15:restartNumberingAfterBreak="0">
    <w:nsid w:val="22497BC0"/>
    <w:multiLevelType w:val="multilevel"/>
    <w:tmpl w:val="27B4AB3E"/>
    <w:styleLink w:val="CurrentList4"/>
    <w:lvl w:ilvl="0">
      <w:start w:val="1"/>
      <w:numFmt w:val="decimal"/>
      <w:lvlText w:val="%1."/>
      <w:lvlJc w:val="left"/>
      <w:pPr>
        <w:ind w:left="360" w:hanging="360"/>
      </w:pPr>
      <w:rPr>
        <w:rFonts w:hint="default"/>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9" w15:restartNumberingAfterBreak="0">
    <w:nsid w:val="23326B88"/>
    <w:multiLevelType w:val="hybridMultilevel"/>
    <w:tmpl w:val="C546A6B8"/>
    <w:lvl w:ilvl="0" w:tplc="A260B812">
      <w:start w:val="1"/>
      <w:numFmt w:val="decimal"/>
      <w:pStyle w:val="BodyList"/>
      <w:lvlText w:val="%1."/>
      <w:lvlJc w:val="left"/>
      <w:pPr>
        <w:ind w:left="0" w:firstLine="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0" w15:restartNumberingAfterBreak="0">
    <w:nsid w:val="299F6C76"/>
    <w:multiLevelType w:val="multilevel"/>
    <w:tmpl w:val="FFFFFFFF"/>
    <w:lvl w:ilvl="0">
      <w:start w:val="1"/>
      <w:numFmt w:val="bullet"/>
      <w:pStyle w:val="ListBullet"/>
      <w:lvlText w:val="●"/>
      <w:lvlJc w:val="left"/>
      <w:pPr>
        <w:ind w:left="720" w:hanging="360"/>
      </w:pPr>
      <w:rPr>
        <w:rFonts w:ascii="Noto Sans Symbols" w:eastAsia="Noto Sans Symbols" w:hAnsi="Noto Sans Symbols" w:cs="Noto Sans Symbols"/>
        <w:color w:val="000000"/>
        <w:sz w:val="20"/>
        <w:szCs w:val="20"/>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1" w15:restartNumberingAfterBreak="0">
    <w:nsid w:val="2B215E11"/>
    <w:multiLevelType w:val="multilevel"/>
    <w:tmpl w:val="FFFFFFFF"/>
    <w:lvl w:ilvl="0">
      <w:start w:val="1"/>
      <w:numFmt w:val="bullet"/>
      <w:pStyle w:val="VCAAtablebulletnarrow"/>
      <w:lvlText w:val="●"/>
      <w:lvlJc w:val="left"/>
      <w:pPr>
        <w:ind w:left="720" w:hanging="360"/>
      </w:pPr>
      <w:rPr>
        <w:rFonts w:ascii="Noto Sans Symbols" w:eastAsia="Noto Sans Symbols" w:hAnsi="Noto Sans Symbols" w:cs="Noto Sans Symbols"/>
        <w:sz w:val="20"/>
        <w:szCs w:val="20"/>
      </w:rPr>
    </w:lvl>
    <w:lvl w:ilvl="1">
      <w:start w:val="1"/>
      <w:numFmt w:val="decimal"/>
      <w:lvlText w:val="%2."/>
      <w:lvlJc w:val="left"/>
      <w:pPr>
        <w:ind w:left="1440" w:hanging="360"/>
      </w:p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12" w15:restartNumberingAfterBreak="0">
    <w:nsid w:val="2F7608F5"/>
    <w:multiLevelType w:val="multilevel"/>
    <w:tmpl w:val="FFFFFFFF"/>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3" w15:restartNumberingAfterBreak="0">
    <w:nsid w:val="2FCF54C3"/>
    <w:multiLevelType w:val="multilevel"/>
    <w:tmpl w:val="FFFFFFFF"/>
    <w:lvl w:ilvl="0">
      <w:start w:val="1"/>
      <w:numFmt w:val="bullet"/>
      <w:pStyle w:val="VCAAnumbers"/>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4" w15:restartNumberingAfterBreak="0">
    <w:nsid w:val="32D25E88"/>
    <w:multiLevelType w:val="multilevel"/>
    <w:tmpl w:val="FFFFFFFF"/>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5" w15:restartNumberingAfterBreak="0">
    <w:nsid w:val="39650FBC"/>
    <w:multiLevelType w:val="hybridMultilevel"/>
    <w:tmpl w:val="E458B08A"/>
    <w:lvl w:ilvl="0" w:tplc="0809000F">
      <w:start w:val="1"/>
      <w:numFmt w:val="decimal"/>
      <w:lvlText w:val="%1."/>
      <w:lvlJc w:val="left"/>
      <w:pPr>
        <w:ind w:left="36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3FC52A18"/>
    <w:multiLevelType w:val="multilevel"/>
    <w:tmpl w:val="27B4AB3E"/>
    <w:styleLink w:val="CurrentList3"/>
    <w:lvl w:ilvl="0">
      <w:start w:val="1"/>
      <w:numFmt w:val="decimal"/>
      <w:lvlText w:val="%1."/>
      <w:lvlJc w:val="left"/>
      <w:pPr>
        <w:ind w:left="360" w:hanging="360"/>
      </w:pPr>
      <w:rPr>
        <w:rFonts w:hint="default"/>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17" w15:restartNumberingAfterBreak="0">
    <w:nsid w:val="49BB3F45"/>
    <w:multiLevelType w:val="hybridMultilevel"/>
    <w:tmpl w:val="E458B08A"/>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8" w15:restartNumberingAfterBreak="0">
    <w:nsid w:val="4AE1633C"/>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o"/>
      <w:lvlJc w:val="left"/>
      <w:pPr>
        <w:ind w:left="1440" w:hanging="360"/>
      </w:pPr>
      <w:rPr>
        <w:rFonts w:ascii="Courier New" w:eastAsia="Courier New" w:hAnsi="Courier New" w:cs="Courier New"/>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19" w15:restartNumberingAfterBreak="0">
    <w:nsid w:val="53DD08A0"/>
    <w:multiLevelType w:val="multilevel"/>
    <w:tmpl w:val="C546A6B8"/>
    <w:styleLink w:val="CurrentList6"/>
    <w:lvl w:ilvl="0">
      <w:start w:val="1"/>
      <w:numFmt w:val="decimal"/>
      <w:lvlText w:val="%1."/>
      <w:lvlJc w:val="left"/>
      <w:pPr>
        <w:ind w:left="0" w:firstLine="0"/>
      </w:pPr>
      <w:rPr>
        <w:rFonts w:hint="default"/>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20" w15:restartNumberingAfterBreak="0">
    <w:nsid w:val="55317770"/>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o"/>
      <w:lvlJc w:val="left"/>
      <w:pPr>
        <w:ind w:left="1440" w:hanging="360"/>
      </w:pPr>
      <w:rPr>
        <w:rFonts w:ascii="Courier New" w:eastAsia="Courier New" w:hAnsi="Courier New" w:cs="Courier New"/>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21" w15:restartNumberingAfterBreak="0">
    <w:nsid w:val="599910EF"/>
    <w:multiLevelType w:val="multilevel"/>
    <w:tmpl w:val="FFFFFFFF"/>
    <w:lvl w:ilvl="0">
      <w:start w:val="1"/>
      <w:numFmt w:val="bullet"/>
      <w:lvlText w:val="●"/>
      <w:lvlJc w:val="left"/>
      <w:pPr>
        <w:ind w:left="720" w:hanging="360"/>
      </w:pPr>
      <w:rPr>
        <w:rFonts w:ascii="Noto Sans Symbols" w:eastAsia="Noto Sans Symbols" w:hAnsi="Noto Sans Symbols" w:cs="Noto Sans Symbols"/>
        <w:color w:val="000000"/>
        <w:sz w:val="20"/>
        <w:szCs w:val="20"/>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2" w15:restartNumberingAfterBreak="0">
    <w:nsid w:val="5C8E7B1C"/>
    <w:multiLevelType w:val="multilevel"/>
    <w:tmpl w:val="FFFFFFFF"/>
    <w:lvl w:ilvl="0">
      <w:start w:val="1"/>
      <w:numFmt w:val="bullet"/>
      <w:pStyle w:val="VCAAtablebulletlevel2narrow"/>
      <w:lvlText w:val="●"/>
      <w:lvlJc w:val="left"/>
      <w:pPr>
        <w:ind w:left="720" w:hanging="360"/>
      </w:pPr>
      <w:rPr>
        <w:rFonts w:ascii="Noto Sans Symbols" w:eastAsia="Noto Sans Symbols" w:hAnsi="Noto Sans Symbols" w:cs="Noto Sans Symbols"/>
        <w:sz w:val="20"/>
        <w:szCs w:val="20"/>
      </w:rPr>
    </w:lvl>
    <w:lvl w:ilvl="1">
      <w:start w:val="1"/>
      <w:numFmt w:val="decimal"/>
      <w:lvlText w:val="%2."/>
      <w:lvlJc w:val="left"/>
      <w:pPr>
        <w:ind w:left="786" w:hanging="360"/>
      </w:p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23" w15:restartNumberingAfterBreak="0">
    <w:nsid w:val="5D6070EC"/>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o"/>
      <w:lvlJc w:val="left"/>
      <w:pPr>
        <w:ind w:left="1440" w:hanging="360"/>
      </w:pPr>
      <w:rPr>
        <w:rFonts w:ascii="Courier New" w:eastAsia="Courier New" w:hAnsi="Courier New" w:cs="Courier New"/>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24" w15:restartNumberingAfterBreak="0">
    <w:nsid w:val="60A737A2"/>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o"/>
      <w:lvlJc w:val="left"/>
      <w:pPr>
        <w:ind w:left="1440" w:hanging="360"/>
      </w:pPr>
      <w:rPr>
        <w:rFonts w:ascii="Courier New" w:eastAsia="Courier New" w:hAnsi="Courier New" w:cs="Courier New"/>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25" w15:restartNumberingAfterBreak="0">
    <w:nsid w:val="67C67715"/>
    <w:multiLevelType w:val="multilevel"/>
    <w:tmpl w:val="B4E2C37E"/>
    <w:styleLink w:val="CurrentList2"/>
    <w:lvl w:ilvl="0">
      <w:start w:val="1"/>
      <w:numFmt w:val="decimal"/>
      <w:lvlText w:val="%1."/>
      <w:lvlJc w:val="left"/>
      <w:pPr>
        <w:ind w:left="720" w:hanging="36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6" w15:restartNumberingAfterBreak="0">
    <w:nsid w:val="6840234F"/>
    <w:multiLevelType w:val="hybridMultilevel"/>
    <w:tmpl w:val="6BBA433A"/>
    <w:lvl w:ilvl="0" w:tplc="275C59F0">
      <w:start w:val="1"/>
      <w:numFmt w:val="bullet"/>
      <w:pStyle w:val="Bodytextbullet"/>
      <w:lvlText w:val=""/>
      <w:lvlJc w:val="left"/>
      <w:pPr>
        <w:ind w:left="720" w:hanging="72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6CAC4F15"/>
    <w:multiLevelType w:val="multilevel"/>
    <w:tmpl w:val="FFFFFFFF"/>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990" w:hanging="360"/>
      </w:pPr>
      <w:rPr>
        <w:rFonts w:ascii="Arial" w:eastAsia="Arial" w:hAnsi="Arial" w:cs="Arial"/>
        <w:b/>
        <w:sz w:val="20"/>
        <w:szCs w:val="20"/>
      </w:r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8" w15:restartNumberingAfterBreak="0">
    <w:nsid w:val="77971E2D"/>
    <w:multiLevelType w:val="multilevel"/>
    <w:tmpl w:val="FFFFFFFF"/>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9" w15:restartNumberingAfterBreak="0">
    <w:nsid w:val="794948AC"/>
    <w:multiLevelType w:val="multilevel"/>
    <w:tmpl w:val="321810B8"/>
    <w:styleLink w:val="CurrentList5"/>
    <w:lvl w:ilvl="0">
      <w:start w:val="1"/>
      <w:numFmt w:val="decimal"/>
      <w:lvlText w:val="%1."/>
      <w:lvlJc w:val="left"/>
      <w:pPr>
        <w:ind w:left="0" w:firstLine="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0" w15:restartNumberingAfterBreak="0">
    <w:nsid w:val="7AAC5F00"/>
    <w:multiLevelType w:val="hybridMultilevel"/>
    <w:tmpl w:val="5F0A99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7D933D4E"/>
    <w:multiLevelType w:val="hybridMultilevel"/>
    <w:tmpl w:val="3C562296"/>
    <w:lvl w:ilvl="0" w:tplc="7A1E4CD2">
      <w:start w:val="1"/>
      <w:numFmt w:val="decimal"/>
      <w:pStyle w:val="Tablecondensednumbered"/>
      <w:lvlText w:val="%1."/>
      <w:lvlJc w:val="left"/>
      <w:pPr>
        <w:ind w:left="0" w:firstLine="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828594647">
    <w:abstractNumId w:val="3"/>
  </w:num>
  <w:num w:numId="2" w16cid:durableId="1011299606">
    <w:abstractNumId w:val="7"/>
  </w:num>
  <w:num w:numId="3" w16cid:durableId="1490444871">
    <w:abstractNumId w:val="13"/>
  </w:num>
  <w:num w:numId="4" w16cid:durableId="716469139">
    <w:abstractNumId w:val="11"/>
  </w:num>
  <w:num w:numId="5" w16cid:durableId="257252944">
    <w:abstractNumId w:val="22"/>
  </w:num>
  <w:num w:numId="6" w16cid:durableId="1819766634">
    <w:abstractNumId w:val="28"/>
  </w:num>
  <w:num w:numId="7" w16cid:durableId="789593767">
    <w:abstractNumId w:val="10"/>
  </w:num>
  <w:num w:numId="8" w16cid:durableId="624578387">
    <w:abstractNumId w:val="21"/>
  </w:num>
  <w:num w:numId="9" w16cid:durableId="1985350774">
    <w:abstractNumId w:val="1"/>
  </w:num>
  <w:num w:numId="10" w16cid:durableId="1622688865">
    <w:abstractNumId w:val="20"/>
  </w:num>
  <w:num w:numId="11" w16cid:durableId="1800955903">
    <w:abstractNumId w:val="23"/>
  </w:num>
  <w:num w:numId="12" w16cid:durableId="24526441">
    <w:abstractNumId w:val="4"/>
  </w:num>
  <w:num w:numId="13" w16cid:durableId="5717729">
    <w:abstractNumId w:val="0"/>
  </w:num>
  <w:num w:numId="14" w16cid:durableId="1032728347">
    <w:abstractNumId w:val="14"/>
  </w:num>
  <w:num w:numId="15" w16cid:durableId="2000963320">
    <w:abstractNumId w:val="5"/>
  </w:num>
  <w:num w:numId="16" w16cid:durableId="566302243">
    <w:abstractNumId w:val="27"/>
  </w:num>
  <w:num w:numId="17" w16cid:durableId="681319398">
    <w:abstractNumId w:val="12"/>
  </w:num>
  <w:num w:numId="18" w16cid:durableId="1305693414">
    <w:abstractNumId w:val="18"/>
  </w:num>
  <w:num w:numId="19" w16cid:durableId="1838887216">
    <w:abstractNumId w:val="24"/>
  </w:num>
  <w:num w:numId="20" w16cid:durableId="21175185">
    <w:abstractNumId w:val="9"/>
  </w:num>
  <w:num w:numId="21" w16cid:durableId="1308516241">
    <w:abstractNumId w:val="2"/>
  </w:num>
  <w:num w:numId="22" w16cid:durableId="214388723">
    <w:abstractNumId w:val="6"/>
  </w:num>
  <w:num w:numId="23" w16cid:durableId="655916006">
    <w:abstractNumId w:val="9"/>
    <w:lvlOverride w:ilvl="0">
      <w:startOverride w:val="1"/>
    </w:lvlOverride>
  </w:num>
  <w:num w:numId="24" w16cid:durableId="1492865807">
    <w:abstractNumId w:val="9"/>
  </w:num>
  <w:num w:numId="25" w16cid:durableId="1131901805">
    <w:abstractNumId w:val="25"/>
  </w:num>
  <w:num w:numId="26" w16cid:durableId="2002270118">
    <w:abstractNumId w:val="9"/>
    <w:lvlOverride w:ilvl="0">
      <w:startOverride w:val="1"/>
    </w:lvlOverride>
  </w:num>
  <w:num w:numId="27" w16cid:durableId="277220455">
    <w:abstractNumId w:val="9"/>
    <w:lvlOverride w:ilvl="0">
      <w:startOverride w:val="1"/>
    </w:lvlOverride>
  </w:num>
  <w:num w:numId="28" w16cid:durableId="2140147421">
    <w:abstractNumId w:val="9"/>
    <w:lvlOverride w:ilvl="0">
      <w:startOverride w:val="1"/>
    </w:lvlOverride>
  </w:num>
  <w:num w:numId="29" w16cid:durableId="1005323086">
    <w:abstractNumId w:val="30"/>
  </w:num>
  <w:num w:numId="30" w16cid:durableId="1365517233">
    <w:abstractNumId w:val="26"/>
  </w:num>
  <w:num w:numId="31" w16cid:durableId="373962856">
    <w:abstractNumId w:val="16"/>
  </w:num>
  <w:num w:numId="32" w16cid:durableId="1190146643">
    <w:abstractNumId w:val="8"/>
  </w:num>
  <w:num w:numId="33" w16cid:durableId="470056222">
    <w:abstractNumId w:val="9"/>
    <w:lvlOverride w:ilvl="0">
      <w:startOverride w:val="1"/>
    </w:lvlOverride>
  </w:num>
  <w:num w:numId="34" w16cid:durableId="347758481">
    <w:abstractNumId w:val="9"/>
    <w:lvlOverride w:ilvl="0">
      <w:startOverride w:val="1"/>
    </w:lvlOverride>
  </w:num>
  <w:num w:numId="35" w16cid:durableId="2034644158">
    <w:abstractNumId w:val="9"/>
    <w:lvlOverride w:ilvl="0">
      <w:startOverride w:val="1"/>
    </w:lvlOverride>
  </w:num>
  <w:num w:numId="36" w16cid:durableId="834492048">
    <w:abstractNumId w:val="9"/>
    <w:lvlOverride w:ilvl="0">
      <w:startOverride w:val="1"/>
    </w:lvlOverride>
  </w:num>
  <w:num w:numId="37" w16cid:durableId="1041438170">
    <w:abstractNumId w:val="31"/>
  </w:num>
  <w:num w:numId="38" w16cid:durableId="797719392">
    <w:abstractNumId w:val="29"/>
  </w:num>
  <w:num w:numId="39" w16cid:durableId="1594629921">
    <w:abstractNumId w:val="15"/>
  </w:num>
  <w:num w:numId="40" w16cid:durableId="6101790">
    <w:abstractNumId w:val="17"/>
  </w:num>
  <w:num w:numId="41" w16cid:durableId="440997382">
    <w:abstractNumId w:val="1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0"/>
  <w:embedTrueTypeFonts/>
  <w:proofState w:spelling="clean" w:grammar="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211CD"/>
    <w:rsid w:val="00011F88"/>
    <w:rsid w:val="00021A34"/>
    <w:rsid w:val="00022078"/>
    <w:rsid w:val="00053F38"/>
    <w:rsid w:val="00054195"/>
    <w:rsid w:val="00091FC5"/>
    <w:rsid w:val="000A44E1"/>
    <w:rsid w:val="000C1030"/>
    <w:rsid w:val="000E189E"/>
    <w:rsid w:val="00123098"/>
    <w:rsid w:val="0015493F"/>
    <w:rsid w:val="001550D4"/>
    <w:rsid w:val="00166C37"/>
    <w:rsid w:val="001850B2"/>
    <w:rsid w:val="00190FE5"/>
    <w:rsid w:val="001E0AF0"/>
    <w:rsid w:val="002C10DE"/>
    <w:rsid w:val="002F3B88"/>
    <w:rsid w:val="002F70F2"/>
    <w:rsid w:val="003166E2"/>
    <w:rsid w:val="0034626F"/>
    <w:rsid w:val="003A169C"/>
    <w:rsid w:val="003A68BE"/>
    <w:rsid w:val="003A78D6"/>
    <w:rsid w:val="003B6DC4"/>
    <w:rsid w:val="003E6105"/>
    <w:rsid w:val="00410F77"/>
    <w:rsid w:val="0041585D"/>
    <w:rsid w:val="00440897"/>
    <w:rsid w:val="0046453C"/>
    <w:rsid w:val="004B4976"/>
    <w:rsid w:val="004C18A8"/>
    <w:rsid w:val="004E5D33"/>
    <w:rsid w:val="005230B7"/>
    <w:rsid w:val="00542186"/>
    <w:rsid w:val="0056388C"/>
    <w:rsid w:val="00586CA1"/>
    <w:rsid w:val="005C0823"/>
    <w:rsid w:val="005D060D"/>
    <w:rsid w:val="005F7C23"/>
    <w:rsid w:val="00600620"/>
    <w:rsid w:val="00602F7E"/>
    <w:rsid w:val="006144A0"/>
    <w:rsid w:val="00622BCE"/>
    <w:rsid w:val="00655D6F"/>
    <w:rsid w:val="00687422"/>
    <w:rsid w:val="006B0E36"/>
    <w:rsid w:val="006F2154"/>
    <w:rsid w:val="007105B3"/>
    <w:rsid w:val="0071568B"/>
    <w:rsid w:val="007300F7"/>
    <w:rsid w:val="00775C4F"/>
    <w:rsid w:val="00776BE8"/>
    <w:rsid w:val="007B1C58"/>
    <w:rsid w:val="007C5CF7"/>
    <w:rsid w:val="007F132C"/>
    <w:rsid w:val="00823CBE"/>
    <w:rsid w:val="0083452C"/>
    <w:rsid w:val="00842AAA"/>
    <w:rsid w:val="00855ABF"/>
    <w:rsid w:val="0086350C"/>
    <w:rsid w:val="00871BA3"/>
    <w:rsid w:val="00871D6D"/>
    <w:rsid w:val="0089281F"/>
    <w:rsid w:val="008E1C6F"/>
    <w:rsid w:val="008F1647"/>
    <w:rsid w:val="008F765C"/>
    <w:rsid w:val="009044D3"/>
    <w:rsid w:val="009426C3"/>
    <w:rsid w:val="009467F5"/>
    <w:rsid w:val="009A0CD2"/>
    <w:rsid w:val="009D03F6"/>
    <w:rsid w:val="009D244A"/>
    <w:rsid w:val="009F45B4"/>
    <w:rsid w:val="00A22691"/>
    <w:rsid w:val="00A43561"/>
    <w:rsid w:val="00A44A76"/>
    <w:rsid w:val="00A7612F"/>
    <w:rsid w:val="00AA5301"/>
    <w:rsid w:val="00AC7868"/>
    <w:rsid w:val="00AE6797"/>
    <w:rsid w:val="00BC51FD"/>
    <w:rsid w:val="00C2186C"/>
    <w:rsid w:val="00C30FF9"/>
    <w:rsid w:val="00C729D5"/>
    <w:rsid w:val="00C75C51"/>
    <w:rsid w:val="00CA6AC8"/>
    <w:rsid w:val="00CD44A5"/>
    <w:rsid w:val="00CE489B"/>
    <w:rsid w:val="00D025C2"/>
    <w:rsid w:val="00D95BF2"/>
    <w:rsid w:val="00DC66B3"/>
    <w:rsid w:val="00E07D5E"/>
    <w:rsid w:val="00E211CD"/>
    <w:rsid w:val="00E5251A"/>
    <w:rsid w:val="00E917E9"/>
    <w:rsid w:val="00EA3A99"/>
    <w:rsid w:val="00EB647E"/>
    <w:rsid w:val="00EC03FF"/>
    <w:rsid w:val="00F20151"/>
    <w:rsid w:val="00F40E32"/>
    <w:rsid w:val="00F41CC9"/>
    <w:rsid w:val="00F557BA"/>
    <w:rsid w:val="00F85ADA"/>
    <w:rsid w:val="00F86D37"/>
    <w:rsid w:val="00FA5108"/>
    <w:rsid w:val="00FC584C"/>
    <w:rsid w:val="00FD6866"/>
    <w:rsid w:val="00FF4394"/>
    <w:rsid w:val="00FF7C3E"/>
    <w:rsid w:val="02947570"/>
    <w:rsid w:val="02EF1B56"/>
    <w:rsid w:val="03BC657E"/>
    <w:rsid w:val="05AA93E0"/>
    <w:rsid w:val="06EF714E"/>
    <w:rsid w:val="085DF5BE"/>
    <w:rsid w:val="0B052EA6"/>
    <w:rsid w:val="0C10261D"/>
    <w:rsid w:val="0D8C3B85"/>
    <w:rsid w:val="108DCFE3"/>
    <w:rsid w:val="118E8577"/>
    <w:rsid w:val="133451C0"/>
    <w:rsid w:val="13B170FC"/>
    <w:rsid w:val="14439569"/>
    <w:rsid w:val="15CB004C"/>
    <w:rsid w:val="15DA205C"/>
    <w:rsid w:val="16855AF5"/>
    <w:rsid w:val="16F927F2"/>
    <w:rsid w:val="177AED60"/>
    <w:rsid w:val="17846439"/>
    <w:rsid w:val="17D395D4"/>
    <w:rsid w:val="18EA8019"/>
    <w:rsid w:val="1904AED3"/>
    <w:rsid w:val="1D28F89F"/>
    <w:rsid w:val="1E45524F"/>
    <w:rsid w:val="1E987540"/>
    <w:rsid w:val="1EE1E662"/>
    <w:rsid w:val="1F7A53C6"/>
    <w:rsid w:val="1F81EF20"/>
    <w:rsid w:val="20C6BE4C"/>
    <w:rsid w:val="20DF7D0A"/>
    <w:rsid w:val="211CAE1B"/>
    <w:rsid w:val="217838B4"/>
    <w:rsid w:val="246BEC3E"/>
    <w:rsid w:val="248B5C25"/>
    <w:rsid w:val="24A1D3C2"/>
    <w:rsid w:val="250C2925"/>
    <w:rsid w:val="261F9FFE"/>
    <w:rsid w:val="26B3800E"/>
    <w:rsid w:val="2787DEDC"/>
    <w:rsid w:val="2E0D4628"/>
    <w:rsid w:val="2E56CFEB"/>
    <w:rsid w:val="2E69F6CC"/>
    <w:rsid w:val="2EDB977A"/>
    <w:rsid w:val="3024C1F2"/>
    <w:rsid w:val="3364E98C"/>
    <w:rsid w:val="33BF258B"/>
    <w:rsid w:val="33CA546D"/>
    <w:rsid w:val="33D79E54"/>
    <w:rsid w:val="371B1BE0"/>
    <w:rsid w:val="3C2CD14B"/>
    <w:rsid w:val="3F0A76FE"/>
    <w:rsid w:val="3F9D4FBC"/>
    <w:rsid w:val="3FB5A420"/>
    <w:rsid w:val="4207A24D"/>
    <w:rsid w:val="47B221AE"/>
    <w:rsid w:val="4B9FD863"/>
    <w:rsid w:val="4CF915E4"/>
    <w:rsid w:val="52F68F7E"/>
    <w:rsid w:val="550508AD"/>
    <w:rsid w:val="5A0F1197"/>
    <w:rsid w:val="5B0E36A4"/>
    <w:rsid w:val="5BFDF3E4"/>
    <w:rsid w:val="5FF2993E"/>
    <w:rsid w:val="61B3D65A"/>
    <w:rsid w:val="62773078"/>
    <w:rsid w:val="62CF9FF4"/>
    <w:rsid w:val="62EF89F9"/>
    <w:rsid w:val="636CD3D2"/>
    <w:rsid w:val="64035783"/>
    <w:rsid w:val="645F1498"/>
    <w:rsid w:val="66B9C1A0"/>
    <w:rsid w:val="6985821D"/>
    <w:rsid w:val="6A2F4CD8"/>
    <w:rsid w:val="6BAB989F"/>
    <w:rsid w:val="6C2A4542"/>
    <w:rsid w:val="6E07381E"/>
    <w:rsid w:val="6F0D441E"/>
    <w:rsid w:val="6F5F50E8"/>
    <w:rsid w:val="7183CE65"/>
    <w:rsid w:val="7185409C"/>
    <w:rsid w:val="7214AFB2"/>
    <w:rsid w:val="721FC0AC"/>
    <w:rsid w:val="74C164C0"/>
    <w:rsid w:val="7615867B"/>
    <w:rsid w:val="7BB0D405"/>
    <w:rsid w:val="7E0409DD"/>
    <w:rsid w:val="7EC32E6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68CED5B0"/>
  <w15:docId w15:val="{BF46A164-0BA5-40AB-AEBD-4646449F813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Calibri"/>
        <w:lang w:val="en" w:eastAsia="ja-JP" w:bidi="ar-SA"/>
      </w:rPr>
    </w:rPrDefault>
    <w:pPrDefault>
      <w:pPr>
        <w:spacing w:after="120" w:line="264"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A22691"/>
    <w:pPr>
      <w:keepNext/>
      <w:keepLines/>
      <w:spacing w:before="480" w:line="240" w:lineRule="auto"/>
      <w:outlineLvl w:val="0"/>
    </w:pPr>
    <w:rPr>
      <w:rFonts w:ascii="Arial" w:hAnsi="Arial"/>
      <w:color w:val="007AAA"/>
      <w:sz w:val="48"/>
      <w:szCs w:val="32"/>
    </w:rPr>
  </w:style>
  <w:style w:type="paragraph" w:styleId="Heading2">
    <w:name w:val="heading 2"/>
    <w:basedOn w:val="Normal"/>
    <w:next w:val="Normal"/>
    <w:link w:val="Heading2Char"/>
    <w:uiPriority w:val="9"/>
    <w:unhideWhenUsed/>
    <w:qFormat/>
    <w:rsid w:val="00A22691"/>
    <w:pPr>
      <w:keepNext/>
      <w:keepLines/>
      <w:spacing w:before="80" w:after="0" w:line="240" w:lineRule="auto"/>
      <w:outlineLvl w:val="1"/>
    </w:pPr>
    <w:rPr>
      <w:rFonts w:ascii="Arial" w:hAnsi="Arial"/>
      <w:color w:val="007AAA"/>
      <w:sz w:val="28"/>
      <w:szCs w:val="28"/>
    </w:rPr>
  </w:style>
  <w:style w:type="paragraph" w:styleId="Heading3">
    <w:name w:val="heading 3"/>
    <w:basedOn w:val="Normal"/>
    <w:next w:val="Normal"/>
    <w:link w:val="Heading3Char"/>
    <w:uiPriority w:val="9"/>
    <w:unhideWhenUsed/>
    <w:qFormat/>
    <w:rsid w:val="00A22691"/>
    <w:pPr>
      <w:keepNext/>
      <w:keepLines/>
      <w:spacing w:before="360" w:line="240" w:lineRule="auto"/>
      <w:outlineLvl w:val="2"/>
    </w:pPr>
    <w:rPr>
      <w:rFonts w:ascii="Arial" w:hAnsi="Arial"/>
      <w:color w:val="007AAA"/>
      <w:sz w:val="32"/>
      <w:szCs w:val="24"/>
    </w:rPr>
  </w:style>
  <w:style w:type="paragraph" w:styleId="Heading4">
    <w:name w:val="heading 4"/>
    <w:basedOn w:val="Normal"/>
    <w:next w:val="Normal"/>
    <w:link w:val="Heading4Char"/>
    <w:uiPriority w:val="9"/>
    <w:semiHidden/>
    <w:unhideWhenUsed/>
    <w:qFormat/>
    <w:pPr>
      <w:keepNext/>
      <w:keepLines/>
      <w:spacing w:before="40" w:after="0"/>
      <w:outlineLvl w:val="3"/>
    </w:pPr>
    <w:rPr>
      <w:sz w:val="22"/>
      <w:szCs w:val="22"/>
    </w:rPr>
  </w:style>
  <w:style w:type="paragraph" w:styleId="Heading5">
    <w:name w:val="heading 5"/>
    <w:basedOn w:val="Normal"/>
    <w:next w:val="Normal"/>
    <w:link w:val="Heading5Char"/>
    <w:uiPriority w:val="9"/>
    <w:semiHidden/>
    <w:unhideWhenUsed/>
    <w:qFormat/>
    <w:pPr>
      <w:keepNext/>
      <w:keepLines/>
      <w:spacing w:before="40" w:after="0"/>
      <w:outlineLvl w:val="4"/>
    </w:pPr>
    <w:rPr>
      <w:color w:val="44546A"/>
      <w:sz w:val="22"/>
      <w:szCs w:val="22"/>
    </w:rPr>
  </w:style>
  <w:style w:type="paragraph" w:styleId="Heading6">
    <w:name w:val="heading 6"/>
    <w:basedOn w:val="Normal"/>
    <w:next w:val="Normal"/>
    <w:link w:val="Heading6Char"/>
    <w:uiPriority w:val="9"/>
    <w:semiHidden/>
    <w:unhideWhenUsed/>
    <w:qFormat/>
    <w:pPr>
      <w:keepNext/>
      <w:keepLines/>
      <w:spacing w:before="40" w:after="0"/>
      <w:outlineLvl w:val="5"/>
    </w:pPr>
    <w:rPr>
      <w:i/>
      <w:color w:val="44546A"/>
      <w:sz w:val="21"/>
      <w:szCs w:val="21"/>
    </w:rPr>
  </w:style>
  <w:style w:type="paragraph" w:styleId="Heading7">
    <w:name w:val="heading 7"/>
    <w:basedOn w:val="Normal"/>
    <w:next w:val="Normal"/>
    <w:link w:val="Heading7Char"/>
    <w:uiPriority w:val="9"/>
    <w:semiHidden/>
    <w:unhideWhenUsed/>
    <w:qFormat/>
    <w:rsid w:val="00495716"/>
    <w:pPr>
      <w:keepNext/>
      <w:keepLines/>
      <w:spacing w:before="40" w:after="0"/>
      <w:outlineLvl w:val="6"/>
    </w:pPr>
    <w:rPr>
      <w:rFonts w:asciiTheme="majorHAnsi" w:eastAsiaTheme="majorEastAsia" w:hAnsiTheme="majorHAnsi" w:cstheme="majorBidi"/>
      <w:i/>
      <w:iCs/>
      <w:color w:val="1F3864" w:themeColor="accent1" w:themeShade="80"/>
      <w:sz w:val="21"/>
      <w:szCs w:val="21"/>
    </w:rPr>
  </w:style>
  <w:style w:type="paragraph" w:styleId="Heading8">
    <w:name w:val="heading 8"/>
    <w:basedOn w:val="Normal"/>
    <w:next w:val="Normal"/>
    <w:link w:val="Heading8Char"/>
    <w:uiPriority w:val="9"/>
    <w:semiHidden/>
    <w:unhideWhenUsed/>
    <w:qFormat/>
    <w:rsid w:val="00495716"/>
    <w:pPr>
      <w:keepNext/>
      <w:keepLines/>
      <w:spacing w:before="40" w:after="0"/>
      <w:outlineLvl w:val="7"/>
    </w:pPr>
    <w:rPr>
      <w:rFonts w:asciiTheme="majorHAnsi" w:eastAsiaTheme="majorEastAsia" w:hAnsiTheme="majorHAnsi" w:cstheme="majorBidi"/>
      <w:b/>
      <w:bCs/>
      <w:color w:val="44546A" w:themeColor="text2"/>
    </w:rPr>
  </w:style>
  <w:style w:type="paragraph" w:styleId="Heading9">
    <w:name w:val="heading 9"/>
    <w:basedOn w:val="Normal"/>
    <w:next w:val="Normal"/>
    <w:link w:val="Heading9Char"/>
    <w:uiPriority w:val="9"/>
    <w:semiHidden/>
    <w:unhideWhenUsed/>
    <w:qFormat/>
    <w:rsid w:val="00495716"/>
    <w:pPr>
      <w:keepNext/>
      <w:keepLines/>
      <w:spacing w:before="40" w:after="0"/>
      <w:outlineLvl w:val="8"/>
    </w:pPr>
    <w:rPr>
      <w:rFonts w:asciiTheme="majorHAnsi" w:eastAsiaTheme="majorEastAsia" w:hAnsiTheme="majorHAnsi" w:cstheme="majorBidi"/>
      <w:b/>
      <w:bCs/>
      <w:i/>
      <w:iCs/>
      <w:color w:val="44546A" w:themeColor="text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TableNormal0">
    <w:name w:val="TableNormal"/>
    <w:tblPr>
      <w:tblCellMar>
        <w:top w:w="0" w:type="dxa"/>
        <w:left w:w="0" w:type="dxa"/>
        <w:bottom w:w="0" w:type="dxa"/>
        <w:right w:w="0" w:type="dxa"/>
      </w:tblCellMar>
    </w:tblPr>
  </w:style>
  <w:style w:type="paragraph" w:styleId="Title">
    <w:name w:val="Title"/>
    <w:basedOn w:val="Normal"/>
    <w:next w:val="Normal"/>
    <w:link w:val="TitleChar"/>
    <w:uiPriority w:val="10"/>
    <w:qFormat/>
    <w:rsid w:val="00776BE8"/>
    <w:pPr>
      <w:spacing w:after="0" w:line="240" w:lineRule="auto"/>
    </w:pPr>
    <w:rPr>
      <w:rFonts w:ascii="Arial" w:hAnsi="Arial"/>
      <w:b/>
      <w:color w:val="FFFFFF" w:themeColor="background1"/>
      <w:sz w:val="60"/>
      <w:szCs w:val="56"/>
    </w:rPr>
  </w:style>
  <w:style w:type="paragraph" w:styleId="Header">
    <w:name w:val="header"/>
    <w:basedOn w:val="Normal"/>
    <w:link w:val="HeaderChar"/>
    <w:uiPriority w:val="99"/>
    <w:semiHidden/>
    <w:rsid w:val="00304EA1"/>
    <w:pPr>
      <w:tabs>
        <w:tab w:val="center" w:pos="4513"/>
        <w:tab w:val="right" w:pos="9026"/>
      </w:tabs>
      <w:spacing w:after="0" w:line="240" w:lineRule="auto"/>
    </w:pPr>
  </w:style>
  <w:style w:type="character" w:customStyle="1" w:styleId="HeaderChar">
    <w:name w:val="Header Char"/>
    <w:basedOn w:val="DefaultParagraphFont"/>
    <w:link w:val="Header"/>
    <w:uiPriority w:val="99"/>
    <w:semiHidden/>
    <w:rsid w:val="009370BC"/>
  </w:style>
  <w:style w:type="paragraph" w:styleId="Footer">
    <w:name w:val="footer"/>
    <w:basedOn w:val="Normal"/>
    <w:link w:val="FooterChar"/>
    <w:uiPriority w:val="99"/>
    <w:semiHidden/>
    <w:rsid w:val="00304EA1"/>
    <w:pPr>
      <w:tabs>
        <w:tab w:val="center" w:pos="4513"/>
        <w:tab w:val="right" w:pos="9026"/>
      </w:tabs>
      <w:spacing w:after="0" w:line="240" w:lineRule="auto"/>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paragraph" w:customStyle="1" w:styleId="VCAADocumenttitle">
    <w:name w:val="VCAA Document title"/>
    <w:basedOn w:val="VCAAHeading1"/>
    <w:rsid w:val="004A22BC"/>
    <w:pPr>
      <w:spacing w:before="1000" w:after="0" w:line="680" w:lineRule="exact"/>
      <w:outlineLvl w:val="9"/>
    </w:pPr>
    <w:rPr>
      <w:b/>
      <w:noProof/>
      <w:color w:val="FFFFFF" w:themeColor="background1"/>
      <w:sz w:val="60"/>
      <w:szCs w:val="48"/>
      <w:lang w:val="en-AU" w:eastAsia="en-AU"/>
    </w:rPr>
  </w:style>
  <w:style w:type="paragraph" w:customStyle="1" w:styleId="VCAAHeading1">
    <w:name w:val="VCAA Heading 1"/>
    <w:next w:val="VCAAbody"/>
    <w:rsid w:val="007E5E88"/>
    <w:pPr>
      <w:keepNext/>
      <w:keepLines/>
      <w:suppressAutoHyphens/>
      <w:spacing w:before="480" w:line="560" w:lineRule="exact"/>
      <w:outlineLvl w:val="1"/>
    </w:pPr>
    <w:rPr>
      <w:rFonts w:ascii="Arial" w:hAnsi="Arial" w:cs="Arial"/>
      <w:color w:val="0F7EB4"/>
      <w:sz w:val="48"/>
      <w:szCs w:val="40"/>
    </w:rPr>
  </w:style>
  <w:style w:type="paragraph" w:customStyle="1" w:styleId="VCAAHeading2">
    <w:name w:val="VCAA Heading 2"/>
    <w:next w:val="VCAAbody"/>
    <w:qFormat/>
    <w:rsid w:val="007E5E88"/>
    <w:pPr>
      <w:spacing w:before="400" w:line="480" w:lineRule="exact"/>
      <w:contextualSpacing/>
      <w:outlineLvl w:val="2"/>
    </w:pPr>
    <w:rPr>
      <w:rFonts w:ascii="Arial" w:hAnsi="Arial" w:cs="Arial"/>
      <w:color w:val="0F7EB4"/>
      <w:sz w:val="40"/>
      <w:szCs w:val="28"/>
    </w:rPr>
  </w:style>
  <w:style w:type="paragraph" w:customStyle="1" w:styleId="VCAAHeading3">
    <w:name w:val="VCAA Heading 3"/>
    <w:next w:val="VCAAbody"/>
    <w:rsid w:val="007E5E88"/>
    <w:pPr>
      <w:spacing w:before="320" w:line="400" w:lineRule="exact"/>
      <w:outlineLvl w:val="3"/>
    </w:pPr>
    <w:rPr>
      <w:rFonts w:ascii="Arial" w:hAnsi="Arial" w:cs="Arial"/>
      <w:color w:val="0F7EB4"/>
      <w:sz w:val="32"/>
      <w:szCs w:val="24"/>
    </w:rPr>
  </w:style>
  <w:style w:type="paragraph" w:customStyle="1" w:styleId="VCAAbody">
    <w:name w:val="VCAA body"/>
    <w:link w:val="VCAAbodyChar"/>
    <w:rsid w:val="00410F77"/>
    <w:pPr>
      <w:spacing w:before="120" w:line="280" w:lineRule="exact"/>
    </w:pPr>
    <w:rPr>
      <w:rFonts w:asciiTheme="majorHAnsi" w:hAnsiTheme="majorHAnsi" w:cs="Arial"/>
    </w:rPr>
  </w:style>
  <w:style w:type="table" w:styleId="TableGrid">
    <w:name w:val="Table Grid"/>
    <w:basedOn w:val="TableNormal"/>
    <w:uiPriority w:val="5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VCAAtabletextnarrow">
    <w:name w:val="VCAA table text narrow"/>
    <w:link w:val="VCAAtabletextnarrowChar"/>
    <w:rsid w:val="00632FF9"/>
    <w:pPr>
      <w:spacing w:before="80" w:after="80" w:line="280" w:lineRule="exact"/>
    </w:pPr>
    <w:rPr>
      <w:rFonts w:ascii="Arial Narrow" w:hAnsi="Arial Narrow" w:cs="Arial"/>
    </w:rPr>
  </w:style>
  <w:style w:type="paragraph" w:customStyle="1" w:styleId="VCAAtableheadingnarrow">
    <w:name w:val="VCAA table heading narrow"/>
    <w:basedOn w:val="VCAAtabletextnarrow"/>
    <w:rsid w:val="00637FBC"/>
    <w:rPr>
      <w:color w:val="FFFFFF" w:themeColor="background1"/>
    </w:rPr>
  </w:style>
  <w:style w:type="paragraph" w:customStyle="1" w:styleId="VCAAbullet">
    <w:name w:val="VCAA bullet"/>
    <w:basedOn w:val="VCAAbody"/>
    <w:rsid w:val="00632FF9"/>
    <w:pPr>
      <w:numPr>
        <w:numId w:val="1"/>
      </w:numPr>
      <w:tabs>
        <w:tab w:val="left" w:pos="425"/>
      </w:tabs>
      <w:spacing w:before="60" w:after="60"/>
      <w:ind w:left="425" w:hanging="425"/>
    </w:pPr>
    <w:rPr>
      <w:rFonts w:eastAsia="Times New Roman"/>
      <w:kern w:val="22"/>
      <w:lang w:val="en-GB"/>
    </w:rPr>
  </w:style>
  <w:style w:type="paragraph" w:customStyle="1" w:styleId="VCAAbulletlevel2">
    <w:name w:val="VCAA bullet level 2"/>
    <w:basedOn w:val="VCAAbullet"/>
    <w:rsid w:val="00632FF9"/>
    <w:pPr>
      <w:numPr>
        <w:numId w:val="2"/>
      </w:numPr>
      <w:ind w:left="850" w:hanging="425"/>
    </w:pPr>
  </w:style>
  <w:style w:type="paragraph" w:customStyle="1" w:styleId="VCAAnumbers">
    <w:name w:val="VCAA numbers"/>
    <w:basedOn w:val="VCAAbullet"/>
    <w:rsid w:val="00632FF9"/>
    <w:pPr>
      <w:numPr>
        <w:numId w:val="3"/>
      </w:numPr>
      <w:ind w:left="425" w:hanging="425"/>
    </w:pPr>
    <w:rPr>
      <w:lang w:val="en-US"/>
    </w:rPr>
  </w:style>
  <w:style w:type="paragraph" w:customStyle="1" w:styleId="VCAAtablebulletnarrow">
    <w:name w:val="VCAA table bullet narrow"/>
    <w:basedOn w:val="Normal"/>
    <w:link w:val="VCAAtablebulletnarrowChar"/>
    <w:rsid w:val="00632FF9"/>
    <w:pPr>
      <w:numPr>
        <w:numId w:val="4"/>
      </w:numPr>
      <w:tabs>
        <w:tab w:val="left" w:pos="170"/>
      </w:tabs>
      <w:overflowPunct w:val="0"/>
      <w:autoSpaceDE w:val="0"/>
      <w:autoSpaceDN w:val="0"/>
      <w:adjustRightInd w:val="0"/>
      <w:spacing w:before="80" w:after="80" w:line="280" w:lineRule="exact"/>
      <w:ind w:left="170" w:hanging="170"/>
      <w:contextualSpacing/>
      <w:textAlignment w:val="baseline"/>
    </w:pPr>
    <w:rPr>
      <w:rFonts w:ascii="Arial Narrow" w:eastAsia="Times New Roman" w:hAnsi="Arial Narrow" w:cs="Arial"/>
      <w:lang w:val="en-GB"/>
    </w:rPr>
  </w:style>
  <w:style w:type="paragraph" w:customStyle="1" w:styleId="VCAAHeading4">
    <w:name w:val="VCAA Heading 4"/>
    <w:basedOn w:val="VCAAHeading3"/>
    <w:next w:val="VCAAbody"/>
    <w:rsid w:val="007E5E88"/>
    <w:pPr>
      <w:spacing w:before="280" w:line="360" w:lineRule="exact"/>
      <w:outlineLvl w:val="4"/>
    </w:pPr>
    <w:rPr>
      <w:sz w:val="28"/>
      <w:szCs w:val="22"/>
      <w:lang w:eastAsia="en-AU"/>
    </w:rPr>
  </w:style>
  <w:style w:type="paragraph" w:customStyle="1" w:styleId="VCAAcaptionsandfootnotes">
    <w:name w:val="VCAA captions and footnotes"/>
    <w:basedOn w:val="VCAAbody"/>
    <w:rsid w:val="00F47B7F"/>
    <w:pPr>
      <w:spacing w:after="360"/>
    </w:pPr>
    <w:rPr>
      <w:sz w:val="18"/>
      <w:szCs w:val="18"/>
    </w:rPr>
  </w:style>
  <w:style w:type="paragraph" w:customStyle="1" w:styleId="VCAAHeading5">
    <w:name w:val="VCAA Heading 5"/>
    <w:basedOn w:val="VCAAHeading4"/>
    <w:next w:val="VCAAbody"/>
    <w:rsid w:val="007E5E88"/>
    <w:pPr>
      <w:spacing w:before="240" w:line="320" w:lineRule="exact"/>
      <w:outlineLvl w:val="5"/>
    </w:pPr>
    <w:rPr>
      <w:sz w:val="24"/>
      <w:szCs w:val="20"/>
    </w:rPr>
  </w:style>
  <w:style w:type="paragraph" w:customStyle="1" w:styleId="VCAAtrademarkinfo">
    <w:name w:val="VCAA trademark info"/>
    <w:basedOn w:val="VCAAcaptionsandfootnotes"/>
    <w:qFormat/>
    <w:rsid w:val="00F20151"/>
    <w:pPr>
      <w:spacing w:after="0" w:line="200" w:lineRule="exact"/>
    </w:pPr>
    <w:rPr>
      <w:rFonts w:ascii="Arial" w:hAnsi="Arial"/>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C45911" w:themeColor="accent2" w:themeShade="BF"/>
    </w:rPr>
    <w:tblPr>
      <w:tblStyleRowBandSize w:val="1"/>
      <w:tblStyleColBandSize w:val="1"/>
      <w:tblBorders>
        <w:top w:val="single" w:sz="8" w:space="0" w:color="ED7D31" w:themeColor="accent2"/>
        <w:bottom w:val="single" w:sz="8" w:space="0" w:color="ED7D31" w:themeColor="accent2"/>
      </w:tblBorders>
    </w:tblPr>
    <w:tblStylePr w:type="fir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la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DECB" w:themeFill="accent2" w:themeFillTint="3F"/>
      </w:tcPr>
    </w:tblStylePr>
    <w:tblStylePr w:type="band1Horz">
      <w:tblPr/>
      <w:tcPr>
        <w:tcBorders>
          <w:left w:val="nil"/>
          <w:right w:val="nil"/>
          <w:insideH w:val="nil"/>
          <w:insideV w:val="nil"/>
        </w:tcBorders>
        <w:shd w:val="clear" w:color="auto" w:fill="FADECB" w:themeFill="accent2" w:themeFillTint="3F"/>
      </w:tcPr>
    </w:tblStylePr>
  </w:style>
  <w:style w:type="table" w:styleId="LightShading-Accent4">
    <w:name w:val="Light Shading Accent 4"/>
    <w:basedOn w:val="TableNormal"/>
    <w:uiPriority w:val="60"/>
    <w:rsid w:val="000F16FD"/>
    <w:pPr>
      <w:spacing w:after="0" w:line="240" w:lineRule="auto"/>
    </w:pPr>
    <w:rPr>
      <w:color w:val="BF8F00" w:themeColor="accent4" w:themeShade="BF"/>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styleId="LightShading-Accent5">
    <w:name w:val="Light Shading Accent 5"/>
    <w:basedOn w:val="TableNormal"/>
    <w:uiPriority w:val="60"/>
    <w:rsid w:val="000F16FD"/>
    <w:pPr>
      <w:spacing w:after="0" w:line="240" w:lineRule="auto"/>
    </w:pPr>
    <w:rPr>
      <w:color w:val="2E74B5" w:themeColor="accent5" w:themeShade="BF"/>
    </w:rPr>
    <w:tblPr>
      <w:tblStyleRowBandSize w:val="1"/>
      <w:tblStyleColBandSize w:val="1"/>
      <w:tblBorders>
        <w:top w:val="single" w:sz="8" w:space="0" w:color="5B9BD5" w:themeColor="accent5"/>
        <w:bottom w:val="single" w:sz="8" w:space="0" w:color="5B9BD5" w:themeColor="accent5"/>
      </w:tblBorders>
    </w:tblPr>
    <w:tblStylePr w:type="firstRow">
      <w:pPr>
        <w:spacing w:before="0" w:after="0" w:line="240" w:lineRule="auto"/>
      </w:pPr>
      <w:rPr>
        <w:b/>
        <w:bCs/>
      </w:rPr>
      <w:tblPr/>
      <w:tcPr>
        <w:tcBorders>
          <w:top w:val="single" w:sz="8" w:space="0" w:color="5B9BD5" w:themeColor="accent5"/>
          <w:left w:val="nil"/>
          <w:bottom w:val="single" w:sz="8" w:space="0" w:color="5B9BD5" w:themeColor="accent5"/>
          <w:right w:val="nil"/>
          <w:insideH w:val="nil"/>
          <w:insideV w:val="nil"/>
        </w:tcBorders>
      </w:tcPr>
    </w:tblStylePr>
    <w:tblStylePr w:type="lastRow">
      <w:pPr>
        <w:spacing w:before="0" w:after="0" w:line="240" w:lineRule="auto"/>
      </w:pPr>
      <w:rPr>
        <w:b/>
        <w:bCs/>
      </w:rPr>
      <w:tblPr/>
      <w:tcPr>
        <w:tcBorders>
          <w:top w:val="single" w:sz="8" w:space="0" w:color="5B9BD5" w:themeColor="accent5"/>
          <w:left w:val="nil"/>
          <w:bottom w:val="single" w:sz="8" w:space="0" w:color="5B9BD5"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5" w:themeFillTint="3F"/>
      </w:tcPr>
    </w:tblStylePr>
    <w:tblStylePr w:type="band1Horz">
      <w:tblPr/>
      <w:tcPr>
        <w:tcBorders>
          <w:left w:val="nil"/>
          <w:right w:val="nil"/>
          <w:insideH w:val="nil"/>
          <w:insideV w:val="nil"/>
        </w:tcBorders>
        <w:shd w:val="clear" w:color="auto" w:fill="D6E6F4" w:themeFill="accent5" w:themeFillTint="3F"/>
      </w:tcPr>
    </w:tblStylePr>
  </w:style>
  <w:style w:type="table" w:styleId="LightShading-Accent6">
    <w:name w:val="Light Shading Accent 6"/>
    <w:basedOn w:val="TableNormal"/>
    <w:uiPriority w:val="60"/>
    <w:rsid w:val="000F16FD"/>
    <w:pPr>
      <w:spacing w:after="0" w:line="240" w:lineRule="auto"/>
    </w:pPr>
    <w:rPr>
      <w:color w:val="538135" w:themeColor="accent6" w:themeShade="BF"/>
    </w:rPr>
    <w:tblPr>
      <w:tblStyleRowBandSize w:val="1"/>
      <w:tblStyleColBandSize w:val="1"/>
      <w:tblBorders>
        <w:top w:val="single" w:sz="8" w:space="0" w:color="70AD47" w:themeColor="accent6"/>
        <w:bottom w:val="single" w:sz="8" w:space="0" w:color="70AD47" w:themeColor="accent6"/>
      </w:tblBorders>
    </w:tblPr>
    <w:tblStylePr w:type="fir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la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EBD0" w:themeFill="accent6" w:themeFillTint="3F"/>
      </w:tcPr>
    </w:tblStylePr>
    <w:tblStylePr w:type="band1Horz">
      <w:tblPr/>
      <w:tcPr>
        <w:tcBorders>
          <w:left w:val="nil"/>
          <w:right w:val="nil"/>
          <w:insideH w:val="nil"/>
          <w:insideV w:val="nil"/>
        </w:tcBorders>
        <w:shd w:val="clear" w:color="auto" w:fill="DBEBD0"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tblBorders>
    </w:tblPr>
    <w:tblStylePr w:type="firstRow">
      <w:pPr>
        <w:spacing w:before="0" w:after="0" w:line="240" w:lineRule="auto"/>
      </w:pPr>
      <w:rPr>
        <w:b/>
        <w:bCs/>
        <w:color w:val="FFFFFF" w:themeColor="background1"/>
      </w:rPr>
      <w:tblPr/>
      <w:tcPr>
        <w:shd w:val="clear" w:color="auto" w:fill="4472C4" w:themeFill="accent1"/>
      </w:tcPr>
    </w:tblStylePr>
    <w:tblStylePr w:type="lastRow">
      <w:pPr>
        <w:spacing w:before="0" w:after="0" w:line="240" w:lineRule="auto"/>
      </w:pPr>
      <w:rPr>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tcBorders>
      </w:tcPr>
    </w:tblStylePr>
    <w:tblStylePr w:type="firstCol">
      <w:rPr>
        <w:b/>
        <w:bCs/>
      </w:rPr>
    </w:tblStylePr>
    <w:tblStylePr w:type="lastCol">
      <w:rPr>
        <w:b/>
        <w:bCs/>
      </w:rPr>
    </w:tblStylePr>
    <w:tblStylePr w:type="band1Vert">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blStylePr w:type="band1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VCAAtablebulletlevel2narrow">
    <w:name w:val="VCAA table bullet level 2 narrow"/>
    <w:basedOn w:val="VCAAtablebulletnarrow"/>
    <w:link w:val="VCAAtablebulletlevel2narrowChar"/>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Yu Gothic Medium" w:hAnsi="Yu Gothic Medium"/>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B9BD5"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B9BD5" w:themeFill="accent5"/>
      </w:tcPr>
    </w:tblStylePr>
    <w:tblStylePr w:type="lastCol">
      <w:rPr>
        <w:b/>
        <w:bCs/>
        <w:color w:val="FFFFFF" w:themeColor="background1"/>
      </w:rPr>
      <w:tblPr/>
      <w:tcPr>
        <w:tcBorders>
          <w:left w:val="nil"/>
          <w:right w:val="nil"/>
          <w:insideH w:val="nil"/>
          <w:insideV w:val="nil"/>
        </w:tcBorders>
        <w:shd w:val="clear" w:color="auto" w:fill="5B9BD5"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VCAAtableheading">
    <w:name w:val="VCAA table heading"/>
    <w:basedOn w:val="VCAAbody"/>
    <w:rsid w:val="00637FBC"/>
    <w:pPr>
      <w:spacing w:before="80" w:after="80"/>
    </w:pPr>
    <w:rPr>
      <w:color w:val="FFFFFF" w:themeColor="background1"/>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tblBorders>
    </w:tblPr>
    <w:tblStylePr w:type="firstRow">
      <w:pPr>
        <w:spacing w:before="0" w:after="0" w:line="240" w:lineRule="auto"/>
      </w:pPr>
      <w:rPr>
        <w:b/>
        <w:bCs/>
        <w:color w:val="FFFFFF" w:themeColor="background1"/>
      </w:rPr>
      <w:tblPr/>
      <w:tcPr>
        <w:shd w:val="clear" w:color="auto" w:fill="ED7D31" w:themeFill="accent2"/>
      </w:tcPr>
    </w:tblStylePr>
    <w:tblStylePr w:type="lastRow">
      <w:pPr>
        <w:spacing w:before="0" w:after="0" w:line="240" w:lineRule="auto"/>
      </w:pPr>
      <w:rPr>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tcBorders>
      </w:tcPr>
    </w:tblStylePr>
    <w:tblStylePr w:type="firstCol">
      <w:rPr>
        <w:b/>
        <w:bCs/>
      </w:rPr>
    </w:tblStylePr>
    <w:tblStylePr w:type="lastCol">
      <w:rPr>
        <w:b/>
        <w:bCs/>
      </w:rPr>
    </w:tblStylePr>
    <w:tblStylePr w:type="band1Vert">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blStylePr w:type="band1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style>
  <w:style w:type="character" w:customStyle="1" w:styleId="Heading1Char">
    <w:name w:val="Heading 1 Char"/>
    <w:basedOn w:val="DefaultParagraphFont"/>
    <w:link w:val="Heading1"/>
    <w:uiPriority w:val="9"/>
    <w:rsid w:val="00A22691"/>
    <w:rPr>
      <w:rFonts w:ascii="Arial" w:hAnsi="Arial"/>
      <w:color w:val="007AAA"/>
      <w:sz w:val="48"/>
      <w:szCs w:val="32"/>
    </w:rPr>
  </w:style>
  <w:style w:type="paragraph" w:styleId="TOCHeading">
    <w:name w:val="TOC Heading"/>
    <w:basedOn w:val="Heading1"/>
    <w:next w:val="Normal"/>
    <w:uiPriority w:val="39"/>
    <w:unhideWhenUsed/>
    <w:qFormat/>
    <w:rsid w:val="00495716"/>
    <w:pPr>
      <w:outlineLvl w:val="9"/>
    </w:pPr>
  </w:style>
  <w:style w:type="paragraph" w:styleId="TOC1">
    <w:name w:val="toc 1"/>
    <w:basedOn w:val="Normal"/>
    <w:next w:val="Normal"/>
    <w:uiPriority w:val="39"/>
    <w:rsid w:val="00014CF6"/>
    <w:pPr>
      <w:tabs>
        <w:tab w:val="right" w:leader="dot" w:pos="9639"/>
      </w:tabs>
      <w:spacing w:before="240" w:after="100" w:line="240" w:lineRule="auto"/>
      <w:ind w:right="567"/>
      <w:jc w:val="both"/>
    </w:pPr>
    <w:rPr>
      <w:rFonts w:ascii="Arial" w:eastAsia="Times New Roman" w:hAnsi="Arial" w:cs="Arial"/>
      <w:b/>
      <w:bCs/>
      <w:noProof/>
      <w:szCs w:val="24"/>
      <w:lang w:val="en-AU" w:eastAsia="en-AU"/>
    </w:rPr>
  </w:style>
  <w:style w:type="paragraph" w:styleId="TOC2">
    <w:name w:val="toc 2"/>
    <w:basedOn w:val="Normal"/>
    <w:next w:val="Normal"/>
    <w:uiPriority w:val="39"/>
    <w:rsid w:val="00014CF6"/>
    <w:pPr>
      <w:tabs>
        <w:tab w:val="right" w:leader="dot" w:pos="9639"/>
      </w:tabs>
      <w:spacing w:after="100" w:line="240" w:lineRule="auto"/>
      <w:ind w:left="238" w:right="567"/>
    </w:pPr>
    <w:rPr>
      <w:rFonts w:ascii="Arial" w:eastAsia="Times New Roman" w:hAnsi="Arial" w:cs="Times New Roman"/>
      <w:noProof/>
      <w:szCs w:val="24"/>
      <w:lang w:val="en-AU" w:eastAsia="en-AU"/>
    </w:rPr>
  </w:style>
  <w:style w:type="character" w:customStyle="1" w:styleId="Heading2Char">
    <w:name w:val="Heading 2 Char"/>
    <w:basedOn w:val="DefaultParagraphFont"/>
    <w:link w:val="Heading2"/>
    <w:uiPriority w:val="9"/>
    <w:rsid w:val="00A22691"/>
    <w:rPr>
      <w:rFonts w:ascii="Arial" w:hAnsi="Arial"/>
      <w:color w:val="007AAA"/>
      <w:sz w:val="28"/>
      <w:szCs w:val="28"/>
    </w:rPr>
  </w:style>
  <w:style w:type="character" w:customStyle="1" w:styleId="Heading3Char">
    <w:name w:val="Heading 3 Char"/>
    <w:basedOn w:val="DefaultParagraphFont"/>
    <w:link w:val="Heading3"/>
    <w:uiPriority w:val="9"/>
    <w:rsid w:val="00A22691"/>
    <w:rPr>
      <w:rFonts w:ascii="Arial" w:hAnsi="Arial"/>
      <w:color w:val="007AAA"/>
      <w:sz w:val="32"/>
      <w:szCs w:val="24"/>
    </w:rPr>
  </w:style>
  <w:style w:type="paragraph" w:styleId="TOC3">
    <w:name w:val="toc 3"/>
    <w:basedOn w:val="Normal"/>
    <w:next w:val="Normal"/>
    <w:uiPriority w:val="39"/>
    <w:unhideWhenUsed/>
    <w:rsid w:val="0071568B"/>
    <w:pPr>
      <w:tabs>
        <w:tab w:val="right" w:leader="dot" w:pos="9629"/>
      </w:tabs>
      <w:spacing w:after="100" w:line="240" w:lineRule="exact"/>
      <w:ind w:left="442" w:right="567"/>
    </w:pPr>
    <w:rPr>
      <w:rFonts w:ascii="Arial" w:hAnsi="Arial"/>
      <w:noProof/>
    </w:rPr>
  </w:style>
  <w:style w:type="paragraph" w:customStyle="1" w:styleId="VCAADocumentsubtitle">
    <w:name w:val="VCAA Document subtitle"/>
    <w:basedOn w:val="Normal"/>
    <w:rsid w:val="002402F1"/>
    <w:pPr>
      <w:spacing w:before="280" w:after="0" w:line="560" w:lineRule="exact"/>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rsid w:val="0071657E"/>
    <w:rPr>
      <w:b/>
    </w:rPr>
  </w:style>
  <w:style w:type="character" w:customStyle="1" w:styleId="TitlesItalics">
    <w:name w:val="Titles (Italics)"/>
    <w:basedOn w:val="EmphasisBold"/>
    <w:uiPriority w:val="1"/>
    <w:rsid w:val="002F27EC"/>
    <w:rPr>
      <w:rFonts w:ascii="Arial" w:hAnsi="Arial" w:cs="Arial"/>
      <w:b w:val="0"/>
      <w:i/>
      <w:color w:val="000000"/>
    </w:rPr>
  </w:style>
  <w:style w:type="paragraph" w:styleId="CommentText">
    <w:name w:val="annotation text"/>
    <w:basedOn w:val="Normal"/>
    <w:link w:val="CommentTextChar"/>
    <w:uiPriority w:val="99"/>
    <w:unhideWhenUsed/>
    <w:rsid w:val="00B45199"/>
    <w:pPr>
      <w:spacing w:line="240" w:lineRule="auto"/>
    </w:p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VCAAfigures">
    <w:name w:val="VCAA figures"/>
    <w:basedOn w:val="VCAAbody"/>
    <w:link w:val="VCAAfiguresChar"/>
    <w:rsid w:val="00DD1AF6"/>
    <w:pPr>
      <w:spacing w:line="240" w:lineRule="auto"/>
      <w:jc w:val="center"/>
    </w:pPr>
  </w:style>
  <w:style w:type="character" w:customStyle="1" w:styleId="VCAAbodyChar">
    <w:name w:val="VCAA body Char"/>
    <w:basedOn w:val="DefaultParagraphFont"/>
    <w:link w:val="VCAAbody"/>
    <w:rsid w:val="00410F77"/>
    <w:rPr>
      <w:rFonts w:asciiTheme="majorHAnsi" w:hAnsiTheme="majorHAnsi" w:cs="Arial"/>
    </w:rPr>
  </w:style>
  <w:style w:type="character" w:customStyle="1" w:styleId="VCAAfiguresChar">
    <w:name w:val="VCAA figures Char"/>
    <w:basedOn w:val="VCAAbodyChar"/>
    <w:link w:val="VCAAfigures"/>
    <w:rsid w:val="00DD1AF6"/>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line="240" w:lineRule="auto"/>
    </w:p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VCAAtabletext">
    <w:name w:val="VCAA table text"/>
    <w:basedOn w:val="VCAAtabletextnarrow"/>
    <w:link w:val="VCAAtabletextChar"/>
    <w:rsid w:val="00632FF9"/>
    <w:rPr>
      <w:rFonts w:ascii="Arial" w:hAnsi="Arial"/>
      <w:color w:val="000000" w:themeColor="text1"/>
      <w:lang w:val="en-AU"/>
    </w:rPr>
  </w:style>
  <w:style w:type="character" w:customStyle="1" w:styleId="VCAAtabletextnarrowChar">
    <w:name w:val="VCAA table text narrow Char"/>
    <w:basedOn w:val="DefaultParagraphFont"/>
    <w:link w:val="VCAAtabletextnarrow"/>
    <w:rsid w:val="00632FF9"/>
    <w:rPr>
      <w:rFonts w:ascii="Arial Narrow" w:hAnsi="Arial Narrow" w:cs="Arial"/>
      <w:sz w:val="20"/>
    </w:rPr>
  </w:style>
  <w:style w:type="character" w:customStyle="1" w:styleId="VCAAtabletextChar">
    <w:name w:val="VCAA table text Char"/>
    <w:basedOn w:val="VCAAtabletextnarrowChar"/>
    <w:link w:val="VCAAtabletext"/>
    <w:rsid w:val="00632FF9"/>
    <w:rPr>
      <w:rFonts w:ascii="Arial" w:hAnsi="Arial" w:cs="Arial"/>
      <w:color w:val="000000" w:themeColor="text1"/>
      <w:sz w:val="20"/>
      <w:lang w:val="en-AU"/>
    </w:rPr>
  </w:style>
  <w:style w:type="paragraph" w:customStyle="1" w:styleId="VCAAtablebullet">
    <w:name w:val="VCAA table bullet"/>
    <w:basedOn w:val="VCAAtablebulletnarrow"/>
    <w:link w:val="VCAAtablebulletChar"/>
    <w:rsid w:val="00632FF9"/>
    <w:rPr>
      <w:rFonts w:ascii="Arial" w:hAnsi="Arial"/>
      <w:color w:val="000000" w:themeColor="text1"/>
    </w:rPr>
  </w:style>
  <w:style w:type="paragraph" w:customStyle="1" w:styleId="VCAAtablebuletlevel2">
    <w:name w:val="VCAA table bulet level 2"/>
    <w:basedOn w:val="VCAAtablebulletlevel2narrow"/>
    <w:link w:val="VCAAtablebuletlevel2Char"/>
    <w:rsid w:val="00632FF9"/>
    <w:rPr>
      <w:rFonts w:ascii="Arial" w:hAnsi="Arial"/>
    </w:rPr>
  </w:style>
  <w:style w:type="character" w:customStyle="1" w:styleId="VCAAtablebulletnarrowChar">
    <w:name w:val="VCAA table bullet narrow Char"/>
    <w:basedOn w:val="DefaultParagraphFont"/>
    <w:link w:val="VCAAtablebulletnarrow"/>
    <w:rsid w:val="00632FF9"/>
    <w:rPr>
      <w:rFonts w:ascii="Arial Narrow" w:eastAsia="Times New Roman" w:hAnsi="Arial Narrow" w:cs="Arial"/>
      <w:lang w:val="en-GB" w:eastAsia="ja-JP"/>
    </w:rPr>
  </w:style>
  <w:style w:type="character" w:customStyle="1" w:styleId="VCAAtablebulletChar">
    <w:name w:val="VCAA table bullet Char"/>
    <w:basedOn w:val="VCAAtablebulletnarrowChar"/>
    <w:link w:val="VCAAtablebullet"/>
    <w:rsid w:val="00632FF9"/>
    <w:rPr>
      <w:rFonts w:ascii="Arial" w:eastAsia="Times New Roman" w:hAnsi="Arial" w:cs="Arial"/>
      <w:color w:val="000000" w:themeColor="text1"/>
      <w:lang w:val="en-GB" w:eastAsia="ja-JP"/>
    </w:rPr>
  </w:style>
  <w:style w:type="character" w:customStyle="1" w:styleId="VCAAtablebulletlevel2narrowChar">
    <w:name w:val="VCAA table bullet level 2 narrow Char"/>
    <w:basedOn w:val="VCAAtablebulletnarrowChar"/>
    <w:link w:val="VCAAtablebulletlevel2narrow"/>
    <w:rsid w:val="00632FF9"/>
    <w:rPr>
      <w:rFonts w:ascii="Arial Narrow" w:eastAsia="Times New Roman" w:hAnsi="Arial Narrow" w:cs="Arial"/>
      <w:color w:val="000000" w:themeColor="text1"/>
      <w:lang w:val="en-GB" w:eastAsia="ja-JP"/>
    </w:rPr>
  </w:style>
  <w:style w:type="character" w:customStyle="1" w:styleId="VCAAtablebuletlevel2Char">
    <w:name w:val="VCAA table bulet level 2 Char"/>
    <w:basedOn w:val="VCAAtablebulletlevel2narrowChar"/>
    <w:link w:val="VCAAtablebuletlevel2"/>
    <w:rsid w:val="00632FF9"/>
    <w:rPr>
      <w:rFonts w:ascii="Arial" w:eastAsia="Times New Roman" w:hAnsi="Arial" w:cs="Arial"/>
      <w:color w:val="000000" w:themeColor="text1"/>
      <w:lang w:val="en-GB" w:eastAsia="ja-JP"/>
    </w:rPr>
  </w:style>
  <w:style w:type="paragraph" w:customStyle="1" w:styleId="VCAAHeader">
    <w:name w:val="VCAA Header"/>
    <w:basedOn w:val="VCAAbody"/>
    <w:link w:val="VCAAHeaderChar"/>
    <w:rsid w:val="00F83DB5"/>
    <w:rPr>
      <w:color w:val="999999"/>
      <w:sz w:val="18"/>
    </w:rPr>
  </w:style>
  <w:style w:type="character" w:customStyle="1" w:styleId="VCAAHeaderChar">
    <w:name w:val="VCAA Header Char"/>
    <w:basedOn w:val="VCAAbodyChar"/>
    <w:link w:val="VCAAHeader"/>
    <w:rsid w:val="00F83DB5"/>
    <w:rPr>
      <w:rFonts w:asciiTheme="majorHAnsi" w:hAnsiTheme="majorHAnsi" w:cs="Arial"/>
      <w:color w:val="999999"/>
      <w:sz w:val="18"/>
    </w:rPr>
  </w:style>
  <w:style w:type="paragraph" w:styleId="ListParagraph">
    <w:name w:val="List Paragraph"/>
    <w:basedOn w:val="Normal"/>
    <w:uiPriority w:val="34"/>
    <w:qFormat/>
    <w:pPr>
      <w:ind w:left="720"/>
      <w:contextualSpacing/>
    </w:pPr>
  </w:style>
  <w:style w:type="paragraph" w:styleId="NormalWeb">
    <w:name w:val="Normal (Web)"/>
    <w:basedOn w:val="Normal"/>
    <w:uiPriority w:val="99"/>
    <w:unhideWhenUsed/>
    <w:rsid w:val="00002A79"/>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UnresolvedMention">
    <w:name w:val="Unresolved Mention"/>
    <w:basedOn w:val="DefaultParagraphFont"/>
    <w:uiPriority w:val="99"/>
    <w:semiHidden/>
    <w:unhideWhenUsed/>
    <w:rsid w:val="006A5C87"/>
    <w:rPr>
      <w:color w:val="605E5C"/>
      <w:shd w:val="clear" w:color="auto" w:fill="E1DFDD"/>
    </w:rPr>
  </w:style>
  <w:style w:type="character" w:styleId="FollowedHyperlink">
    <w:name w:val="FollowedHyperlink"/>
    <w:basedOn w:val="DefaultParagraphFont"/>
    <w:uiPriority w:val="99"/>
    <w:semiHidden/>
    <w:unhideWhenUsed/>
    <w:rsid w:val="0020658E"/>
    <w:rPr>
      <w:color w:val="954F72" w:themeColor="followedHyperlink"/>
      <w:u w:val="single"/>
    </w:rPr>
  </w:style>
  <w:style w:type="character" w:customStyle="1" w:styleId="Heading4Char">
    <w:name w:val="Heading 4 Char"/>
    <w:basedOn w:val="DefaultParagraphFont"/>
    <w:link w:val="Heading4"/>
    <w:uiPriority w:val="9"/>
    <w:semiHidden/>
    <w:rsid w:val="00495716"/>
    <w:rPr>
      <w:rFonts w:asciiTheme="majorHAnsi" w:eastAsiaTheme="majorEastAsia" w:hAnsiTheme="majorHAnsi" w:cstheme="majorBidi"/>
      <w:sz w:val="22"/>
      <w:szCs w:val="22"/>
    </w:rPr>
  </w:style>
  <w:style w:type="character" w:customStyle="1" w:styleId="Heading5Char">
    <w:name w:val="Heading 5 Char"/>
    <w:basedOn w:val="DefaultParagraphFont"/>
    <w:link w:val="Heading5"/>
    <w:uiPriority w:val="9"/>
    <w:semiHidden/>
    <w:rsid w:val="00495716"/>
    <w:rPr>
      <w:rFonts w:asciiTheme="majorHAnsi" w:eastAsiaTheme="majorEastAsia" w:hAnsiTheme="majorHAnsi" w:cstheme="majorBidi"/>
      <w:color w:val="44546A" w:themeColor="text2"/>
      <w:sz w:val="22"/>
      <w:szCs w:val="22"/>
    </w:rPr>
  </w:style>
  <w:style w:type="character" w:customStyle="1" w:styleId="Heading6Char">
    <w:name w:val="Heading 6 Char"/>
    <w:basedOn w:val="DefaultParagraphFont"/>
    <w:link w:val="Heading6"/>
    <w:uiPriority w:val="9"/>
    <w:semiHidden/>
    <w:rsid w:val="00495716"/>
    <w:rPr>
      <w:rFonts w:asciiTheme="majorHAnsi" w:eastAsiaTheme="majorEastAsia" w:hAnsiTheme="majorHAnsi" w:cstheme="majorBidi"/>
      <w:i/>
      <w:iCs/>
      <w:color w:val="44546A" w:themeColor="text2"/>
      <w:sz w:val="21"/>
      <w:szCs w:val="21"/>
    </w:rPr>
  </w:style>
  <w:style w:type="character" w:customStyle="1" w:styleId="Heading7Char">
    <w:name w:val="Heading 7 Char"/>
    <w:basedOn w:val="DefaultParagraphFont"/>
    <w:link w:val="Heading7"/>
    <w:uiPriority w:val="9"/>
    <w:semiHidden/>
    <w:rsid w:val="00495716"/>
    <w:rPr>
      <w:rFonts w:asciiTheme="majorHAnsi" w:eastAsiaTheme="majorEastAsia" w:hAnsiTheme="majorHAnsi" w:cstheme="majorBidi"/>
      <w:i/>
      <w:iCs/>
      <w:color w:val="1F3864" w:themeColor="accent1" w:themeShade="80"/>
      <w:sz w:val="21"/>
      <w:szCs w:val="21"/>
    </w:rPr>
  </w:style>
  <w:style w:type="character" w:customStyle="1" w:styleId="Heading8Char">
    <w:name w:val="Heading 8 Char"/>
    <w:basedOn w:val="DefaultParagraphFont"/>
    <w:link w:val="Heading8"/>
    <w:uiPriority w:val="9"/>
    <w:semiHidden/>
    <w:rsid w:val="00495716"/>
    <w:rPr>
      <w:rFonts w:asciiTheme="majorHAnsi" w:eastAsiaTheme="majorEastAsia" w:hAnsiTheme="majorHAnsi" w:cstheme="majorBidi"/>
      <w:b/>
      <w:bCs/>
      <w:color w:val="44546A" w:themeColor="text2"/>
    </w:rPr>
  </w:style>
  <w:style w:type="character" w:customStyle="1" w:styleId="Heading9Char">
    <w:name w:val="Heading 9 Char"/>
    <w:basedOn w:val="DefaultParagraphFont"/>
    <w:link w:val="Heading9"/>
    <w:uiPriority w:val="9"/>
    <w:semiHidden/>
    <w:rsid w:val="00495716"/>
    <w:rPr>
      <w:rFonts w:asciiTheme="majorHAnsi" w:eastAsiaTheme="majorEastAsia" w:hAnsiTheme="majorHAnsi" w:cstheme="majorBidi"/>
      <w:b/>
      <w:bCs/>
      <w:i/>
      <w:iCs/>
      <w:color w:val="44546A" w:themeColor="text2"/>
    </w:rPr>
  </w:style>
  <w:style w:type="paragraph" w:styleId="Caption">
    <w:name w:val="caption"/>
    <w:basedOn w:val="Normal"/>
    <w:next w:val="Normal"/>
    <w:uiPriority w:val="35"/>
    <w:semiHidden/>
    <w:unhideWhenUsed/>
    <w:qFormat/>
    <w:rsid w:val="00495716"/>
    <w:pPr>
      <w:spacing w:line="240" w:lineRule="auto"/>
    </w:pPr>
    <w:rPr>
      <w:b/>
      <w:bCs/>
      <w:smallCaps/>
      <w:color w:val="595959" w:themeColor="text1" w:themeTint="A6"/>
      <w:spacing w:val="6"/>
    </w:rPr>
  </w:style>
  <w:style w:type="character" w:customStyle="1" w:styleId="TitleChar">
    <w:name w:val="Title Char"/>
    <w:basedOn w:val="DefaultParagraphFont"/>
    <w:link w:val="Title"/>
    <w:uiPriority w:val="10"/>
    <w:rsid w:val="00776BE8"/>
    <w:rPr>
      <w:rFonts w:ascii="Arial" w:hAnsi="Arial"/>
      <w:b/>
      <w:color w:val="FFFFFF" w:themeColor="background1"/>
      <w:sz w:val="60"/>
      <w:szCs w:val="56"/>
    </w:rPr>
  </w:style>
  <w:style w:type="character" w:customStyle="1" w:styleId="SubtitleChar">
    <w:name w:val="Subtitle Char"/>
    <w:basedOn w:val="DefaultParagraphFont"/>
    <w:link w:val="Subtitle"/>
    <w:uiPriority w:val="11"/>
    <w:rsid w:val="00495716"/>
    <w:rPr>
      <w:rFonts w:asciiTheme="majorHAnsi" w:eastAsiaTheme="majorEastAsia" w:hAnsiTheme="majorHAnsi" w:cstheme="majorBidi"/>
      <w:sz w:val="24"/>
      <w:szCs w:val="24"/>
    </w:rPr>
  </w:style>
  <w:style w:type="character" w:styleId="Strong">
    <w:name w:val="Strong"/>
    <w:basedOn w:val="DefaultParagraphFont"/>
    <w:uiPriority w:val="22"/>
    <w:qFormat/>
    <w:rsid w:val="00495716"/>
    <w:rPr>
      <w:b/>
      <w:bCs/>
    </w:rPr>
  </w:style>
  <w:style w:type="character" w:styleId="Emphasis">
    <w:name w:val="Emphasis"/>
    <w:basedOn w:val="DefaultParagraphFont"/>
    <w:uiPriority w:val="20"/>
    <w:qFormat/>
    <w:rsid w:val="00495716"/>
    <w:rPr>
      <w:i/>
      <w:iCs/>
    </w:rPr>
  </w:style>
  <w:style w:type="paragraph" w:styleId="NoSpacing">
    <w:name w:val="No Spacing"/>
    <w:basedOn w:val="VCAAtabletextnarrow"/>
    <w:uiPriority w:val="1"/>
    <w:qFormat/>
    <w:rsid w:val="1012D442"/>
    <w:rPr>
      <w:rFonts w:eastAsia="Arial Narrow" w:cs="Arial Narrow"/>
      <w:b/>
      <w:bCs/>
    </w:rPr>
  </w:style>
  <w:style w:type="paragraph" w:styleId="Quote">
    <w:name w:val="Quote"/>
    <w:basedOn w:val="Normal"/>
    <w:next w:val="Normal"/>
    <w:link w:val="QuoteChar"/>
    <w:uiPriority w:val="29"/>
    <w:qFormat/>
    <w:rsid w:val="00495716"/>
    <w:pPr>
      <w:spacing w:before="160"/>
      <w:ind w:left="720" w:right="720"/>
    </w:pPr>
    <w:rPr>
      <w:i/>
      <w:iCs/>
      <w:color w:val="404040" w:themeColor="text1" w:themeTint="BF"/>
    </w:rPr>
  </w:style>
  <w:style w:type="character" w:customStyle="1" w:styleId="QuoteChar">
    <w:name w:val="Quote Char"/>
    <w:basedOn w:val="DefaultParagraphFont"/>
    <w:link w:val="Quote"/>
    <w:uiPriority w:val="29"/>
    <w:rsid w:val="00495716"/>
    <w:rPr>
      <w:i/>
      <w:iCs/>
      <w:color w:val="404040" w:themeColor="text1" w:themeTint="BF"/>
    </w:rPr>
  </w:style>
  <w:style w:type="paragraph" w:styleId="IntenseQuote">
    <w:name w:val="Intense Quote"/>
    <w:basedOn w:val="Normal"/>
    <w:next w:val="Normal"/>
    <w:link w:val="IntenseQuoteChar"/>
    <w:uiPriority w:val="30"/>
    <w:qFormat/>
    <w:rsid w:val="00495716"/>
    <w:pPr>
      <w:pBdr>
        <w:left w:val="single" w:sz="18" w:space="12" w:color="4472C4" w:themeColor="accent1"/>
      </w:pBdr>
      <w:spacing w:before="100" w:beforeAutospacing="1" w:line="300" w:lineRule="auto"/>
      <w:ind w:left="1224" w:right="1224"/>
    </w:pPr>
    <w:rPr>
      <w:rFonts w:asciiTheme="majorHAnsi" w:eastAsiaTheme="majorEastAsia" w:hAnsiTheme="majorHAnsi" w:cstheme="majorBidi"/>
      <w:color w:val="4472C4" w:themeColor="accent1"/>
      <w:sz w:val="28"/>
      <w:szCs w:val="28"/>
    </w:rPr>
  </w:style>
  <w:style w:type="character" w:customStyle="1" w:styleId="IntenseQuoteChar">
    <w:name w:val="Intense Quote Char"/>
    <w:basedOn w:val="DefaultParagraphFont"/>
    <w:link w:val="IntenseQuote"/>
    <w:uiPriority w:val="30"/>
    <w:rsid w:val="00495716"/>
    <w:rPr>
      <w:rFonts w:asciiTheme="majorHAnsi" w:eastAsiaTheme="majorEastAsia" w:hAnsiTheme="majorHAnsi" w:cstheme="majorBidi"/>
      <w:color w:val="4472C4" w:themeColor="accent1"/>
      <w:sz w:val="28"/>
      <w:szCs w:val="28"/>
    </w:rPr>
  </w:style>
  <w:style w:type="character" w:styleId="SubtleEmphasis">
    <w:name w:val="Subtle Emphasis"/>
    <w:basedOn w:val="DefaultParagraphFont"/>
    <w:uiPriority w:val="19"/>
    <w:qFormat/>
    <w:rsid w:val="00495716"/>
    <w:rPr>
      <w:i/>
      <w:iCs/>
      <w:color w:val="404040" w:themeColor="text1" w:themeTint="BF"/>
    </w:rPr>
  </w:style>
  <w:style w:type="character" w:styleId="IntenseEmphasis">
    <w:name w:val="Intense Emphasis"/>
    <w:basedOn w:val="DefaultParagraphFont"/>
    <w:uiPriority w:val="21"/>
    <w:qFormat/>
    <w:rsid w:val="00495716"/>
    <w:rPr>
      <w:b/>
      <w:bCs/>
      <w:i/>
      <w:iCs/>
    </w:rPr>
  </w:style>
  <w:style w:type="character" w:styleId="SubtleReference">
    <w:name w:val="Subtle Reference"/>
    <w:basedOn w:val="DefaultParagraphFont"/>
    <w:uiPriority w:val="31"/>
    <w:qFormat/>
    <w:rsid w:val="00495716"/>
    <w:rPr>
      <w:smallCaps/>
      <w:color w:val="404040" w:themeColor="text1" w:themeTint="BF"/>
      <w:u w:val="single" w:color="7F7F7F" w:themeColor="text1" w:themeTint="80"/>
    </w:rPr>
  </w:style>
  <w:style w:type="character" w:styleId="IntenseReference">
    <w:name w:val="Intense Reference"/>
    <w:basedOn w:val="DefaultParagraphFont"/>
    <w:uiPriority w:val="32"/>
    <w:qFormat/>
    <w:rsid w:val="00495716"/>
    <w:rPr>
      <w:b/>
      <w:bCs/>
      <w:smallCaps/>
      <w:spacing w:val="5"/>
      <w:u w:val="single"/>
    </w:rPr>
  </w:style>
  <w:style w:type="character" w:styleId="BookTitle">
    <w:name w:val="Book Title"/>
    <w:basedOn w:val="DefaultParagraphFont"/>
    <w:uiPriority w:val="33"/>
    <w:qFormat/>
    <w:rsid w:val="00495716"/>
    <w:rPr>
      <w:b/>
      <w:bCs/>
      <w:smallCaps/>
    </w:rPr>
  </w:style>
  <w:style w:type="character" w:customStyle="1" w:styleId="Style1">
    <w:name w:val="Style1"/>
    <w:basedOn w:val="DefaultParagraphFont"/>
    <w:uiPriority w:val="1"/>
    <w:rsid w:val="00260F8C"/>
    <w:rPr>
      <w:rFonts w:ascii="Arial" w:hAnsi="Arial"/>
      <w:b/>
      <w:sz w:val="22"/>
    </w:rPr>
  </w:style>
  <w:style w:type="character" w:customStyle="1" w:styleId="Style2">
    <w:name w:val="Style2"/>
    <w:basedOn w:val="DefaultParagraphFont"/>
    <w:uiPriority w:val="1"/>
    <w:rsid w:val="00260F8C"/>
    <w:rPr>
      <w:rFonts w:ascii="Arial" w:hAnsi="Arial"/>
      <w:sz w:val="20"/>
    </w:rPr>
  </w:style>
  <w:style w:type="character" w:customStyle="1" w:styleId="Style3">
    <w:name w:val="Style3"/>
    <w:basedOn w:val="DefaultParagraphFont"/>
    <w:uiPriority w:val="1"/>
    <w:rsid w:val="00260F8C"/>
    <w:rPr>
      <w:b/>
      <w:bdr w:val="none" w:sz="0" w:space="0" w:color="auto"/>
      <w:shd w:val="clear" w:color="auto" w:fill="D9D9D9" w:themeFill="background1" w:themeFillShade="D9"/>
    </w:rPr>
  </w:style>
  <w:style w:type="character" w:customStyle="1" w:styleId="Style4">
    <w:name w:val="Style4"/>
    <w:basedOn w:val="DefaultParagraphFont"/>
    <w:uiPriority w:val="1"/>
    <w:rsid w:val="00260F8C"/>
    <w:rPr>
      <w:rFonts w:ascii="Arial" w:hAnsi="Arial"/>
      <w:sz w:val="24"/>
      <w:bdr w:val="none" w:sz="0" w:space="0" w:color="auto"/>
      <w:shd w:val="clear" w:color="auto" w:fill="E7E6E6" w:themeFill="background2"/>
    </w:rPr>
  </w:style>
  <w:style w:type="character" w:customStyle="1" w:styleId="Style5">
    <w:name w:val="Style5"/>
    <w:basedOn w:val="DefaultParagraphFont"/>
    <w:uiPriority w:val="1"/>
    <w:rsid w:val="00260F8C"/>
  </w:style>
  <w:style w:type="character" w:customStyle="1" w:styleId="Style6">
    <w:name w:val="Style6"/>
    <w:basedOn w:val="DefaultParagraphFont"/>
    <w:uiPriority w:val="1"/>
    <w:rsid w:val="00260F8C"/>
    <w:rPr>
      <w:rFonts w:ascii="Arial" w:hAnsi="Arial"/>
      <w:sz w:val="24"/>
    </w:rPr>
  </w:style>
  <w:style w:type="character" w:customStyle="1" w:styleId="Style7">
    <w:name w:val="Style7"/>
    <w:basedOn w:val="DefaultParagraphFont"/>
    <w:uiPriority w:val="1"/>
    <w:rsid w:val="00260F8C"/>
    <w:rPr>
      <w:rFonts w:ascii="Arial" w:hAnsi="Arial"/>
      <w:b w:val="0"/>
      <w:sz w:val="24"/>
      <w:u w:val="none"/>
      <w:bdr w:val="none" w:sz="0" w:space="0" w:color="auto"/>
      <w:shd w:val="clear" w:color="auto" w:fill="F2F2F2" w:themeFill="background1" w:themeFillShade="F2"/>
    </w:rPr>
  </w:style>
  <w:style w:type="character" w:customStyle="1" w:styleId="contentcontrolboundarysink">
    <w:name w:val="contentcontrolboundarysink"/>
    <w:basedOn w:val="DefaultParagraphFont"/>
    <w:rsid w:val="00D533A1"/>
  </w:style>
  <w:style w:type="character" w:customStyle="1" w:styleId="normaltextrun">
    <w:name w:val="normaltextrun"/>
    <w:basedOn w:val="DefaultParagraphFont"/>
    <w:rsid w:val="00D533A1"/>
  </w:style>
  <w:style w:type="character" w:customStyle="1" w:styleId="eop">
    <w:name w:val="eop"/>
    <w:basedOn w:val="DefaultParagraphFont"/>
    <w:rsid w:val="002577E3"/>
  </w:style>
  <w:style w:type="paragraph" w:customStyle="1" w:styleId="paragraph">
    <w:name w:val="paragraph"/>
    <w:basedOn w:val="Normal"/>
    <w:rsid w:val="00274BAD"/>
    <w:pPr>
      <w:spacing w:before="100" w:beforeAutospacing="1" w:after="100" w:afterAutospacing="1" w:line="240" w:lineRule="auto"/>
    </w:pPr>
    <w:rPr>
      <w:rFonts w:ascii="Times New Roman" w:eastAsia="Times New Roman" w:hAnsi="Times New Roman" w:cs="Times New Roman"/>
      <w:sz w:val="24"/>
      <w:szCs w:val="24"/>
    </w:rPr>
  </w:style>
  <w:style w:type="character" w:styleId="Mention">
    <w:name w:val="Mention"/>
    <w:basedOn w:val="DefaultParagraphFont"/>
    <w:uiPriority w:val="99"/>
    <w:unhideWhenUsed/>
    <w:rPr>
      <w:color w:val="2B579A"/>
      <w:shd w:val="clear" w:color="auto" w:fill="E6E6E6"/>
    </w:rPr>
  </w:style>
  <w:style w:type="character" w:customStyle="1" w:styleId="apple-tab-span">
    <w:name w:val="apple-tab-span"/>
    <w:basedOn w:val="DefaultParagraphFont"/>
    <w:rsid w:val="006C1375"/>
  </w:style>
  <w:style w:type="character" w:customStyle="1" w:styleId="scxw72713123">
    <w:name w:val="scxw72713123"/>
    <w:basedOn w:val="DefaultParagraphFont"/>
    <w:rsid w:val="003478FF"/>
  </w:style>
  <w:style w:type="paragraph" w:styleId="TOC4">
    <w:name w:val="toc 4"/>
    <w:basedOn w:val="Normal"/>
    <w:next w:val="Normal"/>
    <w:autoRedefine/>
    <w:uiPriority w:val="39"/>
    <w:unhideWhenUsed/>
    <w:rsid w:val="00E02AB4"/>
    <w:pPr>
      <w:spacing w:after="100" w:line="259" w:lineRule="auto"/>
      <w:ind w:left="660"/>
    </w:pPr>
    <w:rPr>
      <w:kern w:val="2"/>
      <w:sz w:val="22"/>
      <w:szCs w:val="22"/>
      <w:lang w:val="en-AU" w:eastAsia="en-AU"/>
    </w:rPr>
  </w:style>
  <w:style w:type="paragraph" w:styleId="TOC5">
    <w:name w:val="toc 5"/>
    <w:basedOn w:val="Normal"/>
    <w:next w:val="Normal"/>
    <w:autoRedefine/>
    <w:uiPriority w:val="39"/>
    <w:unhideWhenUsed/>
    <w:rsid w:val="00E02AB4"/>
    <w:pPr>
      <w:spacing w:after="100" w:line="259" w:lineRule="auto"/>
      <w:ind w:left="880"/>
    </w:pPr>
    <w:rPr>
      <w:kern w:val="2"/>
      <w:sz w:val="22"/>
      <w:szCs w:val="22"/>
      <w:lang w:val="en-AU" w:eastAsia="en-AU"/>
    </w:rPr>
  </w:style>
  <w:style w:type="paragraph" w:styleId="TOC6">
    <w:name w:val="toc 6"/>
    <w:basedOn w:val="Normal"/>
    <w:next w:val="Normal"/>
    <w:autoRedefine/>
    <w:uiPriority w:val="39"/>
    <w:unhideWhenUsed/>
    <w:rsid w:val="00E02AB4"/>
    <w:pPr>
      <w:spacing w:after="100" w:line="259" w:lineRule="auto"/>
      <w:ind w:left="1100"/>
    </w:pPr>
    <w:rPr>
      <w:kern w:val="2"/>
      <w:sz w:val="22"/>
      <w:szCs w:val="22"/>
      <w:lang w:val="en-AU" w:eastAsia="en-AU"/>
    </w:rPr>
  </w:style>
  <w:style w:type="paragraph" w:styleId="TOC7">
    <w:name w:val="toc 7"/>
    <w:basedOn w:val="Normal"/>
    <w:next w:val="Normal"/>
    <w:autoRedefine/>
    <w:uiPriority w:val="39"/>
    <w:unhideWhenUsed/>
    <w:rsid w:val="00E02AB4"/>
    <w:pPr>
      <w:spacing w:after="100" w:line="259" w:lineRule="auto"/>
      <w:ind w:left="1320"/>
    </w:pPr>
    <w:rPr>
      <w:kern w:val="2"/>
      <w:sz w:val="22"/>
      <w:szCs w:val="22"/>
      <w:lang w:val="en-AU" w:eastAsia="en-AU"/>
    </w:rPr>
  </w:style>
  <w:style w:type="paragraph" w:styleId="TOC8">
    <w:name w:val="toc 8"/>
    <w:basedOn w:val="Normal"/>
    <w:next w:val="Normal"/>
    <w:autoRedefine/>
    <w:uiPriority w:val="39"/>
    <w:unhideWhenUsed/>
    <w:rsid w:val="00E02AB4"/>
    <w:pPr>
      <w:spacing w:after="100" w:line="259" w:lineRule="auto"/>
      <w:ind w:left="1540"/>
    </w:pPr>
    <w:rPr>
      <w:kern w:val="2"/>
      <w:sz w:val="22"/>
      <w:szCs w:val="22"/>
      <w:lang w:val="en-AU" w:eastAsia="en-AU"/>
    </w:rPr>
  </w:style>
  <w:style w:type="paragraph" w:styleId="TOC9">
    <w:name w:val="toc 9"/>
    <w:basedOn w:val="Normal"/>
    <w:next w:val="Normal"/>
    <w:autoRedefine/>
    <w:uiPriority w:val="39"/>
    <w:unhideWhenUsed/>
    <w:rsid w:val="00E02AB4"/>
    <w:pPr>
      <w:spacing w:after="100" w:line="259" w:lineRule="auto"/>
      <w:ind w:left="1760"/>
    </w:pPr>
    <w:rPr>
      <w:kern w:val="2"/>
      <w:sz w:val="22"/>
      <w:szCs w:val="22"/>
      <w:lang w:val="en-AU" w:eastAsia="en-AU"/>
    </w:rPr>
  </w:style>
  <w:style w:type="paragraph" w:styleId="ListBullet">
    <w:name w:val="List Bullet"/>
    <w:basedOn w:val="Normal"/>
    <w:uiPriority w:val="99"/>
    <w:unhideWhenUsed/>
    <w:rsid w:val="0065710F"/>
    <w:pPr>
      <w:numPr>
        <w:numId w:val="7"/>
      </w:numPr>
      <w:contextualSpacing/>
    </w:pPr>
  </w:style>
  <w:style w:type="paragraph" w:styleId="Subtitle">
    <w:name w:val="Subtitle"/>
    <w:basedOn w:val="Normal"/>
    <w:next w:val="Normal"/>
    <w:link w:val="SubtitleChar"/>
    <w:uiPriority w:val="11"/>
    <w:qFormat/>
    <w:pPr>
      <w:spacing w:line="240" w:lineRule="auto"/>
    </w:pPr>
    <w:rPr>
      <w:sz w:val="24"/>
      <w:szCs w:val="24"/>
    </w:rPr>
  </w:style>
  <w:style w:type="table" w:customStyle="1" w:styleId="a">
    <w:basedOn w:val="TableNormal"/>
    <w:pPr>
      <w:spacing w:after="0" w:line="240" w:lineRule="auto"/>
    </w:pPr>
    <w:tblPr>
      <w:tblStyleRowBandSize w:val="1"/>
      <w:tblStyleColBandSize w:val="1"/>
    </w:tblPr>
  </w:style>
  <w:style w:type="table" w:customStyle="1" w:styleId="a0">
    <w:basedOn w:val="TableNormal"/>
    <w:pPr>
      <w:spacing w:after="0" w:line="240" w:lineRule="auto"/>
    </w:pPr>
    <w:tblPr>
      <w:tblStyleRowBandSize w:val="1"/>
      <w:tblStyleColBandSize w:val="1"/>
    </w:tblPr>
  </w:style>
  <w:style w:type="table" w:customStyle="1" w:styleId="a1">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2">
    <w:basedOn w:val="TableNormal"/>
    <w:pPr>
      <w:spacing w:after="0" w:line="240" w:lineRule="auto"/>
    </w:pPr>
    <w:tblPr>
      <w:tblStyleRowBandSize w:val="1"/>
      <w:tblStyleColBandSize w:val="1"/>
    </w:tblPr>
  </w:style>
  <w:style w:type="table" w:customStyle="1" w:styleId="a3">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4">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5">
    <w:basedOn w:val="TableNormal"/>
    <w:pPr>
      <w:spacing w:after="0" w:line="240" w:lineRule="auto"/>
    </w:pPr>
    <w:tblPr>
      <w:tblStyleRowBandSize w:val="1"/>
      <w:tblStyleColBandSize w:val="1"/>
    </w:tblPr>
  </w:style>
  <w:style w:type="table" w:customStyle="1" w:styleId="a6">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7">
    <w:basedOn w:val="TableNormal"/>
    <w:pPr>
      <w:spacing w:after="0" w:line="240" w:lineRule="auto"/>
    </w:pPr>
    <w:tblPr>
      <w:tblStyleRowBandSize w:val="1"/>
      <w:tblStyleColBandSize w:val="1"/>
    </w:tblPr>
  </w:style>
  <w:style w:type="table" w:customStyle="1" w:styleId="a8">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9">
    <w:basedOn w:val="TableNormal"/>
    <w:pPr>
      <w:spacing w:after="0" w:line="240" w:lineRule="auto"/>
    </w:pPr>
    <w:tblPr>
      <w:tblStyleRowBandSize w:val="1"/>
      <w:tblStyleColBandSize w:val="1"/>
    </w:tblPr>
  </w:style>
  <w:style w:type="table" w:customStyle="1" w:styleId="aa">
    <w:basedOn w:val="TableNormal"/>
    <w:pPr>
      <w:spacing w:after="0" w:line="240" w:lineRule="auto"/>
    </w:pPr>
    <w:tblPr>
      <w:tblStyleRowBandSize w:val="1"/>
      <w:tblStyleColBandSize w:val="1"/>
    </w:tblPr>
  </w:style>
  <w:style w:type="table" w:customStyle="1" w:styleId="ab">
    <w:basedOn w:val="TableNormal"/>
    <w:pPr>
      <w:spacing w:after="0" w:line="240" w:lineRule="auto"/>
    </w:pPr>
    <w:tblPr>
      <w:tblStyleRowBandSize w:val="1"/>
      <w:tblStyleColBandSize w:val="1"/>
    </w:tblPr>
  </w:style>
  <w:style w:type="table" w:customStyle="1" w:styleId="ac">
    <w:basedOn w:val="TableNormal"/>
    <w:pPr>
      <w:spacing w:after="0" w:line="240" w:lineRule="auto"/>
    </w:pPr>
    <w:tblPr>
      <w:tblStyleRowBandSize w:val="1"/>
      <w:tblStyleColBandSize w:val="1"/>
    </w:tblPr>
  </w:style>
  <w:style w:type="table" w:customStyle="1" w:styleId="ad">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e">
    <w:basedOn w:val="TableNormal"/>
    <w:pPr>
      <w:spacing w:after="0" w:line="240" w:lineRule="auto"/>
    </w:pPr>
    <w:tblPr>
      <w:tblStyleRowBandSize w:val="1"/>
      <w:tblStyleColBandSize w:val="1"/>
    </w:tblPr>
  </w:style>
  <w:style w:type="table" w:customStyle="1" w:styleId="af">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0">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1">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2">
    <w:basedOn w:val="TableNormal"/>
    <w:pPr>
      <w:spacing w:after="0" w:line="240" w:lineRule="auto"/>
    </w:pPr>
    <w:tblPr>
      <w:tblStyleRowBandSize w:val="1"/>
      <w:tblStyleColBandSize w:val="1"/>
    </w:tblPr>
  </w:style>
  <w:style w:type="table" w:customStyle="1" w:styleId="af3">
    <w:basedOn w:val="TableNormal"/>
    <w:pPr>
      <w:spacing w:after="0" w:line="240" w:lineRule="auto"/>
    </w:pPr>
    <w:tblPr>
      <w:tblStyleRowBandSize w:val="1"/>
      <w:tblStyleColBandSize w:val="1"/>
    </w:tblPr>
  </w:style>
  <w:style w:type="table" w:customStyle="1" w:styleId="af4">
    <w:basedOn w:val="TableNormal"/>
    <w:pPr>
      <w:spacing w:after="0" w:line="240" w:lineRule="auto"/>
    </w:pPr>
    <w:tblPr>
      <w:tblStyleRowBandSize w:val="1"/>
      <w:tblStyleColBandSize w:val="1"/>
    </w:tblPr>
  </w:style>
  <w:style w:type="table" w:customStyle="1" w:styleId="af5">
    <w:basedOn w:val="TableNormal"/>
    <w:pPr>
      <w:spacing w:after="0" w:line="240" w:lineRule="auto"/>
    </w:pPr>
    <w:tblPr>
      <w:tblStyleRowBandSize w:val="1"/>
      <w:tblStyleColBandSize w:val="1"/>
    </w:tblPr>
  </w:style>
  <w:style w:type="table" w:customStyle="1" w:styleId="af6">
    <w:basedOn w:val="TableNormal"/>
    <w:pPr>
      <w:spacing w:after="0" w:line="240" w:lineRule="auto"/>
    </w:pPr>
    <w:tblPr>
      <w:tblStyleRowBandSize w:val="1"/>
      <w:tblStyleColBandSize w:val="1"/>
    </w:tblPr>
  </w:style>
  <w:style w:type="table" w:customStyle="1" w:styleId="af7">
    <w:basedOn w:val="TableNormal"/>
    <w:pPr>
      <w:spacing w:after="0" w:line="240" w:lineRule="auto"/>
    </w:pPr>
    <w:tblPr>
      <w:tblStyleRowBandSize w:val="1"/>
      <w:tblStyleColBandSize w:val="1"/>
    </w:tblPr>
  </w:style>
  <w:style w:type="table" w:customStyle="1" w:styleId="af8">
    <w:basedOn w:val="TableNormal"/>
    <w:pPr>
      <w:spacing w:after="0" w:line="240" w:lineRule="auto"/>
    </w:pPr>
    <w:tblPr>
      <w:tblStyleRowBandSize w:val="1"/>
      <w:tblStyleColBandSize w:val="1"/>
    </w:tblPr>
  </w:style>
  <w:style w:type="table" w:customStyle="1" w:styleId="af9">
    <w:basedOn w:val="TableNormal"/>
    <w:pPr>
      <w:spacing w:after="0" w:line="240" w:lineRule="auto"/>
    </w:pPr>
    <w:tblPr>
      <w:tblStyleRowBandSize w:val="1"/>
      <w:tblStyleColBandSize w:val="1"/>
    </w:tblPr>
  </w:style>
  <w:style w:type="table" w:customStyle="1" w:styleId="afa">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b">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c">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d">
    <w:basedOn w:val="TableNormal"/>
    <w:pPr>
      <w:spacing w:after="0" w:line="240" w:lineRule="auto"/>
    </w:pPr>
    <w:tblPr>
      <w:tblStyleRowBandSize w:val="1"/>
      <w:tblStyleColBandSize w:val="1"/>
    </w:tblPr>
  </w:style>
  <w:style w:type="table" w:customStyle="1" w:styleId="afe">
    <w:basedOn w:val="TableNormal"/>
    <w:pPr>
      <w:spacing w:after="0" w:line="240" w:lineRule="auto"/>
    </w:pPr>
    <w:tblPr>
      <w:tblStyleRowBandSize w:val="1"/>
      <w:tblStyleColBandSize w:val="1"/>
    </w:tblPr>
  </w:style>
  <w:style w:type="table" w:customStyle="1" w:styleId="aff">
    <w:basedOn w:val="TableNormal"/>
    <w:pPr>
      <w:spacing w:after="0" w:line="240" w:lineRule="auto"/>
    </w:pPr>
    <w:tblPr>
      <w:tblStyleRowBandSize w:val="1"/>
      <w:tblStyleColBandSize w:val="1"/>
    </w:tblPr>
  </w:style>
  <w:style w:type="table" w:customStyle="1" w:styleId="aff0">
    <w:basedOn w:val="TableNormal"/>
    <w:pPr>
      <w:spacing w:after="0" w:line="240" w:lineRule="auto"/>
    </w:pPr>
    <w:tblPr>
      <w:tblStyleRowBandSize w:val="1"/>
      <w:tblStyleColBandSize w:val="1"/>
    </w:tblPr>
  </w:style>
  <w:style w:type="table" w:customStyle="1" w:styleId="aff1">
    <w:basedOn w:val="TableNormal"/>
    <w:pPr>
      <w:spacing w:after="0" w:line="240" w:lineRule="auto"/>
    </w:pPr>
    <w:tblPr>
      <w:tblStyleRowBandSize w:val="1"/>
      <w:tblStyleColBandSize w:val="1"/>
    </w:tblPr>
  </w:style>
  <w:style w:type="table" w:customStyle="1" w:styleId="aff2">
    <w:basedOn w:val="TableNormal"/>
    <w:pPr>
      <w:spacing w:after="0" w:line="240" w:lineRule="auto"/>
    </w:pPr>
    <w:tblPr>
      <w:tblStyleRowBandSize w:val="1"/>
      <w:tblStyleColBandSize w:val="1"/>
    </w:tblPr>
  </w:style>
  <w:style w:type="table" w:customStyle="1" w:styleId="aff3">
    <w:basedOn w:val="TableNormal"/>
    <w:pPr>
      <w:spacing w:after="0" w:line="240" w:lineRule="auto"/>
    </w:pPr>
    <w:tblPr>
      <w:tblStyleRowBandSize w:val="1"/>
      <w:tblStyleColBandSize w:val="1"/>
    </w:tblPr>
  </w:style>
  <w:style w:type="table" w:customStyle="1" w:styleId="aff4">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5">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6">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7">
    <w:basedOn w:val="TableNormal"/>
    <w:pPr>
      <w:spacing w:after="0" w:line="240" w:lineRule="auto"/>
    </w:pPr>
    <w:tblPr>
      <w:tblStyleRowBandSize w:val="1"/>
      <w:tblStyleColBandSize w:val="1"/>
    </w:tblPr>
  </w:style>
  <w:style w:type="table" w:customStyle="1" w:styleId="aff8">
    <w:basedOn w:val="TableNormal"/>
    <w:pPr>
      <w:spacing w:after="0" w:line="240" w:lineRule="auto"/>
    </w:pPr>
    <w:tblPr>
      <w:tblStyleRowBandSize w:val="1"/>
      <w:tblStyleColBandSize w:val="1"/>
    </w:tblPr>
  </w:style>
  <w:style w:type="table" w:customStyle="1" w:styleId="aff9">
    <w:basedOn w:val="TableNormal"/>
    <w:pPr>
      <w:spacing w:after="0" w:line="240" w:lineRule="auto"/>
    </w:pPr>
    <w:tblPr>
      <w:tblStyleRowBandSize w:val="1"/>
      <w:tblStyleColBandSize w:val="1"/>
    </w:tblPr>
  </w:style>
  <w:style w:type="table" w:customStyle="1" w:styleId="affa">
    <w:basedOn w:val="TableNormal"/>
    <w:pPr>
      <w:spacing w:after="0" w:line="240" w:lineRule="auto"/>
    </w:pPr>
    <w:tblPr>
      <w:tblStyleRowBandSize w:val="1"/>
      <w:tblStyleColBandSize w:val="1"/>
    </w:tblPr>
  </w:style>
  <w:style w:type="table" w:customStyle="1" w:styleId="affb">
    <w:basedOn w:val="TableNormal"/>
    <w:pPr>
      <w:spacing w:after="0" w:line="240" w:lineRule="auto"/>
    </w:pPr>
    <w:tblPr>
      <w:tblStyleRowBandSize w:val="1"/>
      <w:tblStyleColBandSize w:val="1"/>
    </w:tblPr>
  </w:style>
  <w:style w:type="table" w:customStyle="1" w:styleId="affc">
    <w:basedOn w:val="TableNormal"/>
    <w:pPr>
      <w:spacing w:after="0" w:line="240" w:lineRule="auto"/>
    </w:pPr>
    <w:tblPr>
      <w:tblStyleRowBandSize w:val="1"/>
      <w:tblStyleColBandSize w:val="1"/>
    </w:tblPr>
  </w:style>
  <w:style w:type="table" w:customStyle="1" w:styleId="affd">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e">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0">
    <w:basedOn w:val="TableNormal"/>
    <w:pPr>
      <w:spacing w:after="0" w:line="240" w:lineRule="auto"/>
    </w:pPr>
    <w:tblPr>
      <w:tblStyleRowBandSize w:val="1"/>
      <w:tblStyleColBandSize w:val="1"/>
    </w:tblPr>
  </w:style>
  <w:style w:type="table" w:customStyle="1" w:styleId="afff1">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2">
    <w:basedOn w:val="TableNormal"/>
    <w:pPr>
      <w:spacing w:after="0" w:line="240" w:lineRule="auto"/>
    </w:pPr>
    <w:tblPr>
      <w:tblStyleRowBandSize w:val="1"/>
      <w:tblStyleColBandSize w:val="1"/>
    </w:tblPr>
  </w:style>
  <w:style w:type="table" w:customStyle="1" w:styleId="afff3">
    <w:basedOn w:val="TableNormal"/>
    <w:pPr>
      <w:spacing w:after="0" w:line="240" w:lineRule="auto"/>
    </w:pPr>
    <w:tblPr>
      <w:tblStyleRowBandSize w:val="1"/>
      <w:tblStyleColBandSize w:val="1"/>
    </w:tblPr>
  </w:style>
  <w:style w:type="table" w:customStyle="1" w:styleId="afff4">
    <w:basedOn w:val="TableNormal"/>
    <w:pPr>
      <w:spacing w:after="0" w:line="240" w:lineRule="auto"/>
    </w:pPr>
    <w:tblPr>
      <w:tblStyleRowBandSize w:val="1"/>
      <w:tblStyleColBandSize w:val="1"/>
    </w:tblPr>
  </w:style>
  <w:style w:type="table" w:customStyle="1" w:styleId="afff5">
    <w:basedOn w:val="TableNormal"/>
    <w:pPr>
      <w:spacing w:after="0" w:line="240" w:lineRule="auto"/>
    </w:pPr>
    <w:tblPr>
      <w:tblStyleRowBandSize w:val="1"/>
      <w:tblStyleColBandSize w:val="1"/>
    </w:tblPr>
  </w:style>
  <w:style w:type="table" w:customStyle="1" w:styleId="afff6">
    <w:basedOn w:val="TableNormal"/>
    <w:pPr>
      <w:spacing w:after="0" w:line="240" w:lineRule="auto"/>
    </w:pPr>
    <w:tblPr>
      <w:tblStyleRowBandSize w:val="1"/>
      <w:tblStyleColBandSize w:val="1"/>
    </w:tblPr>
  </w:style>
  <w:style w:type="table" w:customStyle="1" w:styleId="afff7">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8">
    <w:basedOn w:val="TableNormal"/>
    <w:pPr>
      <w:spacing w:after="0" w:line="240" w:lineRule="auto"/>
    </w:pPr>
    <w:tblPr>
      <w:tblStyleRowBandSize w:val="1"/>
      <w:tblStyleColBandSize w:val="1"/>
    </w:tblPr>
  </w:style>
  <w:style w:type="table" w:customStyle="1" w:styleId="afff9">
    <w:basedOn w:val="TableNormal"/>
    <w:pPr>
      <w:spacing w:after="0" w:line="240" w:lineRule="auto"/>
    </w:pPr>
    <w:tblPr>
      <w:tblStyleRowBandSize w:val="1"/>
      <w:tblStyleColBandSize w:val="1"/>
    </w:tblPr>
  </w:style>
  <w:style w:type="table" w:customStyle="1" w:styleId="afffa">
    <w:basedOn w:val="TableNormal"/>
    <w:pPr>
      <w:spacing w:after="0" w:line="240" w:lineRule="auto"/>
    </w:pPr>
    <w:tblPr>
      <w:tblStyleRowBandSize w:val="1"/>
      <w:tblStyleColBandSize w:val="1"/>
    </w:tblPr>
  </w:style>
  <w:style w:type="table" w:customStyle="1" w:styleId="afffb">
    <w:basedOn w:val="TableNormal"/>
    <w:pPr>
      <w:spacing w:after="0" w:line="240" w:lineRule="auto"/>
    </w:pPr>
    <w:tblPr>
      <w:tblStyleRowBandSize w:val="1"/>
      <w:tblStyleColBandSize w:val="1"/>
    </w:tblPr>
  </w:style>
  <w:style w:type="table" w:customStyle="1" w:styleId="afffc">
    <w:basedOn w:val="TableNormal"/>
    <w:pPr>
      <w:spacing w:after="0" w:line="240" w:lineRule="auto"/>
    </w:pPr>
    <w:tblPr>
      <w:tblStyleRowBandSize w:val="1"/>
      <w:tblStyleColBandSize w:val="1"/>
    </w:tblPr>
  </w:style>
  <w:style w:type="table" w:customStyle="1" w:styleId="afffd">
    <w:basedOn w:val="TableNormal"/>
    <w:pPr>
      <w:spacing w:after="0" w:line="240" w:lineRule="auto"/>
    </w:pPr>
    <w:tblPr>
      <w:tblStyleRowBandSize w:val="1"/>
      <w:tblStyleColBandSize w:val="1"/>
    </w:tblPr>
  </w:style>
  <w:style w:type="table" w:customStyle="1" w:styleId="afffe">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0">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1">
    <w:basedOn w:val="TableNormal"/>
    <w:pPr>
      <w:spacing w:after="0" w:line="240" w:lineRule="auto"/>
    </w:pPr>
    <w:tblPr>
      <w:tblStyleRowBandSize w:val="1"/>
      <w:tblStyleColBandSize w:val="1"/>
    </w:tblPr>
  </w:style>
  <w:style w:type="table" w:customStyle="1" w:styleId="affff2">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3">
    <w:basedOn w:val="TableNormal"/>
    <w:pPr>
      <w:spacing w:after="0" w:line="240" w:lineRule="auto"/>
    </w:pPr>
    <w:tblPr>
      <w:tblStyleRowBandSize w:val="1"/>
      <w:tblStyleColBandSize w:val="1"/>
    </w:tblPr>
  </w:style>
  <w:style w:type="table" w:customStyle="1" w:styleId="affff4">
    <w:basedOn w:val="TableNormal"/>
    <w:pPr>
      <w:spacing w:after="0" w:line="240" w:lineRule="auto"/>
    </w:pPr>
    <w:tblPr>
      <w:tblStyleRowBandSize w:val="1"/>
      <w:tblStyleColBandSize w:val="1"/>
    </w:tblPr>
  </w:style>
  <w:style w:type="table" w:customStyle="1" w:styleId="affff5">
    <w:basedOn w:val="TableNormal"/>
    <w:pPr>
      <w:spacing w:after="0" w:line="240" w:lineRule="auto"/>
    </w:pPr>
    <w:tblPr>
      <w:tblStyleRowBandSize w:val="1"/>
      <w:tblStyleColBandSize w:val="1"/>
    </w:tblPr>
  </w:style>
  <w:style w:type="table" w:customStyle="1" w:styleId="affff6">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7">
    <w:basedOn w:val="TableNormal"/>
    <w:pPr>
      <w:spacing w:after="0" w:line="240" w:lineRule="auto"/>
    </w:pPr>
    <w:tblPr>
      <w:tblStyleRowBandSize w:val="1"/>
      <w:tblStyleColBandSize w:val="1"/>
    </w:tblPr>
  </w:style>
  <w:style w:type="table" w:customStyle="1" w:styleId="affff8">
    <w:basedOn w:val="TableNormal"/>
    <w:pPr>
      <w:spacing w:after="0" w:line="240" w:lineRule="auto"/>
    </w:pPr>
    <w:tblPr>
      <w:tblStyleRowBandSize w:val="1"/>
      <w:tblStyleColBandSize w:val="1"/>
    </w:tblPr>
  </w:style>
  <w:style w:type="table" w:customStyle="1" w:styleId="affff9">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a">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b">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c">
    <w:basedOn w:val="TableNormal"/>
    <w:pPr>
      <w:spacing w:after="0" w:line="240" w:lineRule="auto"/>
    </w:pPr>
    <w:tblPr>
      <w:tblStyleRowBandSize w:val="1"/>
      <w:tblStyleColBandSize w:val="1"/>
    </w:tblPr>
  </w:style>
  <w:style w:type="table" w:customStyle="1" w:styleId="affffd">
    <w:basedOn w:val="TableNormal"/>
    <w:pPr>
      <w:spacing w:after="0" w:line="240" w:lineRule="auto"/>
    </w:pPr>
    <w:tblPr>
      <w:tblStyleRowBandSize w:val="1"/>
      <w:tblStyleColBandSize w:val="1"/>
    </w:tblPr>
  </w:style>
  <w:style w:type="table" w:customStyle="1" w:styleId="affffe">
    <w:basedOn w:val="TableNormal"/>
    <w:pPr>
      <w:spacing w:after="0" w:line="240" w:lineRule="auto"/>
    </w:pPr>
    <w:tblPr>
      <w:tblStyleRowBandSize w:val="1"/>
      <w:tblStyleColBandSize w:val="1"/>
    </w:tblPr>
  </w:style>
  <w:style w:type="table" w:customStyle="1" w:styleId="afffff">
    <w:basedOn w:val="TableNormal"/>
    <w:pPr>
      <w:spacing w:after="0" w:line="240" w:lineRule="auto"/>
    </w:pPr>
    <w:tblPr>
      <w:tblStyleRowBandSize w:val="1"/>
      <w:tblStyleColBandSize w:val="1"/>
    </w:tblPr>
  </w:style>
  <w:style w:type="table" w:customStyle="1" w:styleId="afffff0">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f1">
    <w:basedOn w:val="TableNormal"/>
    <w:pPr>
      <w:spacing w:after="0" w:line="240" w:lineRule="auto"/>
    </w:pPr>
    <w:tblPr>
      <w:tblStyleRowBandSize w:val="1"/>
      <w:tblStyleColBandSize w:val="1"/>
    </w:tblPr>
  </w:style>
  <w:style w:type="table" w:customStyle="1" w:styleId="afffff2">
    <w:basedOn w:val="TableNormal"/>
    <w:pPr>
      <w:spacing w:after="0" w:line="240" w:lineRule="auto"/>
    </w:pPr>
    <w:tblPr>
      <w:tblStyleRowBandSize w:val="1"/>
      <w:tblStyleColBandSize w:val="1"/>
    </w:tblPr>
  </w:style>
  <w:style w:type="table" w:customStyle="1" w:styleId="afffff3">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f4">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f5">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f6">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f7">
    <w:basedOn w:val="TableNormal"/>
    <w:pPr>
      <w:spacing w:after="0" w:line="240" w:lineRule="auto"/>
    </w:pPr>
    <w:tblPr>
      <w:tblStyleRowBandSize w:val="1"/>
      <w:tblStyleColBandSize w:val="1"/>
    </w:tblPr>
  </w:style>
  <w:style w:type="table" w:customStyle="1" w:styleId="afffff8">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f9">
    <w:basedOn w:val="TableNormal"/>
    <w:pPr>
      <w:spacing w:after="0" w:line="240" w:lineRule="auto"/>
    </w:pPr>
    <w:tblPr>
      <w:tblStyleRowBandSize w:val="1"/>
      <w:tblStyleColBandSize w:val="1"/>
    </w:tblPr>
  </w:style>
  <w:style w:type="table" w:customStyle="1" w:styleId="afffffa">
    <w:basedOn w:val="TableNormal"/>
    <w:pPr>
      <w:spacing w:after="0" w:line="240" w:lineRule="auto"/>
    </w:pPr>
    <w:tblPr>
      <w:tblStyleRowBandSize w:val="1"/>
      <w:tblStyleColBandSize w:val="1"/>
    </w:tblPr>
  </w:style>
  <w:style w:type="table" w:customStyle="1" w:styleId="afffffb">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fc">
    <w:basedOn w:val="TableNormal"/>
    <w:pPr>
      <w:spacing w:before="40" w:after="0" w:line="240" w:lineRule="auto"/>
    </w:pPr>
    <w:rPr>
      <w:rFonts w:ascii="Arial Narrow" w:eastAsia="Arial Narrow" w:hAnsi="Arial Narrow" w:cs="Arial Narrow"/>
      <w:color w:val="000000"/>
    </w:rPr>
    <w:tblPr>
      <w:tblStyleRowBandSize w:val="1"/>
      <w:tblStyleColBandSize w:val="1"/>
      <w:tblCellMar>
        <w:left w:w="115" w:type="dxa"/>
        <w:right w:w="115" w:type="dxa"/>
      </w:tblCellMar>
    </w:tblPr>
    <w:tcPr>
      <w:shd w:val="clear" w:color="auto" w:fill="auto"/>
    </w:tcPr>
    <w:tblStylePr w:type="firstRow">
      <w:rPr>
        <w:rFonts w:ascii="Yu Gothic Medium" w:eastAsia="Yu Gothic Medium" w:hAnsi="Yu Gothic Medium" w:cs="Yu Gothic Medium"/>
        <w:b/>
        <w:color w:val="FFFFFF"/>
        <w:sz w:val="22"/>
        <w:szCs w:val="22"/>
      </w:rPr>
      <w:tblPr/>
      <w:tcPr>
        <w:tcBorders>
          <w:insideV w:val="single" w:sz="4" w:space="0" w:color="FFFFFF"/>
        </w:tcBorders>
        <w:shd w:val="clear" w:color="auto" w:fill="0F7EB4"/>
      </w:tcPr>
    </w:tblStylePr>
    <w:tblStylePr w:type="band1Horz">
      <w:rPr>
        <w:rFonts w:ascii="Arial" w:eastAsia="Arial" w:hAnsi="Arial" w:cs="Arial"/>
        <w:sz w:val="20"/>
        <w:szCs w:val="20"/>
      </w:rPr>
      <w:tblPr/>
      <w:tcPr>
        <w:tcBorders>
          <w:insideH w:val="nil"/>
          <w:insideV w:val="single" w:sz="4" w:space="0" w:color="000000"/>
        </w:tcBorders>
        <w:shd w:val="clear" w:color="auto" w:fill="auto"/>
      </w:tcPr>
    </w:tblStylePr>
    <w:tblStylePr w:type="band2Horz">
      <w:rPr>
        <w:rFonts w:ascii="Arial" w:eastAsia="Arial" w:hAnsi="Arial" w:cs="Arial"/>
        <w:sz w:val="20"/>
        <w:szCs w:val="20"/>
      </w:rPr>
      <w:tblPr/>
      <w:tcPr>
        <w:tcBorders>
          <w:insideH w:val="nil"/>
          <w:insideV w:val="single" w:sz="4" w:space="0" w:color="000000"/>
        </w:tcBorders>
        <w:shd w:val="clear" w:color="auto" w:fill="auto"/>
      </w:tcPr>
    </w:tblStylePr>
  </w:style>
  <w:style w:type="table" w:customStyle="1" w:styleId="afffffd">
    <w:basedOn w:val="TableNormal"/>
    <w:tblPr>
      <w:tblStyleRowBandSize w:val="1"/>
      <w:tblStyleColBandSize w:val="1"/>
      <w:tblCellMar>
        <w:left w:w="115" w:type="dxa"/>
        <w:right w:w="115" w:type="dxa"/>
      </w:tblCellMar>
    </w:tblPr>
  </w:style>
  <w:style w:type="table" w:customStyle="1" w:styleId="afffffe">
    <w:basedOn w:val="TableNormal"/>
    <w:tblPr>
      <w:tblStyleRowBandSize w:val="1"/>
      <w:tblStyleColBandSize w:val="1"/>
      <w:tblCellMar>
        <w:left w:w="115" w:type="dxa"/>
        <w:right w:w="115" w:type="dxa"/>
      </w:tblCellMar>
    </w:tblPr>
  </w:style>
  <w:style w:type="table" w:customStyle="1" w:styleId="affffff">
    <w:basedOn w:val="TableNormal"/>
    <w:tblPr>
      <w:tblStyleRowBandSize w:val="1"/>
      <w:tblStyleColBandSize w:val="1"/>
      <w:tblCellMar>
        <w:left w:w="115" w:type="dxa"/>
        <w:right w:w="115" w:type="dxa"/>
      </w:tblCellMar>
    </w:tblPr>
  </w:style>
  <w:style w:type="table" w:customStyle="1" w:styleId="affffff0">
    <w:basedOn w:val="TableNormal"/>
    <w:pPr>
      <w:spacing w:after="0" w:line="240" w:lineRule="auto"/>
    </w:pPr>
    <w:tblPr>
      <w:tblStyleRowBandSize w:val="1"/>
      <w:tblStyleColBandSize w:val="1"/>
    </w:tblPr>
  </w:style>
  <w:style w:type="table" w:customStyle="1" w:styleId="affffff1">
    <w:basedOn w:val="TableNormal"/>
    <w:pPr>
      <w:spacing w:after="0" w:line="240" w:lineRule="auto"/>
    </w:pPr>
    <w:tblPr>
      <w:tblStyleRowBandSize w:val="1"/>
      <w:tblStyleColBandSize w:val="1"/>
    </w:tblPr>
  </w:style>
  <w:style w:type="paragraph" w:customStyle="1" w:styleId="Tablecondensed">
    <w:name w:val="Table condensed"/>
    <w:qFormat/>
    <w:rsid w:val="009426C3"/>
    <w:pPr>
      <w:spacing w:before="80" w:after="80" w:line="240" w:lineRule="exact"/>
    </w:pPr>
    <w:rPr>
      <w:rFonts w:ascii="Arial Narrow" w:eastAsia="Arial" w:hAnsi="Arial Narrow" w:cs="Arial"/>
      <w:szCs w:val="22"/>
      <w:lang w:val="en-GB" w:eastAsia="en-US"/>
    </w:rPr>
  </w:style>
  <w:style w:type="table" w:customStyle="1" w:styleId="TableGrid1">
    <w:name w:val="Table Grid1"/>
    <w:basedOn w:val="TableNormal"/>
    <w:next w:val="TableGrid"/>
    <w:uiPriority w:val="59"/>
    <w:rsid w:val="009D244A"/>
    <w:pPr>
      <w:spacing w:after="0" w:line="240" w:lineRule="auto"/>
    </w:pPr>
    <w:rPr>
      <w:rFonts w:ascii="Arial" w:eastAsia="Arial" w:hAnsi="Arial" w:cs="Times New Roman"/>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basedOn w:val="Normal"/>
    <w:link w:val="BodyTextChar"/>
    <w:uiPriority w:val="99"/>
    <w:unhideWhenUsed/>
    <w:rsid w:val="009044D3"/>
    <w:rPr>
      <w:rFonts w:ascii="Arial" w:hAnsi="Arial"/>
    </w:rPr>
  </w:style>
  <w:style w:type="character" w:customStyle="1" w:styleId="BodyTextChar">
    <w:name w:val="Body Text Char"/>
    <w:basedOn w:val="DefaultParagraphFont"/>
    <w:link w:val="BodyText"/>
    <w:uiPriority w:val="99"/>
    <w:rsid w:val="009044D3"/>
    <w:rPr>
      <w:rFonts w:ascii="Arial" w:hAnsi="Arial"/>
    </w:rPr>
  </w:style>
  <w:style w:type="paragraph" w:customStyle="1" w:styleId="BodyList">
    <w:name w:val="Body List"/>
    <w:basedOn w:val="BodyText"/>
    <w:qFormat/>
    <w:rsid w:val="005F7C23"/>
    <w:pPr>
      <w:numPr>
        <w:numId w:val="20"/>
      </w:numPr>
      <w:spacing w:before="120" w:after="240"/>
    </w:pPr>
  </w:style>
  <w:style w:type="numbering" w:customStyle="1" w:styleId="CurrentList1">
    <w:name w:val="Current List1"/>
    <w:uiPriority w:val="99"/>
    <w:rsid w:val="008E1C6F"/>
    <w:pPr>
      <w:numPr>
        <w:numId w:val="21"/>
      </w:numPr>
    </w:pPr>
  </w:style>
  <w:style w:type="character" w:customStyle="1" w:styleId="Bold">
    <w:name w:val="Bold"/>
    <w:basedOn w:val="DefaultParagraphFont"/>
    <w:uiPriority w:val="1"/>
    <w:qFormat/>
    <w:rsid w:val="00F20151"/>
    <w:rPr>
      <w:b/>
    </w:rPr>
  </w:style>
  <w:style w:type="character" w:customStyle="1" w:styleId="italics">
    <w:name w:val="italics"/>
    <w:basedOn w:val="DefaultParagraphFont"/>
    <w:uiPriority w:val="1"/>
    <w:qFormat/>
    <w:rsid w:val="00F20151"/>
    <w:rPr>
      <w:i/>
      <w:lang w:val="en-AU"/>
    </w:rPr>
  </w:style>
  <w:style w:type="paragraph" w:customStyle="1" w:styleId="Tableheadingcondensed">
    <w:name w:val="Table heading condensed"/>
    <w:basedOn w:val="Heading1"/>
    <w:qFormat/>
    <w:rsid w:val="007105B3"/>
    <w:pPr>
      <w:spacing w:before="80" w:after="80"/>
    </w:pPr>
    <w:rPr>
      <w:rFonts w:ascii="Arial Narrow" w:hAnsi="Arial Narrow"/>
      <w:color w:val="FFFFFF" w:themeColor="background1"/>
      <w:sz w:val="20"/>
    </w:rPr>
  </w:style>
  <w:style w:type="paragraph" w:customStyle="1" w:styleId="TablecondensedBullet">
    <w:name w:val="Table condensed Bullet"/>
    <w:basedOn w:val="Tablecondensed"/>
    <w:link w:val="TablecondensedBulletChar"/>
    <w:qFormat/>
    <w:rsid w:val="003166E2"/>
    <w:pPr>
      <w:numPr>
        <w:numId w:val="22"/>
      </w:numPr>
      <w:tabs>
        <w:tab w:val="left" w:pos="284"/>
      </w:tabs>
      <w:overflowPunct w:val="0"/>
      <w:autoSpaceDE w:val="0"/>
      <w:autoSpaceDN w:val="0"/>
      <w:adjustRightInd w:val="0"/>
      <w:ind w:left="284" w:hanging="284"/>
      <w:textAlignment w:val="baseline"/>
    </w:pPr>
    <w:rPr>
      <w:rFonts w:eastAsia="Times New Roman"/>
      <w:lang w:eastAsia="ja-JP"/>
    </w:rPr>
  </w:style>
  <w:style w:type="character" w:customStyle="1" w:styleId="TablecondensedBulletChar">
    <w:name w:val="Table condensed Bullet Char"/>
    <w:basedOn w:val="DefaultParagraphFont"/>
    <w:link w:val="TablecondensedBullet"/>
    <w:rsid w:val="003166E2"/>
    <w:rPr>
      <w:rFonts w:ascii="Arial Narrow" w:eastAsia="Times New Roman" w:hAnsi="Arial Narrow" w:cs="Arial"/>
      <w:szCs w:val="22"/>
      <w:lang w:val="en-GB"/>
    </w:rPr>
  </w:style>
  <w:style w:type="numbering" w:customStyle="1" w:styleId="CurrentList2">
    <w:name w:val="Current List2"/>
    <w:uiPriority w:val="99"/>
    <w:rsid w:val="004C18A8"/>
    <w:pPr>
      <w:numPr>
        <w:numId w:val="25"/>
      </w:numPr>
    </w:pPr>
  </w:style>
  <w:style w:type="paragraph" w:customStyle="1" w:styleId="Bodytextbullet">
    <w:name w:val="Body text bullet"/>
    <w:basedOn w:val="Normal"/>
    <w:qFormat/>
    <w:rsid w:val="0089281F"/>
    <w:pPr>
      <w:numPr>
        <w:numId w:val="30"/>
      </w:numPr>
      <w:pBdr>
        <w:top w:val="nil"/>
        <w:left w:val="nil"/>
        <w:bottom w:val="nil"/>
        <w:right w:val="nil"/>
        <w:between w:val="nil"/>
      </w:pBdr>
      <w:spacing w:before="120" w:line="240" w:lineRule="auto"/>
    </w:pPr>
    <w:rPr>
      <w:rFonts w:ascii="Arial" w:eastAsia="Arial" w:hAnsi="Arial" w:cs="Arial"/>
      <w:color w:val="000000"/>
      <w:lang w:val="en-US"/>
    </w:rPr>
  </w:style>
  <w:style w:type="numbering" w:customStyle="1" w:styleId="CurrentList3">
    <w:name w:val="Current List3"/>
    <w:uiPriority w:val="99"/>
    <w:rsid w:val="0089281F"/>
    <w:pPr>
      <w:numPr>
        <w:numId w:val="31"/>
      </w:numPr>
    </w:pPr>
  </w:style>
  <w:style w:type="numbering" w:customStyle="1" w:styleId="CurrentList4">
    <w:name w:val="Current List4"/>
    <w:uiPriority w:val="99"/>
    <w:rsid w:val="0089281F"/>
    <w:pPr>
      <w:numPr>
        <w:numId w:val="32"/>
      </w:numPr>
    </w:pPr>
  </w:style>
  <w:style w:type="paragraph" w:customStyle="1" w:styleId="Tablecondensednumbered">
    <w:name w:val="Table condensed numbered"/>
    <w:basedOn w:val="Normal"/>
    <w:qFormat/>
    <w:rsid w:val="003A68BE"/>
    <w:pPr>
      <w:numPr>
        <w:numId w:val="37"/>
      </w:numPr>
      <w:pBdr>
        <w:top w:val="nil"/>
        <w:left w:val="nil"/>
        <w:bottom w:val="nil"/>
        <w:right w:val="nil"/>
        <w:between w:val="nil"/>
      </w:pBdr>
      <w:spacing w:after="0" w:line="240" w:lineRule="auto"/>
    </w:pPr>
    <w:rPr>
      <w:rFonts w:ascii="Arial Narrow" w:hAnsi="Arial Narrow"/>
    </w:rPr>
  </w:style>
  <w:style w:type="numbering" w:customStyle="1" w:styleId="CurrentList5">
    <w:name w:val="Current List5"/>
    <w:uiPriority w:val="99"/>
    <w:rsid w:val="00871BA3"/>
    <w:pPr>
      <w:numPr>
        <w:numId w:val="38"/>
      </w:numPr>
    </w:pPr>
  </w:style>
  <w:style w:type="paragraph" w:styleId="BodyText2">
    <w:name w:val="Body Text 2"/>
    <w:basedOn w:val="Normal"/>
    <w:link w:val="BodyText2Char"/>
    <w:uiPriority w:val="99"/>
    <w:unhideWhenUsed/>
    <w:rsid w:val="001850B2"/>
    <w:pPr>
      <w:spacing w:line="480" w:lineRule="auto"/>
    </w:pPr>
  </w:style>
  <w:style w:type="character" w:customStyle="1" w:styleId="BodyText2Char">
    <w:name w:val="Body Text 2 Char"/>
    <w:basedOn w:val="DefaultParagraphFont"/>
    <w:link w:val="BodyText2"/>
    <w:uiPriority w:val="99"/>
    <w:rsid w:val="001850B2"/>
  </w:style>
  <w:style w:type="paragraph" w:customStyle="1" w:styleId="Footerwhitetext">
    <w:name w:val="Footer white text"/>
    <w:basedOn w:val="Footer"/>
    <w:qFormat/>
    <w:rsid w:val="00022078"/>
    <w:pPr>
      <w:spacing w:line="288" w:lineRule="auto"/>
    </w:pPr>
    <w:rPr>
      <w:rFonts w:asciiTheme="minorHAnsi" w:eastAsiaTheme="minorHAnsi" w:hAnsiTheme="minorHAnsi" w:cstheme="minorBidi"/>
      <w:color w:val="FFFFFF" w:themeColor="background1"/>
      <w:sz w:val="18"/>
      <w:szCs w:val="22"/>
      <w:lang w:val="en-US" w:eastAsia="en-US"/>
    </w:rPr>
  </w:style>
  <w:style w:type="character" w:customStyle="1" w:styleId="Footerwhitetexthyperlink">
    <w:name w:val="Footer white text + hyperlink"/>
    <w:basedOn w:val="DefaultParagraphFont"/>
    <w:uiPriority w:val="1"/>
    <w:qFormat/>
    <w:rsid w:val="00022078"/>
    <w:rPr>
      <w:color w:val="FFFFFF" w:themeColor="background1"/>
      <w:u w:val="single"/>
    </w:rPr>
  </w:style>
  <w:style w:type="character" w:customStyle="1" w:styleId="Footerarialbody">
    <w:name w:val="Footer arial body"/>
    <w:basedOn w:val="DefaultParagraphFont"/>
    <w:uiPriority w:val="1"/>
    <w:qFormat/>
    <w:rsid w:val="00CD44A5"/>
    <w:rPr>
      <w:rFonts w:ascii="Arial" w:hAnsi="Arial"/>
      <w:sz w:val="18"/>
    </w:rPr>
  </w:style>
  <w:style w:type="paragraph" w:customStyle="1" w:styleId="Footerhyperlink">
    <w:name w:val="Footer hyperlink"/>
    <w:basedOn w:val="Footerwhitetext"/>
    <w:qFormat/>
    <w:rsid w:val="00CD44A5"/>
    <w:rPr>
      <w:rFonts w:ascii="Arial" w:hAnsi="Arial" w:cs="Arial"/>
      <w:u w:val="single"/>
    </w:rPr>
  </w:style>
  <w:style w:type="character" w:styleId="LineNumber">
    <w:name w:val="line number"/>
    <w:basedOn w:val="DefaultParagraphFont"/>
    <w:uiPriority w:val="99"/>
    <w:unhideWhenUsed/>
    <w:rsid w:val="00123098"/>
    <w:rPr>
      <w:rFonts w:asciiTheme="minorHAnsi" w:hAnsiTheme="minorHAnsi"/>
      <w:sz w:val="22"/>
    </w:rPr>
  </w:style>
  <w:style w:type="numbering" w:customStyle="1" w:styleId="CurrentList6">
    <w:name w:val="Current List6"/>
    <w:uiPriority w:val="99"/>
    <w:rsid w:val="003A68BE"/>
    <w:pPr>
      <w:numPr>
        <w:numId w:val="41"/>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file>

<file path=word/_rels/document.xml.rels><?xml version="1.0" encoding="UTF-8" standalone="yes"?>
<Relationships xmlns="http://schemas.openxmlformats.org/package/2006/relationships"><Relationship Id="rId26" Type="http://schemas.openxmlformats.org/officeDocument/2006/relationships/image" Target="media/image4.png"/><Relationship Id="rId21" Type="http://schemas.openxmlformats.org/officeDocument/2006/relationships/header" Target="header3.xml"/><Relationship Id="rId42" Type="http://schemas.openxmlformats.org/officeDocument/2006/relationships/hyperlink" Target="https://www.abc.net.au/everyday/quiz-how-much-do-you-know-about-money/10376844" TargetMode="External"/><Relationship Id="rId47" Type="http://schemas.openxmlformats.org/officeDocument/2006/relationships/hyperlink" Target="https://www.commbank.com.au/credit-cards.html?ei=anch_cc" TargetMode="External"/><Relationship Id="rId63" Type="http://schemas.openxmlformats.org/officeDocument/2006/relationships/hyperlink" Target="https://moneysmart.gov.au/budgeting/compound-interest-calculator?utm_source=teaching-resource&amp;utm_medium=download&amp;utm_campaign=be-moneysmart-educator-guides" TargetMode="External"/><Relationship Id="rId68" Type="http://schemas.openxmlformats.org/officeDocument/2006/relationships/image" Target="media/image11.png"/><Relationship Id="rId16" Type="http://schemas.openxmlformats.org/officeDocument/2006/relationships/hyperlink" Target="https://www.vcaa.vic.edu.au/footer/copyright" TargetMode="External"/><Relationship Id="rId11" Type="http://schemas.openxmlformats.org/officeDocument/2006/relationships/image" Target="media/image1.jpg"/><Relationship Id="rId24" Type="http://schemas.openxmlformats.org/officeDocument/2006/relationships/footer" Target="footer5.xml"/><Relationship Id="rId32" Type="http://schemas.openxmlformats.org/officeDocument/2006/relationships/hyperlink" Target="https://www.mamamia.com.au/mobile-phone-ban-victoria/" TargetMode="External"/><Relationship Id="rId37" Type="http://schemas.openxmlformats.org/officeDocument/2006/relationships/hyperlink" Target="https://www.perthnow.com.au/lifestyle/barich-the-pros-and-cons-of-banning-mobile-phones-in-schools-c-7893678" TargetMode="External"/><Relationship Id="rId40" Type="http://schemas.openxmlformats.org/officeDocument/2006/relationships/hyperlink" Target="https://www.canva.com/" TargetMode="External"/><Relationship Id="rId45" Type="http://schemas.openxmlformats.org/officeDocument/2006/relationships/hyperlink" Target="https://moneysmart.gov.au/other-ways-to-borrow/interest-free-deal-calculator?utm_source=teaching-resource&amp;utm_medium=download&amp;utm_campaign=be-moneysmart-educator-guideshttps://moneysmart.gov.au/other-ways-to-borrow/interest-free-deal-calculator?utm_source=teaching-resource&amp;utm_medium=download&amp;utm_campaign=be-moneysmart-educator-guides" TargetMode="External"/><Relationship Id="rId53" Type="http://schemas.openxmlformats.org/officeDocument/2006/relationships/hyperlink" Target="https://moneysmart.gov.au/home-loans/choosing-a-home-loan?utm_source=teaching-resource&amp;utm_medium=download&amp;utm_campaign=be-moneysmart-educator-guides" TargetMode="External"/><Relationship Id="rId58" Type="http://schemas.openxmlformats.org/officeDocument/2006/relationships/hyperlink" Target="https://www.bendigobank.com.au/personal/loans/secured/" TargetMode="External"/><Relationship Id="rId66" Type="http://schemas.openxmlformats.org/officeDocument/2006/relationships/image" Target="media/image10.png"/><Relationship Id="rId74" Type="http://schemas.openxmlformats.org/officeDocument/2006/relationships/hyperlink" Target="https://www.fairwork.gov.au" TargetMode="External"/><Relationship Id="rId5" Type="http://schemas.openxmlformats.org/officeDocument/2006/relationships/numbering" Target="numbering.xml"/><Relationship Id="rId61" Type="http://schemas.openxmlformats.org/officeDocument/2006/relationships/hyperlink" Target="https://www.anz.com.au/personal/personal-loans/" TargetMode="External"/><Relationship Id="rId19" Type="http://schemas.openxmlformats.org/officeDocument/2006/relationships/hyperlink" Target="mailto:vcaa.publications@education.vic.gov.au" TargetMode="External"/><Relationship Id="rId14" Type="http://schemas.openxmlformats.org/officeDocument/2006/relationships/header" Target="header2.xml"/><Relationship Id="rId22" Type="http://schemas.openxmlformats.org/officeDocument/2006/relationships/footer" Target="footer4.xml"/><Relationship Id="rId27" Type="http://schemas.openxmlformats.org/officeDocument/2006/relationships/image" Target="media/image5.png"/><Relationship Id="rId30" Type="http://schemas.openxmlformats.org/officeDocument/2006/relationships/image" Target="media/image8.png"/><Relationship Id="rId35" Type="http://schemas.openxmlformats.org/officeDocument/2006/relationships/hyperlink" Target="https://www.school-news.com.au/news/should-schools-ban-mobile-phones-five-experts-give-their-opinion-and-the-answers-may-surprise-you/" TargetMode="External"/><Relationship Id="rId43" Type="http://schemas.openxmlformats.org/officeDocument/2006/relationships/hyperlink" Target="https://www.youtube.com/watch?v=KEQSdLM_hR4" TargetMode="External"/><Relationship Id="rId48" Type="http://schemas.openxmlformats.org/officeDocument/2006/relationships/hyperlink" Target="https://www.nab.com.au/personal/credit-cards" TargetMode="External"/><Relationship Id="rId56" Type="http://schemas.openxmlformats.org/officeDocument/2006/relationships/hyperlink" Target="https://www.nab.com.au/personal/credit-cards/nab-low-rate-card" TargetMode="External"/><Relationship Id="rId64" Type="http://schemas.openxmlformats.org/officeDocument/2006/relationships/hyperlink" Target="https://moneysmart.gov.au/managing-debt?utm_source=teaching-resource&amp;utm_medium=download&amp;utm_campaign=be-moneysmart-educator-guides" TargetMode="External"/><Relationship Id="rId69" Type="http://schemas.openxmlformats.org/officeDocument/2006/relationships/hyperlink" Target="https://www.ato.gov.au/tax-rates-and-codes/tax-rates-australian-residents" TargetMode="External"/><Relationship Id="rId77"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hyperlink" Target="https://moneysmart.gov.au/home-loans/mortgage-calculator?utm_source=teaching-resource&amp;utm_medium=download&amp;utm_campaign=be-moneysmart-educator-guides" TargetMode="External"/><Relationship Id="rId72" Type="http://schemas.openxmlformats.org/officeDocument/2006/relationships/image" Target="media/image12.png"/><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www.vcaa.vic.edu.au/" TargetMode="External"/><Relationship Id="rId25" Type="http://schemas.openxmlformats.org/officeDocument/2006/relationships/image" Target="media/image3.png"/><Relationship Id="rId33" Type="http://schemas.openxmlformats.org/officeDocument/2006/relationships/hyperlink" Target="https://x.com/henriettacook/status/1143493081007661059" TargetMode="External"/><Relationship Id="rId38" Type="http://schemas.openxmlformats.org/officeDocument/2006/relationships/hyperlink" Target="https://www.theage.com.au/national/victoria/mobile-phones-to-be-banned-in-state-primary-and-secondary-schools-20190625-p5217a.html" TargetMode="External"/><Relationship Id="rId46" Type="http://schemas.openxmlformats.org/officeDocument/2006/relationships/hyperlink" Target="https://moneysmart.gov.au/loans/personal-loan-calculator?utm_source=teaching-resource&amp;utm_medium=download&amp;utm_campaign=be-moneysmart-educator-guides" TargetMode="External"/><Relationship Id="rId59" Type="http://schemas.openxmlformats.org/officeDocument/2006/relationships/hyperlink" Target="https://www.anz.com.au/personal/personal-loans/" TargetMode="External"/><Relationship Id="rId67" Type="http://schemas.openxmlformats.org/officeDocument/2006/relationships/hyperlink" Target="https://www.ato.gov.au/tax-rates-and-codes/tax-rates-australian-residents" TargetMode="External"/><Relationship Id="rId20" Type="http://schemas.openxmlformats.org/officeDocument/2006/relationships/footer" Target="footer3.xml"/><Relationship Id="rId41" Type="http://schemas.openxmlformats.org/officeDocument/2006/relationships/hyperlink" Target="https://www.asx.com.au/investors/investment-tools-and-resources/sharemarket-game" TargetMode="External"/><Relationship Id="rId54" Type="http://schemas.openxmlformats.org/officeDocument/2006/relationships/hyperlink" Target="https://moneysmart.gov.au/credit-cards/credit-card-calculator?utm_source=teaching-resource&amp;utm_medium=download&amp;utm_campaign=be-moneysmart-educator-guides" TargetMode="External"/><Relationship Id="rId62" Type="http://schemas.openxmlformats.org/officeDocument/2006/relationships/hyperlink" Target="https://moneysmart.gov.au/saving/savings-goals-calculator" TargetMode="External"/><Relationship Id="rId70" Type="http://schemas.openxmlformats.org/officeDocument/2006/relationships/hyperlink" Target="https://www.ato.gov.au/individuals-and-families/super-for-individuals-and-families/super/what-is-super" TargetMode="External"/><Relationship Id="rId75" Type="http://schemas.openxmlformats.org/officeDocument/2006/relationships/hyperlink" Target="https://creativecommons.org/licenses/by-nc/4.0/legalcode.en"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eader" Target="header4.xml"/><Relationship Id="rId28" Type="http://schemas.openxmlformats.org/officeDocument/2006/relationships/image" Target="media/image6.png"/><Relationship Id="rId36" Type="http://schemas.openxmlformats.org/officeDocument/2006/relationships/hyperlink" Target="https://www.vcestudyguides.com/blog/10-things-to-look-for-in-cartoons" TargetMode="External"/><Relationship Id="rId49" Type="http://schemas.openxmlformats.org/officeDocument/2006/relationships/hyperlink" Target="https://www.ing.com.au/credit-cards.html" TargetMode="External"/><Relationship Id="rId57" Type="http://schemas.openxmlformats.org/officeDocument/2006/relationships/hyperlink" Target="https://moneysmart.gov.au/loans/personal-loan-calculator?utm_source=teaching-resource&amp;utm_medium=download&amp;utm_campaign=be-moneysmart-educator-guides" TargetMode="External"/><Relationship Id="rId10" Type="http://schemas.openxmlformats.org/officeDocument/2006/relationships/endnotes" Target="endnotes.xml"/><Relationship Id="rId31" Type="http://schemas.openxmlformats.org/officeDocument/2006/relationships/image" Target="media/image9.png"/><Relationship Id="rId44" Type="http://schemas.openxmlformats.org/officeDocument/2006/relationships/hyperlink" Target="https://moneysmart.gov.au/budgeting/budget-planner?utm_source=teaching-resource&amp;utm_medium=download&amp;utm_campaign=be-moneysmart-educator-guides" TargetMode="External"/><Relationship Id="rId52" Type="http://schemas.openxmlformats.org/officeDocument/2006/relationships/hyperlink" Target="https://moneysmart.gov.au/credit-cards/credit-card-calculator?utm_source=teaching-resource&amp;utm_medium=download&amp;utm_campaign=be-moneysmart-educator-guides" TargetMode="External"/><Relationship Id="rId60" Type="http://schemas.openxmlformats.org/officeDocument/2006/relationships/hyperlink" Target="https://www.bendigobank.com.au/personal/loans/secured/" TargetMode="External"/><Relationship Id="rId65" Type="http://schemas.openxmlformats.org/officeDocument/2006/relationships/hyperlink" Target="https://www.ato.gov.au/" TargetMode="External"/><Relationship Id="rId73" Type="http://schemas.openxmlformats.org/officeDocument/2006/relationships/hyperlink" Target="https://www.fairwork.gov.au/sites/default/files/migration/766/Pay-slip-template.pdf" TargetMode="Externa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mailto:vcaa.copyright@education.vic.gov.au" TargetMode="External"/><Relationship Id="rId39" Type="http://schemas.openxmlformats.org/officeDocument/2006/relationships/hyperlink" Target="https://www.theage.com.au/national/mobile-phone-ban-hindering-learning-is-in-the-palms-of-their-hands-20190626-h1fpbm.html" TargetMode="External"/><Relationship Id="rId34" Type="http://schemas.openxmlformats.org/officeDocument/2006/relationships/hyperlink" Target="https://www.northshoremums.com.au/please-listen-to-parents-we-need-a-consistent-mobile-phone-policy-for-secondary-schools/" TargetMode="External"/><Relationship Id="rId50" Type="http://schemas.openxmlformats.org/officeDocument/2006/relationships/hyperlink" Target="https://moneysmart.gov.au/loans/personal-loan-calculator?utm_source=teaching-resource&amp;utm_medium=download&amp;utm_campaign=be-moneysmart-educator-guides" TargetMode="External"/><Relationship Id="rId55" Type="http://schemas.openxmlformats.org/officeDocument/2006/relationships/hyperlink" Target="https://www.commbank.com.au/credit-cards/low-fee.html?ei=lowfee_lf_tellmemore" TargetMode="External"/><Relationship Id="rId76" Type="http://schemas.openxmlformats.org/officeDocument/2006/relationships/fontTable" Target="fontTable.xml"/><Relationship Id="rId7" Type="http://schemas.openxmlformats.org/officeDocument/2006/relationships/settings" Target="settings.xml"/><Relationship Id="rId71" Type="http://schemas.openxmlformats.org/officeDocument/2006/relationships/hyperlink" Target="https://moneysmart.gov.au/how-super-works/choosing-a-super-fund" TargetMode="External"/><Relationship Id="rId2" Type="http://schemas.openxmlformats.org/officeDocument/2006/relationships/customXml" Target="../customXml/item2.xml"/><Relationship Id="rId29" Type="http://schemas.openxmlformats.org/officeDocument/2006/relationships/image" Target="media/image7.png"/></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18" Type="http://schemas.openxmlformats.org/officeDocument/2006/relationships/font" Target="fonts/font18.odttf"/><Relationship Id="rId3" Type="http://schemas.openxmlformats.org/officeDocument/2006/relationships/font" Target="fonts/font3.odttf"/><Relationship Id="rId21" Type="http://schemas.openxmlformats.org/officeDocument/2006/relationships/font" Target="fonts/font21.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 Type="http://schemas.openxmlformats.org/officeDocument/2006/relationships/font" Target="fonts/font2.odttf"/><Relationship Id="rId16" Type="http://schemas.openxmlformats.org/officeDocument/2006/relationships/font" Target="fonts/font16.odttf"/><Relationship Id="rId20" Type="http://schemas.openxmlformats.org/officeDocument/2006/relationships/font" Target="fonts/font20.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23" Type="http://schemas.openxmlformats.org/officeDocument/2006/relationships/font" Target="fonts/font23.odttf"/><Relationship Id="rId10" Type="http://schemas.openxmlformats.org/officeDocument/2006/relationships/font" Target="fonts/font10.odttf"/><Relationship Id="rId19" Type="http://schemas.openxmlformats.org/officeDocument/2006/relationships/font" Target="fonts/font19.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 Id="rId22" Type="http://schemas.openxmlformats.org/officeDocument/2006/relationships/font" Target="fonts/font22.odttf"/></Relationships>
</file>

<file path=word/_rels/footer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hyperlink" Target="https://www.vcaa.vic.edu.au/footer/copyrigh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go:gDocsCustomXmlDataStorage xmlns:go="http://customooxmlschemas.google.com/" xmlns:r="http://schemas.openxmlformats.org/officeDocument/2006/relationships" uri="GoogleDocsCustomDataVersion2">
  <go:docsCustomData xmlns:go="http://customooxmlschemas.google.com/" roundtripDataSignature="AMtx7mhmcTu9LZe6tNEgozHbm2SvUVgMng==">CgMxLjAaJwoBMBIiCiAIBCocCgtBQUFCb2FGYjdwMBAIGgtBQUFCb2FGYjdwMBowCgExEisKKQgHQiUKEVF1YXR0cm9jZW50byBTYW5zEhBBcmlhbCBVbmljb2RlIE1TGjAKATISKwopCAdCJQoRUXVhdHRyb2NlbnRvIFNhbnMSEEFyaWFsIFVuaWNvZGUgTVMaMAoBMxIrCikIB0IlChFRdWF0dHJvY2VudG8gU2FucxIQQXJpYWwgVW5pY29kZSBNUxowCgE0EisKKQgHQiUKEVF1YXR0cm9jZW50byBTYW5zEhBBcmlhbCBVbmljb2RlIE1TGjAKATUSKwopCAdCJQoRUXVhdHRyb2NlbnRvIFNhbnMSEEFyaWFsIFVuaWNvZGUgTVMaMAoBNhIrCikIB0IlChFRdWF0dHJvY2VudG8gU2FucxIQQXJpYWwgVW5pY29kZSBNUxowCgE3EisKKQgHQiUKEVF1YXR0cm9jZW50byBTYW5zEhBBcmlhbCBVbmljb2RlIE1TGjAKATgSKwopCAdCJQoRUXVhdHRyb2NlbnRvIFNhbnMSEEFyaWFsIFVuaWNvZGUgTVMaMAoBORIrCikIB0IlChFRdWF0dHJvY2VudG8gU2FucxIQQXJpYWwgVW5pY29kZSBNUxoxCgIxMBIrCikIB0IlChFRdWF0dHJvY2VudG8gU2FucxIQQXJpYWwgVW5pY29kZSBNUxoxCgIxMRIrCikIB0IlChFRdWF0dHJvY2VudG8gU2FucxIQQXJpYWwgVW5pY29kZSBNUxoxCgIxMhIrCikIB0IlChFRdWF0dHJvY2VudG8gU2FucxIQQXJpYWwgVW5pY29kZSBNUxoxCgIxMxIrCikIB0IlChFRdWF0dHJvY2VudG8gU2FucxIQQXJpYWwgVW5pY29kZSBNUxoxCgIxNBIrCikIB0IlChFRdWF0dHJvY2VudG8gU2FucxIQQXJpYWwgVW5pY29kZSBNUxoxCgIxNRIrCikIB0IlChFRdWF0dHJvY2VudG8gU2FucxIQQXJpYWwgVW5pY29kZSBNUxoxCgIxNhIrCikIB0IlChFRdWF0dHJvY2VudG8gU2FucxIQQXJpYWwgVW5pY29kZSBNUxoxCgIxNxIrCikIB0IlChFRdWF0dHJvY2VudG8gU2FucxIQQXJpYWwgVW5pY29kZSBNUxoxCgIxOBIrCikIB0IlChFRdWF0dHJvY2VudG8gU2FucxIQQXJpYWwgVW5pY29kZSBNUxoxCgIxORIrCikIB0IlChFRdWF0dHJvY2VudG8gU2FucxIQQXJpYWwgVW5pY29kZSBNUxoxCgIyMBIrCikIB0IlChFRdWF0dHJvY2VudG8gU2FucxIQQXJpYWwgVW5pY29kZSBNUxoxCgIyMRIrCikIB0IlChFRdWF0dHJvY2VudG8gU2FucxIQQXJpYWwgVW5pY29kZSBNUxoxCgIyMhIrCikIB0IlChFRdWF0dHJvY2VudG8gU2FucxIQQXJpYWwgVW5pY29kZSBNUxoxCgIyMxIrCikIB0IlChFRdWF0dHJvY2VudG8gU2FucxIQQXJpYWwgVW5pY29kZSBNUxoxCgIyNBIrCikIB0IlChFRdWF0dHJvY2VudG8gU2FucxIQQXJpYWwgVW5pY29kZSBNUxoxCgIyNRIrCikIB0IlChFRdWF0dHJvY2VudG8gU2FucxIQQXJpYWwgVW5pY29kZSBNUxoxCgIyNhIrCikIB0IlChFRdWF0dHJvY2VudG8gU2FucxIQQXJpYWwgVW5pY29kZSBNUxoxCgIyNxIrCikIB0IlChFRdWF0dHJvY2VudG8gU2FucxIQQXJpYWwgVW5pY29kZSBNUxoxCgIyOBIrCikIB0IlChFRdWF0dHJvY2VudG8gU2FucxIQQXJpYWwgVW5pY29kZSBNUxoxCgIyORIrCikIB0IlChFRdWF0dHJvY2VudG8gU2FucxIQQXJpYWwgVW5pY29kZSBNUxoxCgIzMBIrCikIB0IlChFRdWF0dHJvY2VudG8gU2FucxIQQXJpYWwgVW5pY29kZSBNUxoxCgIzMRIrCikIB0IlChFRdWF0dHJvY2VudG8gU2FucxIQQXJpYWwgVW5pY29kZSBNUxoxCgIzMhIrCikIB0IlChFRdWF0dHJvY2VudG8gU2FucxIQQXJpYWwgVW5pY29kZSBNUxoxCgIzMxIrCikIB0IlChFRdWF0dHJvY2VudG8gU2FucxIQQXJpYWwgVW5pY29kZSBNUxoxCgIzNBIrCikIB0IlChFRdWF0dHJvY2VudG8gU2FucxIQQXJpYWwgVW5pY29kZSBNUxoxCgIzNRIrCikIB0IlChFRdWF0dHJvY2VudG8gU2FucxIQQXJpYWwgVW5pY29kZSBNUxoxCgIzNhIrCikIB0IlChFRdWF0dHJvY2VudG8gU2FucxIQQXJpYWwgVW5pY29kZSBNUxoxCgIzNxIrCikIB0IlChFRdWF0dHJvY2VudG8gU2FucxIQQXJpYWwgVW5pY29kZSBNUxoxCgIzOBIrCikIB0IlChFRdWF0dHJvY2VudG8gU2FucxIQQXJpYWwgVW5pY29kZSBNUxoxCgIzORIrCikIB0IlChFRdWF0dHJvY2VudG8gU2FucxIQQXJpYWwgVW5pY29kZSBNUxoxCgI0MBIrCikIB0IlChFRdWF0dHJvY2VudG8gU2FucxIQQXJpYWwgVW5pY29kZSBNUxoxCgI0MRIrCikIB0IlChFRdWF0dHJvY2VudG8gU2FucxIQQXJpYWwgVW5pY29kZSBNUxoxCgI0MhIrCikIB0IlChFRdWF0dHJvY2VudG8gU2FucxIQQXJpYWwgVW5pY29kZSBNUxoxCgI0MxIrCikIB0IlChFRdWF0dHJvY2VudG8gU2FucxIQQXJpYWwgVW5pY29kZSBNUxoxCgI0NBIrCikIB0IlChFRdWF0dHJvY2VudG8gU2FucxIQQXJpYWwgVW5pY29kZSBNUxoxCgI0NRIrCikIB0IlChFRdWF0dHJvY2VudG8gU2FucxIQQXJpYWwgVW5pY29kZSBNUxoxCgI0NhIrCikIB0IlChFRdWF0dHJvY2VudG8gU2FucxIQQXJpYWwgVW5pY29kZSBNUxoxCgI0NxIrCikIB0IlChFRdWF0dHJvY2VudG8gU2FucxIQQXJpYWwgVW5pY29kZSBNUxoxCgI0OBIrCikIB0IlChFRdWF0dHJvY2VudG8gU2FucxIQQXJpYWwgVW5pY29kZSBNUxoxCgI0ORIrCikIB0IlChFRdWF0dHJvY2VudG8gU2FucxIQQXJpYWwgVW5pY29kZSBNUxoxCgI1MBIrCikIB0IlChFRdWF0dHJvY2VudG8gU2FucxIQQXJpYWwgVW5pY29kZSBNUxoxCgI1MRIrCikIB0IlChFRdWF0dHJvY2VudG8gU2FucxIQQXJpYWwgVW5pY29kZSBNUxoxCgI1MhIrCikIB0IlChFRdWF0dHJvY2VudG8gU2FucxIQQXJpYWwgVW5pY29kZSBNUxoxCgI1MxIrCikIB0IlChFRdWF0dHJvY2VudG8gU2FucxIQQXJpYWwgVW5pY29kZSBNUxoxCgI1NBIrCikIB0IlChFRdWF0dHJvY2VudG8gU2FucxIQQXJpYWwgVW5pY29kZSBNUxoxCgI1NRIrCikIB0IlChFRdWF0dHJvY2VudG8gU2FucxIQQXJpYWwgVW5pY29kZSBNUxoxCgI1NhIrCikIB0IlChFRdWF0dHJvY2VudG8gU2FucxIQQXJpYWwgVW5pY29kZSBNUxoxCgI1NxIrCikIB0IlChFRdWF0dHJvY2VudG8gU2FucxIQQXJpYWwgVW5pY29kZSBNUxoxCgI1OBIrCikIB0IlChFRdWF0dHJvY2VudG8gU2FucxIQQXJpYWwgVW5pY29kZSBNUxoxCgI1ORIrCikIB0IlChFRdWF0dHJvY2VudG8gU2FucxIQQXJpYWwgVW5pY29kZSBNUxoxCgI2MBIrCikIB0IlChFRdWF0dHJvY2VudG8gU2FucxIQQXJpYWwgVW5pY29kZSBNUxoxCgI2MRIrCikIB0IlChFRdWF0dHJvY2VudG8gU2FucxIQQXJpYWwgVW5pY29kZSBNUxoxCgI2MhIrCikIB0IlChFRdWF0dHJvY2VudG8gU2FucxIQQXJpYWwgVW5pY29kZSBNUxoxCgI2MxIrCikIB0IlChFRdWF0dHJvY2VudG8gU2FucxIQQXJpYWwgVW5pY29kZSBNUxoxCgI2NBIrCikIB0IlChFRdWF0dHJvY2VudG8gU2FucxIQQXJpYWwgVW5pY29kZSBNUxoxCgI2NRIrCikIB0IlChFRdWF0dHJvY2VudG8gU2FucxIQQXJpYWwgVW5pY29kZSBNUxoxCgI2NhIrCikIB0IlChFRdWF0dHJvY2VudG8gU2FucxIQQXJpYWwgVW5pY29kZSBNUxoxCgI2NxIrCikIB0IlChFRdWF0dHJvY2VudG8gU2FucxIQQXJpYWwgVW5pY29kZSBNUxoxCgI2OBIrCikIB0IlChFRdWF0dHJvY2VudG8gU2FucxIQQXJpYWwgVW5pY29kZSBNUxoxCgI2ORIrCikIB0IlChFRdWF0dHJvY2VudG8gU2FucxIQQXJpYWwgVW5pY29kZSBNUxoxCgI3MBIrCikIB0IlChFRdWF0dHJvY2VudG8gU2FucxIQQXJpYWwgVW5pY29kZSBNUxoxCgI3MRIrCikIB0IlChFRdWF0dHJvY2VudG8gU2FucxIQQXJpYWwgVW5pY29kZSBNUxoxCgI3MhIrCikIB0IlChFRdWF0dHJvY2VudG8gU2FucxIQQXJpYWwgVW5pY29kZSBNUxoxCgI3MxIrCikIB0IlChFRdWF0dHJvY2VudG8gU2FucxIQQXJpYWwgVW5pY29kZSBNUxoxCgI3NBIrCikIB0IlChFRdWF0dHJvY2VudG8gU2FucxIQQXJpYWwgVW5pY29kZSBNUxoxCgI3NRIrCikIB0IlChFRdWF0dHJvY2VudG8gU2FucxIQQXJpYWwgVW5pY29kZSBNUxoxCgI3NhIrCikIB0IlChFRdWF0dHJvY2VudG8gU2FucxIQQXJpYWwgVW5pY29kZSBNUxoxCgI3NxIrCikIB0IlChFRdWF0dHJvY2VudG8gU2FucxIQQXJpYWwgVW5pY29kZSBNUxoxCgI3OBIrCikIB0IlChFRdWF0dHJvY2VudG8gU2FucxIQQXJpYWwgVW5pY29kZSBNUxoxCgI3ORIrCikIB0IlChFRdWF0dHJvY2VudG8gU2FucxIQQXJpYWwgVW5pY29kZSBNUxoxCgI4MBIrCikIB0IlChFRdWF0dHJvY2VudG8gU2FucxIQQXJpYWwgVW5pY29kZSBNUxoxCgI4MRIrCikIB0IlChFRdWF0dHJvY2VudG8gU2FucxIQQXJpYWwgVW5pY29kZSBNUxoxCgI4MhIrCikIB0IlChFRdWF0dHJvY2VudG8gU2FucxIQQXJpYWwgVW5pY29kZSBNUxoxCgI4MxIrCikIB0IlChFRdWF0dHJvY2VudG8gU2FucxIQQXJpYWwgVW5pY29kZSBNUxoxCgI4NBIrCikIB0IlChFRdWF0dHJvY2VudG8gU2FucxIQQXJpYWwgVW5pY29kZSBNUxoxCgI4NRIrCikIB0IlChFRdWF0dHJvY2VudG8gU2FucxIQQXJpYWwgVW5pY29kZSBNUxoxCgI4NhIrCikIB0IlChFRdWF0dHJvY2VudG8gU2FucxIQQXJpYWwgVW5pY29kZSBNUxoxCgI4NxIrCikIB0IlChFRdWF0dHJvY2VudG8gU2FucxIQQXJpYWwgVW5pY29kZSBNUxoxCgI4OBIrCikIB0IlChFRdWF0dHJvY2VudG8gU2FucxIQQXJpYWwgVW5pY29kZSBNUxoxCgI4ORIrCikIB0IlChFRdWF0dHJvY2VudG8gU2FucxIQQXJpYWwgVW5pY29kZSBNUxoxCgI5MBIrCikIB0IlChFRdWF0dHJvY2VudG8gU2FucxIQQXJpYWwgVW5pY29kZSBNUxoxCgI5MRIrCikIB0IlChFRdWF0dHJvY2VudG8gU2FucxIQQXJpYWwgVW5pY29kZSBNUxoxCgI5MhIrCikIB0IlChFRdWF0dHJvY2VudG8gU2FucxIQQXJpYWwgVW5pY29kZSBNUxoxCgI5MxIrCikIB0IlChFRdWF0dHJvY2VudG8gU2FucxIQQXJpYWwgVW5pY29kZSBNUxoxCgI5NBIrCikIB0IlChFRdWF0dHJvY2VudG8gU2FucxIQQXJpYWwgVW5pY29kZSBNUxoxCgI5NRIrCikIB0IlChFRdWF0dHJvY2VudG8gU2FucxIQQXJpYWwgVW5pY29kZSBNUxoxCgI5NhIrCikIB0IlChFRdWF0dHJvY2VudG8gU2FucxIQQXJpYWwgVW5pY29kZSBNUxoxCgI5NxIrCikIB0IlChFRdWF0dHJvY2VudG8gU2FucxIQQXJpYWwgVW5pY29kZSBNUxoxCgI5OBIrCikIB0IlChFRdWF0dHJvY2VudG8gU2FucxIQQXJpYWwgVW5pY29kZSBNUxoxCgI5ORIrCikIB0IlChFRdWF0dHJvY2VudG8gU2FucxIQQXJpYWwgVW5pY29kZSBNUxoyCgMxMDASKwopCAdCJQoRUXVhdHRyb2NlbnRvIFNhbnMSEEFyaWFsIFVuaWNvZGUgTVMaMgoDMTAxEisKKQgHQiUKEVF1YXR0cm9jZW50byBTYW5zEhBBcmlhbCBVbmljb2RlIE1TGjIKAzEwMhIrCikIB0IlChFRdWF0dHJvY2VudG8gU2FucxIQQXJpYWwgVW5pY29kZSBNUxoyCgMxMDMSKwopCAdCJQoRUXVhdHRyb2NlbnRvIFNhbnMSEEFyaWFsIFVuaWNvZGUgTVMaMgoDMTA0EisKKQgHQiUKEVF1YXR0cm9jZW50byBTYW5zEhBBcmlhbCBVbmljb2RlIE1TGjIKAzEwNRIrCikIB0IlChFRdWF0dHJvY2VudG8gU2FucxIQQXJpYWwgVW5pY29kZSBNUxoyCgMxMDYSKwopCAdCJQoRUXVhdHRyb2NlbnRvIFNhbnMSEEFyaWFsIFVuaWNvZGUgTVMaMgoDMTA3EisKKQgHQiUKEVF1YXR0cm9jZW50byBTYW5zEhBBcmlhbCBVbmljb2RlIE1TGjIKAzEwOBIrCikIB0IlChFRdWF0dHJvY2VudG8gU2FucxIQQXJpYWwgVW5pY29kZSBNUxoyCgMxMDkSKwopCAdCJQoRUXVhdHRyb2NlbnRvIFNhbnMSEEFyaWFsIFVuaWNvZGUgTVMaMgoDMTEwEisKKQgHQiUKEVF1YXR0cm9jZW50byBTYW5zEhBBcmlhbCBVbmljb2RlIE1TGjIKAzExMRIrCikIB0IlChFRdWF0dHJvY2VudG8gU2FucxIQQXJpYWwgVW5pY29kZSBNUxoyCgMxMTISKwopCAdCJQoRUXVhdHRyb2NlbnRvIFNhbnMSEEFyaWFsIFVuaWNvZGUgTVMaMgoDMTEzEisKKQgHQiUKEVF1YXR0cm9jZW50byBTYW5zEhBBcmlhbCBVbmljb2RlIE1TGjIKAzExNBIrCikIB0IlChFRdWF0dHJvY2VudG8gU2FucxIQQXJpYWwgVW5pY29kZSBNUxoyCgMxMTUSKwopCAdCJQoRUXVhdHRyb2NlbnRvIFNhbnMSEEFyaWFsIFVuaWNvZGUgTVMaMgoDMTE2EisKKQgHQiUKEVF1YXR0cm9jZW50byBTYW5zEhBBcmlhbCBVbmljb2RlIE1TGjIKAzExNxIrCikIB0IlChFRdWF0dHJvY2VudG8gU2FucxIQQXJpYWwgVW5pY29kZSBNUxoyCgMxMTgSKwopCAdCJQoRUXVhdHRyb2NlbnRvIFNhbnMSEEFyaWFsIFVuaWNvZGUgTVMaMgoDMTE5EisKKQgHQiUKEVF1YXR0cm9jZW50byBTYW5zEhBBcmlhbCBVbmljb2RlIE1TGjIKAzEyMBIrCikIB0IlChFRdWF0dHJvY2VudG8gU2FucxIQQXJpYWwgVW5pY29kZSBNUxoyCgMxMjESKwopCAdCJQoRUXVhdHRyb2NlbnRvIFNhbnMSEEFyaWFsIFVuaWNvZGUgTVMaMgoDMTIyEisKKQgHQiUKEVF1YXR0cm9jZW50byBTYW5zEhBBcmlhbCBVbmljb2RlIE1TGjIKAzEyMxIrCikIB0IlChFRdWF0dHJvY2VudG8gU2FucxIQQXJpYWwgVW5pY29kZSBNUxoyCgMxMjQSKwopCAdCJQoRUXVhdHRyb2NlbnRvIFNhbnMSEEFyaWFsIFVuaWNvZGUgTVMaMgoDMTI1EisKKQgHQiUKEVF1YXR0cm9jZW50byBTYW5zEhBBcmlhbCBVbmljb2RlIE1TGjIKAzEyNhIrCikIB0IlChFRdWF0dHJvY2VudG8gU2FucxIQQXJpYWwgVW5pY29kZSBNUxoyCgMxMjcSKwopCAdCJQoRUXVhdHRyb2NlbnRvIFNhbnMSEEFyaWFsIFVuaWNvZGUgTVMaMgoDMTI4EisKKQgHQiUKEVF1YXR0cm9jZW50byBTYW5zEhBBcmlhbCBVbmljb2RlIE1TGjIKAzEyORIrCikIB0IlChFRdWF0dHJvY2VudG8gU2FucxIQQXJpYWwgVW5pY29kZSBNUxoyCgMxMzASKwopCAdCJQoRUXVhdHRyb2NlbnRvIFNhbnMSEEFyaWFsIFVuaWNvZGUgTVMaMgoDMTMxEisKKQgHQiUKEVF1YXR0cm9jZW50byBTYW5zEhBBcmlhbCBVbmljb2RlIE1TGjIKAzEzMhIrCikIB0IlChFRdWF0dHJvY2VudG8gU2FucxIQQXJpYWwgVW5pY29kZSBNUxoyCgMxMzMSKwopCAdCJQoRUXVhdHRyb2NlbnRvIFNhbnMSEEFyaWFsIFVuaWNvZGUgTVMaMgoDMTM0EisKKQgHQiUKEVF1YXR0cm9jZW50byBTYW5zEhBBcmlhbCBVbmljb2RlIE1TGjIKAzEzNRIrCikIB0IlChFRdWF0dHJvY2VudG8gU2FucxIQQXJpYWwgVW5pY29kZSBNUxoyCgMxMzYSKwopCAdCJQoRUXVhdHRyb2NlbnRvIFNhbnMSEEFyaWFsIFVuaWNvZGUgTVMaMgoDMTM3EisKKQgHQiUKEVF1YXR0cm9jZW50byBTYW5zEhBBcmlhbCBVbmljb2RlIE1TGjIKAzEzOBIrCikIB0IlChFRdWF0dHJvY2VudG8gU2FucxIQQXJpYWwgVW5pY29kZSBNUxoyCgMxMzkSKwopCAdCJQoRUXVhdHRyb2NlbnRvIFNhbnMSEEFyaWFsIFVuaWNvZGUgTVMaMgoDMTQwEisKKQgHQiUKEVF1YXR0cm9jZW50byBTYW5zEhBBcmlhbCBVbmljb2RlIE1TGjIKAzE0MRIrCikIB0IlChFRdWF0dHJvY2VudG8gU2FucxIQQXJpYWwgVW5pY29kZSBNUxoyCgMxNDISKwopCAdCJQoRUXVhdHRyb2NlbnRvIFNhbnMSEEFyaWFsIFVuaWNvZGUgTVMaMgoDMTQzEisKKQgHQiUKEVF1YXR0cm9jZW50byBTYW5zEhBBcmlhbCBVbmljb2RlIE1TGjIKAzE0NBIrCikIB0IlChFRdWF0dHJvY2VudG8gU2FucxIQQXJpYWwgVW5pY29kZSBNUxoyCgMxNDUSKwopCAdCJQoRUXVhdHRyb2NlbnRvIFNhbnMSEEFyaWFsIFVuaWNvZGUgTVMaMgoDMTQ2EisKKQgHQiUKEVF1YXR0cm9jZW50byBTYW5zEhBBcmlhbCBVbmljb2RlIE1TGjIKAzE0NxIrCikIB0IlChFRdWF0dHJvY2VudG8gU2FucxIQQXJpYWwgVW5pY29kZSBNUxoyCgMxNDgSKwopCAdCJQoRUXVhdHRyb2NlbnRvIFNhbnMSEEFyaWFsIFVuaWNvZGUgTVMaMgoDMTQ5EisKKQgHQiUKEVF1YXR0cm9jZW50byBTYW5zEhBBcmlhbCBVbmljb2RlIE1TGjIKAzE1MBIrCikIB0IlChFRdWF0dHJvY2VudG8gU2FucxIQQXJpYWwgVW5pY29kZSBNUxoyCgMxNTESKwopCAdCJQoRUXVhdHRyb2NlbnRvIFNhbnMSEEFyaWFsIFVuaWNvZGUgTVMaMgoDMTUyEisKKQgHQiUKEVF1YXR0cm9jZW50byBTYW5zEhBBcmlhbCBVbmljb2RlIE1TGjIKAzE1MxIrCikIB0IlChFRdWF0dHJvY2VudG8gU2FucxIQQXJpYWwgVW5pY29kZSBNUxoyCgMxNTQSKwopCAdCJQoRUXVhdHRyb2NlbnRvIFNhbnMSEEFyaWFsIFVuaWNvZGUgTVMaMgoDMTU1EisKKQgHQiUKEVF1YXR0cm9jZW50byBTYW5zEhBBcmlhbCBVbmljb2RlIE1TGjIKAzE1NhIrCikIB0IlChFRdWF0dHJvY2VudG8gU2FucxIQQXJpYWwgVW5pY29kZSBNUxoyCgMxNTcSKwopCAdCJQoRUXVhdHRyb2NlbnRvIFNhbnMSEEFyaWFsIFVuaWNvZGUgTVMaMgoDMTU4EisKKQgHQiUKEVF1YXR0cm9jZW50byBTYW5zEhBBcmlhbCBVbmljb2RlIE1TGjIKAzE1ORIrCikIB0IlChFRdWF0dHJvY2VudG8gU2FucxIQQXJpYWwgVW5pY29kZSBNUxoyCgMxNjASKwopCAdCJQoRUXVhdHRyb2NlbnRvIFNhbnMSEEFyaWFsIFVuaWNvZGUgTVMaMgoDMTYxEisKKQgHQiUKEVF1YXR0cm9jZW50byBTYW5zEhBBcmlhbCBVbmljb2RlIE1TGjIKAzE2MhIrCikIB0IlChFRdWF0dHJvY2VudG8gU2FucxIQQXJpYWwgVW5pY29kZSBNUxoyCgMxNjMSKwopCAdCJQoRUXVhdHRyb2NlbnRvIFNhbnMSEEFyaWFsIFVuaWNvZGUgTVMaMgoDMTY0EisKKQgHQiUKEVF1YXR0cm9jZW50byBTYW5zEhBBcmlhbCBVbmljb2RlIE1TGjIKAzE2NRIrCikIB0IlChFRdWF0dHJvY2VudG8gU2FucxIQQXJpYWwgVW5pY29kZSBNUxoyCgMxNjYSKwopCAdCJQoRUXVhdHRyb2NlbnRvIFNhbnMSEEFyaWFsIFVuaWNvZGUgTVMaMgoDMTY3EisKKQgHQiUKEVF1YXR0cm9jZW50byBTYW5zEhBBcmlhbCBVbmljb2RlIE1TGjIKAzE2OBIrCikIB0IlChFRdWF0dHJvY2VudG8gU2FucxIQQXJpYWwgVW5pY29kZSBNUxoyCgMxNjkSKwopCAdCJQoRUXVhdHRyb2NlbnRvIFNhbnMSEEFyaWFsIFVuaWNvZGUgTVMaMgoDMTcwEisKKQgHQiUKEVF1YXR0cm9jZW50byBTYW5zEhBBcmlhbCBVbmljb2RlIE1TGjIKAzE3MRIrCikIB0IlChFRdWF0dHJvY2VudG8gU2FucxIQQXJpYWwgVW5pY29kZSBNUxoyCgMxNzISKwopCAdCJQoRUXVhdHRyb2NlbnRvIFNhbnMSEEFyaWFsIFVuaWNvZGUgTVMaMgoDMTczEisKKQgHQiUKEVF1YXR0cm9jZW50byBTYW5zEhBBcmlhbCBVbmljb2RlIE1TGjIKAzE3NBIrCikIB0IlChFRdWF0dHJvY2VudG8gU2FucxIQQXJpYWwgVW5pY29kZSBNUxoyCgMxNzUSKwopCAdCJQoRUXVhdHRyb2NlbnRvIFNhbnMSEEFyaWFsIFVuaWNvZGUgTVMaMgoDMTc2EisKKQgHQiUKEVF1YXR0cm9jZW50byBTYW5zEhBBcmlhbCBVbmljb2RlIE1TGjIKAzE3NxIrCikIB0IlChFRdWF0dHJvY2VudG8gU2FucxIQQXJpYWwgVW5pY29kZSBNUxoyCgMxNzgSKwopCAdCJQoRUXVhdHRyb2NlbnRvIFNhbnMSEEFyaWFsIFVuaWNvZGUgTVMaMgoDMTc5EisKKQgHQiUKEVF1YXR0cm9jZW50byBTYW5zEhBBcmlhbCBVbmljb2RlIE1TGjIKAzE4MBIrCikIB0IlChFRdWF0dHJvY2VudG8gU2FucxIQQXJpYWwgVW5pY29kZSBNUxoyCgMxODESKwopCAdCJQoRUXVhdHRyb2NlbnRvIFNhbnMSEEFyaWFsIFVuaWNvZGUgTVMaMgoDMTgyEisKKQgHQiUKEVF1YXR0cm9jZW50byBTYW5zEhBBcmlhbCBVbmljb2RlIE1TGjIKAzE4MxIrCikIB0IlChFRdWF0dHJvY2VudG8gU2FucxIQQXJpYWwgVW5pY29kZSBNUxoyCgMxODQSKwopCAdCJQoRUXVhdHRyb2NlbnRvIFNhbnMSEEFyaWFsIFVuaWNvZGUgTVMaMgoDMTg1EisKKQgHQiUKEVF1YXR0cm9jZW50byBTYW5zEhBBcmlhbCBVbmljb2RlIE1TGjIKAzE4NhIrCikIB0IlChFRdWF0dHJvY2VudG8gU2FucxIQQXJpYWwgVW5pY29kZSBNUxoyCgMxODcSKwopCAdCJQoRUXVhdHRyb2NlbnRvIFNhbnMSEEFyaWFsIFVuaWNvZGUgTVMaMgoDMTg4EisKKQgHQiUKEVF1YXR0cm9jZW50byBTYW5zEhBBcmlhbCBVbmljb2RlIE1TGjIKAzE4ORIrCikIB0IlChFRdWF0dHJvY2VudG8gU2FucxIQQXJpYWwgVW5pY29kZSBNUxoyCgMxOTASKwopCAdCJQoRUXVhdHRyb2NlbnRvIFNhbnMSEEFyaWFsIFVuaWNvZGUgTVMaMgoDMTkxEisKKQgHQiUKEVF1YXR0cm9jZW50byBTYW5zEhBBcmlhbCBVbmljb2RlIE1TGjIKAzE5MhIrCikIB0IlChFRdWF0dHJvY2VudG8gU2FucxIQQXJpYWwgVW5pY29kZSBNUxoyCgMxOTMSKwopCAdCJQoRUXVhdHRyb2NlbnRvIFNhbnMSEEFyaWFsIFVuaWNvZGUgTVMaMgoDMTk0EisKKQgHQiUKEVF1YXR0cm9jZW50byBTYW5zEhBBcmlhbCBVbmljb2RlIE1TGjIKAzE5NRIrCikIB0IlChFRdWF0dHJvY2VudG8gU2FucxIQQXJpYWwgVW5pY29kZSBNUxoyCgMxOTYSKwopCAdCJQoRUXVhdHRyb2NlbnRvIFNhbnMSEEFyaWFsIFVuaWNvZGUgTVMaMgoDMTk3EisKKQgHQiUKEVF1YXR0cm9jZW50byBTYW5zEhBBcmlhbCBVbmljb2RlIE1TGjIKAzE5OBIrCikIB0IlChFRdWF0dHJvY2VudG8gU2FucxIQQXJpYWwgVW5pY29kZSBNUxoyCgMxOTkSKwopCAdCJQoRUXVhdHRyb2NlbnRvIFNhbnMSEEFyaWFsIFVuaWNvZGUgTVMaMgoDMjAwEisKKQgHQiUKEVF1YXR0cm9jZW50byBTYW5zEhBBcmlhbCBVbmljb2RlIE1TGjIKAzIwMRIrCikIB0IlChFRdWF0dHJvY2VudG8gU2FucxIQQXJpYWwgVW5pY29kZSBNUxoyCgMyMDISKwopCAdCJQoRUXVhdHRyb2NlbnRvIFNhbnMSEEFyaWFsIFVuaWNvZGUgTVMaMgoDMjAzEisKKQgHQiUKEVF1YXR0cm9jZW50byBTYW5zEhBBcmlhbCBVbmljb2RlIE1TGjIKAzIwNBIrCikIB0IlChFRdWF0dHJvY2VudG8gU2FucxIQQXJpYWwgVW5pY29kZSBNUxoyCgMyMDUSKwopCAdCJQoRUXVhdHRyb2NlbnRvIFNhbnMSEEFyaWFsIFVuaWNvZGUgTVMaMgoDMjA2EisKKQgHQiUKEVF1YXR0cm9jZW50byBTYW5zEhBBcmlhbCBVbmljb2RlIE1TGjIKAzIwNxIrCikIB0IlChFRdWF0dHJvY2VudG8gU2FucxIQQXJpYWwgVW5pY29kZSBNUxoyCgMyMDgSKwopCAdCJQoRUXVhdHRyb2NlbnRvIFNhbnMSEEFyaWFsIFVuaWNvZGUgTVMaMgoDMjA5EisKKQgHQiUKEVF1YXR0cm9jZW50byBTYW5zEhBBcmlhbCBVbmljb2RlIE1TGjIKAzIxMBIrCikIB0IlChFRdWF0dHJvY2VudG8gU2FucxIQQXJpYWwgVW5pY29kZSBNUxoyCgMyMTESKwopCAdCJQoRUXVhdHRyb2NlbnRvIFNhbnMSEEFyaWFsIFVuaWNvZGUgTVMaMgoDMjEyEisKKQgHQiUKEVF1YXR0cm9jZW50byBTYW5zEhBBcmlhbCBVbmljb2RlIE1TGjIKAzIxMxIrCikIB0IlChFRdWF0dHJvY2VudG8gU2FucxIQQXJpYWwgVW5pY29kZSBNUxoyCgMyMTQSKwopCAdCJQoRUXVhdHRyb2NlbnRvIFNhbnMSEEFyaWFsIFVuaWNvZGUgTVMaMgoDMjE1EisKKQgHQiUKEVF1YXR0cm9jZW50byBTYW5zEhBBcmlhbCBVbmljb2RlIE1TGjIKAzIxNhIrCikIB0IlChFRdWF0dHJvY2VudG8gU2FucxIQQXJpYWwgVW5pY29kZSBNUxoyCgMyMTcSKwopCAdCJQoRUXVhdHRyb2NlbnRvIFNhbnMSEEFyaWFsIFVuaWNvZGUgTVMaMgoDMjE4EisKKQgHQiUKEVF1YXR0cm9jZW50byBTYW5zEhBBcmlhbCBVbmljb2RlIE1TGjIKAzIxORIrCikIB0IlChFRdWF0dHJvY2VudG8gU2FucxIQQXJpYWwgVW5pY29kZSBNUxoyCgMyMjASKwopCAdCJQoRUXVhdHRyb2NlbnRvIFNhbnMSEEFyaWFsIFVuaWNvZGUgTVMaMgoDMjIxEisKKQgHQiUKEVF1YXR0cm9jZW50byBTYW5zEhBBcmlhbCBVbmljb2RlIE1TGjIKAzIyMhIrCikIB0IlChFRdWF0dHJvY2VudG8gU2FucxIQQXJpYWwgVW5pY29kZSBNUxoyCgMyMjMSKwopCAdCJQoRUXVhdHRyb2NlbnRvIFNhbnMSEEFyaWFsIFVuaWNvZGUgTVMaMgoDMjI0EisKKQgHQiUKEVF1YXR0cm9jZW50byBTYW5zEhBBcmlhbCBVbmljb2RlIE1TGjIKAzIyNRIrCikIB0IlChFRdWF0dHJvY2VudG8gU2FucxIQQXJpYWwgVW5pY29kZSBNUxoyCgMyMjYSKwopCAdCJQoRUXVhdHRyb2NlbnRvIFNhbnMSEEFyaWFsIFVuaWNvZGUgTVMaMgoDMjI3EisKKQgHQiUKEVF1YXR0cm9jZW50byBTYW5zEhBBcmlhbCBVbmljb2RlIE1TGjIKAzIyOBIrCikIB0IlChFRdWF0dHJvY2VudG8gU2FucxIQQXJpYWwgVW5pY29kZSBNUxoyCgMyMjkSKwopCAdCJQoRUXVhdHRyb2NlbnRvIFNhbnMSEEFyaWFsIFVuaWNvZGUgTVMaMgoDMjMwEisKKQgHQiUKEVF1YXR0cm9jZW50byBTYW5zEhBBcmlhbCBVbmljb2RlIE1TGjIKAzIzMRIrCikIB0IlChFRdWF0dHJvY2VudG8gU2FucxIQQXJpYWwgVW5pY29kZSBNUxoyCgMyMzISKwopCAdCJQoRUXVhdHRyb2NlbnRvIFNhbnMSEEFyaWFsIFVuaWNvZGUgTVMaMgoDMjMzEisKKQgHQiUKEVF1YXR0cm9jZW50byBTYW5zEhBBcmlhbCBVbmljb2RlIE1TGjIKAzIzNBIrCikIB0IlChFRdWF0dHJvY2VudG8gU2FucxIQQXJpYWwgVW5pY29kZSBNUxoyCgMyMzUSKwopCAdCJQoRUXVhdHRyb2NlbnRvIFNhbnMSEEFyaWFsIFVuaWNvZGUgTVMaMgoDMjM2EisKKQgHQiUKEVF1YXR0cm9jZW50byBTYW5zEhBBcmlhbCBVbmljb2RlIE1TGjIKAzIzNxIrCikIB0IlChFRdWF0dHJvY2VudG8gU2FucxIQQXJpYWwgVW5pY29kZSBNUxoyCgMyMzgSKwopCAdCJQoRUXVhdHRyb2NlbnRvIFNhbnMSEEFyaWFsIFVuaWNvZGUgTVMaMgoDMjM5EisKKQgHQiUKEVF1YXR0cm9jZW50byBTYW5zEhBBcmlhbCBVbmljb2RlIE1TGjIKAzI0MBIrCikIB0IlChFRdWF0dHJvY2VudG8gU2FucxIQQXJpYWwgVW5pY29kZSBNUyK7AgoLQUFBQm9hRmI3cDASkQIKC0FBQUJvYUZiN3AwEgtBQUFCb2FGYjdwMBoYCgl0ZXh0L2h0bWwSC0lTQk4gbmVlZGVkIhkKCnRleHQvcGxhaW4SC0lTQk4gbmVlZGVkKkUKDEx1Y2kgTyduZWlsbBo1Ly9zc2wuZ3N0YXRpYy5jb20vZG9jcy9jb21tb24vYmx1ZV9zaWxob3VldHRlOTYtMC5wbmcwgLej2vMyOIC3o9rzMnJHCgxMdWNpIE8nbmVpbGwaNwo1Ly9zc2wuZ3N0YXRpYy5jb20vZG9jcy9jb21tb24vYmx1ZV9zaWxob3VldHRlOTYtMC5wbmd4AIgBAZoBBggAEAAYAKoBDRILSVNCTiBuZWVkZWSwAQC4AQEYgLej2vMyIIC3o9rzMjAAQghraXguY210MDIPaWQub3o4dWFjMjAxMmltMg5oLmx0dXc2MHlhdzNwbzIOaC5pa2dhNHU4dzU1M2oyDmguM3R6MHZraGZ6bmh3Mg5oLjZ1ZThiZTJyb256NDIOaC50bmtncXNrb3cwYzUyDmguMzEzdW1rNXJtbzFiMg5oLm96d2EwZm52ejY2NDIOaC4xbXlwaDY3cGJtdnIyDmguZjhiZ2xpcnlhajZ5Mg5oLm1mZmxpa3o3OG01NTIOaC5vOGRjaTRrbHdiZW4yDmgub2JvMTRqeWhtbjhpMg5oLmdwM3B1dGtxdm8yazIOaC42amtidHNhbGhuZzkyDmguOTY4NWxmN3czamNhMg5oLmJzbXk3dWExYzhhMjIOaC5xYTN0eHo5OWNvZDYyDmguc2V0dmZ2MzA0a3FyMg5oLnc1Zzl3YmFudGVocDIOaC52anJ4aXB3Znc5dDcyDmguOHczZm5oaDV3dXdlMg5oLjQ3aGVoMXFtdmNwMTIOaC5qZzN0dG91aWV0cDgyDmguZmUyMG1xNXE0NDFhMg5oLmt0bjF5OWc5OTU1aTIOaC5xb3Rud2M5eTN3OWwyDmgub2llMGYxanVlMjg4Mg5oLjNhcTZxcTdzbWozbTIOaC5seG9rdGZneG56MHIyDmgudjFsOG5jZHF4cGwxMg5oLm5pcGYzcDVqaTc4djIOaC45NWo0djdsOXRjYzUyDmguZGlyNmdmMTBjdjd4Mg5oLm1mbnZwaXRxeXY4dzINaC5lN3NtZzVkdndvdTIOaC5lMGRoMWU4YXkxN2cyDmguNmZ6b290M2xodHdkMg5oLjgweGN5M3BibXhmOTIOaC5mdTlqb2RlMWJ0MWcyDmgueDdteGFnemhtZjdoMg5oLjd0OXcycWZqM3IwbTgAciExSGJFeFRoOF9tQ1pBZENkbnlJZVA1TVNFM2Z5TmplNE4=</go:docsCustomData>
</go:gDocsCustomXmlDataStorage>
</file>

<file path=customXml/item2.xml><?xml version="1.0" encoding="utf-8"?>
<p:properties xmlns:p="http://schemas.microsoft.com/office/2006/metadata/properties" xmlns:xsi="http://www.w3.org/2001/XMLSchema-instance" xmlns:pc="http://schemas.microsoft.com/office/infopath/2007/PartnerControls">
  <documentManagement>
    <Addedby xmlns="907d132a-8e63-4638-9e2b-45834443b58a" xsi:nil="true"/>
    <Alex xmlns="907d132a-8e63-4638-9e2b-45834443b58a">
      <UserInfo>
        <DisplayName/>
        <AccountId xsi:nil="true"/>
        <AccountType/>
      </UserInfo>
    </Alex>
    <Person xmlns="907d132a-8e63-4638-9e2b-45834443b58a">
      <UserInfo>
        <DisplayName/>
        <AccountId xsi:nil="true"/>
        <AccountType/>
      </UserInfo>
    </Person>
    <TaxCatchAll xmlns="aa554556-1bd6-4eb4-8e23-16f759f3cb51" xsi:nil="true"/>
    <lcf76f155ced4ddcb4097134ff3c332f xmlns="907d132a-8e63-4638-9e2b-45834443b58a">
      <Terms xmlns="http://schemas.microsoft.com/office/infopath/2007/PartnerControls"/>
    </lcf76f155ced4ddcb4097134ff3c332f>
    <About xmlns="907d132a-8e63-4638-9e2b-45834443b58a" xsi:nil="true"/>
    <Who xmlns="907d132a-8e63-4638-9e2b-45834443b58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8140E40537A4284690A0B0903AC3176D" ma:contentTypeVersion="24" ma:contentTypeDescription="Create a new document." ma:contentTypeScope="" ma:versionID="aa73a49e89480cbb7588b0715cbb2ba1">
  <xsd:schema xmlns:xsd="http://www.w3.org/2001/XMLSchema" xmlns:xs="http://www.w3.org/2001/XMLSchema" xmlns:p="http://schemas.microsoft.com/office/2006/metadata/properties" xmlns:ns2="907d132a-8e63-4638-9e2b-45834443b58a" xmlns:ns3="aa554556-1bd6-4eb4-8e23-16f759f3cb51" targetNamespace="http://schemas.microsoft.com/office/2006/metadata/properties" ma:root="true" ma:fieldsID="07cb8fb8d37191415dbdbd4b1a5345e2" ns2:_="" ns3:_="">
    <xsd:import namespace="907d132a-8e63-4638-9e2b-45834443b58a"/>
    <xsd:import namespace="aa554556-1bd6-4eb4-8e23-16f759f3cb5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MediaServiceAutoTags"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2:About" minOccurs="0"/>
                <xsd:element ref="ns2:Person" minOccurs="0"/>
                <xsd:element ref="ns2:Who" minOccurs="0"/>
                <xsd:element ref="ns2:MediaServiceObjectDetectorVersions" minOccurs="0"/>
                <xsd:element ref="ns2:Addedby" minOccurs="0"/>
                <xsd:element ref="ns2:Alex" minOccurs="0"/>
                <xsd:element ref="ns2:MediaServiceSearchPropertie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7d132a-8e63-4638-9e2b-45834443b5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Length (seconds)"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0b607bbe-9751-46d3-ac86-39dfe3141325" ma:termSetId="09814cd3-568e-fe90-9814-8d621ff8fb84" ma:anchorId="fba54fb3-c3e1-fe81-a776-ca4b69148c4d" ma:open="true" ma:isKeyword="false">
      <xsd:complexType>
        <xsd:sequence>
          <xsd:element ref="pc:Terms" minOccurs="0" maxOccurs="1"/>
        </xsd:sequence>
      </xsd:complexType>
    </xsd:element>
    <xsd:element name="About" ma:index="23" nillable="true" ma:displayName="About" ma:format="Dropdown" ma:internalName="About">
      <xsd:simpleType>
        <xsd:restriction base="dms:Note">
          <xsd:maxLength value="255"/>
        </xsd:restriction>
      </xsd:simpleType>
    </xsd:element>
    <xsd:element name="Person" ma:index="24" nillable="true" ma:displayName="Person" ma:format="Dropdown" ma:list="UserInfo" ma:SharePointGroup="0" ma:internalName="Person">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Who" ma:index="25" nillable="true" ma:displayName="Who" ma:format="Dropdown" ma:internalName="Who">
      <xsd:simpleType>
        <xsd:union memberTypes="dms:Text">
          <xsd:simpleType>
            <xsd:restriction base="dms:Choice">
              <xsd:enumeration value="Katie"/>
              <xsd:enumeration value="Belinda"/>
              <xsd:enumeration value="Jo"/>
              <xsd:enumeration value="Alex"/>
              <xsd:enumeration value="Laura"/>
              <xsd:enumeration value="Mandy"/>
              <xsd:enumeration value="Nicola"/>
            </xsd:restriction>
          </xsd:simpleType>
        </xsd:union>
      </xsd:simple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element name="Addedby" ma:index="27" nillable="true" ma:displayName="Added by" ma:format="Dropdown" ma:internalName="Addedby">
      <xsd:simpleType>
        <xsd:union memberTypes="dms:Text">
          <xsd:simpleType>
            <xsd:restriction base="dms:Choice">
              <xsd:enumeration value="Nicola"/>
              <xsd:enumeration value="Chris"/>
              <xsd:enumeration value="Alex"/>
            </xsd:restriction>
          </xsd:simpleType>
        </xsd:union>
      </xsd:simpleType>
    </xsd:element>
    <xsd:element name="Alex" ma:index="28" nillable="true" ma:displayName="Alex" ma:description="Art/design" ma:format="Dropdown" ma:list="UserInfo" ma:SharePointGroup="0" ma:internalName="Alex">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Location" ma:index="30" nillable="true" ma:displayName="Location" ma:indexed="true" ma:internalName="MediaServiceLocation" ma:readOnly="true">
      <xsd:simpleType>
        <xsd:restriction base="dms:Text"/>
      </xsd:simpleType>
    </xsd:element>
    <xsd:element name="MediaServiceBillingMetadata" ma:index="3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a554556-1bd6-4eb4-8e23-16f759f3cb5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131f4d77-7ae1-4287-9584-b08460978b3d}" ma:internalName="TaxCatchAll" ma:showField="CatchAllData" ma:web="aa554556-1bd6-4eb4-8e23-16f759f3cb5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2.xml><?xml version="1.0" encoding="utf-8"?>
<ds:datastoreItem xmlns:ds="http://schemas.openxmlformats.org/officeDocument/2006/customXml" ds:itemID="{E64C7274-970B-4C91-91B6-48935E68ED22}">
  <ds:schemaRefs>
    <ds:schemaRef ds:uri="http://schemas.microsoft.com/office/2006/metadata/properties"/>
    <ds:schemaRef ds:uri="http://schemas.microsoft.com/office/infopath/2007/PartnerControls"/>
    <ds:schemaRef ds:uri="907d132a-8e63-4638-9e2b-45834443b58a"/>
    <ds:schemaRef ds:uri="aa554556-1bd6-4eb4-8e23-16f759f3cb51"/>
  </ds:schemaRefs>
</ds:datastoreItem>
</file>

<file path=customXml/itemProps3.xml><?xml version="1.0" encoding="utf-8"?>
<ds:datastoreItem xmlns:ds="http://schemas.openxmlformats.org/officeDocument/2006/customXml" ds:itemID="{1155FDD7-4F32-4956-A128-CBA3BFB7C5E3}">
  <ds:schemaRefs>
    <ds:schemaRef ds:uri="http://schemas.microsoft.com/sharepoint/v3/contenttype/forms"/>
  </ds:schemaRefs>
</ds:datastoreItem>
</file>

<file path=customXml/itemProps4.xml><?xml version="1.0" encoding="utf-8"?>
<ds:datastoreItem xmlns:ds="http://schemas.openxmlformats.org/officeDocument/2006/customXml" ds:itemID="{B8DC18FC-C435-4878-9794-B5DEE247D6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7d132a-8e63-4638-9e2b-45834443b58a"/>
    <ds:schemaRef ds:uri="aa554556-1bd6-4eb4-8e23-16f759f3cb5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44</Pages>
  <Words>10667</Words>
  <Characters>60806</Characters>
  <Application>Microsoft Office Word</Application>
  <DocSecurity>0</DocSecurity>
  <Lines>506</Lines>
  <Paragraphs>142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71331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Luci Reuben</dc:creator>
  <cp:lastModifiedBy>Joanne Binns</cp:lastModifiedBy>
  <cp:revision>3</cp:revision>
  <dcterms:created xsi:type="dcterms:W3CDTF">2025-11-13T23:37:00Z</dcterms:created>
  <dcterms:modified xsi:type="dcterms:W3CDTF">2025-11-13T23:39:00Z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0x0101008140E40537A4284690A0B0903AC3176D</vt:lpwstr>
  </property>
  <property fmtid="{D5CDD505-2E9C-101B-9397-08002B2CF9AE}" pid="3" name="MediaServiceImageTags">
    <vt:lpwstr/>
  </property>
</Properties>
</file>