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8EC4F8D" w14:textId="3CCD78D4" w:rsidR="004A22BC" w:rsidRPr="004C3DB5" w:rsidRDefault="004C3DB5" w:rsidP="004C3DB5">
      <w:pPr>
        <w:pStyle w:val="Title"/>
        <w:spacing w:before="1440"/>
        <w:rPr>
          <w:b w:val="0"/>
          <w:bCs/>
          <w:sz w:val="36"/>
          <w:szCs w:val="36"/>
        </w:rPr>
      </w:pPr>
      <w:bookmarkStart w:id="0" w:name="_Toc398032631"/>
      <w:bookmarkStart w:id="1" w:name="_Toc398032444"/>
      <w:bookmarkStart w:id="2" w:name="doc_title"/>
      <w:r w:rsidRPr="004C3DB5">
        <w:rPr>
          <w:b w:val="0"/>
          <w:bCs/>
          <w:sz w:val="36"/>
          <w:szCs w:val="36"/>
        </w:rPr>
        <w:t>Victorian Pathways Certificate</w:t>
      </w:r>
    </w:p>
    <w:bookmarkEnd w:id="2" w:displacedByCustomXml="next"/>
    <w:bookmarkEnd w:id="1" w:displacedByCustomXml="next"/>
    <w:bookmarkEnd w:id="0" w:displacedByCustomXml="next"/>
    <w:sdt>
      <w:sdtPr>
        <w:id w:val="533623463"/>
        <w:lock w:val="contentLocked"/>
        <w:placeholder>
          <w:docPart w:val="F92B3218762AB84DA1EE52BD2C6568F9"/>
        </w:placeholder>
        <w:group/>
      </w:sdtPr>
      <w:sdtEndPr/>
      <w:sdtContent>
        <w:p w14:paraId="05004D8E" w14:textId="77777777" w:rsidR="004C3DB5" w:rsidRPr="004A22BC" w:rsidRDefault="00DB0AC2" w:rsidP="004C3DB5">
          <w:pPr>
            <w:pStyle w:val="Title"/>
            <w:spacing w:before="120"/>
          </w:pPr>
          <w:sdt>
            <w:sdtPr>
              <w:alias w:val="Title"/>
              <w:tag w:val=""/>
              <w:id w:val="-612135463"/>
              <w:placeholder>
                <w:docPart w:val="CDC800E3EC1C5F4185E73505D5958321"/>
              </w:placeholder>
              <w:dataBinding w:prefixMappings="xmlns:ns0='http://purl.org/dc/elements/1.1/' xmlns:ns1='http://schemas.openxmlformats.org/package/2006/metadata/core-properties' " w:xpath="/ns1:coreProperties[1]/ns0:title[1]" w:storeItemID="{6C3C8BC8-F283-45AE-878A-BAB7291924A1}"/>
              <w:text/>
            </w:sdtPr>
            <w:sdtEndPr/>
            <w:sdtContent>
              <w:r w:rsidR="004C3DB5">
                <w:t>Unit 2: Uniting communities</w:t>
              </w:r>
            </w:sdtContent>
          </w:sdt>
        </w:p>
      </w:sdtContent>
    </w:sdt>
    <w:p w14:paraId="7CB4A9F0" w14:textId="486538A8" w:rsidR="00C73F9D" w:rsidRPr="004C3DB5" w:rsidRDefault="003D421C" w:rsidP="004C3DB5">
      <w:pPr>
        <w:pStyle w:val="Title"/>
        <w:spacing w:before="360"/>
        <w:rPr>
          <w:b w:val="0"/>
          <w:bCs/>
          <w:sz w:val="36"/>
          <w:szCs w:val="36"/>
        </w:rPr>
      </w:pPr>
      <w:r w:rsidRPr="00237A6D">
        <w:rPr>
          <w:b w:val="0"/>
          <w:bCs/>
          <w:sz w:val="36"/>
          <w:szCs w:val="36"/>
        </w:rPr>
        <w:drawing>
          <wp:anchor distT="0" distB="0" distL="114300" distR="114300" simplePos="0" relativeHeight="251662336" behindDoc="1" locked="1" layoutInCell="0" allowOverlap="0" wp14:anchorId="5657A399" wp14:editId="29713CC5">
            <wp:simplePos x="0" y="0"/>
            <wp:positionH relativeFrom="page">
              <wp:posOffset>0</wp:posOffset>
            </wp:positionH>
            <wp:positionV relativeFrom="page">
              <wp:posOffset>0</wp:posOffset>
            </wp:positionV>
            <wp:extent cx="7570800" cy="10692000"/>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70800" cy="10692000"/>
                    </a:xfrm>
                    <a:prstGeom prst="rect">
                      <a:avLst/>
                    </a:prstGeom>
                  </pic:spPr>
                </pic:pic>
              </a:graphicData>
            </a:graphic>
            <wp14:sizeRelH relativeFrom="page">
              <wp14:pctWidth>0</wp14:pctWidth>
            </wp14:sizeRelH>
            <wp14:sizeRelV relativeFrom="page">
              <wp14:pctHeight>0</wp14:pctHeight>
            </wp14:sizeRelV>
          </wp:anchor>
        </w:drawing>
      </w:r>
      <w:r w:rsidR="00A012C5">
        <w:rPr>
          <w:b w:val="0"/>
          <w:bCs/>
          <w:sz w:val="36"/>
          <w:szCs w:val="36"/>
        </w:rPr>
        <w:t>5-step i</w:t>
      </w:r>
      <w:r w:rsidR="004C3DB5">
        <w:rPr>
          <w:b w:val="0"/>
          <w:bCs/>
          <w:sz w:val="36"/>
          <w:szCs w:val="36"/>
        </w:rPr>
        <w:t xml:space="preserve">ntegrated </w:t>
      </w:r>
      <w:r w:rsidR="00A012C5">
        <w:rPr>
          <w:b w:val="0"/>
          <w:bCs/>
          <w:sz w:val="36"/>
          <w:szCs w:val="36"/>
        </w:rPr>
        <w:t>project</w:t>
      </w:r>
    </w:p>
    <w:p w14:paraId="39E86010" w14:textId="77777777" w:rsidR="00C73F9D" w:rsidRPr="00210AB7" w:rsidRDefault="00C73F9D" w:rsidP="00490726">
      <w:pPr>
        <w:jc w:val="center"/>
        <w:rPr>
          <w:lang w:val="en-AU"/>
        </w:rPr>
        <w:sectPr w:rsidR="00C73F9D" w:rsidRPr="00210AB7" w:rsidSect="003D421C">
          <w:headerReference w:type="even" r:id="rId12"/>
          <w:headerReference w:type="default" r:id="rId13"/>
          <w:footerReference w:type="even" r:id="rId14"/>
          <w:footerReference w:type="default" r:id="rId15"/>
          <w:headerReference w:type="first" r:id="rId16"/>
          <w:footerReference w:type="first" r:id="rId17"/>
          <w:pgSz w:w="11907" w:h="16840" w:code="9"/>
          <w:pgMar w:top="0" w:right="567" w:bottom="567" w:left="567" w:header="794" w:footer="686" w:gutter="0"/>
          <w:cols w:space="708"/>
          <w:titlePg/>
          <w:docGrid w:linePitch="360"/>
        </w:sectPr>
      </w:pPr>
    </w:p>
    <w:p w14:paraId="22BA13AA" w14:textId="77777777" w:rsidR="003701BC" w:rsidRPr="003701BC" w:rsidRDefault="003701BC" w:rsidP="00AE4AD2">
      <w:pPr>
        <w:pStyle w:val="VCAAtrademarkinfo"/>
        <w:spacing w:before="6600"/>
        <w:rPr>
          <w:b/>
          <w:bCs/>
          <w:sz w:val="18"/>
          <w:szCs w:val="18"/>
        </w:rPr>
      </w:pPr>
      <w:bookmarkStart w:id="3" w:name="_Hlk168405089"/>
      <w:r w:rsidRPr="003701BC">
        <w:rPr>
          <w:b/>
          <w:bCs/>
          <w:sz w:val="18"/>
          <w:szCs w:val="18"/>
        </w:rPr>
        <w:lastRenderedPageBreak/>
        <w:t>Acknowledgement</w:t>
      </w:r>
    </w:p>
    <w:p w14:paraId="57913008" w14:textId="77777777" w:rsidR="003701BC" w:rsidRPr="003701BC" w:rsidRDefault="003701BC" w:rsidP="003701BC">
      <w:pPr>
        <w:pStyle w:val="VCAAtrademarkinfo"/>
        <w:spacing w:line="288" w:lineRule="auto"/>
        <w:rPr>
          <w:sz w:val="18"/>
          <w:szCs w:val="18"/>
        </w:rPr>
      </w:pPr>
      <w:r w:rsidRPr="003701BC">
        <w:rPr>
          <w:sz w:val="18"/>
          <w:szCs w:val="18"/>
        </w:rPr>
        <w:t xml:space="preserve">The </w:t>
      </w:r>
      <w:r w:rsidRPr="003701BC">
        <w:rPr>
          <w:sz w:val="18"/>
          <w:szCs w:val="18"/>
          <w:lang w:val="en-AU"/>
        </w:rPr>
        <w:t xml:space="preserve">Victorian Curriculum and Assessment Authority </w:t>
      </w:r>
      <w:r w:rsidRPr="003701BC">
        <w:rPr>
          <w:sz w:val="18"/>
          <w:szCs w:val="18"/>
        </w:rPr>
        <w:t>proudly acknowledges and pays respect to Victoria’s Aboriginal and Torres St</w:t>
      </w:r>
      <w:r w:rsidR="006A7D06">
        <w:rPr>
          <w:sz w:val="18"/>
          <w:szCs w:val="18"/>
        </w:rPr>
        <w:t>r</w:t>
      </w:r>
      <w:r w:rsidRPr="003701BC">
        <w:rPr>
          <w:sz w:val="18"/>
          <w:szCs w:val="18"/>
        </w:rPr>
        <w:t>ait Islander communities and their rich and enduring cultures.</w:t>
      </w:r>
    </w:p>
    <w:p w14:paraId="77EC837C" w14:textId="77777777" w:rsidR="003701BC" w:rsidRPr="00DD788D" w:rsidRDefault="003701BC" w:rsidP="003701BC">
      <w:pPr>
        <w:pStyle w:val="VCAAtrademarkinfo"/>
        <w:spacing w:line="288" w:lineRule="auto"/>
        <w:rPr>
          <w:sz w:val="18"/>
          <w:szCs w:val="18"/>
          <w:lang w:val="en-AU"/>
        </w:rPr>
      </w:pPr>
      <w:r w:rsidRPr="003701BC">
        <w:rPr>
          <w:sz w:val="18"/>
          <w:szCs w:val="18"/>
        </w:rPr>
        <w:t xml:space="preserve">We acknowledge Aboriginal and Torres Strait Islander people as Australia’s first peoples and as the Traditional Owners and custodians of the lands and waters on which we rely. We pay respect to Elders past and present of the lands where we conduct our work and </w:t>
      </w:r>
      <w:proofErr w:type="spellStart"/>
      <w:r w:rsidRPr="003701BC">
        <w:rPr>
          <w:sz w:val="18"/>
          <w:szCs w:val="18"/>
        </w:rPr>
        <w:t>recognise</w:t>
      </w:r>
      <w:proofErr w:type="spellEnd"/>
      <w:r w:rsidRPr="003701BC">
        <w:rPr>
          <w:sz w:val="18"/>
          <w:szCs w:val="18"/>
        </w:rPr>
        <w:t xml:space="preserve"> their ongoing contributions as the first educators on the land now known as Victoria.</w:t>
      </w:r>
    </w:p>
    <w:bookmarkEnd w:id="3"/>
    <w:p w14:paraId="477D316B" w14:textId="77777777" w:rsidR="003701BC" w:rsidRPr="00210AB7" w:rsidRDefault="003701BC" w:rsidP="003701BC">
      <w:pPr>
        <w:pStyle w:val="VCAAtrademarkinfo"/>
        <w:spacing w:before="600"/>
        <w:rPr>
          <w:lang w:val="en-AU"/>
        </w:rPr>
      </w:pPr>
      <w:r w:rsidRPr="00210AB7">
        <w:rPr>
          <w:lang w:val="en-AU"/>
        </w:rPr>
        <w:t>Authorised and published by the Victorian Curriculum and Assessment Authority</w:t>
      </w:r>
      <w:r w:rsidRPr="00210AB7">
        <w:rPr>
          <w:lang w:val="en-AU"/>
        </w:rPr>
        <w:br/>
        <w:t>Level 7, 2</w:t>
      </w:r>
      <w:r w:rsidR="002C2929">
        <w:rPr>
          <w:lang w:val="en-AU"/>
        </w:rPr>
        <w:t>00</w:t>
      </w:r>
      <w:r w:rsidRPr="00210AB7">
        <w:rPr>
          <w:lang w:val="en-AU"/>
        </w:rPr>
        <w:t xml:space="preserve"> </w:t>
      </w:r>
      <w:r w:rsidR="002C2929">
        <w:rPr>
          <w:lang w:val="en-AU"/>
        </w:rPr>
        <w:t>Victoria Parade</w:t>
      </w:r>
      <w:r w:rsidRPr="00210AB7">
        <w:rPr>
          <w:lang w:val="en-AU"/>
        </w:rPr>
        <w:br/>
      </w:r>
      <w:r w:rsidR="002C2929">
        <w:rPr>
          <w:lang w:val="en-AU"/>
        </w:rPr>
        <w:t xml:space="preserve">East </w:t>
      </w:r>
      <w:r w:rsidRPr="00210AB7">
        <w:rPr>
          <w:lang w:val="en-AU"/>
        </w:rPr>
        <w:t>Melbourne VIC 300</w:t>
      </w:r>
      <w:r w:rsidR="002C2929">
        <w:rPr>
          <w:lang w:val="en-AU"/>
        </w:rPr>
        <w:t>2</w:t>
      </w:r>
    </w:p>
    <w:p w14:paraId="28DDBC00" w14:textId="350302C0" w:rsidR="003701BC" w:rsidRPr="00210AB7" w:rsidRDefault="003701BC" w:rsidP="003701BC">
      <w:pPr>
        <w:pStyle w:val="VCAAtrademarkinfo"/>
        <w:rPr>
          <w:lang w:val="en-AU"/>
        </w:rPr>
      </w:pPr>
      <w:r w:rsidRPr="00210AB7">
        <w:rPr>
          <w:lang w:val="en-AU"/>
        </w:rPr>
        <w:t xml:space="preserve">ISBN: </w:t>
      </w:r>
      <w:r w:rsidR="00A012C5" w:rsidRPr="0085382D">
        <w:rPr>
          <w:lang w:val="en-AU"/>
        </w:rPr>
        <w:t>978-1-923204-74-4</w:t>
      </w:r>
    </w:p>
    <w:p w14:paraId="5D821594" w14:textId="09E4CD29" w:rsidR="003701BC" w:rsidRPr="00210AB7" w:rsidRDefault="003701BC" w:rsidP="003701BC">
      <w:pPr>
        <w:pStyle w:val="VCAAtrademarkinfo"/>
        <w:rPr>
          <w:lang w:val="en-AU"/>
        </w:rPr>
      </w:pPr>
      <w:r w:rsidRPr="00210AB7">
        <w:rPr>
          <w:lang w:val="en-AU"/>
        </w:rPr>
        <w:t xml:space="preserve">© Victorian Curriculum and Assessment Authority </w:t>
      </w:r>
      <w:r w:rsidR="00E86B50">
        <w:rPr>
          <w:lang w:val="en-AU"/>
        </w:rPr>
        <w:t>2025</w:t>
      </w:r>
    </w:p>
    <w:p w14:paraId="6282B6D7" w14:textId="3BE7E534" w:rsidR="003701BC" w:rsidRPr="00A06B65" w:rsidRDefault="003701BC" w:rsidP="003701BC">
      <w:pPr>
        <w:pStyle w:val="VCAAtrademarkinfo"/>
        <w:spacing w:before="360"/>
        <w:rPr>
          <w:lang w:val="en-AU"/>
        </w:rPr>
      </w:pPr>
      <w:r w:rsidRPr="00A06B65">
        <w:rPr>
          <w:lang w:val="en-AU"/>
        </w:rPr>
        <w:t xml:space="preserve">No part of this publication may be reproduced except as specified under the </w:t>
      </w:r>
      <w:r w:rsidRPr="00D07911">
        <w:rPr>
          <w:rStyle w:val="italics"/>
        </w:rPr>
        <w:t>Copyright Act 1968</w:t>
      </w:r>
      <w:r w:rsidRPr="00A06B65">
        <w:rPr>
          <w:lang w:val="en-AU"/>
        </w:rPr>
        <w:t xml:space="preserve"> or by permission from the VCAA. Excepting third-party elements, schools may use this resource in accordance with the </w:t>
      </w:r>
      <w:r w:rsidRPr="00D07911">
        <w:rPr>
          <w:rStyle w:val="Bold"/>
        </w:rPr>
        <w:t xml:space="preserve">VCAA educational allowance. </w:t>
      </w:r>
      <w:r w:rsidRPr="00A06B65">
        <w:rPr>
          <w:lang w:val="en-AU"/>
        </w:rPr>
        <w:t xml:space="preserve">For more information go to </w:t>
      </w:r>
      <w:hyperlink r:id="rId18" w:history="1">
        <w:r w:rsidR="00326786" w:rsidRPr="00326786">
          <w:rPr>
            <w:rStyle w:val="Hyperlink"/>
          </w:rPr>
          <w:t>vcaa.vic.edu.au/footer/copyright</w:t>
        </w:r>
      </w:hyperlink>
    </w:p>
    <w:p w14:paraId="4BAD3B68" w14:textId="1DA864B6" w:rsidR="003701BC" w:rsidRPr="00A06B65" w:rsidRDefault="003701BC" w:rsidP="003701BC">
      <w:pPr>
        <w:pStyle w:val="VCAAtrademarkinfo"/>
        <w:rPr>
          <w:lang w:val="en-AU"/>
        </w:rPr>
      </w:pPr>
      <w:r w:rsidRPr="00A06B65">
        <w:rPr>
          <w:lang w:val="en-AU"/>
        </w:rPr>
        <w:t xml:space="preserve">The VCAA provides the only official, up-to-date versions of VCAA publications. Details of updates can be found on the VCAA website at </w:t>
      </w:r>
      <w:hyperlink r:id="rId19" w:history="1">
        <w:r w:rsidRPr="007F266C">
          <w:rPr>
            <w:rStyle w:val="Hyperlink"/>
          </w:rPr>
          <w:t>vcaa.vic.edu.au</w:t>
        </w:r>
      </w:hyperlink>
    </w:p>
    <w:p w14:paraId="14B84B47" w14:textId="77777777" w:rsidR="00D31B87" w:rsidRPr="00A06B65" w:rsidRDefault="003701BC" w:rsidP="00D31B87">
      <w:pPr>
        <w:pStyle w:val="VCAAtrademarkinfo"/>
        <w:rPr>
          <w:lang w:val="en-AU"/>
        </w:rPr>
      </w:pPr>
      <w:r w:rsidRPr="00A06B65">
        <w:rPr>
          <w:lang w:val="en-AU"/>
        </w:rPr>
        <w:t xml:space="preserve">This publication may contain copyright material belonging to a third party. If you believe that material in this publication is an infringement of your copyright, </w:t>
      </w:r>
      <w:r w:rsidR="00D31B87" w:rsidRPr="00A06B65">
        <w:rPr>
          <w:lang w:val="en-AU"/>
        </w:rPr>
        <w:t xml:space="preserve">please email the Copyright Officer </w:t>
      </w:r>
      <w:hyperlink r:id="rId20" w:history="1">
        <w:r w:rsidR="00D31B87" w:rsidRPr="00A358B3">
          <w:rPr>
            <w:rStyle w:val="Hyperlink"/>
          </w:rPr>
          <w:t>vcaa.copyright@education.vic.gov.au</w:t>
        </w:r>
      </w:hyperlink>
    </w:p>
    <w:p w14:paraId="04D82528" w14:textId="7D2CAD7E" w:rsidR="003701BC" w:rsidRPr="00A06B65" w:rsidRDefault="003701BC" w:rsidP="003701BC">
      <w:pPr>
        <w:pStyle w:val="VCAAtrademarkinfo"/>
        <w:rPr>
          <w:lang w:val="en-AU"/>
        </w:rPr>
      </w:pPr>
      <w:r w:rsidRPr="00A06B65">
        <w:rPr>
          <w:lang w:val="en-AU"/>
        </w:rPr>
        <w:t xml:space="preserve">Copyright in materials appearing at any sites linked to this document rests with the copyright owner/s of those </w:t>
      </w:r>
      <w:proofErr w:type="gramStart"/>
      <w:r w:rsidRPr="00A06B65">
        <w:rPr>
          <w:lang w:val="en-AU"/>
        </w:rPr>
        <w:t xml:space="preserve">materials, </w:t>
      </w:r>
      <w:r w:rsidR="00D614A4" w:rsidRPr="00D614A4">
        <w:rPr>
          <w:lang w:val="en-AU"/>
        </w:rPr>
        <w:t>and</w:t>
      </w:r>
      <w:proofErr w:type="gramEnd"/>
      <w:r w:rsidR="00D614A4" w:rsidRPr="00D614A4">
        <w:rPr>
          <w:lang w:val="en-AU"/>
        </w:rPr>
        <w:t xml:space="preserve"> is subject</w:t>
      </w:r>
      <w:r w:rsidR="00D614A4">
        <w:rPr>
          <w:lang w:val="en-AU"/>
        </w:rPr>
        <w:t xml:space="preserve"> </w:t>
      </w:r>
      <w:r w:rsidRPr="00A06B65">
        <w:rPr>
          <w:lang w:val="en-AU"/>
        </w:rPr>
        <w:t>to the Copyright Act. The VCAA recommends you refer to copyright statements at linked sites before using such materials.</w:t>
      </w:r>
    </w:p>
    <w:p w14:paraId="73162A59" w14:textId="77777777" w:rsidR="003701BC" w:rsidRPr="00A06B65" w:rsidRDefault="003701BC" w:rsidP="003701BC">
      <w:pPr>
        <w:pStyle w:val="VCAAtrademarkinfo"/>
        <w:rPr>
          <w:lang w:val="en-AU"/>
        </w:rPr>
      </w:pPr>
      <w:r>
        <w:rPr>
          <w:lang w:val="en-AU"/>
        </w:rPr>
        <w:t>T</w:t>
      </w:r>
      <w:r w:rsidRPr="00A06B65">
        <w:rPr>
          <w:lang w:val="en-AU"/>
        </w:rPr>
        <w:t>he VCAA logo is a registered trademark of the Victorian Curriculum and Assessment Authority.</w:t>
      </w:r>
    </w:p>
    <w:p w14:paraId="346388BA" w14:textId="77777777" w:rsidR="003701BC" w:rsidRPr="00A06B65" w:rsidRDefault="003701BC" w:rsidP="003701BC">
      <w:pPr>
        <w:pStyle w:val="VCAAtrademarkinfo"/>
        <w:rPr>
          <w:lang w:val="en-AU"/>
        </w:rPr>
      </w:pPr>
    </w:p>
    <w:tbl>
      <w:tblPr>
        <w:tblStyle w:val="TableGrid"/>
        <w:tblW w:w="0" w:type="auto"/>
        <w:tblLook w:val="04A0" w:firstRow="1" w:lastRow="0" w:firstColumn="1" w:lastColumn="0" w:noHBand="0" w:noVBand="1"/>
      </w:tblPr>
      <w:tblGrid>
        <w:gridCol w:w="9629"/>
      </w:tblGrid>
      <w:tr w:rsidR="003701BC" w:rsidRPr="00A06B65" w14:paraId="184F237F" w14:textId="77777777" w:rsidTr="003C5A4A">
        <w:trPr>
          <w:trHeight w:val="794"/>
        </w:trPr>
        <w:tc>
          <w:tcPr>
            <w:tcW w:w="9855" w:type="dxa"/>
          </w:tcPr>
          <w:p w14:paraId="69810CBA" w14:textId="77777777" w:rsidR="003701BC" w:rsidRPr="00A06B65" w:rsidRDefault="003701BC" w:rsidP="003C5A4A">
            <w:pPr>
              <w:pStyle w:val="VCAAtrademarkinfo"/>
              <w:rPr>
                <w:lang w:val="en-AU"/>
              </w:rPr>
            </w:pPr>
            <w:r w:rsidRPr="00A06B65">
              <w:rPr>
                <w:lang w:val="en-AU"/>
              </w:rPr>
              <w:t>Contact us if you need this information in an accessible format</w:t>
            </w:r>
            <w:r>
              <w:rPr>
                <w:lang w:val="en-AU"/>
              </w:rPr>
              <w:t xml:space="preserve">, </w:t>
            </w:r>
            <w:r w:rsidRPr="00A06B65">
              <w:rPr>
                <w:lang w:val="en-AU"/>
              </w:rPr>
              <w:t>for example, large print or audio.</w:t>
            </w:r>
          </w:p>
          <w:p w14:paraId="16D22E83" w14:textId="098CC145" w:rsidR="003701BC" w:rsidRPr="00A06B65" w:rsidRDefault="003701BC" w:rsidP="003C5A4A">
            <w:pPr>
              <w:pStyle w:val="VCAAtrademarkinfo"/>
              <w:rPr>
                <w:lang w:val="en-AU"/>
              </w:rPr>
            </w:pPr>
            <w:r w:rsidRPr="00A06B65">
              <w:rPr>
                <w:lang w:val="en-AU"/>
              </w:rPr>
              <w:t xml:space="preserve">Telephone (03) 9032 </w:t>
            </w:r>
            <w:r w:rsidR="00D614A4">
              <w:rPr>
                <w:lang w:val="en-AU"/>
              </w:rPr>
              <w:t>1629</w:t>
            </w:r>
            <w:r w:rsidRPr="00A06B65">
              <w:rPr>
                <w:lang w:val="en-AU"/>
              </w:rPr>
              <w:t xml:space="preserve"> or email </w:t>
            </w:r>
            <w:hyperlink r:id="rId21" w:history="1">
              <w:r w:rsidR="002C2929" w:rsidRPr="009E2E25">
                <w:rPr>
                  <w:rStyle w:val="Hyperlink"/>
                </w:rPr>
                <w:t>vcaa.publications@education.vic.gov.au</w:t>
              </w:r>
            </w:hyperlink>
          </w:p>
        </w:tc>
      </w:tr>
    </w:tbl>
    <w:p w14:paraId="2F1172B0" w14:textId="77777777" w:rsidR="003701BC" w:rsidRPr="00210AB7" w:rsidRDefault="003701BC" w:rsidP="003701BC">
      <w:pPr>
        <w:pStyle w:val="VCAAtrademarkinfo"/>
        <w:rPr>
          <w:lang w:val="en-AU"/>
        </w:rPr>
      </w:pPr>
    </w:p>
    <w:p w14:paraId="4B69A294" w14:textId="77777777" w:rsidR="0091624E" w:rsidRPr="000F5CEC" w:rsidRDefault="0091624E" w:rsidP="00D86551">
      <w:pPr>
        <w:pStyle w:val="BodyText"/>
        <w:sectPr w:rsidR="0091624E" w:rsidRPr="000F5CEC" w:rsidSect="00916D5D">
          <w:headerReference w:type="first" r:id="rId22"/>
          <w:footerReference w:type="first" r:id="rId23"/>
          <w:pgSz w:w="11907" w:h="16840" w:code="9"/>
          <w:pgMar w:top="1644" w:right="1134" w:bottom="238" w:left="1134" w:header="709" w:footer="567" w:gutter="0"/>
          <w:cols w:space="708"/>
          <w:titlePg/>
          <w:docGrid w:linePitch="360"/>
        </w:sectPr>
      </w:pPr>
    </w:p>
    <w:p w14:paraId="2E8EDD09" w14:textId="77777777" w:rsidR="00322123" w:rsidRPr="000F5CEC" w:rsidRDefault="00322123" w:rsidP="00D07911">
      <w:pPr>
        <w:pStyle w:val="Heading1"/>
      </w:pPr>
      <w:bookmarkStart w:id="4" w:name="_Toc212215003"/>
      <w:r w:rsidRPr="000F5CEC">
        <w:lastRenderedPageBreak/>
        <w:t>Contents</w:t>
      </w:r>
      <w:bookmarkEnd w:id="4"/>
    </w:p>
    <w:p w14:paraId="4DF59444" w14:textId="46BA9E07" w:rsidR="007E5440" w:rsidRPr="007E5440" w:rsidRDefault="00D86551">
      <w:pPr>
        <w:pStyle w:val="TOC1"/>
        <w:rPr>
          <w:rFonts w:eastAsiaTheme="minorEastAsia"/>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212215003" w:history="1">
        <w:r w:rsidR="007E5440" w:rsidRPr="008E03CC">
          <w:rPr>
            <w:rStyle w:val="Hyperlink"/>
          </w:rPr>
          <w:t>Contents</w:t>
        </w:r>
        <w:r w:rsidR="007E5440">
          <w:rPr>
            <w:webHidden/>
          </w:rPr>
          <w:tab/>
        </w:r>
        <w:r w:rsidR="007E5440">
          <w:rPr>
            <w:webHidden/>
          </w:rPr>
          <w:fldChar w:fldCharType="begin"/>
        </w:r>
        <w:r w:rsidR="007E5440">
          <w:rPr>
            <w:webHidden/>
          </w:rPr>
          <w:instrText xml:space="preserve"> PAGEREF _Toc212215003 \h </w:instrText>
        </w:r>
        <w:r w:rsidR="007E5440">
          <w:rPr>
            <w:webHidden/>
          </w:rPr>
        </w:r>
        <w:r w:rsidR="007E5440">
          <w:rPr>
            <w:webHidden/>
          </w:rPr>
          <w:fldChar w:fldCharType="separate"/>
        </w:r>
        <w:r w:rsidR="0023243F">
          <w:rPr>
            <w:webHidden/>
          </w:rPr>
          <w:t>i</w:t>
        </w:r>
        <w:r w:rsidR="007E5440">
          <w:rPr>
            <w:webHidden/>
          </w:rPr>
          <w:fldChar w:fldCharType="end"/>
        </w:r>
      </w:hyperlink>
    </w:p>
    <w:p w14:paraId="6145D43C" w14:textId="6711998A" w:rsidR="007E5440" w:rsidRPr="007E5440" w:rsidRDefault="007E5440">
      <w:pPr>
        <w:pStyle w:val="TOC1"/>
        <w:rPr>
          <w:rFonts w:eastAsiaTheme="minorEastAsia"/>
        </w:rPr>
      </w:pPr>
      <w:hyperlink w:anchor="_Toc212215004" w:history="1">
        <w:r w:rsidRPr="008E03CC">
          <w:rPr>
            <w:rStyle w:val="Hyperlink"/>
          </w:rPr>
          <w:t>Using this resource</w:t>
        </w:r>
        <w:r>
          <w:rPr>
            <w:webHidden/>
          </w:rPr>
          <w:tab/>
        </w:r>
        <w:r>
          <w:rPr>
            <w:webHidden/>
          </w:rPr>
          <w:fldChar w:fldCharType="begin"/>
        </w:r>
        <w:r>
          <w:rPr>
            <w:webHidden/>
          </w:rPr>
          <w:instrText xml:space="preserve"> PAGEREF _Toc212215004 \h </w:instrText>
        </w:r>
        <w:r>
          <w:rPr>
            <w:webHidden/>
          </w:rPr>
        </w:r>
        <w:r>
          <w:rPr>
            <w:webHidden/>
          </w:rPr>
          <w:fldChar w:fldCharType="separate"/>
        </w:r>
        <w:r w:rsidR="0023243F">
          <w:rPr>
            <w:webHidden/>
          </w:rPr>
          <w:t>1</w:t>
        </w:r>
        <w:r>
          <w:rPr>
            <w:webHidden/>
          </w:rPr>
          <w:fldChar w:fldCharType="end"/>
        </w:r>
      </w:hyperlink>
    </w:p>
    <w:p w14:paraId="4EEBF257" w14:textId="18CEFA9B" w:rsidR="007E5440" w:rsidRPr="007E5440" w:rsidRDefault="007E5440">
      <w:pPr>
        <w:pStyle w:val="TOC1"/>
        <w:rPr>
          <w:rFonts w:eastAsiaTheme="minorEastAsia"/>
        </w:rPr>
      </w:pPr>
      <w:hyperlink w:anchor="_Toc212215005" w:history="1">
        <w:r w:rsidRPr="008E03CC">
          <w:rPr>
            <w:rStyle w:val="Hyperlink"/>
          </w:rPr>
          <w:t>Student and teacher actions</w:t>
        </w:r>
        <w:r>
          <w:rPr>
            <w:webHidden/>
          </w:rPr>
          <w:tab/>
        </w:r>
        <w:r>
          <w:rPr>
            <w:webHidden/>
          </w:rPr>
          <w:fldChar w:fldCharType="begin"/>
        </w:r>
        <w:r>
          <w:rPr>
            <w:webHidden/>
          </w:rPr>
          <w:instrText xml:space="preserve"> PAGEREF _Toc212215005 \h </w:instrText>
        </w:r>
        <w:r>
          <w:rPr>
            <w:webHidden/>
          </w:rPr>
        </w:r>
        <w:r>
          <w:rPr>
            <w:webHidden/>
          </w:rPr>
          <w:fldChar w:fldCharType="separate"/>
        </w:r>
        <w:r w:rsidR="0023243F">
          <w:rPr>
            <w:webHidden/>
          </w:rPr>
          <w:t>2</w:t>
        </w:r>
        <w:r>
          <w:rPr>
            <w:webHidden/>
          </w:rPr>
          <w:fldChar w:fldCharType="end"/>
        </w:r>
      </w:hyperlink>
    </w:p>
    <w:p w14:paraId="4CBCC6B3" w14:textId="6FA8BF4C" w:rsidR="007E5440" w:rsidRPr="007E5440" w:rsidRDefault="007E5440">
      <w:pPr>
        <w:pStyle w:val="TOC1"/>
        <w:rPr>
          <w:rFonts w:eastAsiaTheme="minorEastAsia"/>
        </w:rPr>
      </w:pPr>
      <w:hyperlink w:anchor="_Toc212215006" w:history="1">
        <w:r w:rsidRPr="008E03CC">
          <w:rPr>
            <w:rStyle w:val="Hyperlink"/>
          </w:rPr>
          <w:t>Step 1: Ideas</w:t>
        </w:r>
        <w:r>
          <w:rPr>
            <w:webHidden/>
          </w:rPr>
          <w:tab/>
        </w:r>
        <w:r>
          <w:rPr>
            <w:webHidden/>
          </w:rPr>
          <w:fldChar w:fldCharType="begin"/>
        </w:r>
        <w:r>
          <w:rPr>
            <w:webHidden/>
          </w:rPr>
          <w:instrText xml:space="preserve"> PAGEREF _Toc212215006 \h </w:instrText>
        </w:r>
        <w:r>
          <w:rPr>
            <w:webHidden/>
          </w:rPr>
        </w:r>
        <w:r>
          <w:rPr>
            <w:webHidden/>
          </w:rPr>
          <w:fldChar w:fldCharType="separate"/>
        </w:r>
        <w:r w:rsidR="0023243F">
          <w:rPr>
            <w:webHidden/>
          </w:rPr>
          <w:t>3</w:t>
        </w:r>
        <w:r>
          <w:rPr>
            <w:webHidden/>
          </w:rPr>
          <w:fldChar w:fldCharType="end"/>
        </w:r>
      </w:hyperlink>
    </w:p>
    <w:p w14:paraId="011FABBB" w14:textId="5FBA7E0C" w:rsidR="007E5440" w:rsidRDefault="007E5440" w:rsidP="007E5440">
      <w:pPr>
        <w:pStyle w:val="TOC1"/>
        <w:rPr>
          <w:rFonts w:eastAsiaTheme="minorEastAsia"/>
        </w:rPr>
      </w:pPr>
      <w:hyperlink w:anchor="_Toc212215007" w:history="1">
        <w:r w:rsidRPr="008E03CC">
          <w:rPr>
            <w:rStyle w:val="Hyperlink"/>
          </w:rPr>
          <w:t>Activity 1.1 Brainstorming issues</w:t>
        </w:r>
        <w:r>
          <w:rPr>
            <w:webHidden/>
          </w:rPr>
          <w:tab/>
        </w:r>
        <w:r>
          <w:rPr>
            <w:webHidden/>
          </w:rPr>
          <w:fldChar w:fldCharType="begin"/>
        </w:r>
        <w:r>
          <w:rPr>
            <w:webHidden/>
          </w:rPr>
          <w:instrText xml:space="preserve"> PAGEREF _Toc212215007 \h </w:instrText>
        </w:r>
        <w:r>
          <w:rPr>
            <w:webHidden/>
          </w:rPr>
        </w:r>
        <w:r>
          <w:rPr>
            <w:webHidden/>
          </w:rPr>
          <w:fldChar w:fldCharType="separate"/>
        </w:r>
        <w:r w:rsidR="0023243F">
          <w:rPr>
            <w:webHidden/>
          </w:rPr>
          <w:t>4</w:t>
        </w:r>
        <w:r>
          <w:rPr>
            <w:webHidden/>
          </w:rPr>
          <w:fldChar w:fldCharType="end"/>
        </w:r>
      </w:hyperlink>
    </w:p>
    <w:p w14:paraId="370BCB39" w14:textId="429AF9AB" w:rsidR="007E5440" w:rsidRPr="007E5440" w:rsidRDefault="007E5440">
      <w:pPr>
        <w:pStyle w:val="TOC2"/>
        <w:rPr>
          <w:rFonts w:eastAsiaTheme="minorEastAsia"/>
        </w:rPr>
      </w:pPr>
      <w:hyperlink w:anchor="_Toc212215008" w:history="1">
        <w:r w:rsidRPr="008E03CC">
          <w:rPr>
            <w:rStyle w:val="Hyperlink"/>
          </w:rPr>
          <w:t>Activity 1.2 Local and global communities</w:t>
        </w:r>
        <w:r>
          <w:rPr>
            <w:webHidden/>
          </w:rPr>
          <w:tab/>
        </w:r>
        <w:r>
          <w:rPr>
            <w:webHidden/>
          </w:rPr>
          <w:fldChar w:fldCharType="begin"/>
        </w:r>
        <w:r>
          <w:rPr>
            <w:webHidden/>
          </w:rPr>
          <w:instrText xml:space="preserve"> PAGEREF _Toc212215008 \h </w:instrText>
        </w:r>
        <w:r>
          <w:rPr>
            <w:webHidden/>
          </w:rPr>
        </w:r>
        <w:r>
          <w:rPr>
            <w:webHidden/>
          </w:rPr>
          <w:fldChar w:fldCharType="separate"/>
        </w:r>
        <w:r w:rsidR="0023243F">
          <w:rPr>
            <w:webHidden/>
          </w:rPr>
          <w:t>5</w:t>
        </w:r>
        <w:r>
          <w:rPr>
            <w:webHidden/>
          </w:rPr>
          <w:fldChar w:fldCharType="end"/>
        </w:r>
      </w:hyperlink>
    </w:p>
    <w:p w14:paraId="5A801C94" w14:textId="4D32CE46" w:rsidR="007E5440" w:rsidRPr="007E5440" w:rsidRDefault="007E5440">
      <w:pPr>
        <w:pStyle w:val="TOC2"/>
        <w:rPr>
          <w:rFonts w:eastAsiaTheme="minorEastAsia"/>
        </w:rPr>
      </w:pPr>
      <w:hyperlink w:anchor="_Toc212215009" w:history="1">
        <w:r w:rsidRPr="008E03CC">
          <w:rPr>
            <w:rStyle w:val="Hyperlink"/>
          </w:rPr>
          <w:t>Activity 1.3 Community organisation notes</w:t>
        </w:r>
        <w:r>
          <w:rPr>
            <w:webHidden/>
          </w:rPr>
          <w:tab/>
        </w:r>
        <w:r>
          <w:rPr>
            <w:webHidden/>
          </w:rPr>
          <w:fldChar w:fldCharType="begin"/>
        </w:r>
        <w:r>
          <w:rPr>
            <w:webHidden/>
          </w:rPr>
          <w:instrText xml:space="preserve"> PAGEREF _Toc212215009 \h </w:instrText>
        </w:r>
        <w:r>
          <w:rPr>
            <w:webHidden/>
          </w:rPr>
        </w:r>
        <w:r>
          <w:rPr>
            <w:webHidden/>
          </w:rPr>
          <w:fldChar w:fldCharType="separate"/>
        </w:r>
        <w:r w:rsidR="0023243F">
          <w:rPr>
            <w:webHidden/>
          </w:rPr>
          <w:t>8</w:t>
        </w:r>
        <w:r>
          <w:rPr>
            <w:webHidden/>
          </w:rPr>
          <w:fldChar w:fldCharType="end"/>
        </w:r>
      </w:hyperlink>
    </w:p>
    <w:p w14:paraId="7FD53B05" w14:textId="27004FBD" w:rsidR="007E5440" w:rsidRPr="007E5440" w:rsidRDefault="007E5440">
      <w:pPr>
        <w:pStyle w:val="TOC2"/>
        <w:rPr>
          <w:rFonts w:eastAsiaTheme="minorEastAsia"/>
        </w:rPr>
      </w:pPr>
      <w:hyperlink w:anchor="_Toc212215010" w:history="1">
        <w:r w:rsidRPr="008E03CC">
          <w:rPr>
            <w:rStyle w:val="Hyperlink"/>
          </w:rPr>
          <w:t>Activity 1.4 Reflection</w:t>
        </w:r>
        <w:r>
          <w:rPr>
            <w:webHidden/>
          </w:rPr>
          <w:tab/>
        </w:r>
        <w:r>
          <w:rPr>
            <w:webHidden/>
          </w:rPr>
          <w:fldChar w:fldCharType="begin"/>
        </w:r>
        <w:r>
          <w:rPr>
            <w:webHidden/>
          </w:rPr>
          <w:instrText xml:space="preserve"> PAGEREF _Toc212215010 \h </w:instrText>
        </w:r>
        <w:r>
          <w:rPr>
            <w:webHidden/>
          </w:rPr>
        </w:r>
        <w:r>
          <w:rPr>
            <w:webHidden/>
          </w:rPr>
          <w:fldChar w:fldCharType="separate"/>
        </w:r>
        <w:r w:rsidR="0023243F">
          <w:rPr>
            <w:webHidden/>
          </w:rPr>
          <w:t>10</w:t>
        </w:r>
        <w:r>
          <w:rPr>
            <w:webHidden/>
          </w:rPr>
          <w:fldChar w:fldCharType="end"/>
        </w:r>
      </w:hyperlink>
    </w:p>
    <w:p w14:paraId="3246262E" w14:textId="0F7FB227" w:rsidR="007E5440" w:rsidRPr="007E5440" w:rsidRDefault="007E5440">
      <w:pPr>
        <w:pStyle w:val="TOC3"/>
      </w:pPr>
      <w:hyperlink w:anchor="_Toc212215011" w:history="1">
        <w:r w:rsidRPr="008E03CC">
          <w:rPr>
            <w:rStyle w:val="Hyperlink"/>
          </w:rPr>
          <w:t>Have you completed the following activities for Step 1: Ideas?</w:t>
        </w:r>
        <w:r>
          <w:rPr>
            <w:webHidden/>
          </w:rPr>
          <w:tab/>
        </w:r>
        <w:r>
          <w:rPr>
            <w:webHidden/>
          </w:rPr>
          <w:fldChar w:fldCharType="begin"/>
        </w:r>
        <w:r>
          <w:rPr>
            <w:webHidden/>
          </w:rPr>
          <w:instrText xml:space="preserve"> PAGEREF _Toc212215011 \h </w:instrText>
        </w:r>
        <w:r>
          <w:rPr>
            <w:webHidden/>
          </w:rPr>
        </w:r>
        <w:r>
          <w:rPr>
            <w:webHidden/>
          </w:rPr>
          <w:fldChar w:fldCharType="separate"/>
        </w:r>
        <w:r w:rsidR="0023243F">
          <w:rPr>
            <w:webHidden/>
          </w:rPr>
          <w:t>11</w:t>
        </w:r>
        <w:r>
          <w:rPr>
            <w:webHidden/>
          </w:rPr>
          <w:fldChar w:fldCharType="end"/>
        </w:r>
      </w:hyperlink>
    </w:p>
    <w:p w14:paraId="483373D3" w14:textId="544DF4BE" w:rsidR="007E5440" w:rsidRPr="007E5440" w:rsidRDefault="007E5440">
      <w:pPr>
        <w:pStyle w:val="TOC1"/>
        <w:rPr>
          <w:rFonts w:eastAsiaTheme="minorEastAsia"/>
        </w:rPr>
      </w:pPr>
      <w:hyperlink w:anchor="_Toc212215012" w:history="1">
        <w:r w:rsidRPr="008E03CC">
          <w:rPr>
            <w:rStyle w:val="Hyperlink"/>
          </w:rPr>
          <w:t>Step 2: Plan</w:t>
        </w:r>
        <w:r>
          <w:rPr>
            <w:webHidden/>
          </w:rPr>
          <w:tab/>
        </w:r>
        <w:r>
          <w:rPr>
            <w:webHidden/>
          </w:rPr>
          <w:fldChar w:fldCharType="begin"/>
        </w:r>
        <w:r>
          <w:rPr>
            <w:webHidden/>
          </w:rPr>
          <w:instrText xml:space="preserve"> PAGEREF _Toc212215012 \h </w:instrText>
        </w:r>
        <w:r>
          <w:rPr>
            <w:webHidden/>
          </w:rPr>
        </w:r>
        <w:r>
          <w:rPr>
            <w:webHidden/>
          </w:rPr>
          <w:fldChar w:fldCharType="separate"/>
        </w:r>
        <w:r w:rsidR="0023243F">
          <w:rPr>
            <w:webHidden/>
          </w:rPr>
          <w:t>12</w:t>
        </w:r>
        <w:r>
          <w:rPr>
            <w:webHidden/>
          </w:rPr>
          <w:fldChar w:fldCharType="end"/>
        </w:r>
      </w:hyperlink>
    </w:p>
    <w:p w14:paraId="78EF3992" w14:textId="7187CBDE" w:rsidR="007E5440" w:rsidRPr="007E5440" w:rsidRDefault="007E5440">
      <w:pPr>
        <w:pStyle w:val="TOC2"/>
        <w:rPr>
          <w:rFonts w:eastAsiaTheme="minorEastAsia"/>
        </w:rPr>
      </w:pPr>
      <w:hyperlink w:anchor="_Toc212215013" w:history="1">
        <w:r w:rsidRPr="008E03CC">
          <w:rPr>
            <w:rStyle w:val="Hyperlink"/>
          </w:rPr>
          <w:t>Activity 2.1 Project ideas</w:t>
        </w:r>
        <w:r>
          <w:rPr>
            <w:webHidden/>
          </w:rPr>
          <w:tab/>
        </w:r>
        <w:r>
          <w:rPr>
            <w:webHidden/>
          </w:rPr>
          <w:fldChar w:fldCharType="begin"/>
        </w:r>
        <w:r>
          <w:rPr>
            <w:webHidden/>
          </w:rPr>
          <w:instrText xml:space="preserve"> PAGEREF _Toc212215013 \h </w:instrText>
        </w:r>
        <w:r>
          <w:rPr>
            <w:webHidden/>
          </w:rPr>
        </w:r>
        <w:r>
          <w:rPr>
            <w:webHidden/>
          </w:rPr>
          <w:fldChar w:fldCharType="separate"/>
        </w:r>
        <w:r w:rsidR="0023243F">
          <w:rPr>
            <w:webHidden/>
          </w:rPr>
          <w:t>12</w:t>
        </w:r>
        <w:r>
          <w:rPr>
            <w:webHidden/>
          </w:rPr>
          <w:fldChar w:fldCharType="end"/>
        </w:r>
      </w:hyperlink>
    </w:p>
    <w:p w14:paraId="0C8080AA" w14:textId="6F6CB681" w:rsidR="007E5440" w:rsidRPr="007E5440" w:rsidRDefault="007E5440">
      <w:pPr>
        <w:pStyle w:val="TOC2"/>
        <w:rPr>
          <w:rFonts w:eastAsiaTheme="minorEastAsia"/>
        </w:rPr>
      </w:pPr>
      <w:hyperlink w:anchor="_Toc212215014" w:history="1">
        <w:r w:rsidRPr="008E03CC">
          <w:rPr>
            <w:rStyle w:val="Hyperlink"/>
          </w:rPr>
          <w:t>Activity 2.2 Community project concept map</w:t>
        </w:r>
        <w:r>
          <w:rPr>
            <w:webHidden/>
          </w:rPr>
          <w:tab/>
        </w:r>
        <w:r>
          <w:rPr>
            <w:webHidden/>
          </w:rPr>
          <w:fldChar w:fldCharType="begin"/>
        </w:r>
        <w:r>
          <w:rPr>
            <w:webHidden/>
          </w:rPr>
          <w:instrText xml:space="preserve"> PAGEREF _Toc212215014 \h </w:instrText>
        </w:r>
        <w:r>
          <w:rPr>
            <w:webHidden/>
          </w:rPr>
        </w:r>
        <w:r>
          <w:rPr>
            <w:webHidden/>
          </w:rPr>
          <w:fldChar w:fldCharType="separate"/>
        </w:r>
        <w:r w:rsidR="0023243F">
          <w:rPr>
            <w:webHidden/>
          </w:rPr>
          <w:t>13</w:t>
        </w:r>
        <w:r>
          <w:rPr>
            <w:webHidden/>
          </w:rPr>
          <w:fldChar w:fldCharType="end"/>
        </w:r>
      </w:hyperlink>
    </w:p>
    <w:p w14:paraId="38D4BF84" w14:textId="689739FD" w:rsidR="007E5440" w:rsidRPr="007E5440" w:rsidRDefault="007E5440">
      <w:pPr>
        <w:pStyle w:val="TOC2"/>
        <w:rPr>
          <w:rFonts w:eastAsiaTheme="minorEastAsia"/>
        </w:rPr>
      </w:pPr>
      <w:hyperlink w:anchor="_Toc212215015" w:history="1">
        <w:r w:rsidRPr="008E03CC">
          <w:rPr>
            <w:rStyle w:val="Hyperlink"/>
          </w:rPr>
          <w:t>Activity 2.3 Individual strengths and role allocation</w:t>
        </w:r>
        <w:r>
          <w:rPr>
            <w:webHidden/>
          </w:rPr>
          <w:tab/>
        </w:r>
        <w:r>
          <w:rPr>
            <w:webHidden/>
          </w:rPr>
          <w:fldChar w:fldCharType="begin"/>
        </w:r>
        <w:r>
          <w:rPr>
            <w:webHidden/>
          </w:rPr>
          <w:instrText xml:space="preserve"> PAGEREF _Toc212215015 \h </w:instrText>
        </w:r>
        <w:r>
          <w:rPr>
            <w:webHidden/>
          </w:rPr>
        </w:r>
        <w:r>
          <w:rPr>
            <w:webHidden/>
          </w:rPr>
          <w:fldChar w:fldCharType="separate"/>
        </w:r>
        <w:r w:rsidR="0023243F">
          <w:rPr>
            <w:webHidden/>
          </w:rPr>
          <w:t>13</w:t>
        </w:r>
        <w:r>
          <w:rPr>
            <w:webHidden/>
          </w:rPr>
          <w:fldChar w:fldCharType="end"/>
        </w:r>
      </w:hyperlink>
    </w:p>
    <w:p w14:paraId="54C408EA" w14:textId="550A1776" w:rsidR="007E5440" w:rsidRPr="007E5440" w:rsidRDefault="007E5440">
      <w:pPr>
        <w:pStyle w:val="TOC2"/>
        <w:rPr>
          <w:rFonts w:eastAsiaTheme="minorEastAsia"/>
        </w:rPr>
      </w:pPr>
      <w:hyperlink w:anchor="_Toc212215016" w:history="1">
        <w:r w:rsidRPr="008E03CC">
          <w:rPr>
            <w:rStyle w:val="Hyperlink"/>
          </w:rPr>
          <w:t>Activity 2.4 Project plan</w:t>
        </w:r>
        <w:r>
          <w:rPr>
            <w:webHidden/>
          </w:rPr>
          <w:tab/>
        </w:r>
        <w:r>
          <w:rPr>
            <w:webHidden/>
          </w:rPr>
          <w:fldChar w:fldCharType="begin"/>
        </w:r>
        <w:r>
          <w:rPr>
            <w:webHidden/>
          </w:rPr>
          <w:instrText xml:space="preserve"> PAGEREF _Toc212215016 \h </w:instrText>
        </w:r>
        <w:r>
          <w:rPr>
            <w:webHidden/>
          </w:rPr>
        </w:r>
        <w:r>
          <w:rPr>
            <w:webHidden/>
          </w:rPr>
          <w:fldChar w:fldCharType="separate"/>
        </w:r>
        <w:r w:rsidR="0023243F">
          <w:rPr>
            <w:webHidden/>
          </w:rPr>
          <w:t>15</w:t>
        </w:r>
        <w:r>
          <w:rPr>
            <w:webHidden/>
          </w:rPr>
          <w:fldChar w:fldCharType="end"/>
        </w:r>
      </w:hyperlink>
    </w:p>
    <w:p w14:paraId="7F96CA4D" w14:textId="0ABB82B6" w:rsidR="007E5440" w:rsidRPr="007E5440" w:rsidRDefault="007E5440">
      <w:pPr>
        <w:pStyle w:val="TOC2"/>
        <w:rPr>
          <w:rFonts w:eastAsiaTheme="minorEastAsia"/>
        </w:rPr>
      </w:pPr>
      <w:hyperlink w:anchor="_Toc212215017" w:history="1">
        <w:r w:rsidRPr="008E03CC">
          <w:rPr>
            <w:rStyle w:val="Hyperlink"/>
          </w:rPr>
          <w:t>Activity 2.5 Numeracy – Identify the mathematics</w:t>
        </w:r>
        <w:r>
          <w:rPr>
            <w:webHidden/>
          </w:rPr>
          <w:tab/>
        </w:r>
        <w:r>
          <w:rPr>
            <w:webHidden/>
          </w:rPr>
          <w:fldChar w:fldCharType="begin"/>
        </w:r>
        <w:r>
          <w:rPr>
            <w:webHidden/>
          </w:rPr>
          <w:instrText xml:space="preserve"> PAGEREF _Toc212215017 \h </w:instrText>
        </w:r>
        <w:r>
          <w:rPr>
            <w:webHidden/>
          </w:rPr>
        </w:r>
        <w:r>
          <w:rPr>
            <w:webHidden/>
          </w:rPr>
          <w:fldChar w:fldCharType="separate"/>
        </w:r>
        <w:r w:rsidR="0023243F">
          <w:rPr>
            <w:webHidden/>
          </w:rPr>
          <w:t>17</w:t>
        </w:r>
        <w:r>
          <w:rPr>
            <w:webHidden/>
          </w:rPr>
          <w:fldChar w:fldCharType="end"/>
        </w:r>
      </w:hyperlink>
    </w:p>
    <w:p w14:paraId="56DBEF3F" w14:textId="02AD977D" w:rsidR="007E5440" w:rsidRPr="007E5440" w:rsidRDefault="007E5440">
      <w:pPr>
        <w:pStyle w:val="TOC2"/>
        <w:rPr>
          <w:rFonts w:eastAsiaTheme="minorEastAsia"/>
        </w:rPr>
      </w:pPr>
      <w:hyperlink w:anchor="_Toc212215018" w:history="1">
        <w:r w:rsidRPr="008E03CC">
          <w:rPr>
            <w:rStyle w:val="Hyperlink"/>
          </w:rPr>
          <w:t>Activity 2.6 Project pitch presentation</w:t>
        </w:r>
        <w:r>
          <w:rPr>
            <w:webHidden/>
          </w:rPr>
          <w:tab/>
        </w:r>
        <w:r>
          <w:rPr>
            <w:webHidden/>
          </w:rPr>
          <w:fldChar w:fldCharType="begin"/>
        </w:r>
        <w:r>
          <w:rPr>
            <w:webHidden/>
          </w:rPr>
          <w:instrText xml:space="preserve"> PAGEREF _Toc212215018 \h </w:instrText>
        </w:r>
        <w:r>
          <w:rPr>
            <w:webHidden/>
          </w:rPr>
        </w:r>
        <w:r>
          <w:rPr>
            <w:webHidden/>
          </w:rPr>
          <w:fldChar w:fldCharType="separate"/>
        </w:r>
        <w:r w:rsidR="0023243F">
          <w:rPr>
            <w:webHidden/>
          </w:rPr>
          <w:t>19</w:t>
        </w:r>
        <w:r>
          <w:rPr>
            <w:webHidden/>
          </w:rPr>
          <w:fldChar w:fldCharType="end"/>
        </w:r>
      </w:hyperlink>
    </w:p>
    <w:p w14:paraId="4E7626B7" w14:textId="6D76857A" w:rsidR="007E5440" w:rsidRPr="007E5440" w:rsidRDefault="007E5440">
      <w:pPr>
        <w:pStyle w:val="TOC2"/>
        <w:rPr>
          <w:rFonts w:eastAsiaTheme="minorEastAsia"/>
        </w:rPr>
      </w:pPr>
      <w:hyperlink w:anchor="_Toc212215019" w:history="1">
        <w:r w:rsidRPr="008E03CC">
          <w:rPr>
            <w:rStyle w:val="Hyperlink"/>
          </w:rPr>
          <w:t>Activity 2.7 Presentation and feedback</w:t>
        </w:r>
        <w:r>
          <w:rPr>
            <w:webHidden/>
          </w:rPr>
          <w:tab/>
        </w:r>
        <w:r>
          <w:rPr>
            <w:webHidden/>
          </w:rPr>
          <w:fldChar w:fldCharType="begin"/>
        </w:r>
        <w:r>
          <w:rPr>
            <w:webHidden/>
          </w:rPr>
          <w:instrText xml:space="preserve"> PAGEREF _Toc212215019 \h </w:instrText>
        </w:r>
        <w:r>
          <w:rPr>
            <w:webHidden/>
          </w:rPr>
        </w:r>
        <w:r>
          <w:rPr>
            <w:webHidden/>
          </w:rPr>
          <w:fldChar w:fldCharType="separate"/>
        </w:r>
        <w:r w:rsidR="0023243F">
          <w:rPr>
            <w:webHidden/>
          </w:rPr>
          <w:t>20</w:t>
        </w:r>
        <w:r>
          <w:rPr>
            <w:webHidden/>
          </w:rPr>
          <w:fldChar w:fldCharType="end"/>
        </w:r>
      </w:hyperlink>
    </w:p>
    <w:p w14:paraId="25B82ABA" w14:textId="0B27DF0C" w:rsidR="007E5440" w:rsidRDefault="007E5440" w:rsidP="007E5440">
      <w:pPr>
        <w:pStyle w:val="TOC3"/>
      </w:pPr>
      <w:hyperlink w:anchor="_Toc212215020" w:history="1">
        <w:r w:rsidRPr="008E03CC">
          <w:rPr>
            <w:rStyle w:val="Hyperlink"/>
          </w:rPr>
          <w:t>Have you completed the following activities for Step 2: Plan?</w:t>
        </w:r>
        <w:r>
          <w:rPr>
            <w:webHidden/>
          </w:rPr>
          <w:tab/>
        </w:r>
        <w:r>
          <w:rPr>
            <w:webHidden/>
          </w:rPr>
          <w:fldChar w:fldCharType="begin"/>
        </w:r>
        <w:r>
          <w:rPr>
            <w:webHidden/>
          </w:rPr>
          <w:instrText xml:space="preserve"> PAGEREF _Toc212215020 \h </w:instrText>
        </w:r>
        <w:r>
          <w:rPr>
            <w:webHidden/>
          </w:rPr>
        </w:r>
        <w:r>
          <w:rPr>
            <w:webHidden/>
          </w:rPr>
          <w:fldChar w:fldCharType="separate"/>
        </w:r>
        <w:r w:rsidR="0023243F">
          <w:rPr>
            <w:webHidden/>
          </w:rPr>
          <w:t>22</w:t>
        </w:r>
        <w:r>
          <w:rPr>
            <w:webHidden/>
          </w:rPr>
          <w:fldChar w:fldCharType="end"/>
        </w:r>
      </w:hyperlink>
    </w:p>
    <w:p w14:paraId="254BD8CB" w14:textId="4DD574EA" w:rsidR="007E5440" w:rsidRPr="007E5440" w:rsidRDefault="007E5440">
      <w:pPr>
        <w:pStyle w:val="TOC1"/>
        <w:rPr>
          <w:rFonts w:eastAsiaTheme="minorEastAsia"/>
        </w:rPr>
      </w:pPr>
      <w:hyperlink w:anchor="_Toc212215021" w:history="1">
        <w:r w:rsidRPr="008E03CC">
          <w:rPr>
            <w:rStyle w:val="Hyperlink"/>
          </w:rPr>
          <w:t>Step 3: Act</w:t>
        </w:r>
        <w:r>
          <w:rPr>
            <w:webHidden/>
          </w:rPr>
          <w:tab/>
        </w:r>
        <w:r>
          <w:rPr>
            <w:webHidden/>
          </w:rPr>
          <w:fldChar w:fldCharType="begin"/>
        </w:r>
        <w:r>
          <w:rPr>
            <w:webHidden/>
          </w:rPr>
          <w:instrText xml:space="preserve"> PAGEREF _Toc212215021 \h </w:instrText>
        </w:r>
        <w:r>
          <w:rPr>
            <w:webHidden/>
          </w:rPr>
        </w:r>
        <w:r>
          <w:rPr>
            <w:webHidden/>
          </w:rPr>
          <w:fldChar w:fldCharType="separate"/>
        </w:r>
        <w:r w:rsidR="0023243F">
          <w:rPr>
            <w:webHidden/>
          </w:rPr>
          <w:t>23</w:t>
        </w:r>
        <w:r>
          <w:rPr>
            <w:webHidden/>
          </w:rPr>
          <w:fldChar w:fldCharType="end"/>
        </w:r>
      </w:hyperlink>
    </w:p>
    <w:p w14:paraId="69C8B890" w14:textId="6256BCCE" w:rsidR="007E5440" w:rsidRDefault="007E5440" w:rsidP="007E5440">
      <w:pPr>
        <w:pStyle w:val="TOC1"/>
        <w:rPr>
          <w:rFonts w:eastAsiaTheme="minorEastAsia"/>
        </w:rPr>
      </w:pPr>
      <w:hyperlink w:anchor="_Toc212215022" w:history="1">
        <w:r w:rsidRPr="008E03CC">
          <w:rPr>
            <w:rStyle w:val="Hyperlink"/>
          </w:rPr>
          <w:t>Activity 3.1 Weekly evidence record</w:t>
        </w:r>
        <w:r>
          <w:rPr>
            <w:webHidden/>
          </w:rPr>
          <w:tab/>
        </w:r>
        <w:r>
          <w:rPr>
            <w:webHidden/>
          </w:rPr>
          <w:fldChar w:fldCharType="begin"/>
        </w:r>
        <w:r>
          <w:rPr>
            <w:webHidden/>
          </w:rPr>
          <w:instrText xml:space="preserve"> PAGEREF _Toc212215022 \h </w:instrText>
        </w:r>
        <w:r>
          <w:rPr>
            <w:webHidden/>
          </w:rPr>
        </w:r>
        <w:r>
          <w:rPr>
            <w:webHidden/>
          </w:rPr>
          <w:fldChar w:fldCharType="separate"/>
        </w:r>
        <w:r w:rsidR="0023243F">
          <w:rPr>
            <w:webHidden/>
          </w:rPr>
          <w:t>23</w:t>
        </w:r>
        <w:r>
          <w:rPr>
            <w:webHidden/>
          </w:rPr>
          <w:fldChar w:fldCharType="end"/>
        </w:r>
      </w:hyperlink>
    </w:p>
    <w:p w14:paraId="545D5DD4" w14:textId="4BD09EBE" w:rsidR="007E5440" w:rsidRDefault="007E5440" w:rsidP="007E5440">
      <w:pPr>
        <w:pStyle w:val="TOC2"/>
        <w:rPr>
          <w:rFonts w:eastAsiaTheme="minorEastAsia"/>
        </w:rPr>
      </w:pPr>
      <w:hyperlink w:anchor="_Toc212215023" w:history="1">
        <w:r w:rsidRPr="008E03CC">
          <w:rPr>
            <w:rStyle w:val="Hyperlink"/>
          </w:rPr>
          <w:t>Portfolio of evidence – sample weekly template</w:t>
        </w:r>
        <w:r>
          <w:rPr>
            <w:webHidden/>
          </w:rPr>
          <w:tab/>
        </w:r>
        <w:r>
          <w:rPr>
            <w:webHidden/>
          </w:rPr>
          <w:fldChar w:fldCharType="begin"/>
        </w:r>
        <w:r>
          <w:rPr>
            <w:webHidden/>
          </w:rPr>
          <w:instrText xml:space="preserve"> PAGEREF _Toc212215023 \h </w:instrText>
        </w:r>
        <w:r>
          <w:rPr>
            <w:webHidden/>
          </w:rPr>
        </w:r>
        <w:r>
          <w:rPr>
            <w:webHidden/>
          </w:rPr>
          <w:fldChar w:fldCharType="separate"/>
        </w:r>
        <w:r w:rsidR="0023243F">
          <w:rPr>
            <w:webHidden/>
          </w:rPr>
          <w:t>24</w:t>
        </w:r>
        <w:r>
          <w:rPr>
            <w:webHidden/>
          </w:rPr>
          <w:fldChar w:fldCharType="end"/>
        </w:r>
      </w:hyperlink>
    </w:p>
    <w:p w14:paraId="1CE56EFA" w14:textId="2297AC6F" w:rsidR="007E5440" w:rsidRPr="007E5440" w:rsidRDefault="007E5440">
      <w:pPr>
        <w:pStyle w:val="TOC2"/>
        <w:rPr>
          <w:rFonts w:eastAsiaTheme="minorEastAsia"/>
        </w:rPr>
      </w:pPr>
      <w:hyperlink w:anchor="_Toc212215024" w:history="1">
        <w:r w:rsidRPr="008E03CC">
          <w:rPr>
            <w:rStyle w:val="Hyperlink"/>
          </w:rPr>
          <w:t>Activity 3.2 Portfolio of evidence and mathematical toolkit</w:t>
        </w:r>
        <w:r>
          <w:rPr>
            <w:webHidden/>
          </w:rPr>
          <w:tab/>
        </w:r>
        <w:r>
          <w:rPr>
            <w:webHidden/>
          </w:rPr>
          <w:fldChar w:fldCharType="begin"/>
        </w:r>
        <w:r>
          <w:rPr>
            <w:webHidden/>
          </w:rPr>
          <w:instrText xml:space="preserve"> PAGEREF _Toc212215024 \h </w:instrText>
        </w:r>
        <w:r>
          <w:rPr>
            <w:webHidden/>
          </w:rPr>
        </w:r>
        <w:r>
          <w:rPr>
            <w:webHidden/>
          </w:rPr>
          <w:fldChar w:fldCharType="separate"/>
        </w:r>
        <w:r w:rsidR="0023243F">
          <w:rPr>
            <w:webHidden/>
          </w:rPr>
          <w:t>25</w:t>
        </w:r>
        <w:r>
          <w:rPr>
            <w:webHidden/>
          </w:rPr>
          <w:fldChar w:fldCharType="end"/>
        </w:r>
      </w:hyperlink>
    </w:p>
    <w:p w14:paraId="28DF21F2" w14:textId="7A3254FD" w:rsidR="007E5440" w:rsidRPr="007E5440" w:rsidRDefault="007E5440">
      <w:pPr>
        <w:pStyle w:val="TOC3"/>
      </w:pPr>
      <w:hyperlink w:anchor="_Toc212215025" w:history="1">
        <w:r w:rsidRPr="008E03CC">
          <w:rPr>
            <w:rStyle w:val="Hyperlink"/>
          </w:rPr>
          <w:t>Have you completed the following activities for Step 3: Act?</w:t>
        </w:r>
        <w:r>
          <w:rPr>
            <w:webHidden/>
          </w:rPr>
          <w:tab/>
        </w:r>
        <w:r>
          <w:rPr>
            <w:webHidden/>
          </w:rPr>
          <w:fldChar w:fldCharType="begin"/>
        </w:r>
        <w:r>
          <w:rPr>
            <w:webHidden/>
          </w:rPr>
          <w:instrText xml:space="preserve"> PAGEREF _Toc212215025 \h </w:instrText>
        </w:r>
        <w:r>
          <w:rPr>
            <w:webHidden/>
          </w:rPr>
        </w:r>
        <w:r>
          <w:rPr>
            <w:webHidden/>
          </w:rPr>
          <w:fldChar w:fldCharType="separate"/>
        </w:r>
        <w:r w:rsidR="0023243F">
          <w:rPr>
            <w:webHidden/>
          </w:rPr>
          <w:t>27</w:t>
        </w:r>
        <w:r>
          <w:rPr>
            <w:webHidden/>
          </w:rPr>
          <w:fldChar w:fldCharType="end"/>
        </w:r>
      </w:hyperlink>
    </w:p>
    <w:p w14:paraId="13261270" w14:textId="0FB4ABA5" w:rsidR="007E5440" w:rsidRPr="007E5440" w:rsidRDefault="007E5440">
      <w:pPr>
        <w:pStyle w:val="TOC1"/>
        <w:rPr>
          <w:rFonts w:eastAsiaTheme="minorEastAsia"/>
        </w:rPr>
      </w:pPr>
      <w:hyperlink w:anchor="_Toc212215026" w:history="1">
        <w:r w:rsidRPr="008E03CC">
          <w:rPr>
            <w:rStyle w:val="Hyperlink"/>
          </w:rPr>
          <w:t>Step 4: Adapt</w:t>
        </w:r>
        <w:r>
          <w:rPr>
            <w:webHidden/>
          </w:rPr>
          <w:tab/>
        </w:r>
        <w:r>
          <w:rPr>
            <w:webHidden/>
          </w:rPr>
          <w:fldChar w:fldCharType="begin"/>
        </w:r>
        <w:r>
          <w:rPr>
            <w:webHidden/>
          </w:rPr>
          <w:instrText xml:space="preserve"> PAGEREF _Toc212215026 \h </w:instrText>
        </w:r>
        <w:r>
          <w:rPr>
            <w:webHidden/>
          </w:rPr>
        </w:r>
        <w:r>
          <w:rPr>
            <w:webHidden/>
          </w:rPr>
          <w:fldChar w:fldCharType="separate"/>
        </w:r>
        <w:r w:rsidR="0023243F">
          <w:rPr>
            <w:webHidden/>
          </w:rPr>
          <w:t>27</w:t>
        </w:r>
        <w:r>
          <w:rPr>
            <w:webHidden/>
          </w:rPr>
          <w:fldChar w:fldCharType="end"/>
        </w:r>
      </w:hyperlink>
    </w:p>
    <w:p w14:paraId="369E1E24" w14:textId="7A707626" w:rsidR="007E5440" w:rsidRPr="007E5440" w:rsidRDefault="007E5440">
      <w:pPr>
        <w:pStyle w:val="TOC2"/>
        <w:rPr>
          <w:rFonts w:eastAsiaTheme="minorEastAsia"/>
        </w:rPr>
      </w:pPr>
      <w:hyperlink w:anchor="_Toc212215027" w:history="1">
        <w:r w:rsidRPr="008E03CC">
          <w:rPr>
            <w:rStyle w:val="Hyperlink"/>
          </w:rPr>
          <w:t>Activity 4.1 Project and skills reflection</w:t>
        </w:r>
        <w:r>
          <w:rPr>
            <w:webHidden/>
          </w:rPr>
          <w:tab/>
        </w:r>
        <w:r>
          <w:rPr>
            <w:webHidden/>
          </w:rPr>
          <w:fldChar w:fldCharType="begin"/>
        </w:r>
        <w:r>
          <w:rPr>
            <w:webHidden/>
          </w:rPr>
          <w:instrText xml:space="preserve"> PAGEREF _Toc212215027 \h </w:instrText>
        </w:r>
        <w:r>
          <w:rPr>
            <w:webHidden/>
          </w:rPr>
        </w:r>
        <w:r>
          <w:rPr>
            <w:webHidden/>
          </w:rPr>
          <w:fldChar w:fldCharType="separate"/>
        </w:r>
        <w:r w:rsidR="0023243F">
          <w:rPr>
            <w:webHidden/>
          </w:rPr>
          <w:t>27</w:t>
        </w:r>
        <w:r>
          <w:rPr>
            <w:webHidden/>
          </w:rPr>
          <w:fldChar w:fldCharType="end"/>
        </w:r>
      </w:hyperlink>
    </w:p>
    <w:p w14:paraId="6AF7218B" w14:textId="1ECCFD62" w:rsidR="007E5440" w:rsidRPr="007E5440" w:rsidRDefault="007E5440">
      <w:pPr>
        <w:pStyle w:val="TOC2"/>
        <w:rPr>
          <w:rFonts w:eastAsiaTheme="minorEastAsia"/>
        </w:rPr>
      </w:pPr>
      <w:hyperlink w:anchor="_Toc212215028" w:history="1">
        <w:r w:rsidRPr="008E03CC">
          <w:rPr>
            <w:rStyle w:val="Hyperlink"/>
          </w:rPr>
          <w:t>Activity 4.2 Numeracy – Evaluate and reflect</w:t>
        </w:r>
        <w:r>
          <w:rPr>
            <w:webHidden/>
          </w:rPr>
          <w:tab/>
        </w:r>
        <w:r>
          <w:rPr>
            <w:webHidden/>
          </w:rPr>
          <w:fldChar w:fldCharType="begin"/>
        </w:r>
        <w:r>
          <w:rPr>
            <w:webHidden/>
          </w:rPr>
          <w:instrText xml:space="preserve"> PAGEREF _Toc212215028 \h </w:instrText>
        </w:r>
        <w:r>
          <w:rPr>
            <w:webHidden/>
          </w:rPr>
        </w:r>
        <w:r>
          <w:rPr>
            <w:webHidden/>
          </w:rPr>
          <w:fldChar w:fldCharType="separate"/>
        </w:r>
        <w:r w:rsidR="0023243F">
          <w:rPr>
            <w:webHidden/>
          </w:rPr>
          <w:t>30</w:t>
        </w:r>
        <w:r>
          <w:rPr>
            <w:webHidden/>
          </w:rPr>
          <w:fldChar w:fldCharType="end"/>
        </w:r>
      </w:hyperlink>
    </w:p>
    <w:p w14:paraId="25CEC2DD" w14:textId="04F2ED28" w:rsidR="007E5440" w:rsidRPr="007E5440" w:rsidRDefault="007E5440">
      <w:pPr>
        <w:pStyle w:val="TOC2"/>
        <w:rPr>
          <w:rFonts w:eastAsiaTheme="minorEastAsia"/>
        </w:rPr>
      </w:pPr>
      <w:hyperlink w:anchor="_Toc212215029" w:history="1">
        <w:r w:rsidRPr="008E03CC">
          <w:rPr>
            <w:rStyle w:val="Hyperlink"/>
          </w:rPr>
          <w:t>Activity 4.3 Peer sharing</w:t>
        </w:r>
        <w:r>
          <w:rPr>
            <w:webHidden/>
          </w:rPr>
          <w:tab/>
        </w:r>
        <w:r>
          <w:rPr>
            <w:webHidden/>
          </w:rPr>
          <w:fldChar w:fldCharType="begin"/>
        </w:r>
        <w:r>
          <w:rPr>
            <w:webHidden/>
          </w:rPr>
          <w:instrText xml:space="preserve"> PAGEREF _Toc212215029 \h </w:instrText>
        </w:r>
        <w:r>
          <w:rPr>
            <w:webHidden/>
          </w:rPr>
        </w:r>
        <w:r>
          <w:rPr>
            <w:webHidden/>
          </w:rPr>
          <w:fldChar w:fldCharType="separate"/>
        </w:r>
        <w:r w:rsidR="0023243F">
          <w:rPr>
            <w:webHidden/>
          </w:rPr>
          <w:t>32</w:t>
        </w:r>
        <w:r>
          <w:rPr>
            <w:webHidden/>
          </w:rPr>
          <w:fldChar w:fldCharType="end"/>
        </w:r>
      </w:hyperlink>
    </w:p>
    <w:p w14:paraId="08166B62" w14:textId="33DD4AC0" w:rsidR="007E5440" w:rsidRPr="007E5440" w:rsidRDefault="007E5440">
      <w:pPr>
        <w:pStyle w:val="TOC2"/>
        <w:rPr>
          <w:rFonts w:eastAsiaTheme="minorEastAsia"/>
        </w:rPr>
      </w:pPr>
      <w:hyperlink w:anchor="_Toc212215030" w:history="1">
        <w:r w:rsidRPr="008E03CC">
          <w:rPr>
            <w:rStyle w:val="Hyperlink"/>
          </w:rPr>
          <w:t>Activity 4.4 Teacher check in and feedback</w:t>
        </w:r>
        <w:r>
          <w:rPr>
            <w:webHidden/>
          </w:rPr>
          <w:tab/>
        </w:r>
        <w:r>
          <w:rPr>
            <w:webHidden/>
          </w:rPr>
          <w:fldChar w:fldCharType="begin"/>
        </w:r>
        <w:r>
          <w:rPr>
            <w:webHidden/>
          </w:rPr>
          <w:instrText xml:space="preserve"> PAGEREF _Toc212215030 \h </w:instrText>
        </w:r>
        <w:r>
          <w:rPr>
            <w:webHidden/>
          </w:rPr>
        </w:r>
        <w:r>
          <w:rPr>
            <w:webHidden/>
          </w:rPr>
          <w:fldChar w:fldCharType="separate"/>
        </w:r>
        <w:r w:rsidR="0023243F">
          <w:rPr>
            <w:webHidden/>
          </w:rPr>
          <w:t>33</w:t>
        </w:r>
        <w:r>
          <w:rPr>
            <w:webHidden/>
          </w:rPr>
          <w:fldChar w:fldCharType="end"/>
        </w:r>
      </w:hyperlink>
    </w:p>
    <w:p w14:paraId="5F2252EF" w14:textId="5E997791" w:rsidR="007E5440" w:rsidRPr="007E5440" w:rsidRDefault="007E5440">
      <w:pPr>
        <w:pStyle w:val="TOC3"/>
      </w:pPr>
      <w:hyperlink w:anchor="_Toc212215031" w:history="1">
        <w:r w:rsidRPr="008E03CC">
          <w:rPr>
            <w:rStyle w:val="Hyperlink"/>
          </w:rPr>
          <w:t>Have you completed the following activities for Step 4: Adapt?</w:t>
        </w:r>
        <w:r>
          <w:rPr>
            <w:webHidden/>
          </w:rPr>
          <w:tab/>
        </w:r>
        <w:r>
          <w:rPr>
            <w:webHidden/>
          </w:rPr>
          <w:fldChar w:fldCharType="begin"/>
        </w:r>
        <w:r>
          <w:rPr>
            <w:webHidden/>
          </w:rPr>
          <w:instrText xml:space="preserve"> PAGEREF _Toc212215031 \h </w:instrText>
        </w:r>
        <w:r>
          <w:rPr>
            <w:webHidden/>
          </w:rPr>
        </w:r>
        <w:r>
          <w:rPr>
            <w:webHidden/>
          </w:rPr>
          <w:fldChar w:fldCharType="separate"/>
        </w:r>
        <w:r w:rsidR="0023243F">
          <w:rPr>
            <w:webHidden/>
          </w:rPr>
          <w:t>34</w:t>
        </w:r>
        <w:r>
          <w:rPr>
            <w:webHidden/>
          </w:rPr>
          <w:fldChar w:fldCharType="end"/>
        </w:r>
      </w:hyperlink>
    </w:p>
    <w:p w14:paraId="42D48DD7" w14:textId="1F1CBCB4" w:rsidR="007E5440" w:rsidRPr="007E5440" w:rsidRDefault="007E5440">
      <w:pPr>
        <w:pStyle w:val="TOC1"/>
        <w:rPr>
          <w:rFonts w:eastAsiaTheme="minorEastAsia"/>
        </w:rPr>
      </w:pPr>
      <w:hyperlink w:anchor="_Toc212215032" w:history="1">
        <w:r w:rsidRPr="008E03CC">
          <w:rPr>
            <w:rStyle w:val="Hyperlink"/>
          </w:rPr>
          <w:t>Step 5: Reflect</w:t>
        </w:r>
        <w:r>
          <w:rPr>
            <w:webHidden/>
          </w:rPr>
          <w:tab/>
        </w:r>
        <w:r>
          <w:rPr>
            <w:webHidden/>
          </w:rPr>
          <w:fldChar w:fldCharType="begin"/>
        </w:r>
        <w:r>
          <w:rPr>
            <w:webHidden/>
          </w:rPr>
          <w:instrText xml:space="preserve"> PAGEREF _Toc212215032 \h </w:instrText>
        </w:r>
        <w:r>
          <w:rPr>
            <w:webHidden/>
          </w:rPr>
        </w:r>
        <w:r>
          <w:rPr>
            <w:webHidden/>
          </w:rPr>
          <w:fldChar w:fldCharType="separate"/>
        </w:r>
        <w:r w:rsidR="0023243F">
          <w:rPr>
            <w:webHidden/>
          </w:rPr>
          <w:t>34</w:t>
        </w:r>
        <w:r>
          <w:rPr>
            <w:webHidden/>
          </w:rPr>
          <w:fldChar w:fldCharType="end"/>
        </w:r>
      </w:hyperlink>
    </w:p>
    <w:p w14:paraId="6F5243F9" w14:textId="22EADEA1" w:rsidR="007E5440" w:rsidRPr="007E5440" w:rsidRDefault="007E5440">
      <w:pPr>
        <w:pStyle w:val="TOC2"/>
        <w:rPr>
          <w:rFonts w:eastAsiaTheme="minorEastAsia"/>
        </w:rPr>
      </w:pPr>
      <w:hyperlink w:anchor="_Toc212215033" w:history="1">
        <w:r w:rsidRPr="008E03CC">
          <w:rPr>
            <w:rStyle w:val="Hyperlink"/>
          </w:rPr>
          <w:t>Activity 5.1 Cluster map</w:t>
        </w:r>
        <w:r>
          <w:rPr>
            <w:webHidden/>
          </w:rPr>
          <w:tab/>
        </w:r>
        <w:r>
          <w:rPr>
            <w:webHidden/>
          </w:rPr>
          <w:fldChar w:fldCharType="begin"/>
        </w:r>
        <w:r>
          <w:rPr>
            <w:webHidden/>
          </w:rPr>
          <w:instrText xml:space="preserve"> PAGEREF _Toc212215033 \h </w:instrText>
        </w:r>
        <w:r>
          <w:rPr>
            <w:webHidden/>
          </w:rPr>
        </w:r>
        <w:r>
          <w:rPr>
            <w:webHidden/>
          </w:rPr>
          <w:fldChar w:fldCharType="separate"/>
        </w:r>
        <w:r w:rsidR="0023243F">
          <w:rPr>
            <w:webHidden/>
          </w:rPr>
          <w:t>34</w:t>
        </w:r>
        <w:r>
          <w:rPr>
            <w:webHidden/>
          </w:rPr>
          <w:fldChar w:fldCharType="end"/>
        </w:r>
      </w:hyperlink>
    </w:p>
    <w:p w14:paraId="4206A39D" w14:textId="2B8DB449" w:rsidR="007E5440" w:rsidRPr="007E5440" w:rsidRDefault="007E5440">
      <w:pPr>
        <w:pStyle w:val="TOC2"/>
        <w:rPr>
          <w:rFonts w:eastAsiaTheme="minorEastAsia"/>
        </w:rPr>
      </w:pPr>
      <w:hyperlink w:anchor="_Toc212215034" w:history="1">
        <w:r w:rsidRPr="008E03CC">
          <w:rPr>
            <w:rStyle w:val="Hyperlink"/>
          </w:rPr>
          <w:t>Activity 5.2 Mathematics problem-solving cycle and interview</w:t>
        </w:r>
        <w:r>
          <w:rPr>
            <w:webHidden/>
          </w:rPr>
          <w:tab/>
        </w:r>
        <w:r>
          <w:rPr>
            <w:webHidden/>
          </w:rPr>
          <w:fldChar w:fldCharType="begin"/>
        </w:r>
        <w:r>
          <w:rPr>
            <w:webHidden/>
          </w:rPr>
          <w:instrText xml:space="preserve"> PAGEREF _Toc212215034 \h </w:instrText>
        </w:r>
        <w:r>
          <w:rPr>
            <w:webHidden/>
          </w:rPr>
        </w:r>
        <w:r>
          <w:rPr>
            <w:webHidden/>
          </w:rPr>
          <w:fldChar w:fldCharType="separate"/>
        </w:r>
        <w:r w:rsidR="0023243F">
          <w:rPr>
            <w:webHidden/>
          </w:rPr>
          <w:t>35</w:t>
        </w:r>
        <w:r>
          <w:rPr>
            <w:webHidden/>
          </w:rPr>
          <w:fldChar w:fldCharType="end"/>
        </w:r>
      </w:hyperlink>
    </w:p>
    <w:p w14:paraId="13BF9721" w14:textId="2FDFCDD5" w:rsidR="007E5440" w:rsidRPr="007E5440" w:rsidRDefault="007E5440">
      <w:pPr>
        <w:pStyle w:val="TOC3"/>
      </w:pPr>
      <w:hyperlink w:anchor="_Toc212215035" w:history="1">
        <w:r w:rsidRPr="008E03CC">
          <w:rPr>
            <w:rStyle w:val="Hyperlink"/>
          </w:rPr>
          <w:t>Have you completed the following activities for Step 5: Reflect?</w:t>
        </w:r>
        <w:r>
          <w:rPr>
            <w:webHidden/>
          </w:rPr>
          <w:tab/>
        </w:r>
        <w:r>
          <w:rPr>
            <w:webHidden/>
          </w:rPr>
          <w:fldChar w:fldCharType="begin"/>
        </w:r>
        <w:r>
          <w:rPr>
            <w:webHidden/>
          </w:rPr>
          <w:instrText xml:space="preserve"> PAGEREF _Toc212215035 \h </w:instrText>
        </w:r>
        <w:r>
          <w:rPr>
            <w:webHidden/>
          </w:rPr>
        </w:r>
        <w:r>
          <w:rPr>
            <w:webHidden/>
          </w:rPr>
          <w:fldChar w:fldCharType="separate"/>
        </w:r>
        <w:r w:rsidR="0023243F">
          <w:rPr>
            <w:webHidden/>
          </w:rPr>
          <w:t>37</w:t>
        </w:r>
        <w:r>
          <w:rPr>
            <w:webHidden/>
          </w:rPr>
          <w:fldChar w:fldCharType="end"/>
        </w:r>
      </w:hyperlink>
    </w:p>
    <w:p w14:paraId="574F9414" w14:textId="38157F57" w:rsidR="00A012C5" w:rsidRPr="00A012C5" w:rsidRDefault="00D86551" w:rsidP="00A012C5">
      <w:pPr>
        <w:rPr>
          <w:lang w:val="en-AU" w:eastAsia="en-AU"/>
        </w:rPr>
        <w:sectPr w:rsidR="00A012C5" w:rsidRPr="00A012C5" w:rsidSect="0091624E">
          <w:headerReference w:type="first" r:id="rId24"/>
          <w:footerReference w:type="first" r:id="rId25"/>
          <w:type w:val="oddPage"/>
          <w:pgSz w:w="11907" w:h="16840" w:code="9"/>
          <w:pgMar w:top="1644" w:right="1134" w:bottom="238" w:left="1134" w:header="709" w:footer="567" w:gutter="0"/>
          <w:pgNumType w:fmt="lowerRoman" w:start="1"/>
          <w:cols w:space="708"/>
          <w:titlePg/>
          <w:docGrid w:linePitch="360"/>
        </w:sectPr>
      </w:pPr>
      <w:r>
        <w:rPr>
          <w:rFonts w:ascii="Arial" w:eastAsia="Times New Roman" w:hAnsi="Arial" w:cs="Arial"/>
          <w:b/>
          <w:bCs/>
          <w:noProof/>
          <w:sz w:val="24"/>
          <w:szCs w:val="24"/>
          <w:lang w:val="en-AU" w:eastAsia="en-AU"/>
        </w:rPr>
        <w:fldChar w:fldCharType="end"/>
      </w:r>
    </w:p>
    <w:p w14:paraId="53F5B73B" w14:textId="61B3C180" w:rsidR="00E03B65" w:rsidRPr="00B13D06" w:rsidRDefault="00E03B65" w:rsidP="00F8253A">
      <w:pPr>
        <w:pStyle w:val="Heading1"/>
      </w:pPr>
      <w:bookmarkStart w:id="5" w:name="_Toc172905285"/>
      <w:bookmarkStart w:id="6" w:name="_Toc173149436"/>
      <w:bookmarkStart w:id="7" w:name="_Toc194664934"/>
      <w:bookmarkStart w:id="8" w:name="_Toc209534698"/>
      <w:bookmarkStart w:id="9" w:name="_Toc211331736"/>
      <w:bookmarkStart w:id="10" w:name="_Toc212215004"/>
      <w:r w:rsidRPr="00141D6E">
        <w:lastRenderedPageBreak/>
        <w:t>Using this resource</w:t>
      </w:r>
      <w:bookmarkEnd w:id="5"/>
      <w:bookmarkEnd w:id="6"/>
      <w:bookmarkEnd w:id="7"/>
      <w:bookmarkEnd w:id="8"/>
      <w:bookmarkEnd w:id="9"/>
      <w:bookmarkEnd w:id="10"/>
    </w:p>
    <w:p w14:paraId="0768C98E" w14:textId="783D4BE7" w:rsidR="00E03B65" w:rsidRPr="00B0720D" w:rsidRDefault="00E03B65" w:rsidP="00B0720D">
      <w:pPr>
        <w:pStyle w:val="BodyList"/>
        <w:rPr>
          <w:rStyle w:val="LineNumber"/>
        </w:rPr>
      </w:pPr>
      <w:bookmarkStart w:id="11" w:name="_Hlk210828505"/>
      <w:r w:rsidRPr="00B0720D">
        <w:rPr>
          <w:rStyle w:val="LineNumber"/>
        </w:rPr>
        <w:t>This curriculum resource is an example and shows one way a school could deliver the Victorian Pathways Certificate (VPC) and VCE Vocational Major (VCE VM) through an integrated approach to teaching and learning.</w:t>
      </w:r>
      <w:bookmarkEnd w:id="11"/>
    </w:p>
    <w:p w14:paraId="24998B67" w14:textId="0D23B303" w:rsidR="00E03B65" w:rsidRPr="00B0720D" w:rsidRDefault="00E03B65" w:rsidP="00B0720D">
      <w:pPr>
        <w:pStyle w:val="BodyList"/>
        <w:rPr>
          <w:rStyle w:val="LineNumber"/>
        </w:rPr>
      </w:pPr>
      <w:r w:rsidRPr="00B0720D">
        <w:rPr>
          <w:rStyle w:val="LineNumber"/>
        </w:rPr>
        <w:t>You will need to make changes to the curriculum resource to best suit your cohort’s needs and abilities by adding or removing scaffolds, and to tailor resources to your school's context. When modifying this curriculum resource, please review the relevant VCAA VPC curriculum design and check that the relevant modules, learning goals, applications and assessment requirements are still being addressed.</w:t>
      </w:r>
    </w:p>
    <w:p w14:paraId="71AE7CAF" w14:textId="31E8215C" w:rsidR="00E03B65" w:rsidRPr="00B0720D" w:rsidRDefault="00E03B65" w:rsidP="00B0720D">
      <w:pPr>
        <w:pStyle w:val="BodyList"/>
        <w:rPr>
          <w:rStyle w:val="LineNumber"/>
        </w:rPr>
      </w:pPr>
      <w:r w:rsidRPr="00B0720D">
        <w:rPr>
          <w:rStyle w:val="LineNumber"/>
        </w:rPr>
        <w:t>This document is a companion to the suite of curriculum support materials for VPC Unit 2: Uniting Communities. Read over the ‘Advice for teacher delivery and assessment summary’ in detail before delivery. Applied learning requires proactive planning and preparation prior to delivery. The curriculum resource does not function like a traditional text or workbook. Pre-work and modifications are required to use this curriculum resource effectively.</w:t>
      </w:r>
    </w:p>
    <w:p w14:paraId="6118844C" w14:textId="2E49A2A8" w:rsidR="00E03B65" w:rsidRPr="00B0720D" w:rsidRDefault="00E03B65" w:rsidP="00B0720D">
      <w:pPr>
        <w:pStyle w:val="BodyList"/>
        <w:rPr>
          <w:rStyle w:val="LineNumber"/>
        </w:rPr>
      </w:pPr>
      <w:r w:rsidRPr="00B0720D">
        <w:rPr>
          <w:rStyle w:val="LineNumber"/>
        </w:rPr>
        <w:t>Unit preparation checklists in the ‘Advice for teacher delivery and assessment summary’ highlight key actions to be completed by the teacher prior to the overall unit delivery. It is essential for teachers to review and use the unit checklists prior to implementing or using this curriculum resource.</w:t>
      </w:r>
    </w:p>
    <w:p w14:paraId="628A8273" w14:textId="6D2C2799" w:rsidR="00E03B65" w:rsidRPr="00B0720D" w:rsidRDefault="00E03B65" w:rsidP="00B0720D">
      <w:pPr>
        <w:pStyle w:val="BodyList"/>
        <w:rPr>
          <w:rStyle w:val="LineNumber"/>
        </w:rPr>
      </w:pPr>
      <w:r w:rsidRPr="00B0720D">
        <w:rPr>
          <w:rStyle w:val="LineNumber"/>
        </w:rPr>
        <w:t>This curriculum resource is designed to support your teaching and does not replace you as the teacher. How you deliver the resource and run applied learning activities to support your program is a teacher and school-based decision. Explicit instruction, teacher support and monitoring of student progress is still required.</w:t>
      </w:r>
    </w:p>
    <w:p w14:paraId="0DA4B2A6" w14:textId="47809B8F" w:rsidR="00E03B65" w:rsidRPr="00B0720D" w:rsidRDefault="00E03B65" w:rsidP="00B0720D">
      <w:pPr>
        <w:pStyle w:val="BodyList"/>
        <w:rPr>
          <w:rStyle w:val="LineNumber"/>
        </w:rPr>
      </w:pPr>
      <w:r w:rsidRPr="00B0720D">
        <w:rPr>
          <w:rStyle w:val="LineNumber"/>
        </w:rPr>
        <w:t>In accordance with the Pillars of Applied Learning (POAL) all assessment tasks are flexible and open to negotiation. To support individual students to successfully achieve learning goals, modification in collaboration is encouraged.</w:t>
      </w:r>
    </w:p>
    <w:p w14:paraId="3D12C7AD" w14:textId="685ACB12" w:rsidR="00F8253A" w:rsidRPr="00B0720D" w:rsidRDefault="00E03B65" w:rsidP="00B0720D">
      <w:pPr>
        <w:pStyle w:val="BodyList"/>
        <w:rPr>
          <w:rStyle w:val="LineNumber"/>
        </w:rPr>
      </w:pPr>
      <w:bookmarkStart w:id="12" w:name="_Hlk210828517"/>
      <w:r w:rsidRPr="00B0720D">
        <w:rPr>
          <w:rStyle w:val="LineNumber"/>
        </w:rPr>
        <w:t xml:space="preserve">This curriculum resource includes links to third party materials as examples for teacher reference only. It is not mandatory to use any of these materials or </w:t>
      </w:r>
      <w:proofErr w:type="gramStart"/>
      <w:r w:rsidRPr="00B0720D">
        <w:rPr>
          <w:rStyle w:val="LineNumber"/>
        </w:rPr>
        <w:t>third party</w:t>
      </w:r>
      <w:proofErr w:type="gramEnd"/>
      <w:r w:rsidRPr="00B0720D">
        <w:rPr>
          <w:rStyle w:val="LineNumber"/>
        </w:rPr>
        <w:t xml:space="preserve"> services.  Inclusion of links to these materials does not constitute VCAA endorsement of the views or content contained in or linked from these sites. Teachers are advised to use their own judgement in determining what is appropriate for their students and school community. Teachers should ensure that any information or activity complies with their school or organisation’s policies.</w:t>
      </w:r>
      <w:bookmarkEnd w:id="12"/>
    </w:p>
    <w:p w14:paraId="7E2D52F1" w14:textId="77777777" w:rsidR="00F8253A" w:rsidRPr="00D1770A" w:rsidRDefault="00F8253A" w:rsidP="00D1770A">
      <w:pPr>
        <w:pStyle w:val="BodyText"/>
        <w:rPr>
          <w:rStyle w:val="LineNumber"/>
        </w:rPr>
      </w:pPr>
      <w:r w:rsidRPr="00D1770A">
        <w:rPr>
          <w:rStyle w:val="LineNumber"/>
        </w:rPr>
        <w:br w:type="page"/>
      </w:r>
    </w:p>
    <w:p w14:paraId="03E597A1" w14:textId="5CE2D343" w:rsidR="00E03B65" w:rsidRDefault="00E03B65" w:rsidP="00F8253A">
      <w:pPr>
        <w:pStyle w:val="Heading1"/>
      </w:pPr>
      <w:bookmarkStart w:id="13" w:name="_Toc211331737"/>
      <w:bookmarkStart w:id="14" w:name="_Toc212215005"/>
      <w:r w:rsidRPr="00F8253A">
        <w:lastRenderedPageBreak/>
        <w:t>Student and teacher actions</w:t>
      </w:r>
      <w:bookmarkEnd w:id="13"/>
      <w:bookmarkEnd w:id="14"/>
    </w:p>
    <w:p w14:paraId="19F6B629" w14:textId="0ED3000B" w:rsidR="00E03B65" w:rsidRPr="0040502E" w:rsidRDefault="00E03B65" w:rsidP="00237A6D">
      <w:pPr>
        <w:pStyle w:val="BodyText"/>
      </w:pPr>
      <w:r w:rsidRPr="0040502E">
        <w:t>Within the student task activities, the following icons indicate these actions:</w:t>
      </w:r>
    </w:p>
    <w:tbl>
      <w:tblPr>
        <w:tblStyle w:val="TableGrid"/>
        <w:tblW w:w="0" w:type="auto"/>
        <w:tblLayout w:type="fixed"/>
        <w:tblLook w:val="06A0" w:firstRow="1" w:lastRow="0" w:firstColumn="1" w:lastColumn="0" w:noHBand="1" w:noVBand="1"/>
      </w:tblPr>
      <w:tblGrid>
        <w:gridCol w:w="988"/>
        <w:gridCol w:w="7787"/>
      </w:tblGrid>
      <w:tr w:rsidR="00E03B65" w14:paraId="58746AB1" w14:textId="77777777" w:rsidTr="00C751FF">
        <w:trPr>
          <w:trHeight w:val="624"/>
        </w:trPr>
        <w:tc>
          <w:tcPr>
            <w:tcW w:w="988" w:type="dxa"/>
            <w:vAlign w:val="center"/>
          </w:tcPr>
          <w:p w14:paraId="16E2B1E5" w14:textId="196DE912" w:rsidR="00801ABA" w:rsidRPr="0037122E" w:rsidRDefault="00427419" w:rsidP="00574888">
            <w:pPr>
              <w:spacing w:before="120"/>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289306E5" wp14:editId="2B7C513D">
                  <wp:extent cx="286938" cy="252000"/>
                  <wp:effectExtent l="0" t="0" r="5715" b="2540"/>
                  <wp:docPr id="1773746247"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p>
        </w:tc>
        <w:tc>
          <w:tcPr>
            <w:tcW w:w="7787" w:type="dxa"/>
            <w:vAlign w:val="center"/>
          </w:tcPr>
          <w:p w14:paraId="11CF4AC7" w14:textId="77777777" w:rsidR="00E03B65" w:rsidRPr="00D7292F" w:rsidRDefault="00E03B65" w:rsidP="00974865">
            <w:pPr>
              <w:pStyle w:val="Tablecondensed"/>
            </w:pPr>
            <w:r w:rsidRPr="00D7292F">
              <w:t>For teacher awareness, advice and information. Should be deleted before providing to students.</w:t>
            </w:r>
          </w:p>
        </w:tc>
      </w:tr>
      <w:tr w:rsidR="00E03B65" w14:paraId="51CEE3BC" w14:textId="77777777" w:rsidTr="00574888">
        <w:trPr>
          <w:trHeight w:val="624"/>
        </w:trPr>
        <w:tc>
          <w:tcPr>
            <w:tcW w:w="988" w:type="dxa"/>
            <w:vAlign w:val="center"/>
          </w:tcPr>
          <w:p w14:paraId="4584625B" w14:textId="15D2C436" w:rsidR="00801ABA" w:rsidRPr="0037122E" w:rsidRDefault="00EA6126" w:rsidP="00574888">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51BE1B31" wp14:editId="0525FCE6">
                  <wp:extent cx="239882" cy="252000"/>
                  <wp:effectExtent l="0" t="0" r="1905" b="2540"/>
                  <wp:docPr id="112497501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p>
        </w:tc>
        <w:tc>
          <w:tcPr>
            <w:tcW w:w="7787" w:type="dxa"/>
            <w:vAlign w:val="center"/>
          </w:tcPr>
          <w:p w14:paraId="02BE18ED" w14:textId="77777777" w:rsidR="00E03B65" w:rsidRPr="00D7292F" w:rsidRDefault="00E03B65" w:rsidP="00974865">
            <w:pPr>
              <w:pStyle w:val="Tablecondensed"/>
            </w:pPr>
            <w:r w:rsidRPr="00D7292F">
              <w:t>To be adapted or changed to the relevant educational context.</w:t>
            </w:r>
          </w:p>
        </w:tc>
      </w:tr>
      <w:tr w:rsidR="00E03B65" w14:paraId="00309721" w14:textId="77777777" w:rsidTr="00C751FF">
        <w:trPr>
          <w:trHeight w:val="624"/>
        </w:trPr>
        <w:tc>
          <w:tcPr>
            <w:tcW w:w="988" w:type="dxa"/>
            <w:vAlign w:val="center"/>
          </w:tcPr>
          <w:p w14:paraId="6EE4B9BB" w14:textId="18636A77" w:rsidR="00E03B65" w:rsidRPr="0037122E" w:rsidRDefault="00622ABB" w:rsidP="00574888">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38F8168C" wp14:editId="2085BEFF">
                  <wp:extent cx="245947" cy="252000"/>
                  <wp:effectExtent l="0" t="0" r="0" b="2540"/>
                  <wp:docPr id="2126183545"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8"/>
                          <a:stretch>
                            <a:fillRect/>
                          </a:stretch>
                        </pic:blipFill>
                        <pic:spPr>
                          <a:xfrm>
                            <a:off x="0" y="0"/>
                            <a:ext cx="245947" cy="252000"/>
                          </a:xfrm>
                          <a:prstGeom prst="rect">
                            <a:avLst/>
                          </a:prstGeom>
                        </pic:spPr>
                      </pic:pic>
                    </a:graphicData>
                  </a:graphic>
                </wp:inline>
              </w:drawing>
            </w:r>
          </w:p>
        </w:tc>
        <w:tc>
          <w:tcPr>
            <w:tcW w:w="7787" w:type="dxa"/>
            <w:vAlign w:val="center"/>
          </w:tcPr>
          <w:p w14:paraId="57B61AD7" w14:textId="77777777" w:rsidR="00E03B65" w:rsidRPr="00D7292F" w:rsidRDefault="00E03B65" w:rsidP="00974865">
            <w:pPr>
              <w:pStyle w:val="Tablecondensed"/>
            </w:pPr>
            <w:r w:rsidRPr="00D7292F">
              <w:t>The teacher needs to hyperlink or add in their own documents or links to resources for their students to access the correct information from their own school-based documents.</w:t>
            </w:r>
          </w:p>
        </w:tc>
      </w:tr>
      <w:tr w:rsidR="00E03B65" w14:paraId="66BA2719" w14:textId="77777777" w:rsidTr="00C751FF">
        <w:trPr>
          <w:trHeight w:val="624"/>
        </w:trPr>
        <w:tc>
          <w:tcPr>
            <w:tcW w:w="988" w:type="dxa"/>
            <w:vAlign w:val="center"/>
          </w:tcPr>
          <w:p w14:paraId="22FB21A0" w14:textId="42951F10" w:rsidR="00E03B65" w:rsidRPr="0037122E" w:rsidRDefault="0019162D" w:rsidP="00574888">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6DD57B02" wp14:editId="31DCDF88">
                  <wp:extent cx="286094" cy="252000"/>
                  <wp:effectExtent l="0" t="0" r="0" b="2540"/>
                  <wp:docPr id="143050353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p>
        </w:tc>
        <w:tc>
          <w:tcPr>
            <w:tcW w:w="7787" w:type="dxa"/>
            <w:vAlign w:val="center"/>
          </w:tcPr>
          <w:p w14:paraId="1745AAE7" w14:textId="77777777" w:rsidR="00E03B65" w:rsidRPr="00D7292F" w:rsidRDefault="00E03B65" w:rsidP="00974865">
            <w:pPr>
              <w:pStyle w:val="Tablecondensed"/>
            </w:pPr>
            <w:r w:rsidRPr="00D7292F">
              <w:t>Indicates ‘how to’ IT, document support or general guidance for students. Teachers can decide to leave this in or remove it.</w:t>
            </w:r>
          </w:p>
        </w:tc>
      </w:tr>
      <w:tr w:rsidR="00E03B65" w14:paraId="5292D1E7" w14:textId="77777777" w:rsidTr="00C751FF">
        <w:trPr>
          <w:trHeight w:val="624"/>
        </w:trPr>
        <w:tc>
          <w:tcPr>
            <w:tcW w:w="988" w:type="dxa"/>
            <w:vAlign w:val="center"/>
          </w:tcPr>
          <w:p w14:paraId="529BE9E6" w14:textId="1E91B2DD" w:rsidR="00731CE6" w:rsidRPr="004C3DB5" w:rsidRDefault="00A66B01" w:rsidP="00F7293F">
            <w:pPr>
              <w:jc w:val="center"/>
              <w:rPr>
                <w:rFonts w:ascii="Arial Narrow" w:hAnsi="Arial Narrow"/>
                <w:noProof/>
                <w:shd w:val="clear" w:color="auto" w:fill="E6E6E6"/>
              </w:rPr>
            </w:pPr>
            <w:r>
              <w:rPr>
                <w:rFonts w:ascii="Arial Narrow" w:hAnsi="Arial Narrow"/>
                <w:noProof/>
                <w:shd w:val="clear" w:color="auto" w:fill="E6E6E6"/>
              </w:rPr>
              <w:drawing>
                <wp:inline distT="0" distB="0" distL="0" distR="0" wp14:anchorId="56878DF8" wp14:editId="295E3A16">
                  <wp:extent cx="272090" cy="252000"/>
                  <wp:effectExtent l="0" t="0" r="0" b="2540"/>
                  <wp:docPr id="1376754655"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p>
        </w:tc>
        <w:tc>
          <w:tcPr>
            <w:tcW w:w="7787" w:type="dxa"/>
            <w:vAlign w:val="center"/>
          </w:tcPr>
          <w:p w14:paraId="42690933" w14:textId="19D7F0B0" w:rsidR="00E03B65" w:rsidRPr="00D7292F" w:rsidRDefault="00E03B65" w:rsidP="00974865">
            <w:pPr>
              <w:pStyle w:val="Tablecondensed"/>
            </w:pPr>
            <w:r w:rsidRPr="00D7292F">
              <w:t xml:space="preserve">Indicates to </w:t>
            </w:r>
            <w:proofErr w:type="gramStart"/>
            <w:r w:rsidRPr="00D7292F">
              <w:t>students</w:t>
            </w:r>
            <w:proofErr w:type="gramEnd"/>
            <w:r w:rsidRPr="00D7292F">
              <w:t xml:space="preserve"> which activities can be completed and submitted for assessment as a group.</w:t>
            </w:r>
          </w:p>
        </w:tc>
      </w:tr>
      <w:tr w:rsidR="00E03B65" w14:paraId="28741A64" w14:textId="77777777" w:rsidTr="00C751FF">
        <w:trPr>
          <w:trHeight w:val="624"/>
        </w:trPr>
        <w:tc>
          <w:tcPr>
            <w:tcW w:w="988" w:type="dxa"/>
            <w:vAlign w:val="center"/>
          </w:tcPr>
          <w:p w14:paraId="09FB43C7" w14:textId="75CA002E" w:rsidR="00627A61" w:rsidRPr="0037122E" w:rsidRDefault="00540941" w:rsidP="00574888">
            <w:pPr>
              <w:jc w:val="center"/>
              <w:rPr>
                <w:rFonts w:ascii="Arial Narrow" w:hAnsi="Arial Narrow"/>
                <w:noProof/>
                <w:color w:val="2B579A"/>
                <w:shd w:val="clear" w:color="auto" w:fill="E6E6E6"/>
              </w:rPr>
            </w:pPr>
            <w:r>
              <w:rPr>
                <w:noProof/>
              </w:rPr>
              <w:drawing>
                <wp:inline distT="0" distB="0" distL="0" distR="0" wp14:anchorId="6175EDD4" wp14:editId="0431C772">
                  <wp:extent cx="252000" cy="322254"/>
                  <wp:effectExtent l="0" t="0" r="2540" b="0"/>
                  <wp:docPr id="1145166967"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p>
        </w:tc>
        <w:tc>
          <w:tcPr>
            <w:tcW w:w="7787" w:type="dxa"/>
            <w:vAlign w:val="center"/>
          </w:tcPr>
          <w:p w14:paraId="1C168EE1" w14:textId="002D1C2E" w:rsidR="00E03B65" w:rsidRPr="00D7292F" w:rsidRDefault="00E03B65" w:rsidP="00974865">
            <w:pPr>
              <w:pStyle w:val="Tablecondensed"/>
            </w:pPr>
            <w:r w:rsidRPr="00D7292F">
              <w:t xml:space="preserve">Indicates to </w:t>
            </w:r>
            <w:proofErr w:type="gramStart"/>
            <w:r w:rsidRPr="00D7292F">
              <w:t>students</w:t>
            </w:r>
            <w:proofErr w:type="gramEnd"/>
            <w:r w:rsidRPr="00D7292F">
              <w:t xml:space="preserve"> which activities need to be completed and submitted for assessment individually.</w:t>
            </w:r>
          </w:p>
        </w:tc>
      </w:tr>
      <w:tr w:rsidR="00E03B65" w14:paraId="523F497C" w14:textId="77777777" w:rsidTr="00C751FF">
        <w:trPr>
          <w:trHeight w:val="624"/>
        </w:trPr>
        <w:tc>
          <w:tcPr>
            <w:tcW w:w="988" w:type="dxa"/>
            <w:vAlign w:val="center"/>
          </w:tcPr>
          <w:p w14:paraId="29E27DCE" w14:textId="7063D867" w:rsidR="006B77DD" w:rsidRPr="0037122E" w:rsidRDefault="00D24BAF" w:rsidP="006B77DD">
            <w:pPr>
              <w:jc w:val="center"/>
              <w:rPr>
                <w:rFonts w:ascii="Arial Narrow" w:hAnsi="Arial Narrow"/>
                <w:noProof/>
                <w:shd w:val="clear" w:color="auto" w:fill="E6E6E6"/>
              </w:rPr>
            </w:pPr>
            <w:r>
              <w:rPr>
                <w:noProof/>
              </w:rPr>
              <w:drawing>
                <wp:inline distT="0" distB="0" distL="0" distR="0" wp14:anchorId="4171D94F" wp14:editId="47AA8922">
                  <wp:extent cx="223768" cy="252000"/>
                  <wp:effectExtent l="0" t="0" r="5080" b="2540"/>
                  <wp:docPr id="1890596057"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2"/>
                          <a:stretch>
                            <a:fillRect/>
                          </a:stretch>
                        </pic:blipFill>
                        <pic:spPr>
                          <a:xfrm>
                            <a:off x="0" y="0"/>
                            <a:ext cx="223768" cy="252000"/>
                          </a:xfrm>
                          <a:prstGeom prst="rect">
                            <a:avLst/>
                          </a:prstGeom>
                        </pic:spPr>
                      </pic:pic>
                    </a:graphicData>
                  </a:graphic>
                </wp:inline>
              </w:drawing>
            </w:r>
          </w:p>
        </w:tc>
        <w:tc>
          <w:tcPr>
            <w:tcW w:w="7787" w:type="dxa"/>
            <w:vAlign w:val="center"/>
          </w:tcPr>
          <w:p w14:paraId="71011994" w14:textId="61B6F857" w:rsidR="00E03B65" w:rsidRPr="00D7292F" w:rsidRDefault="00E03B65" w:rsidP="00974865">
            <w:pPr>
              <w:pStyle w:val="Tablecondensed"/>
            </w:pPr>
            <w:r w:rsidRPr="00D7292F">
              <w:t xml:space="preserve">Indicates to </w:t>
            </w:r>
            <w:proofErr w:type="gramStart"/>
            <w:r w:rsidRPr="00D7292F">
              <w:t>students</w:t>
            </w:r>
            <w:proofErr w:type="gramEnd"/>
            <w:r w:rsidRPr="00D7292F">
              <w:t xml:space="preserve"> which activities will be completed with a peer.</w:t>
            </w:r>
          </w:p>
        </w:tc>
      </w:tr>
    </w:tbl>
    <w:p w14:paraId="771B4F6F" w14:textId="77777777" w:rsidR="00767044" w:rsidRPr="00767044" w:rsidRDefault="00767044" w:rsidP="00767044">
      <w:pPr>
        <w:pStyle w:val="BodyText"/>
      </w:pPr>
      <w:bookmarkStart w:id="15" w:name="_Toc211331738"/>
      <w:r w:rsidRPr="00767044">
        <w:br w:type="page"/>
      </w:r>
    </w:p>
    <w:p w14:paraId="25CAF9BD" w14:textId="56DB01B7" w:rsidR="00767044" w:rsidRPr="00882012" w:rsidRDefault="00427419" w:rsidP="00767044">
      <w:pPr>
        <w:pStyle w:val="BodyText"/>
      </w:pPr>
      <w:bookmarkStart w:id="16" w:name="_Toc172885196"/>
      <w:bookmarkStart w:id="17" w:name="_Toc172905303"/>
      <w:bookmarkEnd w:id="15"/>
      <w:r w:rsidRPr="00237A6D">
        <w:rPr>
          <w:noProof/>
        </w:rPr>
        <w:lastRenderedPageBreak/>
        <w:drawing>
          <wp:inline distT="0" distB="0" distL="0" distR="0" wp14:anchorId="6FFEDA19" wp14:editId="1F01E586">
            <wp:extent cx="286938" cy="252000"/>
            <wp:effectExtent l="0" t="0" r="5715" b="2540"/>
            <wp:docPr id="1650552983"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237A6D">
        <w:t xml:space="preserve"> </w:t>
      </w:r>
      <w:r w:rsidR="00EA6126" w:rsidRPr="00237A6D">
        <w:rPr>
          <w:noProof/>
        </w:rPr>
        <w:drawing>
          <wp:inline distT="0" distB="0" distL="0" distR="0" wp14:anchorId="2ADDB275" wp14:editId="1613F857">
            <wp:extent cx="239882" cy="252000"/>
            <wp:effectExtent l="0" t="0" r="1905" b="2540"/>
            <wp:docPr id="100441794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767044" w:rsidRPr="00237A6D">
        <w:t xml:space="preserve"> </w:t>
      </w:r>
      <w:r w:rsidR="00767044" w:rsidRPr="00237A6D">
        <w:rPr>
          <w:rStyle w:val="Bold"/>
        </w:rPr>
        <w:t>Teacher advice:</w:t>
      </w:r>
      <w:r w:rsidR="00767044" w:rsidRPr="00237A6D">
        <w:t xml:space="preserve"> Advise</w:t>
      </w:r>
      <w:r w:rsidR="00767044" w:rsidRPr="00882012">
        <w:t xml:space="preserve"> students that all their </w:t>
      </w:r>
      <w:r w:rsidR="00767044">
        <w:t>WR</w:t>
      </w:r>
      <w:r w:rsidR="00767044" w:rsidRPr="00882012">
        <w:t xml:space="preserve">S assessment requirements will be met by completing the Unit </w:t>
      </w:r>
      <w:r w:rsidR="00767044">
        <w:t>2</w:t>
      </w:r>
      <w:r w:rsidR="00767044" w:rsidRPr="00882012">
        <w:t xml:space="preserve">: </w:t>
      </w:r>
      <w:r w:rsidR="00767044">
        <w:t>Uniting Communities</w:t>
      </w:r>
      <w:r w:rsidR="00767044" w:rsidRPr="00882012">
        <w:t xml:space="preserve"> project. You may wish to include the following for students, adapted to your cohort, or you may wish to communicate this in a different way. </w:t>
      </w:r>
    </w:p>
    <w:p w14:paraId="76DB8626" w14:textId="77777777" w:rsidR="00767044" w:rsidRPr="00882012" w:rsidRDefault="00767044" w:rsidP="00767044">
      <w:pPr>
        <w:pStyle w:val="BodyText"/>
        <w:rPr>
          <w:lang w:eastAsia="en-AU"/>
        </w:rPr>
      </w:pPr>
      <w:r w:rsidRPr="00882012">
        <w:rPr>
          <w:lang w:eastAsia="en-AU"/>
        </w:rPr>
        <w:t xml:space="preserve">Note to students: This project is designed to </w:t>
      </w:r>
      <w:r w:rsidRPr="00237A6D">
        <w:t>give y</w:t>
      </w:r>
      <w:r w:rsidRPr="00882012">
        <w:rPr>
          <w:lang w:eastAsia="en-AU"/>
        </w:rPr>
        <w:t>ou the opportunity to meet several of your V</w:t>
      </w:r>
      <w:r>
        <w:rPr>
          <w:lang w:eastAsia="en-AU"/>
        </w:rPr>
        <w:t>PC</w:t>
      </w:r>
      <w:r w:rsidRPr="00882012">
        <w:rPr>
          <w:lang w:eastAsia="en-AU"/>
        </w:rPr>
        <w:t xml:space="preserve"> Unit </w:t>
      </w:r>
      <w:r>
        <w:rPr>
          <w:lang w:eastAsia="en-AU"/>
        </w:rPr>
        <w:t>2</w:t>
      </w:r>
      <w:r w:rsidRPr="00882012">
        <w:rPr>
          <w:lang w:eastAsia="en-AU"/>
        </w:rPr>
        <w:t xml:space="preserve"> outcomes across your subject</w:t>
      </w:r>
      <w:r>
        <w:rPr>
          <w:lang w:eastAsia="en-AU"/>
        </w:rPr>
        <w:t>s</w:t>
      </w:r>
      <w:r w:rsidRPr="00882012">
        <w:rPr>
          <w:lang w:eastAsia="en-AU"/>
        </w:rPr>
        <w:t xml:space="preserve">. It is also the main way you will be asked to meet your </w:t>
      </w:r>
      <w:r>
        <w:rPr>
          <w:lang w:eastAsia="en-AU"/>
        </w:rPr>
        <w:t>VPC</w:t>
      </w:r>
      <w:r w:rsidRPr="00882012">
        <w:rPr>
          <w:lang w:eastAsia="en-AU"/>
        </w:rPr>
        <w:t xml:space="preserve"> Unit </w:t>
      </w:r>
      <w:r>
        <w:rPr>
          <w:lang w:eastAsia="en-AU"/>
        </w:rPr>
        <w:t>2</w:t>
      </w:r>
      <w:r w:rsidRPr="00882012">
        <w:rPr>
          <w:lang w:eastAsia="en-AU"/>
        </w:rPr>
        <w:t xml:space="preserve"> </w:t>
      </w:r>
      <w:r>
        <w:rPr>
          <w:lang w:eastAsia="en-AU"/>
        </w:rPr>
        <w:t>WR</w:t>
      </w:r>
      <w:r w:rsidRPr="00882012">
        <w:rPr>
          <w:lang w:eastAsia="en-AU"/>
        </w:rPr>
        <w:t xml:space="preserve">S outcomes – so don’t be surprised or worried if you haven’t seen any standalone </w:t>
      </w:r>
      <w:r>
        <w:rPr>
          <w:lang w:eastAsia="en-AU"/>
        </w:rPr>
        <w:t>WR</w:t>
      </w:r>
      <w:r w:rsidRPr="00882012">
        <w:rPr>
          <w:lang w:eastAsia="en-AU"/>
        </w:rPr>
        <w:t>S activities. They are all here!</w:t>
      </w:r>
    </w:p>
    <w:p w14:paraId="5EB64C60" w14:textId="16205CC4" w:rsidR="00767044" w:rsidRPr="00114B6B" w:rsidRDefault="00767044" w:rsidP="00767044">
      <w:pPr>
        <w:pStyle w:val="Heading1"/>
      </w:pPr>
      <w:bookmarkStart w:id="18" w:name="_Toc211332708"/>
      <w:bookmarkStart w:id="19" w:name="_Toc212215006"/>
      <w:r w:rsidRPr="00114B6B">
        <w:t xml:space="preserve">Step 1: </w:t>
      </w:r>
      <w:r w:rsidRPr="00767044">
        <w:t>Ideas</w:t>
      </w:r>
      <w:bookmarkEnd w:id="16"/>
      <w:bookmarkEnd w:id="17"/>
      <w:bookmarkEnd w:id="18"/>
      <w:bookmarkEnd w:id="19"/>
    </w:p>
    <w:p w14:paraId="2757E8F7" w14:textId="77777777" w:rsidR="00767044" w:rsidRDefault="00767044" w:rsidP="00767044">
      <w:pPr>
        <w:pStyle w:val="BodyText"/>
      </w:pPr>
      <w:r w:rsidRPr="00237A6D">
        <w:rPr>
          <w:rStyle w:val="Bold"/>
        </w:rPr>
        <w:t>The power of caring:</w:t>
      </w:r>
      <w:r>
        <w:t xml:space="preserve"> What can happen when you choose to care about a community issue. </w:t>
      </w:r>
    </w:p>
    <w:p w14:paraId="3FC963DB" w14:textId="25566FFC" w:rsidR="00767044" w:rsidRPr="00767044" w:rsidRDefault="00767044" w:rsidP="00767044">
      <w:pPr>
        <w:pStyle w:val="BodyText"/>
      </w:pPr>
      <w:r w:rsidRPr="0020560A">
        <w:t>Watch the video belo</w:t>
      </w:r>
      <w:r>
        <w:t>w.</w:t>
      </w:r>
    </w:p>
    <w:p w14:paraId="63D7A2E1" w14:textId="54E7B656" w:rsidR="00767044" w:rsidRPr="006417B8" w:rsidRDefault="00767044" w:rsidP="006417B8">
      <w:pPr>
        <w:pStyle w:val="BodyText"/>
        <w:jc w:val="center"/>
      </w:pPr>
      <w:r w:rsidRPr="006417B8">
        <w:rPr>
          <w:noProof/>
        </w:rPr>
        <w:drawing>
          <wp:inline distT="0" distB="0" distL="0" distR="0" wp14:anchorId="6B10F2DC" wp14:editId="38FEAE61">
            <wp:extent cx="4199861" cy="1933889"/>
            <wp:effectExtent l="0" t="0" r="4445" b="0"/>
            <wp:docPr id="1199998340" name="Picture 65" descr="A red and white sign for TEDx Stockholm with Greta Thunberg standing on a speaking stage in the fore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9998340" name="Picture 65" descr="A red and white sign for TEDx Stockholm with Greta Thunberg standing on a speaking stage in the foreground."/>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4209750" cy="1938443"/>
                    </a:xfrm>
                    <a:prstGeom prst="rect">
                      <a:avLst/>
                    </a:prstGeom>
                    <a:noFill/>
                    <a:ln>
                      <a:noFill/>
                    </a:ln>
                  </pic:spPr>
                </pic:pic>
              </a:graphicData>
            </a:graphic>
          </wp:inline>
        </w:drawing>
      </w:r>
    </w:p>
    <w:p w14:paraId="5A6D5393" w14:textId="559C9AFF" w:rsidR="00767044" w:rsidRPr="006417B8" w:rsidRDefault="00767044" w:rsidP="006417B8">
      <w:pPr>
        <w:pStyle w:val="Captionsandfootnotes"/>
        <w:rPr>
          <w:rStyle w:val="Hyperlink"/>
          <w:szCs w:val="16"/>
        </w:rPr>
      </w:pPr>
      <w:r w:rsidRPr="006417B8">
        <w:rPr>
          <w:rStyle w:val="Bold"/>
        </w:rPr>
        <w:t>Video</w:t>
      </w:r>
      <w:r w:rsidR="006301F6">
        <w:rPr>
          <w:rStyle w:val="Bold"/>
        </w:rPr>
        <w:t xml:space="preserve"> source</w:t>
      </w:r>
      <w:r w:rsidRPr="006417B8">
        <w:rPr>
          <w:rStyle w:val="Bold"/>
        </w:rPr>
        <w:t>:</w:t>
      </w:r>
      <w:r w:rsidRPr="006417B8">
        <w:t xml:space="preserve"> TEDx Talks, </w:t>
      </w:r>
      <w:hyperlink r:id="rId34" w:history="1">
        <w:r w:rsidRPr="006417B8">
          <w:rPr>
            <w:rStyle w:val="Hyperlink"/>
            <w:szCs w:val="16"/>
          </w:rPr>
          <w:t>School strike for climate – save the world by changing the rules (youtube.com)</w:t>
        </w:r>
      </w:hyperlink>
    </w:p>
    <w:p w14:paraId="2F2C06E5" w14:textId="25379EA7" w:rsidR="00767044" w:rsidRPr="006417B8" w:rsidRDefault="00C07DCC" w:rsidP="006417B8">
      <w:pPr>
        <w:pStyle w:val="Captionsandfootnotes"/>
      </w:pPr>
      <w:r w:rsidRPr="006417B8">
        <w:t>“</w:t>
      </w:r>
      <w:r w:rsidR="00767044" w:rsidRPr="006417B8">
        <w:t>Instead of looking for hope, look for action.</w:t>
      </w:r>
      <w:r w:rsidRPr="006417B8">
        <w:t>”</w:t>
      </w:r>
    </w:p>
    <w:p w14:paraId="47114686" w14:textId="037C0837" w:rsidR="00767044" w:rsidRPr="006417B8" w:rsidRDefault="00767044" w:rsidP="006417B8">
      <w:pPr>
        <w:pStyle w:val="Captionsandfootnotes"/>
      </w:pPr>
      <w:r w:rsidRPr="006417B8">
        <w:t>Greta Thunberg</w:t>
      </w:r>
    </w:p>
    <w:p w14:paraId="7CCB5985" w14:textId="11A97511" w:rsidR="00767044" w:rsidRPr="006417B8" w:rsidRDefault="00C07DCC" w:rsidP="006417B8">
      <w:pPr>
        <w:pStyle w:val="Captionsandfootnotes"/>
      </w:pPr>
      <w:r w:rsidRPr="006417B8">
        <w:t>“</w:t>
      </w:r>
      <w:r w:rsidR="00767044" w:rsidRPr="006417B8">
        <w:t>Unless someone like you cares a whole awful lot, nothing is going to get better. It’s not.</w:t>
      </w:r>
      <w:r w:rsidRPr="006417B8">
        <w:t>”</w:t>
      </w:r>
    </w:p>
    <w:p w14:paraId="5A08D6AC" w14:textId="0105273B" w:rsidR="00767044" w:rsidRPr="006417B8" w:rsidRDefault="00767044" w:rsidP="006417B8">
      <w:pPr>
        <w:pStyle w:val="Captionsandfootnotes"/>
      </w:pPr>
      <w:r w:rsidRPr="006417B8">
        <w:t>Dr. Seuss, The Lorax</w:t>
      </w:r>
    </w:p>
    <w:tbl>
      <w:tblPr>
        <w:tblStyle w:val="VCAAclosedtable"/>
        <w:tblW w:w="0" w:type="auto"/>
        <w:jc w:val="center"/>
        <w:tblLook w:val="04A0" w:firstRow="1" w:lastRow="0" w:firstColumn="1" w:lastColumn="0" w:noHBand="0" w:noVBand="1"/>
      </w:tblPr>
      <w:tblGrid>
        <w:gridCol w:w="9017"/>
      </w:tblGrid>
      <w:tr w:rsidR="00C07DCC" w:rsidRPr="00C07DCC" w14:paraId="1692B386" w14:textId="77777777" w:rsidTr="00AC5CE3">
        <w:trPr>
          <w:cnfStyle w:val="100000000000" w:firstRow="1" w:lastRow="0" w:firstColumn="0" w:lastColumn="0" w:oddVBand="0" w:evenVBand="0" w:oddHBand="0" w:evenHBand="0" w:firstRowFirstColumn="0" w:firstRowLastColumn="0" w:lastRowFirstColumn="0" w:lastRowLastColumn="0"/>
          <w:jc w:val="center"/>
        </w:trPr>
        <w:tc>
          <w:tcPr>
            <w:tcW w:w="8770" w:type="dxa"/>
            <w:tcBorders>
              <w:bottom w:val="single" w:sz="4" w:space="0" w:color="auto"/>
            </w:tcBorders>
            <w:shd w:val="clear" w:color="auto" w:fill="0076A3"/>
          </w:tcPr>
          <w:p w14:paraId="20206A17" w14:textId="77777777" w:rsidR="00767044" w:rsidRPr="00C07DCC" w:rsidRDefault="00767044" w:rsidP="00C07DCC">
            <w:pPr>
              <w:pStyle w:val="TablecondensedBold"/>
              <w:jc w:val="center"/>
              <w:rPr>
                <w:b/>
                <w:bCs w:val="0"/>
                <w:color w:val="FFFFFF" w:themeColor="background1"/>
              </w:rPr>
            </w:pPr>
            <w:r w:rsidRPr="00C07DCC">
              <w:rPr>
                <w:b/>
                <w:bCs w:val="0"/>
                <w:color w:val="FFFFFF" w:themeColor="background1"/>
              </w:rPr>
              <w:t>Task checklist</w:t>
            </w:r>
          </w:p>
        </w:tc>
      </w:tr>
      <w:tr w:rsidR="00767044" w:rsidRPr="000B19E6" w14:paraId="697CB5F6" w14:textId="77777777" w:rsidTr="00AC5CE3">
        <w:trPr>
          <w:cnfStyle w:val="000000100000" w:firstRow="0" w:lastRow="0" w:firstColumn="0" w:lastColumn="0" w:oddVBand="0" w:evenVBand="0" w:oddHBand="1" w:evenHBand="0" w:firstRowFirstColumn="0" w:firstRowLastColumn="0" w:lastRowFirstColumn="0" w:lastRowLastColumn="0"/>
          <w:trHeight w:val="588"/>
          <w:jc w:val="center"/>
        </w:trPr>
        <w:tc>
          <w:tcPr>
            <w:tcW w:w="0" w:type="dxa"/>
            <w:tcBorders>
              <w:bottom w:val="single" w:sz="4" w:space="0" w:color="auto"/>
            </w:tcBorders>
          </w:tcPr>
          <w:p w14:paraId="14FDD3E1" w14:textId="77777777" w:rsidR="00767044" w:rsidRDefault="00767044" w:rsidP="00AC5CE3"/>
          <w:tbl>
            <w:tblPr>
              <w:tblStyle w:val="TableGrid"/>
              <w:tblW w:w="1424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48"/>
              <w:gridCol w:w="2848"/>
              <w:gridCol w:w="2848"/>
              <w:gridCol w:w="2848"/>
              <w:gridCol w:w="2848"/>
            </w:tblGrid>
            <w:tr w:rsidR="00767044" w:rsidRPr="000B19E6" w14:paraId="5A8B11D7" w14:textId="77777777" w:rsidTr="00272C79">
              <w:tc>
                <w:tcPr>
                  <w:tcW w:w="2848" w:type="dxa"/>
                </w:tcPr>
                <w:p w14:paraId="68B61B0E" w14:textId="3A6D1A42" w:rsidR="00767044" w:rsidRPr="00272C79" w:rsidRDefault="00A66B01" w:rsidP="00272C79">
                  <w:pPr>
                    <w:pStyle w:val="BodyText"/>
                    <w:jc w:val="center"/>
                    <w:rPr>
                      <w:rStyle w:val="BodyTextChar"/>
                    </w:rPr>
                  </w:pPr>
                  <w:r w:rsidRPr="00272C79">
                    <w:rPr>
                      <w:noProof/>
                    </w:rPr>
                    <w:drawing>
                      <wp:inline distT="0" distB="0" distL="0" distR="0" wp14:anchorId="06952CBF" wp14:editId="23E25BE7">
                        <wp:extent cx="272090" cy="252000"/>
                        <wp:effectExtent l="0" t="0" r="0" b="2540"/>
                        <wp:docPr id="137055728"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p>
                <w:p w14:paraId="2D38CA65" w14:textId="77777777" w:rsidR="00767044" w:rsidRPr="000B19E6" w:rsidRDefault="00767044" w:rsidP="00272C79">
                  <w:pPr>
                    <w:jc w:val="center"/>
                    <w:rPr>
                      <w:rFonts w:ascii="Arial Narrow" w:hAnsi="Arial Narrow"/>
                      <w:lang w:val="en-AU" w:eastAsia="en-AU"/>
                    </w:rPr>
                  </w:pPr>
                </w:p>
              </w:tc>
              <w:tc>
                <w:tcPr>
                  <w:tcW w:w="2848" w:type="dxa"/>
                </w:tcPr>
                <w:p w14:paraId="76B94427" w14:textId="3C05E2DC" w:rsidR="00767044" w:rsidRPr="000B19E6" w:rsidRDefault="00540941" w:rsidP="00540941">
                  <w:pPr>
                    <w:jc w:val="center"/>
                    <w:rPr>
                      <w:rFonts w:ascii="Arial Narrow" w:hAnsi="Arial Narrow"/>
                      <w:lang w:val="en-AU" w:eastAsia="en-AU"/>
                    </w:rPr>
                  </w:pPr>
                  <w:r>
                    <w:rPr>
                      <w:noProof/>
                    </w:rPr>
                    <w:drawing>
                      <wp:inline distT="0" distB="0" distL="0" distR="0" wp14:anchorId="48DCDBF3" wp14:editId="5BEEE4CC">
                        <wp:extent cx="252000" cy="322254"/>
                        <wp:effectExtent l="0" t="0" r="2540" b="0"/>
                        <wp:docPr id="1827085768"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p>
              </w:tc>
              <w:tc>
                <w:tcPr>
                  <w:tcW w:w="2848" w:type="dxa"/>
                </w:tcPr>
                <w:p w14:paraId="3C78869A" w14:textId="240BE67E" w:rsidR="00767044" w:rsidRPr="000B19E6" w:rsidRDefault="00D24BAF" w:rsidP="00D24BAF">
                  <w:pPr>
                    <w:jc w:val="center"/>
                    <w:rPr>
                      <w:rFonts w:ascii="Arial Narrow" w:hAnsi="Arial Narrow"/>
                      <w:lang w:val="en-AU" w:eastAsia="en-AU"/>
                    </w:rPr>
                  </w:pPr>
                  <w:r>
                    <w:rPr>
                      <w:noProof/>
                    </w:rPr>
                    <w:drawing>
                      <wp:inline distT="0" distB="0" distL="0" distR="0" wp14:anchorId="7796415E" wp14:editId="5A56ABEE">
                        <wp:extent cx="223768" cy="252000"/>
                        <wp:effectExtent l="0" t="0" r="5080" b="2540"/>
                        <wp:docPr id="2122982103"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2"/>
                                <a:stretch>
                                  <a:fillRect/>
                                </a:stretch>
                              </pic:blipFill>
                              <pic:spPr>
                                <a:xfrm>
                                  <a:off x="0" y="0"/>
                                  <a:ext cx="223768" cy="252000"/>
                                </a:xfrm>
                                <a:prstGeom prst="rect">
                                  <a:avLst/>
                                </a:prstGeom>
                              </pic:spPr>
                            </pic:pic>
                          </a:graphicData>
                        </a:graphic>
                      </wp:inline>
                    </w:drawing>
                  </w:r>
                </w:p>
              </w:tc>
              <w:tc>
                <w:tcPr>
                  <w:tcW w:w="2848" w:type="dxa"/>
                </w:tcPr>
                <w:p w14:paraId="76D09423" w14:textId="77777777" w:rsidR="00767044" w:rsidRPr="000B19E6" w:rsidRDefault="00767044" w:rsidP="00AC5CE3">
                  <w:pPr>
                    <w:rPr>
                      <w:rFonts w:ascii="Arial Narrow" w:hAnsi="Arial Narrow"/>
                      <w:lang w:val="en-AU" w:eastAsia="en-AU"/>
                    </w:rPr>
                  </w:pPr>
                </w:p>
              </w:tc>
              <w:tc>
                <w:tcPr>
                  <w:tcW w:w="2848" w:type="dxa"/>
                </w:tcPr>
                <w:p w14:paraId="3AD00CE2" w14:textId="77777777" w:rsidR="00767044" w:rsidRPr="000B19E6" w:rsidRDefault="00767044" w:rsidP="00AC5CE3">
                  <w:pPr>
                    <w:jc w:val="center"/>
                    <w:rPr>
                      <w:rFonts w:ascii="Arial Narrow" w:hAnsi="Arial Narrow"/>
                      <w:lang w:val="en-AU" w:eastAsia="en-AU"/>
                    </w:rPr>
                  </w:pPr>
                </w:p>
              </w:tc>
            </w:tr>
            <w:tr w:rsidR="00767044" w:rsidRPr="000B19E6" w14:paraId="04EECC0B" w14:textId="77777777" w:rsidTr="00540941">
              <w:tc>
                <w:tcPr>
                  <w:tcW w:w="2848" w:type="dxa"/>
                </w:tcPr>
                <w:p w14:paraId="243859D9" w14:textId="77777777" w:rsidR="00767044" w:rsidRPr="0020560A" w:rsidRDefault="00767044" w:rsidP="00C07DCC">
                  <w:pPr>
                    <w:pStyle w:val="TablecondensedBold"/>
                    <w:jc w:val="center"/>
                  </w:pPr>
                  <w:r w:rsidRPr="0020560A">
                    <w:t>Group</w:t>
                  </w:r>
                  <w:r>
                    <w:t xml:space="preserve"> work</w:t>
                  </w:r>
                </w:p>
                <w:p w14:paraId="20DB8D29" w14:textId="77777777" w:rsidR="00767044" w:rsidRDefault="00767044" w:rsidP="00AC5CE3">
                  <w:pPr>
                    <w:jc w:val="center"/>
                    <w:rPr>
                      <w:rFonts w:ascii="Arial Narrow" w:hAnsi="Arial Narrow" w:cs="Arial"/>
                      <w:b/>
                      <w:bCs/>
                      <w:noProof/>
                    </w:rPr>
                  </w:pPr>
                </w:p>
              </w:tc>
              <w:tc>
                <w:tcPr>
                  <w:tcW w:w="2848" w:type="dxa"/>
                </w:tcPr>
                <w:p w14:paraId="21C321A2" w14:textId="77777777" w:rsidR="00767044" w:rsidRPr="0020560A" w:rsidRDefault="00767044" w:rsidP="00C07DCC">
                  <w:pPr>
                    <w:pStyle w:val="TablecondensedBold"/>
                    <w:jc w:val="center"/>
                  </w:pPr>
                  <w:r>
                    <w:t>Individual work</w:t>
                  </w:r>
                </w:p>
                <w:p w14:paraId="55EDFF1E" w14:textId="77777777" w:rsidR="00767044" w:rsidRPr="0020560A" w:rsidRDefault="00767044" w:rsidP="00AC5CE3">
                  <w:pPr>
                    <w:rPr>
                      <w:rFonts w:ascii="Arial Narrow" w:hAnsi="Arial Narrow"/>
                      <w:noProof/>
                    </w:rPr>
                  </w:pPr>
                </w:p>
              </w:tc>
              <w:tc>
                <w:tcPr>
                  <w:tcW w:w="2848" w:type="dxa"/>
                </w:tcPr>
                <w:p w14:paraId="266115BD" w14:textId="77777777" w:rsidR="00767044" w:rsidRPr="0020560A" w:rsidRDefault="00767044" w:rsidP="00C07DCC">
                  <w:pPr>
                    <w:pStyle w:val="TablecondensedBold"/>
                    <w:jc w:val="center"/>
                  </w:pPr>
                  <w:r w:rsidRPr="0020560A">
                    <w:t xml:space="preserve">Peer </w:t>
                  </w:r>
                  <w:r w:rsidRPr="00C07DCC">
                    <w:t>work</w:t>
                  </w:r>
                </w:p>
                <w:p w14:paraId="758BC674" w14:textId="77777777" w:rsidR="00767044" w:rsidRPr="0020560A" w:rsidRDefault="00767044" w:rsidP="00AC5CE3">
                  <w:pPr>
                    <w:rPr>
                      <w:noProof/>
                    </w:rPr>
                  </w:pPr>
                </w:p>
              </w:tc>
              <w:tc>
                <w:tcPr>
                  <w:tcW w:w="2848" w:type="dxa"/>
                </w:tcPr>
                <w:p w14:paraId="0E494555" w14:textId="77777777" w:rsidR="00767044" w:rsidRPr="000B19E6" w:rsidRDefault="00767044" w:rsidP="00AC5CE3">
                  <w:pPr>
                    <w:rPr>
                      <w:rFonts w:ascii="Arial Narrow" w:hAnsi="Arial Narrow"/>
                      <w:lang w:val="en-AU" w:eastAsia="en-AU"/>
                    </w:rPr>
                  </w:pPr>
                </w:p>
              </w:tc>
              <w:tc>
                <w:tcPr>
                  <w:tcW w:w="2848" w:type="dxa"/>
                </w:tcPr>
                <w:p w14:paraId="2BF584A7" w14:textId="77777777" w:rsidR="00767044" w:rsidRPr="000B19E6" w:rsidRDefault="00767044" w:rsidP="00AC5CE3">
                  <w:pPr>
                    <w:jc w:val="center"/>
                    <w:rPr>
                      <w:rFonts w:ascii="Arial Narrow" w:hAnsi="Arial Narrow"/>
                      <w:lang w:val="en-AU" w:eastAsia="en-AU"/>
                    </w:rPr>
                  </w:pPr>
                </w:p>
              </w:tc>
            </w:tr>
          </w:tbl>
          <w:p w14:paraId="58167F83" w14:textId="6A0A678E" w:rsidR="00767044" w:rsidRPr="00C70721" w:rsidRDefault="00767044" w:rsidP="00C07DCC">
            <w:pPr>
              <w:pStyle w:val="Tablecondensed"/>
              <w:rPr>
                <w:lang w:eastAsia="en-AU"/>
              </w:rPr>
            </w:pPr>
            <w:r>
              <w:rPr>
                <w:lang w:eastAsia="en-AU"/>
              </w:rPr>
              <w:t>You</w:t>
            </w:r>
            <w:r w:rsidRPr="00C70721">
              <w:rPr>
                <w:lang w:eastAsia="en-AU"/>
              </w:rPr>
              <w:t xml:space="preserve"> will complete the following for Step 1</w:t>
            </w:r>
            <w:r>
              <w:rPr>
                <w:lang w:eastAsia="en-AU"/>
              </w:rPr>
              <w:t xml:space="preserve">: </w:t>
            </w:r>
            <w:r w:rsidRPr="00C70721">
              <w:rPr>
                <w:lang w:eastAsia="en-AU"/>
              </w:rPr>
              <w:t>Ideas.</w:t>
            </w:r>
          </w:p>
          <w:p w14:paraId="7226A34C" w14:textId="235AB625" w:rsidR="00767044" w:rsidRPr="00C70721" w:rsidRDefault="00DB0AC2" w:rsidP="00272C79">
            <w:pPr>
              <w:pStyle w:val="Tablecondensed"/>
              <w:rPr>
                <w:lang w:eastAsia="en-AU"/>
              </w:rPr>
            </w:pPr>
            <w:sdt>
              <w:sdtPr>
                <w:rPr>
                  <w:shd w:val="clear" w:color="auto" w:fill="E6E6E6"/>
                  <w:lang w:eastAsia="en-AU"/>
                </w:rPr>
                <w:id w:val="877120882"/>
                <w14:checkbox>
                  <w14:checked w14:val="0"/>
                  <w14:checkedState w14:val="2612" w14:font="MS Gothic"/>
                  <w14:uncheckedState w14:val="2610" w14:font="MS Gothic"/>
                </w14:checkbox>
              </w:sdtPr>
              <w:sdtEndPr/>
              <w:sdtContent>
                <w:r w:rsidR="00767044" w:rsidRPr="00C70721">
                  <w:rPr>
                    <w:rFonts w:ascii="Segoe UI Symbol" w:eastAsia="MS Gothic" w:hAnsi="Segoe UI Symbol" w:cs="Segoe UI Symbol"/>
                    <w:lang w:eastAsia="en-AU"/>
                  </w:rPr>
                  <w:t>☐</w:t>
                </w:r>
              </w:sdtContent>
            </w:sdt>
            <w:r w:rsidR="00767044" w:rsidRPr="00C70721">
              <w:rPr>
                <w:noProof/>
              </w:rPr>
              <w:t xml:space="preserve"> </w:t>
            </w:r>
            <w:r w:rsidR="00767044" w:rsidRPr="00C70721">
              <w:rPr>
                <w:lang w:eastAsia="en-AU"/>
              </w:rPr>
              <w:t>Activity 1.1</w:t>
            </w:r>
            <w:r w:rsidR="00767044">
              <w:rPr>
                <w:lang w:eastAsia="en-AU"/>
              </w:rPr>
              <w:t xml:space="preserve"> B</w:t>
            </w:r>
            <w:r w:rsidR="00767044" w:rsidRPr="00C70721">
              <w:rPr>
                <w:lang w:eastAsia="en-AU"/>
              </w:rPr>
              <w:t xml:space="preserve">rainstorming </w:t>
            </w:r>
            <w:r w:rsidR="00767044">
              <w:rPr>
                <w:lang w:eastAsia="en-AU"/>
              </w:rPr>
              <w:t>issues</w:t>
            </w:r>
          </w:p>
          <w:p w14:paraId="4F538B3A" w14:textId="3A7E8901" w:rsidR="00767044" w:rsidRPr="00272C79" w:rsidRDefault="00DB0AC2" w:rsidP="00272C79">
            <w:pPr>
              <w:pStyle w:val="Tablecondensed"/>
            </w:pPr>
            <w:sdt>
              <w:sdtPr>
                <w:rPr>
                  <w:shd w:val="clear" w:color="auto" w:fill="FFFFFF" w:themeFill="background1"/>
                  <w:lang w:eastAsia="en-AU"/>
                </w:rPr>
                <w:id w:val="101307398"/>
                <w14:checkbox>
                  <w14:checked w14:val="0"/>
                  <w14:checkedState w14:val="2612" w14:font="MS Gothic"/>
                  <w14:uncheckedState w14:val="2610" w14:font="MS Gothic"/>
                </w14:checkbox>
              </w:sdtPr>
              <w:sdtEndPr/>
              <w:sdtContent>
                <w:r w:rsidR="00767044" w:rsidRPr="00C70721">
                  <w:rPr>
                    <w:rFonts w:ascii="Segoe UI Symbol" w:eastAsia="MS Gothic" w:hAnsi="Segoe UI Symbol" w:cs="Segoe UI Symbol"/>
                    <w:shd w:val="clear" w:color="auto" w:fill="FFFFFF" w:themeFill="background1"/>
                    <w:lang w:eastAsia="en-AU"/>
                  </w:rPr>
                  <w:t>☐</w:t>
                </w:r>
              </w:sdtContent>
            </w:sdt>
            <w:r w:rsidR="00767044" w:rsidRPr="00272C79">
              <w:t xml:space="preserve"> </w:t>
            </w:r>
            <w:r w:rsidR="00767044" w:rsidRPr="00C70721">
              <w:rPr>
                <w:lang w:eastAsia="en-AU"/>
              </w:rPr>
              <w:t>Activity 1.</w:t>
            </w:r>
            <w:r w:rsidR="00767044">
              <w:rPr>
                <w:lang w:eastAsia="en-AU"/>
              </w:rPr>
              <w:t>2</w:t>
            </w:r>
            <w:r w:rsidR="00767044" w:rsidRPr="00C70721">
              <w:rPr>
                <w:lang w:eastAsia="en-AU"/>
              </w:rPr>
              <w:t xml:space="preserve"> </w:t>
            </w:r>
            <w:r w:rsidR="00767044">
              <w:rPr>
                <w:lang w:eastAsia="en-AU"/>
              </w:rPr>
              <w:t>Local and global communities</w:t>
            </w:r>
          </w:p>
          <w:p w14:paraId="53110A35" w14:textId="2C33A2AE" w:rsidR="00767044" w:rsidRDefault="00DB0AC2" w:rsidP="00272C79">
            <w:pPr>
              <w:pStyle w:val="Tablecondensed"/>
              <w:rPr>
                <w:lang w:eastAsia="en-AU"/>
              </w:rPr>
            </w:pPr>
            <w:sdt>
              <w:sdtPr>
                <w:rPr>
                  <w:shd w:val="clear" w:color="auto" w:fill="E6E6E6"/>
                  <w:lang w:eastAsia="en-AU"/>
                </w:rPr>
                <w:id w:val="1080331928"/>
                <w14:checkbox>
                  <w14:checked w14:val="0"/>
                  <w14:checkedState w14:val="2612" w14:font="MS Gothic"/>
                  <w14:uncheckedState w14:val="2610" w14:font="MS Gothic"/>
                </w14:checkbox>
              </w:sdtPr>
              <w:sdtEndPr/>
              <w:sdtContent>
                <w:r w:rsidR="00767044" w:rsidRPr="00C70721">
                  <w:rPr>
                    <w:rFonts w:ascii="Segoe UI Symbol" w:eastAsia="MS Gothic" w:hAnsi="Segoe UI Symbol" w:cs="Segoe UI Symbol"/>
                    <w:lang w:eastAsia="en-AU"/>
                  </w:rPr>
                  <w:t>☐</w:t>
                </w:r>
              </w:sdtContent>
            </w:sdt>
            <w:r w:rsidR="00767044" w:rsidRPr="00272C79">
              <w:t xml:space="preserve"> Activity 1.3 Community organisation notes</w:t>
            </w:r>
          </w:p>
          <w:p w14:paraId="4D770161" w14:textId="53F4BCDC" w:rsidR="00767044" w:rsidRPr="00767044" w:rsidRDefault="00DB0AC2" w:rsidP="00C07DCC">
            <w:pPr>
              <w:pStyle w:val="Tablecondensed"/>
              <w:rPr>
                <w:rFonts w:ascii="Arial" w:hAnsi="Arial"/>
                <w:lang w:eastAsia="en-AU"/>
              </w:rPr>
            </w:pPr>
            <w:sdt>
              <w:sdtPr>
                <w:rPr>
                  <w:shd w:val="clear" w:color="auto" w:fill="E6E6E6"/>
                  <w:lang w:eastAsia="en-AU"/>
                </w:rPr>
                <w:id w:val="-501737831"/>
                <w14:checkbox>
                  <w14:checked w14:val="0"/>
                  <w14:checkedState w14:val="2612" w14:font="MS Gothic"/>
                  <w14:uncheckedState w14:val="2610" w14:font="MS Gothic"/>
                </w14:checkbox>
              </w:sdtPr>
              <w:sdtEndPr/>
              <w:sdtContent>
                <w:r w:rsidR="00767044" w:rsidRPr="00C70721">
                  <w:rPr>
                    <w:rFonts w:ascii="Segoe UI Symbol" w:eastAsia="MS Gothic" w:hAnsi="Segoe UI Symbol" w:cs="Segoe UI Symbol"/>
                    <w:lang w:eastAsia="en-AU"/>
                  </w:rPr>
                  <w:t>☐</w:t>
                </w:r>
              </w:sdtContent>
            </w:sdt>
            <w:r w:rsidR="00767044" w:rsidRPr="00272C79">
              <w:t xml:space="preserve"> </w:t>
            </w:r>
            <w:r w:rsidR="00767044" w:rsidRPr="00C70721">
              <w:rPr>
                <w:lang w:eastAsia="en-AU"/>
              </w:rPr>
              <w:t>Activity 1.</w:t>
            </w:r>
            <w:r w:rsidR="00767044">
              <w:rPr>
                <w:lang w:eastAsia="en-AU"/>
              </w:rPr>
              <w:t>4 Reflection</w:t>
            </w:r>
          </w:p>
        </w:tc>
      </w:tr>
    </w:tbl>
    <w:p w14:paraId="4D461BEA" w14:textId="39F202F1" w:rsidR="008217D9" w:rsidRPr="008217D9" w:rsidRDefault="008217D9" w:rsidP="008217D9">
      <w:pPr>
        <w:pStyle w:val="BodyText"/>
      </w:pPr>
      <w:bookmarkStart w:id="20" w:name="_Hlk155961960"/>
      <w:bookmarkStart w:id="21" w:name="_Toc211332709"/>
      <w:bookmarkEnd w:id="20"/>
    </w:p>
    <w:p w14:paraId="4E604956" w14:textId="6D400D2B" w:rsidR="00767044" w:rsidRPr="00114B6B" w:rsidRDefault="00767044" w:rsidP="00C2305C">
      <w:pPr>
        <w:pStyle w:val="Heading2"/>
        <w:spacing w:before="240"/>
      </w:pPr>
      <w:bookmarkStart w:id="22" w:name="_Toc212215007"/>
      <w:r w:rsidRPr="00114B6B">
        <w:lastRenderedPageBreak/>
        <w:t>Activity 1.1 Brainstorming issues</w:t>
      </w:r>
      <w:bookmarkEnd w:id="21"/>
      <w:bookmarkEnd w:id="22"/>
    </w:p>
    <w:p w14:paraId="5E239836" w14:textId="3A181F7A" w:rsidR="00767044" w:rsidRPr="00272C79" w:rsidRDefault="00EA6126" w:rsidP="00272C79">
      <w:pPr>
        <w:pStyle w:val="BodyText"/>
      </w:pPr>
      <w:r w:rsidRPr="00272C79">
        <w:rPr>
          <w:noProof/>
        </w:rPr>
        <w:drawing>
          <wp:inline distT="0" distB="0" distL="0" distR="0" wp14:anchorId="1A0E6871" wp14:editId="35C97757">
            <wp:extent cx="286938" cy="252000"/>
            <wp:effectExtent l="0" t="0" r="5715" b="2540"/>
            <wp:docPr id="178257515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272C79">
        <w:t xml:space="preserve"> </w:t>
      </w:r>
      <w:r w:rsidRPr="00272C79">
        <w:rPr>
          <w:noProof/>
        </w:rPr>
        <w:drawing>
          <wp:inline distT="0" distB="0" distL="0" distR="0" wp14:anchorId="7FADB154" wp14:editId="4578D389">
            <wp:extent cx="239882" cy="252000"/>
            <wp:effectExtent l="0" t="0" r="1905" b="2540"/>
            <wp:docPr id="735549715"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Pr="00272C79">
        <w:t xml:space="preserve"> </w:t>
      </w:r>
      <w:r w:rsidR="00540941" w:rsidRPr="00272C79">
        <w:rPr>
          <w:noProof/>
        </w:rPr>
        <w:drawing>
          <wp:inline distT="0" distB="0" distL="0" distR="0" wp14:anchorId="4A7C5F8A" wp14:editId="206A1145">
            <wp:extent cx="252000" cy="322254"/>
            <wp:effectExtent l="0" t="0" r="2540" b="0"/>
            <wp:docPr id="1152892528"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19162D" w:rsidRPr="00272C79">
        <w:t xml:space="preserve"> </w:t>
      </w:r>
      <w:r w:rsidR="0019162D" w:rsidRPr="00272C79">
        <w:rPr>
          <w:noProof/>
        </w:rPr>
        <w:drawing>
          <wp:inline distT="0" distB="0" distL="0" distR="0" wp14:anchorId="1EEF7793" wp14:editId="63CAFFFE">
            <wp:extent cx="286094" cy="252000"/>
            <wp:effectExtent l="0" t="0" r="0" b="2540"/>
            <wp:docPr id="42248693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272C79">
        <w:t xml:space="preserve"> Part 1: Brainstorm the local and global issues in the box below.</w:t>
      </w:r>
    </w:p>
    <w:tbl>
      <w:tblPr>
        <w:tblStyle w:val="TableGrid"/>
        <w:tblW w:w="0" w:type="auto"/>
        <w:tblInd w:w="-5" w:type="dxa"/>
        <w:tblLook w:val="04A0" w:firstRow="1" w:lastRow="0" w:firstColumn="1" w:lastColumn="0" w:noHBand="0" w:noVBand="1"/>
      </w:tblPr>
      <w:tblGrid>
        <w:gridCol w:w="4323"/>
        <w:gridCol w:w="4324"/>
      </w:tblGrid>
      <w:tr w:rsidR="00767044" w:rsidRPr="00C2305C" w14:paraId="292DEA6E" w14:textId="77777777" w:rsidTr="00AC5CE3">
        <w:trPr>
          <w:trHeight w:val="459"/>
        </w:trPr>
        <w:tc>
          <w:tcPr>
            <w:tcW w:w="4323" w:type="dxa"/>
            <w:shd w:val="clear" w:color="auto" w:fill="00573F"/>
          </w:tcPr>
          <w:p w14:paraId="16932F27" w14:textId="77777777" w:rsidR="00767044" w:rsidRPr="00272C79" w:rsidRDefault="00767044" w:rsidP="00272C79">
            <w:pPr>
              <w:pStyle w:val="Tableheadingcondensed"/>
              <w:rPr>
                <w:rStyle w:val="Bold"/>
              </w:rPr>
            </w:pPr>
            <w:r w:rsidRPr="00272C79">
              <w:rPr>
                <w:rStyle w:val="Bold"/>
              </w:rPr>
              <w:t>Local Issues</w:t>
            </w:r>
          </w:p>
        </w:tc>
        <w:tc>
          <w:tcPr>
            <w:tcW w:w="4324" w:type="dxa"/>
            <w:shd w:val="clear" w:color="auto" w:fill="00573F"/>
          </w:tcPr>
          <w:p w14:paraId="2784B559" w14:textId="77777777" w:rsidR="00767044" w:rsidRPr="00272C79" w:rsidRDefault="00767044" w:rsidP="00272C79">
            <w:pPr>
              <w:pStyle w:val="Tableheadingcondensed"/>
              <w:rPr>
                <w:rStyle w:val="Bold"/>
              </w:rPr>
            </w:pPr>
            <w:r w:rsidRPr="00272C79">
              <w:rPr>
                <w:rStyle w:val="Bold"/>
              </w:rPr>
              <w:t>Global Issues</w:t>
            </w:r>
          </w:p>
        </w:tc>
      </w:tr>
      <w:tr w:rsidR="00C2305C" w:rsidRPr="00D269B3" w14:paraId="061D1BBB" w14:textId="77777777" w:rsidTr="00C2305C">
        <w:trPr>
          <w:trHeight w:val="426"/>
        </w:trPr>
        <w:tc>
          <w:tcPr>
            <w:tcW w:w="4323" w:type="dxa"/>
            <w:vAlign w:val="center"/>
          </w:tcPr>
          <w:p w14:paraId="7E03CCE8" w14:textId="7F1D3612" w:rsidR="00C2305C" w:rsidRPr="004D5EF9" w:rsidRDefault="00C2305C" w:rsidP="00272C79">
            <w:pPr>
              <w:pStyle w:val="Tablecondensed"/>
            </w:pPr>
            <w:r w:rsidRPr="00272C79">
              <w:rPr>
                <w:rStyle w:val="Bold"/>
              </w:rPr>
              <w:t>Example</w:t>
            </w:r>
            <w:r w:rsidR="004D5EF9" w:rsidRPr="00272C79">
              <w:rPr>
                <w:rStyle w:val="Bold"/>
              </w:rPr>
              <w:t xml:space="preserve"> –</w:t>
            </w:r>
            <w:r w:rsidRPr="00272C79">
              <w:rPr>
                <w:rStyle w:val="Bold"/>
              </w:rPr>
              <w:t xml:space="preserve"> </w:t>
            </w:r>
            <w:r>
              <w:t>Beach pollution</w:t>
            </w:r>
          </w:p>
        </w:tc>
        <w:tc>
          <w:tcPr>
            <w:tcW w:w="4324" w:type="dxa"/>
            <w:vAlign w:val="center"/>
          </w:tcPr>
          <w:p w14:paraId="72D8E6DA" w14:textId="38C86283" w:rsidR="00C2305C" w:rsidRPr="00A56470" w:rsidRDefault="00C2305C" w:rsidP="00272C79">
            <w:pPr>
              <w:pStyle w:val="Tablecondensed"/>
            </w:pPr>
            <w:r w:rsidRPr="00272C79">
              <w:rPr>
                <w:rStyle w:val="Bold"/>
              </w:rPr>
              <w:t>Example</w:t>
            </w:r>
            <w:r w:rsidR="001D303D" w:rsidRPr="00272C79">
              <w:rPr>
                <w:rStyle w:val="Bold"/>
              </w:rPr>
              <w:t xml:space="preserve"> –</w:t>
            </w:r>
            <w:r w:rsidR="001D303D" w:rsidRPr="00272C79">
              <w:t xml:space="preserve"> </w:t>
            </w:r>
            <w:r>
              <w:t>War or poverty</w:t>
            </w:r>
          </w:p>
        </w:tc>
      </w:tr>
      <w:tr w:rsidR="00767044" w:rsidRPr="00D269B3" w14:paraId="5DFE67B2" w14:textId="77777777" w:rsidTr="008217D9">
        <w:trPr>
          <w:trHeight w:val="1836"/>
        </w:trPr>
        <w:tc>
          <w:tcPr>
            <w:tcW w:w="4323" w:type="dxa"/>
          </w:tcPr>
          <w:p w14:paraId="4C38E0CB" w14:textId="131F0A40" w:rsidR="00767044" w:rsidRPr="00C2305C" w:rsidRDefault="00767044" w:rsidP="00C2305C">
            <w:pPr>
              <w:pStyle w:val="Tablecondensed"/>
            </w:pPr>
          </w:p>
        </w:tc>
        <w:tc>
          <w:tcPr>
            <w:tcW w:w="4324" w:type="dxa"/>
          </w:tcPr>
          <w:p w14:paraId="3D14B206" w14:textId="77777777" w:rsidR="00767044" w:rsidRPr="00D269B3" w:rsidRDefault="00767044" w:rsidP="00C2305C">
            <w:pPr>
              <w:pStyle w:val="Tablecondensed"/>
            </w:pPr>
          </w:p>
        </w:tc>
      </w:tr>
    </w:tbl>
    <w:p w14:paraId="26DA7F6A" w14:textId="51639497" w:rsidR="00767044" w:rsidRPr="00272C79" w:rsidRDefault="00A66B01" w:rsidP="00272C79">
      <w:pPr>
        <w:pStyle w:val="BodyText"/>
      </w:pPr>
      <w:r w:rsidRPr="00272C79">
        <w:rPr>
          <w:noProof/>
        </w:rPr>
        <w:drawing>
          <wp:inline distT="0" distB="0" distL="0" distR="0" wp14:anchorId="744836D3" wp14:editId="116C31EB">
            <wp:extent cx="272090" cy="252000"/>
            <wp:effectExtent l="0" t="0" r="0" b="2540"/>
            <wp:docPr id="1867064952"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272C79">
        <w:t xml:space="preserve"> </w:t>
      </w:r>
      <w:r w:rsidR="0019162D" w:rsidRPr="00272C79">
        <w:rPr>
          <w:noProof/>
        </w:rPr>
        <w:drawing>
          <wp:inline distT="0" distB="0" distL="0" distR="0" wp14:anchorId="42CC2498" wp14:editId="2CA4BD27">
            <wp:extent cx="286094" cy="252000"/>
            <wp:effectExtent l="0" t="0" r="0" b="2540"/>
            <wp:docPr id="1844846923"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272C79">
        <w:t xml:space="preserve"> </w:t>
      </w:r>
      <w:r w:rsidR="00767044" w:rsidRPr="00272C79">
        <w:rPr>
          <w:rStyle w:val="Bold"/>
        </w:rPr>
        <w:t>Part 2:</w:t>
      </w:r>
      <w:r w:rsidR="00767044" w:rsidRPr="00272C79">
        <w:t xml:space="preserve"> In a small group, discuss the local and global issues you’ve brainstormed. Add any other local and global issues to the table below that you did not have in your initial brainstorm.</w:t>
      </w:r>
    </w:p>
    <w:tbl>
      <w:tblPr>
        <w:tblStyle w:val="TableGrid"/>
        <w:tblW w:w="0" w:type="auto"/>
        <w:tblInd w:w="-5" w:type="dxa"/>
        <w:tblLook w:val="04A0" w:firstRow="1" w:lastRow="0" w:firstColumn="1" w:lastColumn="0" w:noHBand="0" w:noVBand="1"/>
      </w:tblPr>
      <w:tblGrid>
        <w:gridCol w:w="4323"/>
        <w:gridCol w:w="4324"/>
      </w:tblGrid>
      <w:tr w:rsidR="00767044" w:rsidRPr="00C2305C" w14:paraId="38E52DF2" w14:textId="77777777" w:rsidTr="00AC5CE3">
        <w:trPr>
          <w:trHeight w:val="459"/>
        </w:trPr>
        <w:tc>
          <w:tcPr>
            <w:tcW w:w="4323" w:type="dxa"/>
            <w:shd w:val="clear" w:color="auto" w:fill="7F3F98"/>
          </w:tcPr>
          <w:p w14:paraId="2756CB58" w14:textId="77777777" w:rsidR="00767044" w:rsidRPr="00272C79" w:rsidRDefault="00767044" w:rsidP="00272C79">
            <w:pPr>
              <w:pStyle w:val="Tableheadingcondensed"/>
              <w:rPr>
                <w:rStyle w:val="Bold"/>
              </w:rPr>
            </w:pPr>
            <w:r w:rsidRPr="00272C79">
              <w:rPr>
                <w:rStyle w:val="Bold"/>
              </w:rPr>
              <w:t>Local Issues</w:t>
            </w:r>
          </w:p>
        </w:tc>
        <w:tc>
          <w:tcPr>
            <w:tcW w:w="4324" w:type="dxa"/>
            <w:shd w:val="clear" w:color="auto" w:fill="7F3F98"/>
          </w:tcPr>
          <w:p w14:paraId="47C3AD89" w14:textId="77777777" w:rsidR="00767044" w:rsidRPr="00272C79" w:rsidRDefault="00767044" w:rsidP="00272C79">
            <w:pPr>
              <w:pStyle w:val="Tableheadingcondensed"/>
              <w:rPr>
                <w:rStyle w:val="Bold"/>
              </w:rPr>
            </w:pPr>
            <w:r w:rsidRPr="00272C79">
              <w:rPr>
                <w:rStyle w:val="Bold"/>
              </w:rPr>
              <w:t>Global Issues</w:t>
            </w:r>
          </w:p>
        </w:tc>
      </w:tr>
      <w:tr w:rsidR="00767044" w:rsidRPr="00D269B3" w14:paraId="2F5FBEB3" w14:textId="77777777" w:rsidTr="00C2305C">
        <w:trPr>
          <w:trHeight w:val="281"/>
        </w:trPr>
        <w:tc>
          <w:tcPr>
            <w:tcW w:w="4323" w:type="dxa"/>
            <w:vAlign w:val="center"/>
          </w:tcPr>
          <w:p w14:paraId="37FCD5D6" w14:textId="1F77CC3D" w:rsidR="00767044" w:rsidRPr="00C2305C" w:rsidRDefault="00767044" w:rsidP="00C2305C">
            <w:pPr>
              <w:pStyle w:val="Tablecondensed"/>
            </w:pPr>
            <w:r w:rsidRPr="00272C79">
              <w:rPr>
                <w:rStyle w:val="Bold"/>
              </w:rPr>
              <w:t>Example</w:t>
            </w:r>
            <w:r w:rsidR="001D303D" w:rsidRPr="00272C79">
              <w:rPr>
                <w:rStyle w:val="Bold"/>
              </w:rPr>
              <w:t xml:space="preserve"> –</w:t>
            </w:r>
            <w:r w:rsidRPr="00272C79">
              <w:rPr>
                <w:rStyle w:val="Bold"/>
              </w:rPr>
              <w:t xml:space="preserve"> </w:t>
            </w:r>
            <w:r>
              <w:t>Beach pollution</w:t>
            </w:r>
          </w:p>
        </w:tc>
        <w:tc>
          <w:tcPr>
            <w:tcW w:w="4324" w:type="dxa"/>
            <w:vAlign w:val="center"/>
          </w:tcPr>
          <w:p w14:paraId="79A44E60" w14:textId="34B582D3" w:rsidR="00767044" w:rsidRPr="00565C7E" w:rsidRDefault="00767044" w:rsidP="00C2305C">
            <w:pPr>
              <w:pStyle w:val="Tablecondensed"/>
              <w:rPr>
                <w:b/>
                <w:bCs/>
              </w:rPr>
            </w:pPr>
            <w:r w:rsidRPr="00272C79">
              <w:rPr>
                <w:rStyle w:val="Bold"/>
              </w:rPr>
              <w:t>Example</w:t>
            </w:r>
            <w:r w:rsidR="001D303D" w:rsidRPr="00272C79">
              <w:rPr>
                <w:rStyle w:val="Bold"/>
              </w:rPr>
              <w:t xml:space="preserve"> –</w:t>
            </w:r>
            <w:r w:rsidR="001D303D" w:rsidRPr="00272C79">
              <w:t xml:space="preserve"> </w:t>
            </w:r>
            <w:r>
              <w:t>War or poverty</w:t>
            </w:r>
          </w:p>
        </w:tc>
      </w:tr>
      <w:tr w:rsidR="00767044" w:rsidRPr="00D269B3" w14:paraId="16FA46A4" w14:textId="77777777" w:rsidTr="008217D9">
        <w:trPr>
          <w:trHeight w:val="1493"/>
        </w:trPr>
        <w:tc>
          <w:tcPr>
            <w:tcW w:w="4323" w:type="dxa"/>
          </w:tcPr>
          <w:p w14:paraId="6E7F8469" w14:textId="77777777" w:rsidR="00767044" w:rsidRPr="00D269B3" w:rsidRDefault="00767044" w:rsidP="00C2305C">
            <w:pPr>
              <w:rPr>
                <w:rFonts w:ascii="Arial Narrow" w:hAnsi="Arial Narrow"/>
                <w:b/>
                <w:bCs/>
              </w:rPr>
            </w:pPr>
          </w:p>
        </w:tc>
        <w:tc>
          <w:tcPr>
            <w:tcW w:w="4324" w:type="dxa"/>
          </w:tcPr>
          <w:p w14:paraId="2D079560" w14:textId="77777777" w:rsidR="00767044" w:rsidRPr="00D269B3" w:rsidRDefault="00767044" w:rsidP="00AC5CE3">
            <w:pPr>
              <w:rPr>
                <w:rFonts w:ascii="Arial Narrow" w:hAnsi="Arial Narrow"/>
                <w:b/>
                <w:bCs/>
              </w:rPr>
            </w:pPr>
          </w:p>
        </w:tc>
      </w:tr>
    </w:tbl>
    <w:p w14:paraId="0969D63D" w14:textId="77777777" w:rsidR="00767044" w:rsidRDefault="00767044" w:rsidP="00C2305C">
      <w:pPr>
        <w:pStyle w:val="BodyText"/>
        <w:rPr>
          <w:lang w:eastAsia="en-AU"/>
        </w:rPr>
      </w:pPr>
    </w:p>
    <w:tbl>
      <w:tblPr>
        <w:tblStyle w:val="VCAAclosedtable"/>
        <w:tblW w:w="0" w:type="auto"/>
        <w:tblLook w:val="04A0" w:firstRow="1" w:lastRow="0" w:firstColumn="1" w:lastColumn="0" w:noHBand="0" w:noVBand="1"/>
      </w:tblPr>
      <w:tblGrid>
        <w:gridCol w:w="1575"/>
        <w:gridCol w:w="1815"/>
        <w:gridCol w:w="1876"/>
        <w:gridCol w:w="1765"/>
        <w:gridCol w:w="1611"/>
      </w:tblGrid>
      <w:tr w:rsidR="00767044" w:rsidRPr="00E33AEA" w14:paraId="0E509C3E" w14:textId="77777777" w:rsidTr="00272C79">
        <w:trPr>
          <w:cnfStyle w:val="100000000000" w:firstRow="1" w:lastRow="0" w:firstColumn="0" w:lastColumn="0" w:oddVBand="0" w:evenVBand="0" w:oddHBand="0" w:evenHBand="0" w:firstRowFirstColumn="0" w:firstRowLastColumn="0" w:lastRowFirstColumn="0" w:lastRowLastColumn="0"/>
        </w:trPr>
        <w:tc>
          <w:tcPr>
            <w:tcW w:w="8642" w:type="dxa"/>
            <w:gridSpan w:val="5"/>
            <w:shd w:val="clear" w:color="auto" w:fill="0076A3"/>
          </w:tcPr>
          <w:p w14:paraId="3C4C89B9" w14:textId="5E33C62E" w:rsidR="00767044" w:rsidRPr="00C2305C" w:rsidRDefault="00767044" w:rsidP="00272C79">
            <w:pPr>
              <w:pStyle w:val="TablecondensedBold"/>
              <w:jc w:val="center"/>
              <w:rPr>
                <w:b/>
                <w:bCs w:val="0"/>
                <w:color w:val="FFFFFF" w:themeColor="background1"/>
              </w:rPr>
            </w:pPr>
            <w:r w:rsidRPr="00C2305C">
              <w:rPr>
                <w:b/>
                <w:bCs w:val="0"/>
                <w:color w:val="FFFFFF" w:themeColor="background1"/>
              </w:rPr>
              <w:t>Step 1: Activity 1.1 Brainstorming issues</w:t>
            </w:r>
          </w:p>
          <w:p w14:paraId="5F4C5473" w14:textId="2B333BAA" w:rsidR="00767044" w:rsidRPr="00EE3EFF" w:rsidRDefault="007A02BA" w:rsidP="00272C79">
            <w:pPr>
              <w:pStyle w:val="Tableheadingcondensed"/>
              <w:jc w:val="center"/>
              <w:rPr>
                <w:b w:val="0"/>
                <w:lang w:val="en-AU"/>
              </w:rPr>
            </w:pPr>
            <w:r>
              <w:t>Student reflection</w:t>
            </w:r>
            <w:r w:rsidR="00767044" w:rsidRPr="00C2305C">
              <w:t>: How well did you go with this step? (Please tick the box below)</w:t>
            </w:r>
          </w:p>
        </w:tc>
      </w:tr>
      <w:tr w:rsidR="00767044" w:rsidRPr="00E33AEA" w14:paraId="461C0D8C" w14:textId="77777777" w:rsidTr="00DA73B8">
        <w:trPr>
          <w:cnfStyle w:val="000000100000" w:firstRow="0" w:lastRow="0" w:firstColumn="0" w:lastColumn="0" w:oddVBand="0" w:evenVBand="0" w:oddHBand="1" w:evenHBand="0" w:firstRowFirstColumn="0" w:firstRowLastColumn="0" w:lastRowFirstColumn="0" w:lastRowLastColumn="0"/>
        </w:trPr>
        <w:tc>
          <w:tcPr>
            <w:tcW w:w="1575" w:type="dxa"/>
            <w:vAlign w:val="center"/>
          </w:tcPr>
          <w:p w14:paraId="4586AF8B" w14:textId="61CCE482" w:rsidR="00767044" w:rsidRPr="00EE3EFF" w:rsidRDefault="00DB0AC2" w:rsidP="00DA73B8">
            <w:pPr>
              <w:pStyle w:val="Tablecondensed"/>
              <w:jc w:val="center"/>
            </w:pPr>
            <w:sdt>
              <w:sdtPr>
                <w:rPr>
                  <w:color w:val="2B579A"/>
                  <w:shd w:val="clear" w:color="auto" w:fill="E6E6E6"/>
                </w:rPr>
                <w:id w:val="1109386927"/>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Not Submitted</w:t>
            </w:r>
          </w:p>
        </w:tc>
        <w:tc>
          <w:tcPr>
            <w:tcW w:w="1815" w:type="dxa"/>
            <w:vAlign w:val="center"/>
          </w:tcPr>
          <w:p w14:paraId="5B094A1A" w14:textId="77777777" w:rsidR="00767044" w:rsidRPr="00EE3EFF" w:rsidRDefault="00DB0AC2" w:rsidP="00DA73B8">
            <w:pPr>
              <w:pStyle w:val="Tablecondensed"/>
              <w:jc w:val="center"/>
            </w:pPr>
            <w:sdt>
              <w:sdtPr>
                <w:rPr>
                  <w:color w:val="2B579A"/>
                  <w:shd w:val="clear" w:color="auto" w:fill="E6E6E6"/>
                </w:rPr>
                <w:id w:val="862095698"/>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Beginning</w:t>
            </w:r>
          </w:p>
        </w:tc>
        <w:tc>
          <w:tcPr>
            <w:tcW w:w="1876" w:type="dxa"/>
            <w:vAlign w:val="center"/>
          </w:tcPr>
          <w:p w14:paraId="0E6CA2C9" w14:textId="77777777" w:rsidR="00767044" w:rsidRPr="00EE3EFF" w:rsidRDefault="00DB0AC2" w:rsidP="00DA73B8">
            <w:pPr>
              <w:pStyle w:val="Tablecondensed"/>
              <w:jc w:val="center"/>
              <w:rPr>
                <w:lang w:val="en-AU"/>
              </w:rPr>
            </w:pPr>
            <w:sdt>
              <w:sdtPr>
                <w:rPr>
                  <w:color w:val="2B579A"/>
                  <w:shd w:val="clear" w:color="auto" w:fill="E6E6E6"/>
                  <w:lang w:val="en-AU"/>
                </w:rPr>
                <w:id w:val="2108073710"/>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Consolidating</w:t>
            </w:r>
          </w:p>
        </w:tc>
        <w:tc>
          <w:tcPr>
            <w:tcW w:w="1765" w:type="dxa"/>
            <w:vAlign w:val="center"/>
          </w:tcPr>
          <w:p w14:paraId="78ADBC9A" w14:textId="77777777" w:rsidR="00767044" w:rsidRPr="00EE3EFF" w:rsidRDefault="00DB0AC2" w:rsidP="00DA73B8">
            <w:pPr>
              <w:pStyle w:val="Tablecondensed"/>
              <w:jc w:val="center"/>
              <w:rPr>
                <w:lang w:val="en-AU"/>
              </w:rPr>
            </w:pPr>
            <w:sdt>
              <w:sdtPr>
                <w:rPr>
                  <w:color w:val="2B579A"/>
                  <w:shd w:val="clear" w:color="auto" w:fill="E6E6E6"/>
                  <w:lang w:val="en-AU"/>
                </w:rPr>
                <w:id w:val="1415503809"/>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Achieving</w:t>
            </w:r>
          </w:p>
        </w:tc>
        <w:tc>
          <w:tcPr>
            <w:tcW w:w="1611" w:type="dxa"/>
            <w:vAlign w:val="center"/>
          </w:tcPr>
          <w:p w14:paraId="196EAE29" w14:textId="0346B386" w:rsidR="00767044" w:rsidRPr="00C2305C" w:rsidRDefault="00DB0AC2" w:rsidP="00DA73B8">
            <w:pPr>
              <w:pStyle w:val="Tablecondensed"/>
              <w:jc w:val="center"/>
              <w:rPr>
                <w:lang w:val="en-AU"/>
              </w:rPr>
            </w:pPr>
            <w:sdt>
              <w:sdtPr>
                <w:rPr>
                  <w:color w:val="2B579A"/>
                  <w:shd w:val="clear" w:color="auto" w:fill="E6E6E6"/>
                  <w:lang w:val="en-AU"/>
                </w:rPr>
                <w:id w:val="1329334241"/>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Excelling</w:t>
            </w:r>
          </w:p>
        </w:tc>
      </w:tr>
      <w:tr w:rsidR="00767044" w:rsidRPr="00E33AEA" w14:paraId="6F526BAA" w14:textId="77777777" w:rsidTr="00AC5CE3">
        <w:trPr>
          <w:cnfStyle w:val="000000010000" w:firstRow="0" w:lastRow="0" w:firstColumn="0" w:lastColumn="0" w:oddVBand="0" w:evenVBand="0" w:oddHBand="0" w:evenHBand="1" w:firstRowFirstColumn="0" w:firstRowLastColumn="0" w:lastRowFirstColumn="0" w:lastRowLastColumn="0"/>
        </w:trPr>
        <w:tc>
          <w:tcPr>
            <w:tcW w:w="8642" w:type="dxa"/>
            <w:gridSpan w:val="5"/>
          </w:tcPr>
          <w:p w14:paraId="3D40859B" w14:textId="02893C8F" w:rsidR="00767044" w:rsidRPr="00565C7E" w:rsidRDefault="007A02BA" w:rsidP="00C2305C">
            <w:pPr>
              <w:pStyle w:val="Tablecondensed"/>
            </w:pPr>
            <w:r>
              <w:t>Student comment</w:t>
            </w:r>
            <w:r w:rsidR="00767044" w:rsidRPr="00EE3EFF">
              <w:t xml:space="preserve"> (</w:t>
            </w:r>
            <w:r w:rsidR="0079328B">
              <w:t>o</w:t>
            </w:r>
            <w:r w:rsidR="00767044" w:rsidRPr="00EE3EFF">
              <w:t>ptional):</w:t>
            </w:r>
          </w:p>
        </w:tc>
      </w:tr>
      <w:tr w:rsidR="00767044" w:rsidRPr="00E33AEA" w14:paraId="417B0246" w14:textId="77777777" w:rsidTr="00AC5CE3">
        <w:trPr>
          <w:cnfStyle w:val="000000100000" w:firstRow="0" w:lastRow="0" w:firstColumn="0" w:lastColumn="0" w:oddVBand="0" w:evenVBand="0" w:oddHBand="1" w:evenHBand="0" w:firstRowFirstColumn="0" w:firstRowLastColumn="0" w:lastRowFirstColumn="0" w:lastRowLastColumn="0"/>
        </w:trPr>
        <w:tc>
          <w:tcPr>
            <w:tcW w:w="8642" w:type="dxa"/>
            <w:gridSpan w:val="5"/>
            <w:shd w:val="clear" w:color="auto" w:fill="0076A3"/>
          </w:tcPr>
          <w:p w14:paraId="47F9493A" w14:textId="273D19FE" w:rsidR="00767044" w:rsidRPr="00B0720D" w:rsidRDefault="007A02BA" w:rsidP="00B0720D">
            <w:pPr>
              <w:pStyle w:val="Tableheadingcondensed"/>
              <w:jc w:val="center"/>
              <w:rPr>
                <w:rStyle w:val="Bold"/>
              </w:rPr>
            </w:pPr>
            <w:r w:rsidRPr="00B0720D">
              <w:rPr>
                <w:rStyle w:val="Bold"/>
              </w:rPr>
              <w:t>Teacher feedback</w:t>
            </w:r>
          </w:p>
        </w:tc>
      </w:tr>
      <w:tr w:rsidR="00C2305C" w:rsidRPr="00E33AEA" w14:paraId="01293F6D" w14:textId="77777777" w:rsidTr="00DA73B8">
        <w:trPr>
          <w:cnfStyle w:val="000000010000" w:firstRow="0" w:lastRow="0" w:firstColumn="0" w:lastColumn="0" w:oddVBand="0" w:evenVBand="0" w:oddHBand="0" w:evenHBand="1" w:firstRowFirstColumn="0" w:firstRowLastColumn="0" w:lastRowFirstColumn="0" w:lastRowLastColumn="0"/>
        </w:trPr>
        <w:tc>
          <w:tcPr>
            <w:tcW w:w="1575" w:type="dxa"/>
            <w:vAlign w:val="center"/>
          </w:tcPr>
          <w:p w14:paraId="7201C3C7" w14:textId="77777777" w:rsidR="00C2305C" w:rsidRPr="00EE3EFF" w:rsidRDefault="00DB0AC2" w:rsidP="00DA73B8">
            <w:pPr>
              <w:pStyle w:val="Tablecondensed"/>
              <w:jc w:val="center"/>
            </w:pPr>
            <w:sdt>
              <w:sdtPr>
                <w:rPr>
                  <w:color w:val="2B579A"/>
                  <w:shd w:val="clear" w:color="auto" w:fill="E6E6E6"/>
                </w:rPr>
                <w:id w:val="1283450874"/>
                <w14:checkbox>
                  <w14:checked w14:val="0"/>
                  <w14:checkedState w14:val="2612" w14:font="MS Gothic"/>
                  <w14:uncheckedState w14:val="2610" w14:font="MS Gothic"/>
                </w14:checkbox>
              </w:sdtPr>
              <w:sdtEndPr>
                <w:rPr>
                  <w:color w:val="000000" w:themeColor="text1"/>
                  <w:shd w:val="clear" w:color="auto" w:fill="auto"/>
                </w:rPr>
              </w:sdtEndPr>
              <w:sdtContent>
                <w:r w:rsidR="00C2305C" w:rsidRPr="00EE3EFF">
                  <w:rPr>
                    <w:rFonts w:ascii="Segoe UI Symbol" w:hAnsi="Segoe UI Symbol" w:cs="Segoe UI Symbol"/>
                  </w:rPr>
                  <w:t>☐</w:t>
                </w:r>
              </w:sdtContent>
            </w:sdt>
            <w:r w:rsidR="00C2305C" w:rsidRPr="00EE3EFF">
              <w:t>Not Submitted</w:t>
            </w:r>
          </w:p>
        </w:tc>
        <w:tc>
          <w:tcPr>
            <w:tcW w:w="1815" w:type="dxa"/>
            <w:vAlign w:val="center"/>
          </w:tcPr>
          <w:p w14:paraId="48C0A2C1" w14:textId="77777777" w:rsidR="00C2305C" w:rsidRPr="00EE3EFF" w:rsidRDefault="00DB0AC2" w:rsidP="00DA73B8">
            <w:pPr>
              <w:pStyle w:val="Tablecondensed"/>
              <w:jc w:val="center"/>
            </w:pPr>
            <w:sdt>
              <w:sdtPr>
                <w:rPr>
                  <w:color w:val="2B579A"/>
                  <w:shd w:val="clear" w:color="auto" w:fill="E6E6E6"/>
                </w:rPr>
                <w:id w:val="-1124539113"/>
                <w14:checkbox>
                  <w14:checked w14:val="0"/>
                  <w14:checkedState w14:val="2612" w14:font="MS Gothic"/>
                  <w14:uncheckedState w14:val="2610" w14:font="MS Gothic"/>
                </w14:checkbox>
              </w:sdtPr>
              <w:sdtEndPr>
                <w:rPr>
                  <w:color w:val="000000" w:themeColor="text1"/>
                  <w:shd w:val="clear" w:color="auto" w:fill="auto"/>
                </w:rPr>
              </w:sdtEndPr>
              <w:sdtContent>
                <w:r w:rsidR="00C2305C" w:rsidRPr="00EE3EFF">
                  <w:rPr>
                    <w:rFonts w:ascii="Segoe UI Symbol" w:hAnsi="Segoe UI Symbol" w:cs="Segoe UI Symbol"/>
                  </w:rPr>
                  <w:t>☐</w:t>
                </w:r>
              </w:sdtContent>
            </w:sdt>
            <w:r w:rsidR="00C2305C" w:rsidRPr="00EE3EFF">
              <w:t>Beginning</w:t>
            </w:r>
          </w:p>
        </w:tc>
        <w:tc>
          <w:tcPr>
            <w:tcW w:w="1876" w:type="dxa"/>
            <w:vAlign w:val="center"/>
          </w:tcPr>
          <w:p w14:paraId="2130A174" w14:textId="77777777" w:rsidR="00C2305C" w:rsidRPr="00EE3EFF" w:rsidRDefault="00DB0AC2" w:rsidP="00DA73B8">
            <w:pPr>
              <w:pStyle w:val="Tablecondensed"/>
              <w:jc w:val="center"/>
              <w:rPr>
                <w:lang w:val="en-AU"/>
              </w:rPr>
            </w:pPr>
            <w:sdt>
              <w:sdtPr>
                <w:rPr>
                  <w:color w:val="2B579A"/>
                  <w:shd w:val="clear" w:color="auto" w:fill="E6E6E6"/>
                  <w:lang w:val="en-AU"/>
                </w:rPr>
                <w:id w:val="529076780"/>
                <w14:checkbox>
                  <w14:checked w14:val="0"/>
                  <w14:checkedState w14:val="2612" w14:font="MS Gothic"/>
                  <w14:uncheckedState w14:val="2610" w14:font="MS Gothic"/>
                </w14:checkbox>
              </w:sdtPr>
              <w:sdtEndPr/>
              <w:sdtContent>
                <w:r w:rsidR="00C2305C" w:rsidRPr="00EE3EFF">
                  <w:rPr>
                    <w:rFonts w:ascii="Segoe UI Symbol" w:eastAsia="MS Gothic" w:hAnsi="Segoe UI Symbol" w:cs="Segoe UI Symbol"/>
                    <w:lang w:val="en-AU"/>
                  </w:rPr>
                  <w:t>☐</w:t>
                </w:r>
              </w:sdtContent>
            </w:sdt>
            <w:r w:rsidR="00C2305C" w:rsidRPr="00EE3EFF">
              <w:rPr>
                <w:lang w:val="en-AU"/>
              </w:rPr>
              <w:t>Consolidating</w:t>
            </w:r>
          </w:p>
        </w:tc>
        <w:tc>
          <w:tcPr>
            <w:tcW w:w="1765" w:type="dxa"/>
            <w:vAlign w:val="center"/>
          </w:tcPr>
          <w:p w14:paraId="61AEA2B9" w14:textId="77777777" w:rsidR="00C2305C" w:rsidRPr="00EE3EFF" w:rsidRDefault="00DB0AC2" w:rsidP="00DA73B8">
            <w:pPr>
              <w:pStyle w:val="Tablecondensed"/>
              <w:jc w:val="center"/>
              <w:rPr>
                <w:lang w:val="en-AU"/>
              </w:rPr>
            </w:pPr>
            <w:sdt>
              <w:sdtPr>
                <w:rPr>
                  <w:color w:val="2B579A"/>
                  <w:shd w:val="clear" w:color="auto" w:fill="E6E6E6"/>
                  <w:lang w:val="en-AU"/>
                </w:rPr>
                <w:id w:val="2019271829"/>
                <w14:checkbox>
                  <w14:checked w14:val="0"/>
                  <w14:checkedState w14:val="2612" w14:font="MS Gothic"/>
                  <w14:uncheckedState w14:val="2610" w14:font="MS Gothic"/>
                </w14:checkbox>
              </w:sdtPr>
              <w:sdtEndPr/>
              <w:sdtContent>
                <w:r w:rsidR="00C2305C" w:rsidRPr="00EE3EFF">
                  <w:rPr>
                    <w:rFonts w:ascii="Segoe UI Symbol" w:eastAsia="MS Gothic" w:hAnsi="Segoe UI Symbol" w:cs="Segoe UI Symbol"/>
                    <w:lang w:val="en-AU"/>
                  </w:rPr>
                  <w:t>☐</w:t>
                </w:r>
              </w:sdtContent>
            </w:sdt>
            <w:r w:rsidR="00C2305C" w:rsidRPr="00EE3EFF">
              <w:rPr>
                <w:lang w:val="en-AU"/>
              </w:rPr>
              <w:t>Achieving</w:t>
            </w:r>
          </w:p>
        </w:tc>
        <w:tc>
          <w:tcPr>
            <w:tcW w:w="1611" w:type="dxa"/>
            <w:vAlign w:val="center"/>
          </w:tcPr>
          <w:p w14:paraId="03A58D45" w14:textId="77777777" w:rsidR="00C2305C" w:rsidRPr="00C2305C" w:rsidRDefault="00DB0AC2" w:rsidP="00DA73B8">
            <w:pPr>
              <w:pStyle w:val="Tablecondensed"/>
              <w:jc w:val="center"/>
              <w:rPr>
                <w:lang w:val="en-AU"/>
              </w:rPr>
            </w:pPr>
            <w:sdt>
              <w:sdtPr>
                <w:rPr>
                  <w:color w:val="2B579A"/>
                  <w:shd w:val="clear" w:color="auto" w:fill="E6E6E6"/>
                  <w:lang w:val="en-AU"/>
                </w:rPr>
                <w:id w:val="967246989"/>
                <w14:checkbox>
                  <w14:checked w14:val="0"/>
                  <w14:checkedState w14:val="2612" w14:font="MS Gothic"/>
                  <w14:uncheckedState w14:val="2610" w14:font="MS Gothic"/>
                </w14:checkbox>
              </w:sdtPr>
              <w:sdtEndPr/>
              <w:sdtContent>
                <w:r w:rsidR="00C2305C" w:rsidRPr="00EE3EFF">
                  <w:rPr>
                    <w:rFonts w:ascii="Segoe UI Symbol" w:eastAsia="MS Gothic" w:hAnsi="Segoe UI Symbol" w:cs="Segoe UI Symbol"/>
                    <w:lang w:val="en-AU"/>
                  </w:rPr>
                  <w:t>☐</w:t>
                </w:r>
              </w:sdtContent>
            </w:sdt>
            <w:r w:rsidR="00C2305C" w:rsidRPr="00EE3EFF">
              <w:rPr>
                <w:lang w:val="en-AU"/>
              </w:rPr>
              <w:t>Excelling</w:t>
            </w:r>
          </w:p>
        </w:tc>
      </w:tr>
      <w:tr w:rsidR="00767044" w:rsidRPr="00E33AEA" w14:paraId="20B5A2ED" w14:textId="77777777" w:rsidTr="00AC5CE3">
        <w:trPr>
          <w:cnfStyle w:val="000000100000" w:firstRow="0" w:lastRow="0" w:firstColumn="0" w:lastColumn="0" w:oddVBand="0" w:evenVBand="0" w:oddHBand="1" w:evenHBand="0" w:firstRowFirstColumn="0" w:firstRowLastColumn="0" w:lastRowFirstColumn="0" w:lastRowLastColumn="0"/>
        </w:trPr>
        <w:tc>
          <w:tcPr>
            <w:tcW w:w="1575" w:type="dxa"/>
          </w:tcPr>
          <w:p w14:paraId="621E4F08" w14:textId="5AD88B47" w:rsidR="00767044" w:rsidRPr="00EE3EFF" w:rsidRDefault="00767044" w:rsidP="00C2305C">
            <w:pPr>
              <w:pStyle w:val="Tablecondensed"/>
              <w:rPr>
                <w:lang w:val="en-AU"/>
              </w:rPr>
            </w:pPr>
            <w:r w:rsidRPr="00272C79">
              <w:rPr>
                <w:rStyle w:val="Bold"/>
              </w:rPr>
              <w:t>Not Submitted:</w:t>
            </w:r>
            <w:r w:rsidRPr="00EE3EFF">
              <w:t xml:space="preserve"> No work has been submitted or attempted for this activity.</w:t>
            </w:r>
          </w:p>
        </w:tc>
        <w:tc>
          <w:tcPr>
            <w:tcW w:w="1815" w:type="dxa"/>
          </w:tcPr>
          <w:p w14:paraId="3FCACA29" w14:textId="2ABAC9B2" w:rsidR="00767044" w:rsidRPr="00EE3EFF" w:rsidRDefault="00767044" w:rsidP="00C2305C">
            <w:pPr>
              <w:pStyle w:val="Tablecondensed"/>
              <w:rPr>
                <w:lang w:val="en-AU"/>
              </w:rPr>
            </w:pPr>
            <w:r w:rsidRPr="00272C79">
              <w:rPr>
                <w:rStyle w:val="Bold"/>
              </w:rPr>
              <w:t>Beginning:</w:t>
            </w:r>
            <w:r w:rsidRPr="00EE3EFF">
              <w:t xml:space="preserve"> </w:t>
            </w:r>
            <w:r>
              <w:t>You have</w:t>
            </w:r>
            <w:r w:rsidRPr="00EE3EFF">
              <w:t xml:space="preserve"> engage</w:t>
            </w:r>
            <w:r>
              <w:t>d</w:t>
            </w:r>
            <w:r w:rsidRPr="00EE3EFF">
              <w:t xml:space="preserve"> in some aspects of</w:t>
            </w:r>
            <w:r>
              <w:t xml:space="preserve"> the brainstorm.</w:t>
            </w:r>
            <w:r w:rsidRPr="00EE3EFF">
              <w:t xml:space="preserve"> To bump it up, participate and</w:t>
            </w:r>
            <w:r>
              <w:t xml:space="preserve"> </w:t>
            </w:r>
            <w:r w:rsidRPr="00EE3EFF">
              <w:t>contribute to all sections of the brainstorm</w:t>
            </w:r>
            <w:r>
              <w:t>.</w:t>
            </w:r>
          </w:p>
        </w:tc>
        <w:tc>
          <w:tcPr>
            <w:tcW w:w="1876" w:type="dxa"/>
          </w:tcPr>
          <w:p w14:paraId="61BA6215" w14:textId="406405EC" w:rsidR="00767044" w:rsidRPr="00EE3EFF" w:rsidRDefault="00767044" w:rsidP="00C2305C">
            <w:pPr>
              <w:pStyle w:val="Tablecondensed"/>
              <w:rPr>
                <w:lang w:val="en-AU"/>
              </w:rPr>
            </w:pPr>
            <w:r w:rsidRPr="00272C79">
              <w:rPr>
                <w:rStyle w:val="Bold"/>
              </w:rPr>
              <w:t xml:space="preserve">Consolidating: </w:t>
            </w:r>
            <w:r>
              <w:rPr>
                <w:bCs/>
              </w:rPr>
              <w:t>You</w:t>
            </w:r>
            <w:r w:rsidRPr="00565C7E">
              <w:rPr>
                <w:bCs/>
              </w:rPr>
              <w:t xml:space="preserve"> have attempted all parts of the brainstorm.</w:t>
            </w:r>
            <w:r w:rsidRPr="00EE3EFF">
              <w:t xml:space="preserve"> </w:t>
            </w:r>
            <w:r>
              <w:t>You have identified several local and global issues</w:t>
            </w:r>
            <w:r w:rsidRPr="00EE3EFF">
              <w:t xml:space="preserve">. To bump it up, </w:t>
            </w:r>
            <w:r>
              <w:t>add more examples to the tables.</w:t>
            </w:r>
          </w:p>
        </w:tc>
        <w:tc>
          <w:tcPr>
            <w:tcW w:w="1765" w:type="dxa"/>
          </w:tcPr>
          <w:p w14:paraId="46519BA4" w14:textId="5844147C" w:rsidR="00767044" w:rsidRPr="00EE3EFF" w:rsidRDefault="00767044" w:rsidP="00C2305C">
            <w:pPr>
              <w:pStyle w:val="Tablecondensed"/>
              <w:rPr>
                <w:lang w:val="en-AU"/>
              </w:rPr>
            </w:pPr>
            <w:r w:rsidRPr="00272C79">
              <w:rPr>
                <w:rStyle w:val="Bold"/>
              </w:rPr>
              <w:t>Achieving:</w:t>
            </w:r>
            <w:r w:rsidRPr="00565C7E">
              <w:t xml:space="preserve"> </w:t>
            </w:r>
            <w:r>
              <w:t xml:space="preserve">You have attempted </w:t>
            </w:r>
            <w:r w:rsidRPr="00EE3EFF">
              <w:t xml:space="preserve">all </w:t>
            </w:r>
            <w:r>
              <w:t>parts</w:t>
            </w:r>
            <w:r w:rsidRPr="00EE3EFF">
              <w:t xml:space="preserve"> of the brainstorm</w:t>
            </w:r>
            <w:r>
              <w:t>. You have identified a range of local and global issues</w:t>
            </w:r>
            <w:r w:rsidRPr="00EE3EFF">
              <w:t xml:space="preserve">. To bump it up, </w:t>
            </w:r>
            <w:r>
              <w:t>discuss with more peers to gather more examples.</w:t>
            </w:r>
          </w:p>
        </w:tc>
        <w:tc>
          <w:tcPr>
            <w:tcW w:w="1611" w:type="dxa"/>
          </w:tcPr>
          <w:p w14:paraId="43CCBE84" w14:textId="77777777" w:rsidR="00767044" w:rsidRPr="00EE3EFF" w:rsidRDefault="00767044" w:rsidP="00C2305C">
            <w:pPr>
              <w:pStyle w:val="Tablecondensed"/>
              <w:rPr>
                <w:lang w:val="en-AU"/>
              </w:rPr>
            </w:pPr>
            <w:r w:rsidRPr="00272C79">
              <w:rPr>
                <w:rStyle w:val="Bold"/>
              </w:rPr>
              <w:t>Excelling:</w:t>
            </w:r>
            <w:r w:rsidRPr="00EE3EFF">
              <w:t xml:space="preserve"> </w:t>
            </w:r>
            <w:r>
              <w:t>You can</w:t>
            </w:r>
            <w:r w:rsidRPr="00EE3EFF">
              <w:t xml:space="preserve"> </w:t>
            </w:r>
            <w:r>
              <w:t>complete all</w:t>
            </w:r>
            <w:r w:rsidRPr="00EE3EFF">
              <w:t xml:space="preserve"> </w:t>
            </w:r>
            <w:r>
              <w:t>parts</w:t>
            </w:r>
            <w:r w:rsidRPr="00EE3EFF">
              <w:t xml:space="preserve"> of the brainstorm</w:t>
            </w:r>
            <w:r>
              <w:t xml:space="preserve"> in detail. You have identified a range of local and global issues</w:t>
            </w:r>
            <w:r w:rsidRPr="00EE3EFF">
              <w:t>.</w:t>
            </w:r>
            <w:r>
              <w:t xml:space="preserve"> You </w:t>
            </w:r>
            <w:proofErr w:type="gramStart"/>
            <w:r>
              <w:t>have  engaged</w:t>
            </w:r>
            <w:proofErr w:type="gramEnd"/>
            <w:r>
              <w:t xml:space="preserve"> with peers and further added ideas to the table. </w:t>
            </w:r>
            <w:r w:rsidRPr="00EE3EFF">
              <w:t>Excellent work.</w:t>
            </w:r>
          </w:p>
        </w:tc>
      </w:tr>
      <w:tr w:rsidR="00767044" w:rsidRPr="00E33AEA" w14:paraId="48EA475E" w14:textId="77777777" w:rsidTr="00AC5CE3">
        <w:trPr>
          <w:cnfStyle w:val="000000010000" w:firstRow="0" w:lastRow="0" w:firstColumn="0" w:lastColumn="0" w:oddVBand="0" w:evenVBand="0" w:oddHBand="0" w:evenHBand="1" w:firstRowFirstColumn="0" w:firstRowLastColumn="0" w:lastRowFirstColumn="0" w:lastRowLastColumn="0"/>
        </w:trPr>
        <w:tc>
          <w:tcPr>
            <w:tcW w:w="8642" w:type="dxa"/>
            <w:gridSpan w:val="5"/>
          </w:tcPr>
          <w:p w14:paraId="733810D2" w14:textId="1A73563A" w:rsidR="00767044" w:rsidRPr="00EE3EFF" w:rsidRDefault="007A02BA" w:rsidP="00C2305C">
            <w:pPr>
              <w:pStyle w:val="Tablecondensed"/>
              <w:rPr>
                <w:color w:val="000000"/>
              </w:rPr>
            </w:pPr>
            <w:r>
              <w:lastRenderedPageBreak/>
              <w:t>Teacher comment</w:t>
            </w:r>
            <w:r w:rsidR="00767044" w:rsidRPr="00EE3EFF">
              <w:t>:</w:t>
            </w:r>
          </w:p>
        </w:tc>
      </w:tr>
    </w:tbl>
    <w:p w14:paraId="41C46305" w14:textId="77777777" w:rsidR="00767044" w:rsidRPr="00114B6B" w:rsidRDefault="00767044" w:rsidP="00C07DCC">
      <w:pPr>
        <w:pStyle w:val="Heading2"/>
      </w:pPr>
      <w:bookmarkStart w:id="23" w:name="_Toc211332710"/>
      <w:bookmarkStart w:id="24" w:name="_Toc212215008"/>
      <w:r w:rsidRPr="00114B6B">
        <w:t>Activity 1.2 Local and global communities</w:t>
      </w:r>
      <w:bookmarkEnd w:id="23"/>
      <w:bookmarkEnd w:id="24"/>
      <w:r w:rsidRPr="00114B6B">
        <w:t xml:space="preserve"> </w:t>
      </w:r>
    </w:p>
    <w:p w14:paraId="26179108" w14:textId="3155D050" w:rsidR="00767044" w:rsidRPr="00C2305C" w:rsidRDefault="00EA6126" w:rsidP="00C2305C">
      <w:pPr>
        <w:pStyle w:val="BodyText"/>
      </w:pPr>
      <w:r w:rsidRPr="008F3F5A">
        <w:rPr>
          <w:noProof/>
        </w:rPr>
        <w:drawing>
          <wp:inline distT="0" distB="0" distL="0" distR="0" wp14:anchorId="1F5CC64B" wp14:editId="452FFF8A">
            <wp:extent cx="286938" cy="252000"/>
            <wp:effectExtent l="0" t="0" r="5715" b="2540"/>
            <wp:docPr id="1217980254"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8F3F5A">
        <w:t xml:space="preserve"> </w:t>
      </w:r>
      <w:r w:rsidRPr="008F3F5A">
        <w:rPr>
          <w:noProof/>
        </w:rPr>
        <w:drawing>
          <wp:inline distT="0" distB="0" distL="0" distR="0" wp14:anchorId="6D57B894" wp14:editId="595102BF">
            <wp:extent cx="239882" cy="252000"/>
            <wp:effectExtent l="0" t="0" r="1905" b="2540"/>
            <wp:docPr id="1012302337"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C2305C" w:rsidRPr="008F3F5A">
        <w:t xml:space="preserve"> </w:t>
      </w:r>
      <w:r w:rsidR="00622ABB" w:rsidRPr="008F3F5A">
        <w:rPr>
          <w:noProof/>
        </w:rPr>
        <w:drawing>
          <wp:inline distT="0" distB="0" distL="0" distR="0" wp14:anchorId="2B57705C" wp14:editId="547E4014">
            <wp:extent cx="245947" cy="252000"/>
            <wp:effectExtent l="0" t="0" r="0" b="2540"/>
            <wp:docPr id="933329477"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8"/>
                    <a:stretch>
                      <a:fillRect/>
                    </a:stretch>
                  </pic:blipFill>
                  <pic:spPr>
                    <a:xfrm>
                      <a:off x="0" y="0"/>
                      <a:ext cx="245947" cy="252000"/>
                    </a:xfrm>
                    <a:prstGeom prst="rect">
                      <a:avLst/>
                    </a:prstGeom>
                  </pic:spPr>
                </pic:pic>
              </a:graphicData>
            </a:graphic>
          </wp:inline>
        </w:drawing>
      </w:r>
      <w:r w:rsidR="00767044" w:rsidRPr="008F3F5A">
        <w:t xml:space="preserve"> </w:t>
      </w:r>
      <w:r w:rsidR="00540941" w:rsidRPr="008F3F5A">
        <w:rPr>
          <w:noProof/>
        </w:rPr>
        <w:drawing>
          <wp:inline distT="0" distB="0" distL="0" distR="0" wp14:anchorId="7F688E3B" wp14:editId="69256BC3">
            <wp:extent cx="252000" cy="322254"/>
            <wp:effectExtent l="0" t="0" r="2540" b="0"/>
            <wp:docPr id="1298635195"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C2305C" w:rsidRPr="008F3F5A">
        <w:t xml:space="preserve"> </w:t>
      </w:r>
      <w:r w:rsidR="0019162D" w:rsidRPr="008F3F5A">
        <w:rPr>
          <w:noProof/>
        </w:rPr>
        <w:drawing>
          <wp:inline distT="0" distB="0" distL="0" distR="0" wp14:anchorId="258BE0E7" wp14:editId="023FD0F1">
            <wp:extent cx="286094" cy="252000"/>
            <wp:effectExtent l="0" t="0" r="0" b="2540"/>
            <wp:docPr id="1626811461"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8F3F5A">
        <w:t xml:space="preserve"> </w:t>
      </w:r>
      <w:r w:rsidR="008F3F5A">
        <w:t xml:space="preserve"> </w:t>
      </w:r>
      <w:r w:rsidR="00767044" w:rsidRPr="008F3F5A">
        <w:rPr>
          <w:rStyle w:val="Bold"/>
        </w:rPr>
        <w:t>Part 1:</w:t>
      </w:r>
      <w:r w:rsidR="00767044" w:rsidRPr="008F3F5A">
        <w:t xml:space="preserve"> Watch the</w:t>
      </w:r>
      <w:r w:rsidR="00767044" w:rsidRPr="00C2305C">
        <w:t xml:space="preserve"> following video. As you watch the following video, write down some notes on a piece of paper. Write down at least five key points of information from the video.</w:t>
      </w:r>
    </w:p>
    <w:p w14:paraId="7123AE0E" w14:textId="77777777" w:rsidR="00767044" w:rsidRDefault="00767044" w:rsidP="00767044">
      <w:pPr>
        <w:jc w:val="center"/>
        <w:rPr>
          <w:rFonts w:ascii="Arial" w:hAnsi="Arial" w:cs="Arial"/>
          <w:shd w:val="clear" w:color="auto" w:fill="FFFFFF"/>
        </w:rPr>
      </w:pPr>
      <w:r w:rsidRPr="0050671F">
        <w:rPr>
          <w:rFonts w:ascii="Arial" w:hAnsi="Arial" w:cs="Arial"/>
          <w:noProof/>
          <w:shd w:val="clear" w:color="auto" w:fill="FFFFFF"/>
        </w:rPr>
        <w:drawing>
          <wp:inline distT="0" distB="0" distL="0" distR="0" wp14:anchorId="6875B24F" wp14:editId="524E3E53">
            <wp:extent cx="3370978" cy="1511300"/>
            <wp:effectExtent l="0" t="0" r="0" b="0"/>
            <wp:docPr id="601326208" name="Picture 1" descr="A definition of poverty as a noun that means the state of being extremely po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1326208" name="Picture 1" descr="A definition of poverty as a noun that means the state of being extremely poor."/>
                    <pic:cNvPicPr/>
                  </pic:nvPicPr>
                  <pic:blipFill>
                    <a:blip r:embed="rId35"/>
                    <a:stretch>
                      <a:fillRect/>
                    </a:stretch>
                  </pic:blipFill>
                  <pic:spPr>
                    <a:xfrm>
                      <a:off x="0" y="0"/>
                      <a:ext cx="3370978" cy="1511300"/>
                    </a:xfrm>
                    <a:prstGeom prst="rect">
                      <a:avLst/>
                    </a:prstGeom>
                  </pic:spPr>
                </pic:pic>
              </a:graphicData>
            </a:graphic>
          </wp:inline>
        </w:drawing>
      </w:r>
    </w:p>
    <w:p w14:paraId="00D93A3D" w14:textId="77777777" w:rsidR="00767044" w:rsidRPr="006417B8" w:rsidRDefault="00767044" w:rsidP="005C6FB6">
      <w:pPr>
        <w:pStyle w:val="Captionsandfootnotes"/>
      </w:pPr>
      <w:r w:rsidRPr="006417B8">
        <w:rPr>
          <w:rStyle w:val="Bold"/>
        </w:rPr>
        <w:t>Video source:</w:t>
      </w:r>
      <w:r w:rsidRPr="006417B8">
        <w:t xml:space="preserve"> Oxfam GB, </w:t>
      </w:r>
      <w:hyperlink r:id="rId36" w:history="1">
        <w:r w:rsidRPr="006417B8">
          <w:rPr>
            <w:rStyle w:val="Hyperlink"/>
          </w:rPr>
          <w:t>What is poverty? (youtube.com)</w:t>
        </w:r>
      </w:hyperlink>
    </w:p>
    <w:p w14:paraId="7A11A588" w14:textId="512EDA44" w:rsidR="00767044" w:rsidRPr="008F3F5A" w:rsidRDefault="00767044" w:rsidP="008F3F5A">
      <w:pPr>
        <w:pStyle w:val="BodyText"/>
      </w:pPr>
      <w:r w:rsidRPr="008F3F5A">
        <w:t>Take a picture of your handwritten notes and add the image in the space provided below.</w:t>
      </w:r>
    </w:p>
    <w:tbl>
      <w:tblPr>
        <w:tblStyle w:val="TableGrid"/>
        <w:tblW w:w="0" w:type="auto"/>
        <w:tblLook w:val="04A0" w:firstRow="1" w:lastRow="0" w:firstColumn="1" w:lastColumn="0" w:noHBand="0" w:noVBand="1"/>
      </w:tblPr>
      <w:tblGrid>
        <w:gridCol w:w="8805"/>
      </w:tblGrid>
      <w:tr w:rsidR="00767044" w14:paraId="4DD1B01F" w14:textId="77777777" w:rsidTr="008F3F5A">
        <w:trPr>
          <w:trHeight w:val="1700"/>
        </w:trPr>
        <w:tc>
          <w:tcPr>
            <w:tcW w:w="8805" w:type="dxa"/>
          </w:tcPr>
          <w:p w14:paraId="6441DD3F" w14:textId="4F978B71" w:rsidR="00767044" w:rsidRPr="005C6FB6" w:rsidRDefault="0019162D" w:rsidP="008F3F5A">
            <w:pPr>
              <w:pStyle w:val="Tablecondensed"/>
              <w:spacing w:before="240"/>
              <w:rPr>
                <w:shd w:val="clear" w:color="auto" w:fill="FFFFFF"/>
              </w:rPr>
            </w:pPr>
            <w:r w:rsidRPr="008F3F5A">
              <w:rPr>
                <w:noProof/>
              </w:rPr>
              <w:drawing>
                <wp:inline distT="0" distB="0" distL="0" distR="0" wp14:anchorId="0CCC0198" wp14:editId="0965D1B4">
                  <wp:extent cx="286094" cy="252000"/>
                  <wp:effectExtent l="0" t="0" r="0" b="2540"/>
                  <wp:docPr id="162129819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8F3F5A">
              <w:t xml:space="preserve"> </w:t>
            </w:r>
            <w:r w:rsidR="008F3F5A">
              <w:t xml:space="preserve"> </w:t>
            </w:r>
            <w:r w:rsidR="00767044" w:rsidRPr="008F3F5A">
              <w:t>Add your image here.</w:t>
            </w:r>
          </w:p>
        </w:tc>
      </w:tr>
    </w:tbl>
    <w:p w14:paraId="0F3CA6CA" w14:textId="7319DCA1" w:rsidR="00767044" w:rsidRPr="008F3F5A" w:rsidRDefault="00EA6126" w:rsidP="008F3F5A">
      <w:pPr>
        <w:pStyle w:val="BodyText"/>
      </w:pPr>
      <w:r w:rsidRPr="008F3F5A">
        <w:rPr>
          <w:noProof/>
        </w:rPr>
        <w:drawing>
          <wp:inline distT="0" distB="0" distL="0" distR="0" wp14:anchorId="21ECB379" wp14:editId="10ADDBC3">
            <wp:extent cx="286938" cy="252000"/>
            <wp:effectExtent l="0" t="0" r="5715" b="2540"/>
            <wp:docPr id="1607363562"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8F3F5A">
        <w:t xml:space="preserve"> </w:t>
      </w:r>
      <w:r w:rsidRPr="008F3F5A">
        <w:rPr>
          <w:noProof/>
        </w:rPr>
        <w:drawing>
          <wp:inline distT="0" distB="0" distL="0" distR="0" wp14:anchorId="19CE7307" wp14:editId="201FA4EB">
            <wp:extent cx="239882" cy="252000"/>
            <wp:effectExtent l="0" t="0" r="1905" b="2540"/>
            <wp:docPr id="183232700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Pr="008F3F5A">
        <w:t xml:space="preserve"> </w:t>
      </w:r>
      <w:r w:rsidR="00622ABB" w:rsidRPr="008F3F5A">
        <w:rPr>
          <w:noProof/>
        </w:rPr>
        <w:drawing>
          <wp:inline distT="0" distB="0" distL="0" distR="0" wp14:anchorId="6A4E8BCB" wp14:editId="6255D13F">
            <wp:extent cx="245947" cy="252000"/>
            <wp:effectExtent l="0" t="0" r="0" b="2540"/>
            <wp:docPr id="283930689"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8"/>
                    <a:stretch>
                      <a:fillRect/>
                    </a:stretch>
                  </pic:blipFill>
                  <pic:spPr>
                    <a:xfrm>
                      <a:off x="0" y="0"/>
                      <a:ext cx="245947" cy="252000"/>
                    </a:xfrm>
                    <a:prstGeom prst="rect">
                      <a:avLst/>
                    </a:prstGeom>
                  </pic:spPr>
                </pic:pic>
              </a:graphicData>
            </a:graphic>
          </wp:inline>
        </w:drawing>
      </w:r>
      <w:r w:rsidR="00767044" w:rsidRPr="008F3F5A">
        <w:t xml:space="preserve"> </w:t>
      </w:r>
      <w:r w:rsidR="00540941" w:rsidRPr="008F3F5A">
        <w:rPr>
          <w:noProof/>
        </w:rPr>
        <w:drawing>
          <wp:inline distT="0" distB="0" distL="0" distR="0" wp14:anchorId="2B5071F8" wp14:editId="48310C49">
            <wp:extent cx="252000" cy="322254"/>
            <wp:effectExtent l="0" t="0" r="2540" b="0"/>
            <wp:docPr id="629256332"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19162D" w:rsidRPr="008F3F5A">
        <w:t xml:space="preserve"> </w:t>
      </w:r>
      <w:r w:rsidR="0019162D" w:rsidRPr="008F3F5A">
        <w:rPr>
          <w:noProof/>
        </w:rPr>
        <w:drawing>
          <wp:inline distT="0" distB="0" distL="0" distR="0" wp14:anchorId="0B72397C" wp14:editId="38140C96">
            <wp:extent cx="286094" cy="252000"/>
            <wp:effectExtent l="0" t="0" r="0" b="2540"/>
            <wp:docPr id="53082998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8F3F5A">
        <w:t xml:space="preserve"> </w:t>
      </w:r>
      <w:r w:rsidR="008F3F5A">
        <w:t xml:space="preserve"> </w:t>
      </w:r>
      <w:r w:rsidR="00767044" w:rsidRPr="008F3F5A">
        <w:rPr>
          <w:rStyle w:val="Bold"/>
        </w:rPr>
        <w:t>Part 2: Global Community –</w:t>
      </w:r>
      <w:r w:rsidR="00767044" w:rsidRPr="008F3F5A">
        <w:t xml:space="preserve"> Watch the following video and complete the analysis table below.</w:t>
      </w:r>
    </w:p>
    <w:p w14:paraId="24D744EA" w14:textId="77777777" w:rsidR="00767044" w:rsidRDefault="00767044" w:rsidP="00767044">
      <w:pPr>
        <w:spacing w:after="0" w:line="240" w:lineRule="auto"/>
        <w:jc w:val="center"/>
        <w:rPr>
          <w:rFonts w:ascii="Arial" w:hAnsi="Arial" w:cs="Arial"/>
          <w:b/>
          <w:bCs/>
          <w:shd w:val="clear" w:color="auto" w:fill="FFFFFF"/>
          <w:lang w:val="en-AU" w:eastAsia="en-AU"/>
        </w:rPr>
      </w:pPr>
      <w:r w:rsidRPr="00DB584D">
        <w:rPr>
          <w:rFonts w:ascii="Arial" w:hAnsi="Arial" w:cs="Arial"/>
          <w:b/>
          <w:bCs/>
          <w:noProof/>
          <w:shd w:val="clear" w:color="auto" w:fill="FFFFFF"/>
          <w:lang w:val="en-AU" w:eastAsia="en-AU"/>
        </w:rPr>
        <w:drawing>
          <wp:inline distT="0" distB="0" distL="0" distR="0" wp14:anchorId="0127E84D" wp14:editId="5C66D2AC">
            <wp:extent cx="2224363" cy="1670050"/>
            <wp:effectExtent l="0" t="0" r="0" b="0"/>
            <wp:docPr id="52202945" name="Picture 1" descr="A black background with white text reading Cotton On Foundation empowering yout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202945" name="Picture 1" descr="A black background with white text reading Cotton On Foundation empowering youth."/>
                    <pic:cNvPicPr/>
                  </pic:nvPicPr>
                  <pic:blipFill>
                    <a:blip r:embed="rId37"/>
                    <a:stretch>
                      <a:fillRect/>
                    </a:stretch>
                  </pic:blipFill>
                  <pic:spPr>
                    <a:xfrm>
                      <a:off x="0" y="0"/>
                      <a:ext cx="2243405" cy="1684347"/>
                    </a:xfrm>
                    <a:prstGeom prst="rect">
                      <a:avLst/>
                    </a:prstGeom>
                  </pic:spPr>
                </pic:pic>
              </a:graphicData>
            </a:graphic>
          </wp:inline>
        </w:drawing>
      </w:r>
    </w:p>
    <w:p w14:paraId="119608E1" w14:textId="6FB1FB60" w:rsidR="00767044" w:rsidRPr="005C6FB6" w:rsidRDefault="00767044" w:rsidP="00B0720D">
      <w:pPr>
        <w:pStyle w:val="Captionsandfootnotes"/>
      </w:pPr>
      <w:r w:rsidRPr="006417B8">
        <w:rPr>
          <w:rStyle w:val="Bold"/>
        </w:rPr>
        <w:t>Video source:</w:t>
      </w:r>
      <w:r w:rsidRPr="008F3F5A">
        <w:rPr>
          <w:rStyle w:val="BodyTextChar"/>
        </w:rPr>
        <w:t xml:space="preserve"> </w:t>
      </w:r>
      <w:r w:rsidRPr="76FF769F">
        <w:t xml:space="preserve">Cotton </w:t>
      </w:r>
      <w:proofErr w:type="gramStart"/>
      <w:r w:rsidRPr="76FF769F">
        <w:t>On</w:t>
      </w:r>
      <w:proofErr w:type="gramEnd"/>
      <w:r w:rsidRPr="76FF769F">
        <w:t xml:space="preserve"> Foundation, </w:t>
      </w:r>
      <w:hyperlink r:id="rId38" w:history="1">
        <w:r w:rsidRPr="006417B8">
          <w:rPr>
            <w:rStyle w:val="Hyperlink"/>
          </w:rPr>
          <w:t>Cotton On Foundation Turns 10! (youtube.com)</w:t>
        </w:r>
      </w:hyperlink>
    </w:p>
    <w:tbl>
      <w:tblPr>
        <w:tblStyle w:val="TableGrid"/>
        <w:tblW w:w="0" w:type="auto"/>
        <w:tblLook w:val="04A0" w:firstRow="1" w:lastRow="0" w:firstColumn="1" w:lastColumn="0" w:noHBand="0" w:noVBand="1"/>
      </w:tblPr>
      <w:tblGrid>
        <w:gridCol w:w="4625"/>
        <w:gridCol w:w="4274"/>
      </w:tblGrid>
      <w:tr w:rsidR="00767044" w:rsidRPr="00022AC0" w14:paraId="008489E5" w14:textId="77777777" w:rsidTr="005C6FB6">
        <w:trPr>
          <w:trHeight w:val="1266"/>
        </w:trPr>
        <w:tc>
          <w:tcPr>
            <w:tcW w:w="4531" w:type="dxa"/>
            <w:shd w:val="clear" w:color="auto" w:fill="00573F"/>
          </w:tcPr>
          <w:p w14:paraId="5F8028D2" w14:textId="0CBE59EC" w:rsidR="00767044" w:rsidRPr="008F3F5A" w:rsidRDefault="00767044" w:rsidP="008F3F5A">
            <w:pPr>
              <w:pStyle w:val="Tableheadingcondensed"/>
              <w:rPr>
                <w:rStyle w:val="Bold"/>
              </w:rPr>
            </w:pPr>
            <w:r w:rsidRPr="008F3F5A">
              <w:rPr>
                <w:rStyle w:val="Bold"/>
              </w:rPr>
              <w:lastRenderedPageBreak/>
              <w:t xml:space="preserve">What is the Cotton </w:t>
            </w:r>
            <w:proofErr w:type="gramStart"/>
            <w:r w:rsidRPr="008F3F5A">
              <w:rPr>
                <w:rStyle w:val="Bold"/>
              </w:rPr>
              <w:t>On</w:t>
            </w:r>
            <w:proofErr w:type="gramEnd"/>
            <w:r w:rsidRPr="008F3F5A">
              <w:rPr>
                <w:rStyle w:val="Bold"/>
              </w:rPr>
              <w:t xml:space="preserve"> Foundation?</w:t>
            </w:r>
          </w:p>
        </w:tc>
        <w:tc>
          <w:tcPr>
            <w:tcW w:w="4274" w:type="dxa"/>
          </w:tcPr>
          <w:p w14:paraId="52AAE0F2" w14:textId="77777777" w:rsidR="00767044" w:rsidRPr="00022AC0" w:rsidRDefault="00767044" w:rsidP="00AC5CE3">
            <w:pPr>
              <w:pStyle w:val="NormalWeb"/>
              <w:rPr>
                <w:rFonts w:ascii="Arial Narrow" w:hAnsi="Arial Narrow" w:cs="Arial"/>
                <w:b/>
                <w:bCs/>
                <w:color w:val="000000"/>
                <w:sz w:val="20"/>
                <w:szCs w:val="20"/>
              </w:rPr>
            </w:pPr>
          </w:p>
        </w:tc>
      </w:tr>
      <w:tr w:rsidR="00767044" w:rsidRPr="00EE3EFF" w14:paraId="0A758271" w14:textId="77777777" w:rsidTr="005C6FB6">
        <w:trPr>
          <w:trHeight w:val="1256"/>
        </w:trPr>
        <w:tc>
          <w:tcPr>
            <w:tcW w:w="4531" w:type="dxa"/>
            <w:shd w:val="clear" w:color="auto" w:fill="00573F"/>
          </w:tcPr>
          <w:p w14:paraId="575A9CAA" w14:textId="3CB4308B" w:rsidR="00767044" w:rsidRPr="008F3F5A" w:rsidRDefault="00767044" w:rsidP="008F3F5A">
            <w:pPr>
              <w:pStyle w:val="Tableheadingcondensed"/>
              <w:rPr>
                <w:rStyle w:val="Bold"/>
              </w:rPr>
            </w:pPr>
            <w:r w:rsidRPr="008F3F5A">
              <w:rPr>
                <w:rStyle w:val="Bold"/>
              </w:rPr>
              <w:t>How is the Cotton on Foundation making a difference?</w:t>
            </w:r>
          </w:p>
        </w:tc>
        <w:tc>
          <w:tcPr>
            <w:tcW w:w="4274" w:type="dxa"/>
          </w:tcPr>
          <w:p w14:paraId="4A391207"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00026DEB" w14:textId="77777777" w:rsidTr="005C6FB6">
        <w:trPr>
          <w:trHeight w:val="1556"/>
        </w:trPr>
        <w:tc>
          <w:tcPr>
            <w:tcW w:w="4531" w:type="dxa"/>
            <w:shd w:val="clear" w:color="auto" w:fill="00573F"/>
          </w:tcPr>
          <w:p w14:paraId="15173CA3" w14:textId="2EF07F2B" w:rsidR="00767044" w:rsidRPr="008F3F5A" w:rsidRDefault="00767044" w:rsidP="008F3F5A">
            <w:pPr>
              <w:pStyle w:val="Tableheadingcondensed"/>
              <w:rPr>
                <w:rStyle w:val="Bold"/>
              </w:rPr>
            </w:pPr>
            <w:r w:rsidRPr="008F3F5A">
              <w:rPr>
                <w:rStyle w:val="Bold"/>
              </w:rPr>
              <w:t xml:space="preserve">Global community: How can you be involved in supporting the Cotton </w:t>
            </w:r>
            <w:proofErr w:type="gramStart"/>
            <w:r w:rsidRPr="008F3F5A">
              <w:rPr>
                <w:rStyle w:val="Bold"/>
              </w:rPr>
              <w:t>On</w:t>
            </w:r>
            <w:proofErr w:type="gramEnd"/>
            <w:r w:rsidRPr="008F3F5A">
              <w:rPr>
                <w:rStyle w:val="Bold"/>
              </w:rPr>
              <w:t xml:space="preserve"> Foundation?</w:t>
            </w:r>
          </w:p>
        </w:tc>
        <w:tc>
          <w:tcPr>
            <w:tcW w:w="4274" w:type="dxa"/>
          </w:tcPr>
          <w:p w14:paraId="760D8709"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7804A3BC" w14:textId="77777777" w:rsidTr="005C6FB6">
        <w:trPr>
          <w:trHeight w:val="2117"/>
        </w:trPr>
        <w:tc>
          <w:tcPr>
            <w:tcW w:w="4531" w:type="dxa"/>
            <w:shd w:val="clear" w:color="auto" w:fill="00573F"/>
          </w:tcPr>
          <w:p w14:paraId="35D4C2F9" w14:textId="7C32D5C3" w:rsidR="00767044" w:rsidRPr="008F3F5A" w:rsidRDefault="00767044" w:rsidP="008F3F5A">
            <w:pPr>
              <w:pStyle w:val="Tableheadingcondensed"/>
              <w:rPr>
                <w:rStyle w:val="Bold"/>
              </w:rPr>
            </w:pPr>
            <w:r w:rsidRPr="008F3F5A">
              <w:rPr>
                <w:rStyle w:val="Bold"/>
              </w:rPr>
              <w:t xml:space="preserve">In your opinion, is this video an impactful way of sharing information about the Cotton </w:t>
            </w:r>
            <w:proofErr w:type="gramStart"/>
            <w:r w:rsidRPr="008F3F5A">
              <w:rPr>
                <w:rStyle w:val="Bold"/>
              </w:rPr>
              <w:t>On</w:t>
            </w:r>
            <w:proofErr w:type="gramEnd"/>
            <w:r w:rsidRPr="008F3F5A">
              <w:rPr>
                <w:rStyle w:val="Bold"/>
              </w:rPr>
              <w:t xml:space="preserve"> Foundation? </w:t>
            </w:r>
          </w:p>
          <w:p w14:paraId="04DC3D63" w14:textId="336835C1" w:rsidR="00767044" w:rsidRPr="008F3F5A" w:rsidRDefault="00767044" w:rsidP="008F3F5A">
            <w:pPr>
              <w:pStyle w:val="Tableheadingcondensed"/>
              <w:rPr>
                <w:rStyle w:val="Bold"/>
              </w:rPr>
            </w:pPr>
            <w:r w:rsidRPr="008F3F5A">
              <w:rPr>
                <w:rStyle w:val="Bold"/>
              </w:rPr>
              <w:t>(Consider persuasive devices here: images, videos, music, speaking, appealing to audiences’ emotions, inclusive language etc.).</w:t>
            </w:r>
          </w:p>
        </w:tc>
        <w:tc>
          <w:tcPr>
            <w:tcW w:w="4274" w:type="dxa"/>
          </w:tcPr>
          <w:p w14:paraId="102BB67D"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0AA37B60" w14:textId="77777777" w:rsidTr="006301F6">
        <w:trPr>
          <w:trHeight w:val="3962"/>
        </w:trPr>
        <w:tc>
          <w:tcPr>
            <w:tcW w:w="4531" w:type="dxa"/>
            <w:shd w:val="clear" w:color="auto" w:fill="00573F"/>
          </w:tcPr>
          <w:p w14:paraId="5BABEAD5" w14:textId="2457E48D" w:rsidR="00767044" w:rsidRPr="008F3F5A" w:rsidRDefault="00767044" w:rsidP="008F3F5A">
            <w:pPr>
              <w:pStyle w:val="Tableheadingcondensed"/>
              <w:rPr>
                <w:rStyle w:val="Bold"/>
              </w:rPr>
            </w:pPr>
            <w:r w:rsidRPr="008F3F5A">
              <w:rPr>
                <w:rStyle w:val="Bold"/>
              </w:rPr>
              <w:t xml:space="preserve">Using data, identify three key facts from the image below. </w:t>
            </w:r>
          </w:p>
          <w:p w14:paraId="3C3F4548" w14:textId="77777777" w:rsidR="006301F6" w:rsidRDefault="006301F6" w:rsidP="008F3F5A">
            <w:pPr>
              <w:pStyle w:val="Tablecondensed"/>
            </w:pPr>
          </w:p>
          <w:p w14:paraId="722C5CBB" w14:textId="77777777" w:rsidR="006301F6" w:rsidRDefault="006301F6" w:rsidP="008F3F5A">
            <w:pPr>
              <w:pStyle w:val="Tablecondensed"/>
            </w:pPr>
          </w:p>
          <w:p w14:paraId="167E32D5" w14:textId="77777777" w:rsidR="006301F6" w:rsidRDefault="006301F6" w:rsidP="008F3F5A">
            <w:pPr>
              <w:pStyle w:val="Tablecondensed"/>
            </w:pPr>
          </w:p>
          <w:p w14:paraId="3D8297F6" w14:textId="77777777" w:rsidR="006301F6" w:rsidRDefault="006301F6" w:rsidP="008F3F5A">
            <w:pPr>
              <w:pStyle w:val="Tablecondensed"/>
            </w:pPr>
          </w:p>
          <w:p w14:paraId="3B380518" w14:textId="77777777" w:rsidR="006301F6" w:rsidRDefault="006301F6" w:rsidP="008F3F5A">
            <w:pPr>
              <w:pStyle w:val="Tablecondensed"/>
            </w:pPr>
          </w:p>
          <w:p w14:paraId="7516A93E" w14:textId="77777777" w:rsidR="006301F6" w:rsidRDefault="006301F6" w:rsidP="008F3F5A">
            <w:pPr>
              <w:pStyle w:val="Tablecondensed"/>
            </w:pPr>
          </w:p>
          <w:p w14:paraId="7EAE2844" w14:textId="77777777" w:rsidR="006301F6" w:rsidRDefault="006301F6" w:rsidP="008F3F5A">
            <w:pPr>
              <w:pStyle w:val="Tablecondensed"/>
            </w:pPr>
          </w:p>
          <w:p w14:paraId="4632574B" w14:textId="77777777" w:rsidR="006301F6" w:rsidRDefault="006301F6" w:rsidP="008F3F5A">
            <w:pPr>
              <w:pStyle w:val="Tablecondensed"/>
            </w:pPr>
          </w:p>
          <w:p w14:paraId="37C4FE9D" w14:textId="77777777" w:rsidR="006301F6" w:rsidRDefault="006301F6" w:rsidP="008F3F5A">
            <w:pPr>
              <w:pStyle w:val="Tablecondensed"/>
            </w:pPr>
          </w:p>
          <w:p w14:paraId="15C8D43A" w14:textId="77777777" w:rsidR="006301F6" w:rsidRDefault="006301F6" w:rsidP="008F3F5A">
            <w:pPr>
              <w:pStyle w:val="Tablecondensed"/>
            </w:pPr>
          </w:p>
          <w:p w14:paraId="2B2246D3" w14:textId="77777777" w:rsidR="006301F6" w:rsidRDefault="006301F6" w:rsidP="008F3F5A">
            <w:pPr>
              <w:pStyle w:val="Tablecondensed"/>
            </w:pPr>
          </w:p>
          <w:p w14:paraId="7763DBD3" w14:textId="77777777" w:rsidR="006301F6" w:rsidRDefault="006301F6" w:rsidP="008F3F5A">
            <w:pPr>
              <w:pStyle w:val="Tablecondensed"/>
            </w:pPr>
          </w:p>
          <w:p w14:paraId="745D42C5" w14:textId="77777777" w:rsidR="006301F6" w:rsidRDefault="006301F6" w:rsidP="008F3F5A">
            <w:pPr>
              <w:pStyle w:val="Tablecondensed"/>
            </w:pPr>
          </w:p>
          <w:p w14:paraId="3BA9F8A1" w14:textId="77777777" w:rsidR="006301F6" w:rsidRDefault="006301F6" w:rsidP="008F3F5A">
            <w:pPr>
              <w:pStyle w:val="Tablecondensed"/>
            </w:pPr>
          </w:p>
          <w:p w14:paraId="528602CC" w14:textId="77777777" w:rsidR="006301F6" w:rsidRDefault="006301F6" w:rsidP="008F3F5A">
            <w:pPr>
              <w:pStyle w:val="Tablecondensed"/>
            </w:pPr>
          </w:p>
          <w:p w14:paraId="25B89660" w14:textId="77777777" w:rsidR="006301F6" w:rsidRDefault="006301F6" w:rsidP="008F3F5A">
            <w:pPr>
              <w:pStyle w:val="Tablecondensed"/>
            </w:pPr>
          </w:p>
          <w:p w14:paraId="6D5CC1BF" w14:textId="356DA67C" w:rsidR="00767044" w:rsidRDefault="00767044" w:rsidP="008F3F5A">
            <w:pPr>
              <w:pStyle w:val="Tablecondensed"/>
            </w:pPr>
            <w:r>
              <w:rPr>
                <w:noProof/>
              </w:rPr>
              <w:drawing>
                <wp:inline distT="0" distB="0" distL="0" distR="0" wp14:anchorId="0021DAC7" wp14:editId="23C51D38">
                  <wp:extent cx="2799906" cy="3359150"/>
                  <wp:effectExtent l="0" t="0" r="0" b="0"/>
                  <wp:docPr id="917274093" name="Picture 66" descr="An infographic from the Cotton On Foundation, titled 'Through millions of simple actions across the globe, together we have achieved all of this!'. Data provided about those ac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7274093" name="Picture 66" descr="An infographic from the Cotton On Foundation, titled 'Through millions of simple actions across the globe, together we have achieved all of this!'. Data provided about those actions."/>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2838090" cy="3404960"/>
                          </a:xfrm>
                          <a:prstGeom prst="rect">
                            <a:avLst/>
                          </a:prstGeom>
                          <a:noFill/>
                          <a:ln>
                            <a:noFill/>
                          </a:ln>
                        </pic:spPr>
                      </pic:pic>
                    </a:graphicData>
                  </a:graphic>
                </wp:inline>
              </w:drawing>
            </w:r>
          </w:p>
          <w:p w14:paraId="7B751DE5" w14:textId="1F717013" w:rsidR="00767044" w:rsidRPr="00DC057C" w:rsidRDefault="00767044" w:rsidP="00DC057C">
            <w:pPr>
              <w:pStyle w:val="Captionsandfootnoteswhite"/>
            </w:pPr>
            <w:r w:rsidRPr="00DC057C">
              <w:rPr>
                <w:rStyle w:val="Bold"/>
              </w:rPr>
              <w:t>Image source:</w:t>
            </w:r>
            <w:r w:rsidRPr="00DC057C">
              <w:t xml:space="preserve"> Cotton On Foundation, </w:t>
            </w:r>
            <w:hyperlink r:id="rId40" w:history="1">
              <w:r w:rsidRPr="00DC057C">
                <w:rPr>
                  <w:rStyle w:val="Whitehyperlink"/>
                </w:rPr>
                <w:t>How simple actions are changing the world</w:t>
              </w:r>
            </w:hyperlink>
            <w:r w:rsidRPr="00DC057C">
              <w:rPr>
                <w:rStyle w:val="Whitehyperlink"/>
              </w:rPr>
              <w:t xml:space="preserve"> </w:t>
            </w:r>
          </w:p>
        </w:tc>
        <w:tc>
          <w:tcPr>
            <w:tcW w:w="4274" w:type="dxa"/>
          </w:tcPr>
          <w:p w14:paraId="5708E0C3" w14:textId="77777777" w:rsidR="00767044" w:rsidRPr="00EE3EFF" w:rsidRDefault="00767044" w:rsidP="00AC5CE3">
            <w:pPr>
              <w:pStyle w:val="NormalWeb"/>
              <w:rPr>
                <w:rFonts w:ascii="Arial Narrow" w:hAnsi="Arial Narrow" w:cs="Arial"/>
                <w:color w:val="000000"/>
                <w:sz w:val="20"/>
                <w:szCs w:val="20"/>
              </w:rPr>
            </w:pPr>
          </w:p>
        </w:tc>
      </w:tr>
    </w:tbl>
    <w:p w14:paraId="24EE1CB0" w14:textId="1467A8C7" w:rsidR="005C6FB6" w:rsidRDefault="005C6FB6" w:rsidP="006301F6">
      <w:pPr>
        <w:pStyle w:val="BodyText"/>
      </w:pPr>
    </w:p>
    <w:p w14:paraId="108A878F" w14:textId="1633C449" w:rsidR="00767044" w:rsidRPr="006301F6" w:rsidRDefault="00EA6126" w:rsidP="006301F6">
      <w:pPr>
        <w:pStyle w:val="BodyText"/>
      </w:pPr>
      <w:r w:rsidRPr="006301F6">
        <w:rPr>
          <w:noProof/>
        </w:rPr>
        <w:lastRenderedPageBreak/>
        <w:drawing>
          <wp:inline distT="0" distB="0" distL="0" distR="0" wp14:anchorId="05488CAD" wp14:editId="4B498B67">
            <wp:extent cx="286938" cy="252000"/>
            <wp:effectExtent l="0" t="0" r="5715" b="2540"/>
            <wp:docPr id="1511045525"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6301F6">
        <w:t xml:space="preserve"> </w:t>
      </w:r>
      <w:r w:rsidR="000614CB" w:rsidRPr="006301F6">
        <w:rPr>
          <w:noProof/>
        </w:rPr>
        <w:drawing>
          <wp:inline distT="0" distB="0" distL="0" distR="0" wp14:anchorId="2254D280" wp14:editId="2B1C350B">
            <wp:extent cx="239882" cy="252000"/>
            <wp:effectExtent l="0" t="0" r="1905" b="2540"/>
            <wp:docPr id="1871554470"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0614CB" w:rsidRPr="006301F6">
        <w:t xml:space="preserve"> </w:t>
      </w:r>
      <w:r w:rsidR="00622ABB" w:rsidRPr="006301F6">
        <w:rPr>
          <w:noProof/>
        </w:rPr>
        <w:drawing>
          <wp:inline distT="0" distB="0" distL="0" distR="0" wp14:anchorId="62CCF879" wp14:editId="6C652D58">
            <wp:extent cx="245947" cy="252000"/>
            <wp:effectExtent l="0" t="0" r="0" b="2540"/>
            <wp:docPr id="1666974796"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8"/>
                    <a:stretch>
                      <a:fillRect/>
                    </a:stretch>
                  </pic:blipFill>
                  <pic:spPr>
                    <a:xfrm>
                      <a:off x="0" y="0"/>
                      <a:ext cx="245947" cy="252000"/>
                    </a:xfrm>
                    <a:prstGeom prst="rect">
                      <a:avLst/>
                    </a:prstGeom>
                  </pic:spPr>
                </pic:pic>
              </a:graphicData>
            </a:graphic>
          </wp:inline>
        </w:drawing>
      </w:r>
      <w:r w:rsidR="00767044" w:rsidRPr="006301F6">
        <w:t xml:space="preserve"> </w:t>
      </w:r>
      <w:r w:rsidR="00540941" w:rsidRPr="006301F6">
        <w:rPr>
          <w:noProof/>
        </w:rPr>
        <w:drawing>
          <wp:inline distT="0" distB="0" distL="0" distR="0" wp14:anchorId="233C3F90" wp14:editId="595F4B88">
            <wp:extent cx="252000" cy="322254"/>
            <wp:effectExtent l="0" t="0" r="2540" b="0"/>
            <wp:docPr id="557620788"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19162D" w:rsidRPr="006301F6">
        <w:t xml:space="preserve"> </w:t>
      </w:r>
      <w:r w:rsidR="0019162D" w:rsidRPr="006301F6">
        <w:rPr>
          <w:noProof/>
        </w:rPr>
        <w:drawing>
          <wp:inline distT="0" distB="0" distL="0" distR="0" wp14:anchorId="740486B2" wp14:editId="6CB03E9E">
            <wp:extent cx="286094" cy="252000"/>
            <wp:effectExtent l="0" t="0" r="0" b="2540"/>
            <wp:docPr id="105401269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6301F6">
        <w:t xml:space="preserve"> </w:t>
      </w:r>
      <w:r w:rsidR="006301F6">
        <w:t xml:space="preserve"> </w:t>
      </w:r>
      <w:r w:rsidR="00767044" w:rsidRPr="006301F6">
        <w:rPr>
          <w:rStyle w:val="Bold"/>
        </w:rPr>
        <w:t>Part 3: Local Community –</w:t>
      </w:r>
      <w:r w:rsidR="00767044" w:rsidRPr="006301F6">
        <w:t xml:space="preserve"> Watch the following video and complete the analysis table below.</w:t>
      </w:r>
    </w:p>
    <w:p w14:paraId="2D7F393D" w14:textId="77777777" w:rsidR="00767044" w:rsidRDefault="00767044" w:rsidP="00767044">
      <w:pPr>
        <w:spacing w:after="0" w:line="240" w:lineRule="auto"/>
        <w:jc w:val="center"/>
        <w:rPr>
          <w:rFonts w:ascii="Arial" w:eastAsia="Times New Roman" w:hAnsi="Arial" w:cs="Arial"/>
          <w:lang w:val="en-AU" w:eastAsia="en-AU"/>
        </w:rPr>
      </w:pPr>
      <w:r w:rsidRPr="00DB584D">
        <w:rPr>
          <w:rFonts w:ascii="Arial" w:eastAsia="Times New Roman" w:hAnsi="Arial" w:cs="Arial"/>
          <w:noProof/>
          <w:lang w:val="en-AU" w:eastAsia="en-AU"/>
        </w:rPr>
        <w:drawing>
          <wp:inline distT="0" distB="0" distL="0" distR="0" wp14:anchorId="6DD38EA4" wp14:editId="75C3405D">
            <wp:extent cx="4925695" cy="2413591"/>
            <wp:effectExtent l="0" t="0" r="1905" b="0"/>
            <wp:docPr id="1800920378" name="Picture 1" descr="Four people smiling alongside the caption 'know your neighbourhood hou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0920378" name="Picture 1" descr="Four people smiling alongside the caption 'know your neighbourhood house'."/>
                    <pic:cNvPicPr/>
                  </pic:nvPicPr>
                  <pic:blipFill>
                    <a:blip r:embed="rId41"/>
                    <a:stretch>
                      <a:fillRect/>
                    </a:stretch>
                  </pic:blipFill>
                  <pic:spPr>
                    <a:xfrm>
                      <a:off x="0" y="0"/>
                      <a:ext cx="4933677" cy="2417502"/>
                    </a:xfrm>
                    <a:prstGeom prst="rect">
                      <a:avLst/>
                    </a:prstGeom>
                  </pic:spPr>
                </pic:pic>
              </a:graphicData>
            </a:graphic>
          </wp:inline>
        </w:drawing>
      </w:r>
    </w:p>
    <w:p w14:paraId="59974AC8" w14:textId="26D3FDDE" w:rsidR="00767044" w:rsidRPr="006301F6" w:rsidRDefault="00767044" w:rsidP="006301F6">
      <w:pPr>
        <w:pStyle w:val="Captionsandfootnotes"/>
      </w:pPr>
      <w:r w:rsidRPr="006301F6">
        <w:rPr>
          <w:rStyle w:val="Bold"/>
        </w:rPr>
        <w:t>Video Link:</w:t>
      </w:r>
      <w:r w:rsidRPr="006301F6">
        <w:t xml:space="preserve"> NH Barwon, </w:t>
      </w:r>
      <w:hyperlink r:id="rId42" w:history="1">
        <w:r w:rsidRPr="006301F6">
          <w:rPr>
            <w:rStyle w:val="Hyperlink"/>
          </w:rPr>
          <w:t>Torquay Community House (youtube.com)</w:t>
        </w:r>
      </w:hyperlink>
    </w:p>
    <w:tbl>
      <w:tblPr>
        <w:tblStyle w:val="TableGrid"/>
        <w:tblW w:w="0" w:type="auto"/>
        <w:tblLook w:val="04A0" w:firstRow="1" w:lastRow="0" w:firstColumn="1" w:lastColumn="0" w:noHBand="0" w:noVBand="1"/>
      </w:tblPr>
      <w:tblGrid>
        <w:gridCol w:w="4673"/>
        <w:gridCol w:w="4132"/>
      </w:tblGrid>
      <w:tr w:rsidR="00767044" w:rsidRPr="00022AC0" w14:paraId="3CCDEAA3" w14:textId="77777777" w:rsidTr="00287FA6">
        <w:trPr>
          <w:trHeight w:val="1411"/>
        </w:trPr>
        <w:tc>
          <w:tcPr>
            <w:tcW w:w="4673" w:type="dxa"/>
            <w:shd w:val="clear" w:color="auto" w:fill="00573F"/>
          </w:tcPr>
          <w:p w14:paraId="4F5C8171" w14:textId="03CF0F67" w:rsidR="00767044" w:rsidRPr="006301F6" w:rsidRDefault="00767044" w:rsidP="006301F6">
            <w:pPr>
              <w:pStyle w:val="Tableheadingcondensed"/>
              <w:rPr>
                <w:rStyle w:val="Bold"/>
              </w:rPr>
            </w:pPr>
            <w:r w:rsidRPr="006301F6">
              <w:rPr>
                <w:rStyle w:val="Bold"/>
              </w:rPr>
              <w:t>What is Torquay Community House?</w:t>
            </w:r>
          </w:p>
        </w:tc>
        <w:tc>
          <w:tcPr>
            <w:tcW w:w="4132" w:type="dxa"/>
          </w:tcPr>
          <w:p w14:paraId="2ADEB4E1" w14:textId="77777777" w:rsidR="00767044" w:rsidRPr="00022AC0" w:rsidRDefault="00767044" w:rsidP="00AC5CE3">
            <w:pPr>
              <w:pStyle w:val="NormalWeb"/>
              <w:rPr>
                <w:rFonts w:ascii="Arial Narrow" w:hAnsi="Arial Narrow" w:cs="Arial"/>
                <w:b/>
                <w:bCs/>
                <w:color w:val="000000"/>
                <w:sz w:val="20"/>
                <w:szCs w:val="20"/>
              </w:rPr>
            </w:pPr>
          </w:p>
        </w:tc>
      </w:tr>
      <w:tr w:rsidR="00767044" w:rsidRPr="00EE3EFF" w14:paraId="14AD5FC7" w14:textId="77777777" w:rsidTr="00287FA6">
        <w:trPr>
          <w:trHeight w:val="1262"/>
        </w:trPr>
        <w:tc>
          <w:tcPr>
            <w:tcW w:w="4673" w:type="dxa"/>
            <w:shd w:val="clear" w:color="auto" w:fill="00573F"/>
          </w:tcPr>
          <w:p w14:paraId="1CA6D6AF" w14:textId="3ADE78DA" w:rsidR="00767044" w:rsidRPr="006301F6" w:rsidRDefault="00767044" w:rsidP="006301F6">
            <w:pPr>
              <w:pStyle w:val="Tableheadingcondensed"/>
              <w:rPr>
                <w:rStyle w:val="Bold"/>
              </w:rPr>
            </w:pPr>
            <w:r w:rsidRPr="006301F6">
              <w:rPr>
                <w:rStyle w:val="Bold"/>
              </w:rPr>
              <w:t>What programs do they run?</w:t>
            </w:r>
          </w:p>
        </w:tc>
        <w:tc>
          <w:tcPr>
            <w:tcW w:w="4132" w:type="dxa"/>
          </w:tcPr>
          <w:p w14:paraId="4786AD26"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730F5939" w14:textId="77777777" w:rsidTr="00287FA6">
        <w:trPr>
          <w:trHeight w:val="1988"/>
        </w:trPr>
        <w:tc>
          <w:tcPr>
            <w:tcW w:w="4673" w:type="dxa"/>
            <w:shd w:val="clear" w:color="auto" w:fill="00573F"/>
          </w:tcPr>
          <w:p w14:paraId="65808088" w14:textId="6507806F" w:rsidR="00767044" w:rsidRPr="006301F6" w:rsidRDefault="00767044" w:rsidP="006301F6">
            <w:pPr>
              <w:pStyle w:val="Tableheadingcondensed"/>
              <w:rPr>
                <w:rStyle w:val="Bold"/>
              </w:rPr>
            </w:pPr>
            <w:r w:rsidRPr="006301F6">
              <w:rPr>
                <w:rStyle w:val="Bold"/>
              </w:rPr>
              <w:t>What are some benefits of having a wide variety of people as part of this community?</w:t>
            </w:r>
          </w:p>
          <w:p w14:paraId="17FC2266" w14:textId="6BD71EA1" w:rsidR="00767044" w:rsidRPr="00287FA6" w:rsidRDefault="00767044" w:rsidP="006301F6">
            <w:pPr>
              <w:pStyle w:val="Tableheadingcondensed"/>
            </w:pPr>
            <w:r w:rsidRPr="00EB32C6">
              <w:t>Torquay Community House includes a wide variety of people (including school students, babies, elderly, etc</w:t>
            </w:r>
            <w:r>
              <w:t>.</w:t>
            </w:r>
            <w:r w:rsidRPr="00EB32C6">
              <w:t>).</w:t>
            </w:r>
          </w:p>
        </w:tc>
        <w:tc>
          <w:tcPr>
            <w:tcW w:w="4132" w:type="dxa"/>
          </w:tcPr>
          <w:p w14:paraId="3EC051CF"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2AB5CC96" w14:textId="77777777" w:rsidTr="00287FA6">
        <w:trPr>
          <w:trHeight w:val="1411"/>
        </w:trPr>
        <w:tc>
          <w:tcPr>
            <w:tcW w:w="4673" w:type="dxa"/>
            <w:shd w:val="clear" w:color="auto" w:fill="00573F"/>
          </w:tcPr>
          <w:p w14:paraId="3C3D79CE" w14:textId="36BEED71" w:rsidR="00767044" w:rsidRPr="006301F6" w:rsidRDefault="00767044" w:rsidP="006301F6">
            <w:pPr>
              <w:pStyle w:val="Tableheadingcondensed"/>
              <w:rPr>
                <w:rStyle w:val="Bold"/>
              </w:rPr>
            </w:pPr>
            <w:r w:rsidRPr="006301F6">
              <w:rPr>
                <w:rStyle w:val="Bold"/>
              </w:rPr>
              <w:t>How does Torquay Community House facilitate a sense of belonging and inclusion in the community?</w:t>
            </w:r>
          </w:p>
        </w:tc>
        <w:tc>
          <w:tcPr>
            <w:tcW w:w="4132" w:type="dxa"/>
          </w:tcPr>
          <w:p w14:paraId="6D929046"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73990EED" w14:textId="77777777" w:rsidTr="00287FA6">
        <w:trPr>
          <w:trHeight w:val="2108"/>
        </w:trPr>
        <w:tc>
          <w:tcPr>
            <w:tcW w:w="4673" w:type="dxa"/>
            <w:shd w:val="clear" w:color="auto" w:fill="00573F"/>
          </w:tcPr>
          <w:p w14:paraId="256AB079" w14:textId="1D9010BA" w:rsidR="00767044" w:rsidRPr="006301F6" w:rsidRDefault="00767044" w:rsidP="006301F6">
            <w:pPr>
              <w:pStyle w:val="Tableheadingcondensed"/>
              <w:rPr>
                <w:rStyle w:val="Bold"/>
              </w:rPr>
            </w:pPr>
            <w:r w:rsidRPr="006301F6">
              <w:rPr>
                <w:rStyle w:val="Bold"/>
              </w:rPr>
              <w:t>In your opinion, is this video an impactful way of sharing information about the Torquay Community House?</w:t>
            </w:r>
          </w:p>
          <w:p w14:paraId="18886351" w14:textId="221F15B2" w:rsidR="00767044" w:rsidRPr="00287FA6" w:rsidRDefault="00767044" w:rsidP="006301F6">
            <w:pPr>
              <w:pStyle w:val="Tableheadingcondensed"/>
            </w:pPr>
            <w:r w:rsidRPr="006301F6">
              <w:t>(Consider persuasive devices here: images, videos, music, speaking, appealing to audiences’ emotions, inclusive language etc.).</w:t>
            </w:r>
          </w:p>
        </w:tc>
        <w:tc>
          <w:tcPr>
            <w:tcW w:w="4132" w:type="dxa"/>
          </w:tcPr>
          <w:p w14:paraId="4356CA3B" w14:textId="77777777" w:rsidR="00767044" w:rsidRPr="00EE3EFF" w:rsidRDefault="00767044" w:rsidP="00AC5CE3">
            <w:pPr>
              <w:pStyle w:val="NormalWeb"/>
              <w:rPr>
                <w:rFonts w:ascii="Arial Narrow" w:hAnsi="Arial Narrow" w:cs="Arial"/>
                <w:color w:val="000000"/>
                <w:sz w:val="20"/>
                <w:szCs w:val="20"/>
              </w:rPr>
            </w:pPr>
          </w:p>
        </w:tc>
      </w:tr>
    </w:tbl>
    <w:p w14:paraId="600E9982" w14:textId="61DCF97D" w:rsidR="00287FA6" w:rsidRPr="006301F6" w:rsidRDefault="00287FA6" w:rsidP="006301F6">
      <w:pPr>
        <w:pStyle w:val="BodyText"/>
      </w:pPr>
    </w:p>
    <w:p w14:paraId="44A30C3C" w14:textId="279155C7" w:rsidR="00767044" w:rsidRPr="006301F6" w:rsidRDefault="00540941" w:rsidP="006301F6">
      <w:pPr>
        <w:pStyle w:val="BodyText"/>
      </w:pPr>
      <w:r w:rsidRPr="006301F6">
        <w:rPr>
          <w:noProof/>
        </w:rPr>
        <w:lastRenderedPageBreak/>
        <w:drawing>
          <wp:inline distT="0" distB="0" distL="0" distR="0" wp14:anchorId="0D94880A" wp14:editId="1633ABD2">
            <wp:extent cx="252000" cy="322254"/>
            <wp:effectExtent l="0" t="0" r="2540" b="0"/>
            <wp:docPr id="1322128734"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287FA6" w:rsidRPr="006301F6">
        <w:t xml:space="preserve"> </w:t>
      </w:r>
      <w:r w:rsidR="0019162D" w:rsidRPr="006301F6">
        <w:rPr>
          <w:noProof/>
        </w:rPr>
        <w:drawing>
          <wp:inline distT="0" distB="0" distL="0" distR="0" wp14:anchorId="3BE551D5" wp14:editId="678123E8">
            <wp:extent cx="286094" cy="252000"/>
            <wp:effectExtent l="0" t="0" r="0" b="2540"/>
            <wp:docPr id="55959700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6301F6">
        <w:t xml:space="preserve"> </w:t>
      </w:r>
      <w:r w:rsidR="00767044" w:rsidRPr="006301F6">
        <w:rPr>
          <w:rStyle w:val="Bold"/>
        </w:rPr>
        <w:t>Part 4: Proofreading and editing –</w:t>
      </w:r>
      <w:r w:rsidR="00767044" w:rsidRPr="006301F6">
        <w:t xml:space="preserve"> Go through the following checklist.</w:t>
      </w:r>
    </w:p>
    <w:tbl>
      <w:tblPr>
        <w:tblStyle w:val="TableGrid"/>
        <w:tblW w:w="0" w:type="auto"/>
        <w:tblLook w:val="04A0" w:firstRow="1" w:lastRow="0" w:firstColumn="1" w:lastColumn="0" w:noHBand="0" w:noVBand="1"/>
      </w:tblPr>
      <w:tblGrid>
        <w:gridCol w:w="4402"/>
        <w:gridCol w:w="4403"/>
      </w:tblGrid>
      <w:tr w:rsidR="00767044" w:rsidRPr="00287FA6" w14:paraId="4203FA48" w14:textId="77777777" w:rsidTr="00AC5CE3">
        <w:tc>
          <w:tcPr>
            <w:tcW w:w="4402" w:type="dxa"/>
            <w:shd w:val="clear" w:color="auto" w:fill="00573F"/>
          </w:tcPr>
          <w:p w14:paraId="69E42E9B" w14:textId="7E201DE6" w:rsidR="00767044" w:rsidRPr="00287FA6" w:rsidRDefault="00767044" w:rsidP="00287FA6">
            <w:pPr>
              <w:pStyle w:val="Tableheadingcondensed"/>
              <w:jc w:val="center"/>
              <w:rPr>
                <w:b/>
                <w:bCs/>
              </w:rPr>
            </w:pPr>
            <w:r w:rsidRPr="00287FA6">
              <w:rPr>
                <w:b/>
                <w:bCs/>
              </w:rPr>
              <w:t>Editing checklist</w:t>
            </w:r>
          </w:p>
        </w:tc>
        <w:tc>
          <w:tcPr>
            <w:tcW w:w="4403" w:type="dxa"/>
            <w:shd w:val="clear" w:color="auto" w:fill="7F3F98"/>
          </w:tcPr>
          <w:p w14:paraId="71DCE32C" w14:textId="77777777" w:rsidR="00767044" w:rsidRPr="00287FA6" w:rsidRDefault="00767044" w:rsidP="00287FA6">
            <w:pPr>
              <w:pStyle w:val="Tableheadingcondensed"/>
              <w:jc w:val="center"/>
              <w:rPr>
                <w:b/>
                <w:bCs/>
              </w:rPr>
            </w:pPr>
            <w:r w:rsidRPr="00287FA6">
              <w:rPr>
                <w:b/>
                <w:bCs/>
              </w:rPr>
              <w:t>Tick the box once complete</w:t>
            </w:r>
          </w:p>
        </w:tc>
      </w:tr>
      <w:tr w:rsidR="00767044" w14:paraId="6C764CEF" w14:textId="77777777" w:rsidTr="00AC5CE3">
        <w:tc>
          <w:tcPr>
            <w:tcW w:w="4402" w:type="dxa"/>
          </w:tcPr>
          <w:p w14:paraId="404D8211" w14:textId="65614C12" w:rsidR="00767044" w:rsidRPr="00287FA6" w:rsidRDefault="00767044" w:rsidP="00287FA6">
            <w:pPr>
              <w:pStyle w:val="Tablecondensed"/>
            </w:pPr>
            <w:r w:rsidRPr="00301734">
              <w:rPr>
                <w:rStyle w:val="Bold"/>
              </w:rPr>
              <w:t>Spelling:</w:t>
            </w:r>
            <w:r w:rsidRPr="00301734">
              <w:t xml:space="preserve"> </w:t>
            </w:r>
            <w:r w:rsidRPr="00770921">
              <w:t>Do you have any red lines under any words?</w:t>
            </w:r>
            <w:r w:rsidRPr="00770921">
              <w:br/>
              <w:t>Use spellchecks.</w:t>
            </w:r>
          </w:p>
        </w:tc>
        <w:tc>
          <w:tcPr>
            <w:tcW w:w="4403" w:type="dxa"/>
          </w:tcPr>
          <w:p w14:paraId="78839EF6" w14:textId="77777777" w:rsidR="00767044" w:rsidRPr="00B912F5" w:rsidRDefault="00DB0AC2" w:rsidP="00287FA6">
            <w:pPr>
              <w:pStyle w:val="Tablecondensed"/>
              <w:jc w:val="center"/>
              <w:rPr>
                <w:sz w:val="24"/>
                <w:szCs w:val="24"/>
              </w:rPr>
            </w:pPr>
            <w:sdt>
              <w:sdtPr>
                <w:rPr>
                  <w:color w:val="2B579A"/>
                  <w:shd w:val="clear" w:color="auto" w:fill="E6E6E6"/>
                </w:rPr>
                <w:id w:val="-1680890546"/>
                <w14:checkbox>
                  <w14:checked w14:val="0"/>
                  <w14:checkedState w14:val="2612" w14:font="MS Gothic"/>
                  <w14:uncheckedState w14:val="2610" w14:font="MS Gothic"/>
                </w14:checkbox>
              </w:sdtPr>
              <w:sdtEndPr>
                <w:rPr>
                  <w:color w:val="auto"/>
                  <w:shd w:val="clear" w:color="auto" w:fill="auto"/>
                </w:rPr>
              </w:sdtEndPr>
              <w:sdtContent>
                <w:r w:rsidR="00767044" w:rsidRPr="00B912F5">
                  <w:rPr>
                    <w:rFonts w:ascii="Segoe UI Symbol" w:hAnsi="Segoe UI Symbol" w:cs="Segoe UI Symbol"/>
                  </w:rPr>
                  <w:t>☐</w:t>
                </w:r>
              </w:sdtContent>
            </w:sdt>
          </w:p>
        </w:tc>
      </w:tr>
      <w:tr w:rsidR="00767044" w14:paraId="5820C9E8" w14:textId="77777777" w:rsidTr="00AC5CE3">
        <w:tc>
          <w:tcPr>
            <w:tcW w:w="4402" w:type="dxa"/>
          </w:tcPr>
          <w:p w14:paraId="6AE218EA" w14:textId="514ADA17" w:rsidR="00767044" w:rsidRPr="00287FA6" w:rsidRDefault="00767044" w:rsidP="00287FA6">
            <w:pPr>
              <w:pStyle w:val="Tablecondensed"/>
              <w:rPr>
                <w:lang w:eastAsia="en-AU"/>
              </w:rPr>
            </w:pPr>
            <w:r w:rsidRPr="00301734">
              <w:rPr>
                <w:rStyle w:val="Bold"/>
              </w:rPr>
              <w:t>Capital letters:</w:t>
            </w:r>
            <w:r w:rsidRPr="00516442">
              <w:rPr>
                <w:lang w:eastAsia="en-AU"/>
              </w:rPr>
              <w:t xml:space="preserve"> At the start of sentences and if I have used ‘I’ stand alone is it a capital?</w:t>
            </w:r>
          </w:p>
        </w:tc>
        <w:tc>
          <w:tcPr>
            <w:tcW w:w="4403" w:type="dxa"/>
          </w:tcPr>
          <w:p w14:paraId="7EE2A6AA" w14:textId="77777777" w:rsidR="00767044" w:rsidRPr="00B912F5" w:rsidRDefault="00DB0AC2" w:rsidP="00287FA6">
            <w:pPr>
              <w:pStyle w:val="Tablecondensed"/>
              <w:jc w:val="center"/>
              <w:rPr>
                <w:sz w:val="24"/>
                <w:szCs w:val="24"/>
              </w:rPr>
            </w:pPr>
            <w:sdt>
              <w:sdtPr>
                <w:rPr>
                  <w:color w:val="2B579A"/>
                  <w:shd w:val="clear" w:color="auto" w:fill="E6E6E6"/>
                </w:rPr>
                <w:id w:val="-997266562"/>
                <w14:checkbox>
                  <w14:checked w14:val="0"/>
                  <w14:checkedState w14:val="2612" w14:font="MS Gothic"/>
                  <w14:uncheckedState w14:val="2610" w14:font="MS Gothic"/>
                </w14:checkbox>
              </w:sdtPr>
              <w:sdtEndPr>
                <w:rPr>
                  <w:color w:val="auto"/>
                  <w:shd w:val="clear" w:color="auto" w:fill="auto"/>
                </w:rPr>
              </w:sdtEndPr>
              <w:sdtContent>
                <w:r w:rsidR="00767044" w:rsidRPr="00B912F5">
                  <w:rPr>
                    <w:rFonts w:ascii="Segoe UI Symbol" w:hAnsi="Segoe UI Symbol" w:cs="Segoe UI Symbol"/>
                  </w:rPr>
                  <w:t>☐</w:t>
                </w:r>
              </w:sdtContent>
            </w:sdt>
          </w:p>
        </w:tc>
      </w:tr>
      <w:tr w:rsidR="00767044" w14:paraId="7CEDB867" w14:textId="77777777" w:rsidTr="00AC5CE3">
        <w:tc>
          <w:tcPr>
            <w:tcW w:w="4402" w:type="dxa"/>
          </w:tcPr>
          <w:p w14:paraId="6CE5CC0C" w14:textId="1A5ABAAE" w:rsidR="00767044" w:rsidRPr="00287FA6" w:rsidRDefault="00767044" w:rsidP="00287FA6">
            <w:pPr>
              <w:pStyle w:val="Tablecondensed"/>
              <w:rPr>
                <w:lang w:eastAsia="en-AU"/>
              </w:rPr>
            </w:pPr>
            <w:r w:rsidRPr="00301734">
              <w:rPr>
                <w:rStyle w:val="Bold"/>
              </w:rPr>
              <w:t>Complete sentences:</w:t>
            </w:r>
            <w:r w:rsidRPr="00516442">
              <w:rPr>
                <w:lang w:eastAsia="en-AU"/>
              </w:rPr>
              <w:t xml:space="preserve"> Have I used full sentences that make sense if I read </w:t>
            </w:r>
            <w:r>
              <w:rPr>
                <w:lang w:eastAsia="en-AU"/>
              </w:rPr>
              <w:t>them</w:t>
            </w:r>
            <w:r w:rsidRPr="00516442">
              <w:rPr>
                <w:lang w:eastAsia="en-AU"/>
              </w:rPr>
              <w:t xml:space="preserve"> out loud?</w:t>
            </w:r>
          </w:p>
        </w:tc>
        <w:tc>
          <w:tcPr>
            <w:tcW w:w="4403" w:type="dxa"/>
          </w:tcPr>
          <w:p w14:paraId="46D1E291" w14:textId="77777777" w:rsidR="00767044" w:rsidRPr="00B912F5" w:rsidRDefault="00DB0AC2" w:rsidP="00287FA6">
            <w:pPr>
              <w:pStyle w:val="Tablecondensed"/>
              <w:jc w:val="center"/>
              <w:rPr>
                <w:b/>
                <w:bCs/>
                <w:sz w:val="24"/>
                <w:szCs w:val="24"/>
              </w:rPr>
            </w:pPr>
            <w:sdt>
              <w:sdtPr>
                <w:id w:val="-889493816"/>
                <w14:checkbox>
                  <w14:checked w14:val="0"/>
                  <w14:checkedState w14:val="2612" w14:font="MS Gothic"/>
                  <w14:uncheckedState w14:val="2610" w14:font="MS Gothic"/>
                </w14:checkbox>
              </w:sdtPr>
              <w:sdtEndPr/>
              <w:sdtContent>
                <w:r w:rsidR="00767044" w:rsidRPr="00B912F5">
                  <w:rPr>
                    <w:rFonts w:ascii="Segoe UI Symbol" w:eastAsia="MS Gothic" w:hAnsi="Segoe UI Symbol" w:cs="Segoe UI Symbol"/>
                  </w:rPr>
                  <w:t>☐</w:t>
                </w:r>
              </w:sdtContent>
            </w:sdt>
          </w:p>
        </w:tc>
      </w:tr>
    </w:tbl>
    <w:p w14:paraId="1D05F12C" w14:textId="77777777" w:rsidR="00767044" w:rsidRPr="00770921" w:rsidRDefault="00767044" w:rsidP="00287FA6">
      <w:pPr>
        <w:pStyle w:val="BodyText"/>
        <w:rPr>
          <w:lang w:eastAsia="en-AU"/>
        </w:rPr>
      </w:pPr>
    </w:p>
    <w:tbl>
      <w:tblPr>
        <w:tblStyle w:val="VCAAclosedtable"/>
        <w:tblW w:w="0" w:type="auto"/>
        <w:tblLook w:val="04A0" w:firstRow="1" w:lastRow="0" w:firstColumn="1" w:lastColumn="0" w:noHBand="0" w:noVBand="1"/>
      </w:tblPr>
      <w:tblGrid>
        <w:gridCol w:w="1575"/>
        <w:gridCol w:w="1815"/>
        <w:gridCol w:w="1876"/>
        <w:gridCol w:w="1765"/>
        <w:gridCol w:w="1747"/>
      </w:tblGrid>
      <w:tr w:rsidR="00767044" w:rsidRPr="00E33AEA" w14:paraId="0C5F6416" w14:textId="77777777" w:rsidTr="00301734">
        <w:trPr>
          <w:cnfStyle w:val="100000000000" w:firstRow="1" w:lastRow="0" w:firstColumn="0" w:lastColumn="0" w:oddVBand="0" w:evenVBand="0" w:oddHBand="0" w:evenHBand="0" w:firstRowFirstColumn="0" w:firstRowLastColumn="0" w:lastRowFirstColumn="0" w:lastRowLastColumn="0"/>
        </w:trPr>
        <w:tc>
          <w:tcPr>
            <w:tcW w:w="8778" w:type="dxa"/>
            <w:gridSpan w:val="5"/>
            <w:shd w:val="clear" w:color="auto" w:fill="0076A3"/>
          </w:tcPr>
          <w:p w14:paraId="0801F4DD" w14:textId="77777777" w:rsidR="00767044" w:rsidRPr="00301734" w:rsidRDefault="00767044" w:rsidP="00301734">
            <w:pPr>
              <w:pStyle w:val="Tableheadingcondensed"/>
              <w:jc w:val="center"/>
            </w:pPr>
            <w:r w:rsidRPr="00EE3EFF">
              <w:t>Step 1</w:t>
            </w:r>
            <w:r>
              <w:t>:</w:t>
            </w:r>
            <w:r w:rsidRPr="00EE3EFF">
              <w:t xml:space="preserve"> Activity </w:t>
            </w:r>
            <w:proofErr w:type="gramStart"/>
            <w:r w:rsidRPr="00EE3EFF">
              <w:t>1.</w:t>
            </w:r>
            <w:r>
              <w:t xml:space="preserve">2 </w:t>
            </w:r>
            <w:r w:rsidRPr="00EE3EFF">
              <w:t xml:space="preserve"> </w:t>
            </w:r>
            <w:r>
              <w:t>Local</w:t>
            </w:r>
            <w:proofErr w:type="gramEnd"/>
            <w:r>
              <w:t xml:space="preserve"> and global communities</w:t>
            </w:r>
          </w:p>
          <w:p w14:paraId="4E1B6786" w14:textId="6883D7C6" w:rsidR="00767044" w:rsidRPr="00EE3EFF" w:rsidRDefault="007A02BA" w:rsidP="00301734">
            <w:pPr>
              <w:pStyle w:val="Tableheadingcondensed"/>
              <w:jc w:val="center"/>
              <w:rPr>
                <w:b w:val="0"/>
                <w:lang w:val="en-AU"/>
              </w:rPr>
            </w:pPr>
            <w:r>
              <w:t>Student reflection</w:t>
            </w:r>
            <w:r w:rsidR="00767044">
              <w:t>:</w:t>
            </w:r>
            <w:r w:rsidR="00767044" w:rsidRPr="00EE3EFF">
              <w:t xml:space="preserve"> How well did you go with this step? (Please </w:t>
            </w:r>
            <w:r w:rsidR="00767044">
              <w:t>tick</w:t>
            </w:r>
            <w:r w:rsidR="00767044" w:rsidRPr="00EE3EFF">
              <w:t xml:space="preserve"> the box below)</w:t>
            </w:r>
          </w:p>
        </w:tc>
      </w:tr>
      <w:tr w:rsidR="00287FA6" w:rsidRPr="00E33AEA" w14:paraId="0B5530FF" w14:textId="77777777" w:rsidTr="00DA73B8">
        <w:trPr>
          <w:cnfStyle w:val="000000100000" w:firstRow="0" w:lastRow="0" w:firstColumn="0" w:lastColumn="0" w:oddVBand="0" w:evenVBand="0" w:oddHBand="1" w:evenHBand="0" w:firstRowFirstColumn="0" w:firstRowLastColumn="0" w:lastRowFirstColumn="0" w:lastRowLastColumn="0"/>
        </w:trPr>
        <w:tc>
          <w:tcPr>
            <w:tcW w:w="1575" w:type="dxa"/>
            <w:vAlign w:val="center"/>
          </w:tcPr>
          <w:p w14:paraId="56A85A4C" w14:textId="77777777" w:rsidR="00287FA6" w:rsidRPr="00EE3EFF" w:rsidRDefault="00DB0AC2" w:rsidP="00DA73B8">
            <w:pPr>
              <w:pStyle w:val="Tablecondensed"/>
              <w:jc w:val="center"/>
            </w:pPr>
            <w:sdt>
              <w:sdtPr>
                <w:rPr>
                  <w:color w:val="2B579A"/>
                  <w:shd w:val="clear" w:color="auto" w:fill="E6E6E6"/>
                </w:rPr>
                <w:id w:val="461701850"/>
                <w14:checkbox>
                  <w14:checked w14:val="0"/>
                  <w14:checkedState w14:val="2612" w14:font="MS Gothic"/>
                  <w14:uncheckedState w14:val="2610" w14:font="MS Gothic"/>
                </w14:checkbox>
              </w:sdtPr>
              <w:sdtEndPr>
                <w:rPr>
                  <w:color w:val="000000" w:themeColor="text1"/>
                  <w:shd w:val="clear" w:color="auto" w:fill="auto"/>
                </w:rPr>
              </w:sdtEndPr>
              <w:sdtContent>
                <w:r w:rsidR="00287FA6" w:rsidRPr="00EE3EFF">
                  <w:rPr>
                    <w:rFonts w:ascii="Segoe UI Symbol" w:hAnsi="Segoe UI Symbol" w:cs="Segoe UI Symbol"/>
                  </w:rPr>
                  <w:t>☐</w:t>
                </w:r>
              </w:sdtContent>
            </w:sdt>
            <w:r w:rsidR="00287FA6" w:rsidRPr="00EE3EFF">
              <w:t>Not Submitted</w:t>
            </w:r>
          </w:p>
        </w:tc>
        <w:tc>
          <w:tcPr>
            <w:tcW w:w="1815" w:type="dxa"/>
            <w:vAlign w:val="center"/>
          </w:tcPr>
          <w:p w14:paraId="139CED81" w14:textId="77777777" w:rsidR="00287FA6" w:rsidRPr="00EE3EFF" w:rsidRDefault="00DB0AC2" w:rsidP="00DA73B8">
            <w:pPr>
              <w:pStyle w:val="Tablecondensed"/>
              <w:jc w:val="center"/>
            </w:pPr>
            <w:sdt>
              <w:sdtPr>
                <w:rPr>
                  <w:color w:val="2B579A"/>
                  <w:shd w:val="clear" w:color="auto" w:fill="E6E6E6"/>
                </w:rPr>
                <w:id w:val="-1444063927"/>
                <w14:checkbox>
                  <w14:checked w14:val="0"/>
                  <w14:checkedState w14:val="2612" w14:font="MS Gothic"/>
                  <w14:uncheckedState w14:val="2610" w14:font="MS Gothic"/>
                </w14:checkbox>
              </w:sdtPr>
              <w:sdtEndPr>
                <w:rPr>
                  <w:color w:val="000000" w:themeColor="text1"/>
                  <w:shd w:val="clear" w:color="auto" w:fill="auto"/>
                </w:rPr>
              </w:sdtEndPr>
              <w:sdtContent>
                <w:r w:rsidR="00287FA6" w:rsidRPr="00EE3EFF">
                  <w:rPr>
                    <w:rFonts w:ascii="Segoe UI Symbol" w:hAnsi="Segoe UI Symbol" w:cs="Segoe UI Symbol"/>
                  </w:rPr>
                  <w:t>☐</w:t>
                </w:r>
              </w:sdtContent>
            </w:sdt>
            <w:r w:rsidR="00287FA6" w:rsidRPr="00EE3EFF">
              <w:t>Beginning</w:t>
            </w:r>
          </w:p>
        </w:tc>
        <w:tc>
          <w:tcPr>
            <w:tcW w:w="1876" w:type="dxa"/>
            <w:vAlign w:val="center"/>
          </w:tcPr>
          <w:p w14:paraId="065023D1" w14:textId="77777777" w:rsidR="00287FA6" w:rsidRPr="00EE3EFF" w:rsidRDefault="00DB0AC2" w:rsidP="00DA73B8">
            <w:pPr>
              <w:pStyle w:val="Tablecondensed"/>
              <w:jc w:val="center"/>
              <w:rPr>
                <w:lang w:val="en-AU"/>
              </w:rPr>
            </w:pPr>
            <w:sdt>
              <w:sdtPr>
                <w:rPr>
                  <w:color w:val="2B579A"/>
                  <w:shd w:val="clear" w:color="auto" w:fill="E6E6E6"/>
                  <w:lang w:val="en-AU"/>
                </w:rPr>
                <w:id w:val="411041010"/>
                <w14:checkbox>
                  <w14:checked w14:val="0"/>
                  <w14:checkedState w14:val="2612" w14:font="MS Gothic"/>
                  <w14:uncheckedState w14:val="2610" w14:font="MS Gothic"/>
                </w14:checkbox>
              </w:sdtPr>
              <w:sdtEndPr/>
              <w:sdtContent>
                <w:r w:rsidR="00287FA6" w:rsidRPr="00EE3EFF">
                  <w:rPr>
                    <w:rFonts w:ascii="Segoe UI Symbol" w:eastAsia="MS Gothic" w:hAnsi="Segoe UI Symbol" w:cs="Segoe UI Symbol"/>
                    <w:lang w:val="en-AU"/>
                  </w:rPr>
                  <w:t>☐</w:t>
                </w:r>
              </w:sdtContent>
            </w:sdt>
            <w:r w:rsidR="00287FA6" w:rsidRPr="00EE3EFF">
              <w:rPr>
                <w:lang w:val="en-AU"/>
              </w:rPr>
              <w:t>Consolidating</w:t>
            </w:r>
          </w:p>
        </w:tc>
        <w:tc>
          <w:tcPr>
            <w:tcW w:w="1765" w:type="dxa"/>
            <w:vAlign w:val="center"/>
          </w:tcPr>
          <w:p w14:paraId="4B7AB402" w14:textId="77777777" w:rsidR="00287FA6" w:rsidRPr="00EE3EFF" w:rsidRDefault="00DB0AC2" w:rsidP="00DA73B8">
            <w:pPr>
              <w:pStyle w:val="Tablecondensed"/>
              <w:jc w:val="center"/>
              <w:rPr>
                <w:lang w:val="en-AU"/>
              </w:rPr>
            </w:pPr>
            <w:sdt>
              <w:sdtPr>
                <w:rPr>
                  <w:color w:val="2B579A"/>
                  <w:shd w:val="clear" w:color="auto" w:fill="E6E6E6"/>
                  <w:lang w:val="en-AU"/>
                </w:rPr>
                <w:id w:val="985281525"/>
                <w14:checkbox>
                  <w14:checked w14:val="0"/>
                  <w14:checkedState w14:val="2612" w14:font="MS Gothic"/>
                  <w14:uncheckedState w14:val="2610" w14:font="MS Gothic"/>
                </w14:checkbox>
              </w:sdtPr>
              <w:sdtEndPr/>
              <w:sdtContent>
                <w:r w:rsidR="00287FA6" w:rsidRPr="00EE3EFF">
                  <w:rPr>
                    <w:rFonts w:ascii="Segoe UI Symbol" w:eastAsia="MS Gothic" w:hAnsi="Segoe UI Symbol" w:cs="Segoe UI Symbol"/>
                    <w:lang w:val="en-AU"/>
                  </w:rPr>
                  <w:t>☐</w:t>
                </w:r>
              </w:sdtContent>
            </w:sdt>
            <w:r w:rsidR="00287FA6" w:rsidRPr="00EE3EFF">
              <w:rPr>
                <w:lang w:val="en-AU"/>
              </w:rPr>
              <w:t>Achieving</w:t>
            </w:r>
          </w:p>
        </w:tc>
        <w:tc>
          <w:tcPr>
            <w:tcW w:w="1747" w:type="dxa"/>
            <w:vAlign w:val="center"/>
          </w:tcPr>
          <w:p w14:paraId="3D589B93" w14:textId="77777777" w:rsidR="00287FA6" w:rsidRPr="00C2305C" w:rsidRDefault="00DB0AC2" w:rsidP="00DA73B8">
            <w:pPr>
              <w:pStyle w:val="Tablecondensed"/>
              <w:jc w:val="center"/>
              <w:rPr>
                <w:lang w:val="en-AU"/>
              </w:rPr>
            </w:pPr>
            <w:sdt>
              <w:sdtPr>
                <w:rPr>
                  <w:color w:val="2B579A"/>
                  <w:shd w:val="clear" w:color="auto" w:fill="E6E6E6"/>
                  <w:lang w:val="en-AU"/>
                </w:rPr>
                <w:id w:val="-2126836662"/>
                <w14:checkbox>
                  <w14:checked w14:val="0"/>
                  <w14:checkedState w14:val="2612" w14:font="MS Gothic"/>
                  <w14:uncheckedState w14:val="2610" w14:font="MS Gothic"/>
                </w14:checkbox>
              </w:sdtPr>
              <w:sdtEndPr/>
              <w:sdtContent>
                <w:r w:rsidR="00287FA6" w:rsidRPr="00EE3EFF">
                  <w:rPr>
                    <w:rFonts w:ascii="Segoe UI Symbol" w:eastAsia="MS Gothic" w:hAnsi="Segoe UI Symbol" w:cs="Segoe UI Symbol"/>
                    <w:lang w:val="en-AU"/>
                  </w:rPr>
                  <w:t>☐</w:t>
                </w:r>
              </w:sdtContent>
            </w:sdt>
            <w:r w:rsidR="00287FA6" w:rsidRPr="00EE3EFF">
              <w:rPr>
                <w:lang w:val="en-AU"/>
              </w:rPr>
              <w:t>Excelling</w:t>
            </w:r>
          </w:p>
        </w:tc>
      </w:tr>
      <w:tr w:rsidR="00767044" w:rsidRPr="00E33AEA" w14:paraId="2F5AA1A7" w14:textId="77777777" w:rsidTr="00AC5CE3">
        <w:trPr>
          <w:cnfStyle w:val="000000010000" w:firstRow="0" w:lastRow="0" w:firstColumn="0" w:lastColumn="0" w:oddVBand="0" w:evenVBand="0" w:oddHBand="0" w:evenHBand="1" w:firstRowFirstColumn="0" w:firstRowLastColumn="0" w:lastRowFirstColumn="0" w:lastRowLastColumn="0"/>
        </w:trPr>
        <w:tc>
          <w:tcPr>
            <w:tcW w:w="8778" w:type="dxa"/>
            <w:gridSpan w:val="5"/>
          </w:tcPr>
          <w:p w14:paraId="4EF1DA90" w14:textId="23F95195" w:rsidR="00767044" w:rsidRPr="00EE3EFF" w:rsidRDefault="007A02BA" w:rsidP="00287FA6">
            <w:pPr>
              <w:pStyle w:val="Tablecondensed"/>
            </w:pPr>
            <w:r>
              <w:t>Student comment</w:t>
            </w:r>
            <w:r w:rsidR="00767044" w:rsidRPr="00EE3EFF">
              <w:t xml:space="preserve"> (</w:t>
            </w:r>
            <w:r w:rsidR="0079328B">
              <w:t>o</w:t>
            </w:r>
            <w:r w:rsidR="00767044" w:rsidRPr="00EE3EFF">
              <w:t>ptional):</w:t>
            </w:r>
          </w:p>
        </w:tc>
      </w:tr>
      <w:tr w:rsidR="00767044" w:rsidRPr="00E33AEA" w14:paraId="49D25C4F" w14:textId="77777777" w:rsidTr="00AC5CE3">
        <w:trPr>
          <w:cnfStyle w:val="000000100000" w:firstRow="0" w:lastRow="0" w:firstColumn="0" w:lastColumn="0" w:oddVBand="0" w:evenVBand="0" w:oddHBand="1" w:evenHBand="0" w:firstRowFirstColumn="0" w:firstRowLastColumn="0" w:lastRowFirstColumn="0" w:lastRowLastColumn="0"/>
        </w:trPr>
        <w:tc>
          <w:tcPr>
            <w:tcW w:w="8778" w:type="dxa"/>
            <w:gridSpan w:val="5"/>
            <w:shd w:val="clear" w:color="auto" w:fill="0076A3"/>
          </w:tcPr>
          <w:p w14:paraId="42F84741" w14:textId="18028387" w:rsidR="00767044" w:rsidRPr="00EE3EFF" w:rsidRDefault="007A02BA" w:rsidP="00AC5CE3">
            <w:pPr>
              <w:jc w:val="center"/>
              <w:rPr>
                <w:rFonts w:ascii="Arial Narrow" w:hAnsi="Arial Narrow"/>
                <w:b/>
                <w:bCs/>
                <w:lang w:val="en-AU"/>
              </w:rPr>
            </w:pPr>
            <w:r>
              <w:rPr>
                <w:rFonts w:ascii="Arial Narrow" w:hAnsi="Arial Narrow"/>
                <w:b/>
                <w:bCs/>
                <w:color w:val="FFFFFF" w:themeColor="background1"/>
                <w:lang w:val="en-AU"/>
              </w:rPr>
              <w:t>Teacher feedback</w:t>
            </w:r>
          </w:p>
        </w:tc>
      </w:tr>
      <w:tr w:rsidR="00287FA6" w:rsidRPr="00E33AEA" w14:paraId="33D01996" w14:textId="77777777" w:rsidTr="00DA73B8">
        <w:trPr>
          <w:cnfStyle w:val="000000010000" w:firstRow="0" w:lastRow="0" w:firstColumn="0" w:lastColumn="0" w:oddVBand="0" w:evenVBand="0" w:oddHBand="0" w:evenHBand="1" w:firstRowFirstColumn="0" w:firstRowLastColumn="0" w:lastRowFirstColumn="0" w:lastRowLastColumn="0"/>
        </w:trPr>
        <w:tc>
          <w:tcPr>
            <w:tcW w:w="1575" w:type="dxa"/>
            <w:vAlign w:val="center"/>
          </w:tcPr>
          <w:p w14:paraId="3D0B0471" w14:textId="77777777" w:rsidR="00287FA6" w:rsidRPr="00EE3EFF" w:rsidRDefault="00DB0AC2" w:rsidP="00DA73B8">
            <w:pPr>
              <w:pStyle w:val="Tablecondensed"/>
              <w:jc w:val="center"/>
            </w:pPr>
            <w:sdt>
              <w:sdtPr>
                <w:rPr>
                  <w:color w:val="2B579A"/>
                  <w:shd w:val="clear" w:color="auto" w:fill="E6E6E6"/>
                </w:rPr>
                <w:id w:val="423700769"/>
                <w14:checkbox>
                  <w14:checked w14:val="0"/>
                  <w14:checkedState w14:val="2612" w14:font="MS Gothic"/>
                  <w14:uncheckedState w14:val="2610" w14:font="MS Gothic"/>
                </w14:checkbox>
              </w:sdtPr>
              <w:sdtEndPr>
                <w:rPr>
                  <w:color w:val="000000" w:themeColor="text1"/>
                  <w:shd w:val="clear" w:color="auto" w:fill="auto"/>
                </w:rPr>
              </w:sdtEndPr>
              <w:sdtContent>
                <w:r w:rsidR="00287FA6" w:rsidRPr="00EE3EFF">
                  <w:rPr>
                    <w:rFonts w:ascii="Segoe UI Symbol" w:hAnsi="Segoe UI Symbol" w:cs="Segoe UI Symbol"/>
                  </w:rPr>
                  <w:t>☐</w:t>
                </w:r>
              </w:sdtContent>
            </w:sdt>
            <w:r w:rsidR="00287FA6" w:rsidRPr="00EE3EFF">
              <w:t>Not Submitted</w:t>
            </w:r>
          </w:p>
        </w:tc>
        <w:tc>
          <w:tcPr>
            <w:tcW w:w="1815" w:type="dxa"/>
            <w:vAlign w:val="center"/>
          </w:tcPr>
          <w:p w14:paraId="6AB63073" w14:textId="77777777" w:rsidR="00287FA6" w:rsidRPr="00EE3EFF" w:rsidRDefault="00DB0AC2" w:rsidP="00DA73B8">
            <w:pPr>
              <w:pStyle w:val="Tablecondensed"/>
              <w:jc w:val="center"/>
            </w:pPr>
            <w:sdt>
              <w:sdtPr>
                <w:rPr>
                  <w:color w:val="2B579A"/>
                  <w:shd w:val="clear" w:color="auto" w:fill="E6E6E6"/>
                </w:rPr>
                <w:id w:val="668608417"/>
                <w14:checkbox>
                  <w14:checked w14:val="0"/>
                  <w14:checkedState w14:val="2612" w14:font="MS Gothic"/>
                  <w14:uncheckedState w14:val="2610" w14:font="MS Gothic"/>
                </w14:checkbox>
              </w:sdtPr>
              <w:sdtEndPr>
                <w:rPr>
                  <w:color w:val="000000" w:themeColor="text1"/>
                  <w:shd w:val="clear" w:color="auto" w:fill="auto"/>
                </w:rPr>
              </w:sdtEndPr>
              <w:sdtContent>
                <w:r w:rsidR="00287FA6" w:rsidRPr="00EE3EFF">
                  <w:rPr>
                    <w:rFonts w:ascii="Segoe UI Symbol" w:hAnsi="Segoe UI Symbol" w:cs="Segoe UI Symbol"/>
                  </w:rPr>
                  <w:t>☐</w:t>
                </w:r>
              </w:sdtContent>
            </w:sdt>
            <w:r w:rsidR="00287FA6" w:rsidRPr="00EE3EFF">
              <w:t>Beginning</w:t>
            </w:r>
          </w:p>
        </w:tc>
        <w:tc>
          <w:tcPr>
            <w:tcW w:w="1876" w:type="dxa"/>
            <w:vAlign w:val="center"/>
          </w:tcPr>
          <w:p w14:paraId="6A6D9DF7" w14:textId="77777777" w:rsidR="00287FA6" w:rsidRPr="00EE3EFF" w:rsidRDefault="00DB0AC2" w:rsidP="00DA73B8">
            <w:pPr>
              <w:pStyle w:val="Tablecondensed"/>
              <w:jc w:val="center"/>
              <w:rPr>
                <w:lang w:val="en-AU"/>
              </w:rPr>
            </w:pPr>
            <w:sdt>
              <w:sdtPr>
                <w:rPr>
                  <w:color w:val="2B579A"/>
                  <w:shd w:val="clear" w:color="auto" w:fill="E6E6E6"/>
                  <w:lang w:val="en-AU"/>
                </w:rPr>
                <w:id w:val="-1829890325"/>
                <w14:checkbox>
                  <w14:checked w14:val="0"/>
                  <w14:checkedState w14:val="2612" w14:font="MS Gothic"/>
                  <w14:uncheckedState w14:val="2610" w14:font="MS Gothic"/>
                </w14:checkbox>
              </w:sdtPr>
              <w:sdtEndPr/>
              <w:sdtContent>
                <w:r w:rsidR="00287FA6" w:rsidRPr="00EE3EFF">
                  <w:rPr>
                    <w:rFonts w:ascii="Segoe UI Symbol" w:eastAsia="MS Gothic" w:hAnsi="Segoe UI Symbol" w:cs="Segoe UI Symbol"/>
                    <w:lang w:val="en-AU"/>
                  </w:rPr>
                  <w:t>☐</w:t>
                </w:r>
              </w:sdtContent>
            </w:sdt>
            <w:r w:rsidR="00287FA6" w:rsidRPr="00EE3EFF">
              <w:rPr>
                <w:lang w:val="en-AU"/>
              </w:rPr>
              <w:t>Consolidating</w:t>
            </w:r>
          </w:p>
        </w:tc>
        <w:tc>
          <w:tcPr>
            <w:tcW w:w="1765" w:type="dxa"/>
            <w:vAlign w:val="center"/>
          </w:tcPr>
          <w:p w14:paraId="0A52060B" w14:textId="77777777" w:rsidR="00287FA6" w:rsidRPr="00EE3EFF" w:rsidRDefault="00DB0AC2" w:rsidP="00DA73B8">
            <w:pPr>
              <w:pStyle w:val="Tablecondensed"/>
              <w:jc w:val="center"/>
              <w:rPr>
                <w:lang w:val="en-AU"/>
              </w:rPr>
            </w:pPr>
            <w:sdt>
              <w:sdtPr>
                <w:rPr>
                  <w:color w:val="2B579A"/>
                  <w:shd w:val="clear" w:color="auto" w:fill="E6E6E6"/>
                  <w:lang w:val="en-AU"/>
                </w:rPr>
                <w:id w:val="1987740888"/>
                <w14:checkbox>
                  <w14:checked w14:val="0"/>
                  <w14:checkedState w14:val="2612" w14:font="MS Gothic"/>
                  <w14:uncheckedState w14:val="2610" w14:font="MS Gothic"/>
                </w14:checkbox>
              </w:sdtPr>
              <w:sdtEndPr/>
              <w:sdtContent>
                <w:r w:rsidR="00287FA6" w:rsidRPr="00EE3EFF">
                  <w:rPr>
                    <w:rFonts w:ascii="Segoe UI Symbol" w:eastAsia="MS Gothic" w:hAnsi="Segoe UI Symbol" w:cs="Segoe UI Symbol"/>
                    <w:lang w:val="en-AU"/>
                  </w:rPr>
                  <w:t>☐</w:t>
                </w:r>
              </w:sdtContent>
            </w:sdt>
            <w:r w:rsidR="00287FA6" w:rsidRPr="00EE3EFF">
              <w:rPr>
                <w:lang w:val="en-AU"/>
              </w:rPr>
              <w:t>Achieving</w:t>
            </w:r>
          </w:p>
        </w:tc>
        <w:tc>
          <w:tcPr>
            <w:tcW w:w="1747" w:type="dxa"/>
            <w:vAlign w:val="center"/>
          </w:tcPr>
          <w:p w14:paraId="07BE8A66" w14:textId="77777777" w:rsidR="00287FA6" w:rsidRPr="00C2305C" w:rsidRDefault="00DB0AC2" w:rsidP="00DA73B8">
            <w:pPr>
              <w:pStyle w:val="Tablecondensed"/>
              <w:jc w:val="center"/>
              <w:rPr>
                <w:lang w:val="en-AU"/>
              </w:rPr>
            </w:pPr>
            <w:sdt>
              <w:sdtPr>
                <w:rPr>
                  <w:color w:val="2B579A"/>
                  <w:shd w:val="clear" w:color="auto" w:fill="E6E6E6"/>
                  <w:lang w:val="en-AU"/>
                </w:rPr>
                <w:id w:val="-1663697903"/>
                <w14:checkbox>
                  <w14:checked w14:val="0"/>
                  <w14:checkedState w14:val="2612" w14:font="MS Gothic"/>
                  <w14:uncheckedState w14:val="2610" w14:font="MS Gothic"/>
                </w14:checkbox>
              </w:sdtPr>
              <w:sdtEndPr/>
              <w:sdtContent>
                <w:r w:rsidR="00287FA6" w:rsidRPr="00EE3EFF">
                  <w:rPr>
                    <w:rFonts w:ascii="Segoe UI Symbol" w:eastAsia="MS Gothic" w:hAnsi="Segoe UI Symbol" w:cs="Segoe UI Symbol"/>
                    <w:lang w:val="en-AU"/>
                  </w:rPr>
                  <w:t>☐</w:t>
                </w:r>
              </w:sdtContent>
            </w:sdt>
            <w:r w:rsidR="00287FA6" w:rsidRPr="00EE3EFF">
              <w:rPr>
                <w:lang w:val="en-AU"/>
              </w:rPr>
              <w:t>Excelling</w:t>
            </w:r>
          </w:p>
        </w:tc>
      </w:tr>
      <w:tr w:rsidR="00767044" w:rsidRPr="00E33AEA" w14:paraId="1E7F48A9" w14:textId="77777777" w:rsidTr="00AC5CE3">
        <w:trPr>
          <w:cnfStyle w:val="000000100000" w:firstRow="0" w:lastRow="0" w:firstColumn="0" w:lastColumn="0" w:oddVBand="0" w:evenVBand="0" w:oddHBand="1" w:evenHBand="0" w:firstRowFirstColumn="0" w:firstRowLastColumn="0" w:lastRowFirstColumn="0" w:lastRowLastColumn="0"/>
        </w:trPr>
        <w:tc>
          <w:tcPr>
            <w:tcW w:w="1575" w:type="dxa"/>
          </w:tcPr>
          <w:p w14:paraId="178EA93B" w14:textId="290AA840" w:rsidR="00767044" w:rsidRPr="00EE3EFF" w:rsidRDefault="00767044" w:rsidP="00287FA6">
            <w:pPr>
              <w:pStyle w:val="Tablecondensed"/>
              <w:rPr>
                <w:lang w:val="en-AU"/>
              </w:rPr>
            </w:pPr>
            <w:r w:rsidRPr="00301734">
              <w:rPr>
                <w:rStyle w:val="Bold"/>
              </w:rPr>
              <w:t>Not Submitted:</w:t>
            </w:r>
            <w:r w:rsidRPr="00EE3EFF">
              <w:t xml:space="preserve"> No work has been submitted or attempted for this activity.</w:t>
            </w:r>
          </w:p>
        </w:tc>
        <w:tc>
          <w:tcPr>
            <w:tcW w:w="1815" w:type="dxa"/>
          </w:tcPr>
          <w:p w14:paraId="0DE1C856" w14:textId="0DF5C81D" w:rsidR="00767044" w:rsidRPr="00287FA6" w:rsidRDefault="00767044" w:rsidP="00287FA6">
            <w:pPr>
              <w:pStyle w:val="Tablecondensed"/>
              <w:rPr>
                <w:rFonts w:ascii="Arial" w:hAnsi="Arial"/>
                <w:lang w:val="en-US"/>
              </w:rPr>
            </w:pPr>
            <w:r w:rsidRPr="00301734">
              <w:rPr>
                <w:rStyle w:val="Bold"/>
              </w:rPr>
              <w:t>Beginning:</w:t>
            </w:r>
            <w:r w:rsidRPr="00EE3EFF">
              <w:t xml:space="preserve"> </w:t>
            </w:r>
            <w:r>
              <w:t xml:space="preserve">You have watched the videos and provided and attempted some of the questions. </w:t>
            </w:r>
            <w:r w:rsidRPr="00770921">
              <w:t>To bump it up</w:t>
            </w:r>
            <w:r>
              <w:t>,</w:t>
            </w:r>
            <w:r w:rsidRPr="00770921">
              <w:t xml:space="preserve"> complete all sections required</w:t>
            </w:r>
            <w:r>
              <w:t xml:space="preserve"> and use </w:t>
            </w:r>
            <w:r w:rsidRPr="00770921">
              <w:t>the edit checklist.</w:t>
            </w:r>
          </w:p>
        </w:tc>
        <w:tc>
          <w:tcPr>
            <w:tcW w:w="1876" w:type="dxa"/>
          </w:tcPr>
          <w:p w14:paraId="29CF45EA" w14:textId="18E55D12" w:rsidR="00767044" w:rsidRPr="00EE3EFF" w:rsidRDefault="00767044" w:rsidP="00287FA6">
            <w:pPr>
              <w:pStyle w:val="Tablecondensed"/>
              <w:rPr>
                <w:lang w:val="en-AU"/>
              </w:rPr>
            </w:pPr>
            <w:r w:rsidRPr="00301734">
              <w:rPr>
                <w:rStyle w:val="Bold"/>
              </w:rPr>
              <w:t>Consolidating:</w:t>
            </w:r>
            <w:r w:rsidRPr="00EE3EFF">
              <w:t xml:space="preserve"> </w:t>
            </w:r>
            <w:r>
              <w:rPr>
                <w:lang w:val="en-AU"/>
              </w:rPr>
              <w:t>You have watched</w:t>
            </w:r>
            <w:r>
              <w:t xml:space="preserve"> </w:t>
            </w:r>
            <w:proofErr w:type="spellStart"/>
            <w:r>
              <w:t>the</w:t>
            </w:r>
            <w:proofErr w:type="spellEnd"/>
            <w:r>
              <w:t xml:space="preserve"> provided videos</w:t>
            </w:r>
            <w:r w:rsidRPr="0013360C">
              <w:t xml:space="preserve">. </w:t>
            </w:r>
            <w:r>
              <w:t>You have provided</w:t>
            </w:r>
            <w:r w:rsidRPr="0013360C">
              <w:t xml:space="preserve"> basic responses for each </w:t>
            </w:r>
            <w:r>
              <w:t>part</w:t>
            </w:r>
            <w:r w:rsidRPr="0013360C">
              <w:t>.</w:t>
            </w:r>
            <w:r>
              <w:t xml:space="preserve"> You have used the </w:t>
            </w:r>
            <w:r w:rsidRPr="0013360C">
              <w:t>edit checklist</w:t>
            </w:r>
            <w:r>
              <w:t xml:space="preserve"> to improve your work</w:t>
            </w:r>
            <w:r w:rsidRPr="0013360C">
              <w:t>. To bump it up</w:t>
            </w:r>
            <w:r>
              <w:t>,</w:t>
            </w:r>
            <w:r w:rsidRPr="0013360C">
              <w:t xml:space="preserve"> </w:t>
            </w:r>
            <w:r>
              <w:t>provide more</w:t>
            </w:r>
            <w:r w:rsidRPr="0013360C">
              <w:t xml:space="preserve"> details</w:t>
            </w:r>
            <w:r>
              <w:t xml:space="preserve"> in each response.</w:t>
            </w:r>
          </w:p>
        </w:tc>
        <w:tc>
          <w:tcPr>
            <w:tcW w:w="1765" w:type="dxa"/>
          </w:tcPr>
          <w:p w14:paraId="0FB9DE1B" w14:textId="32302965" w:rsidR="00767044" w:rsidRPr="00EE3EFF" w:rsidRDefault="00767044" w:rsidP="00287FA6">
            <w:pPr>
              <w:pStyle w:val="Tablecondensed"/>
              <w:rPr>
                <w:lang w:val="en-AU"/>
              </w:rPr>
            </w:pPr>
            <w:r w:rsidRPr="00301734">
              <w:rPr>
                <w:rStyle w:val="Bold"/>
              </w:rPr>
              <w:t>Achieving:</w:t>
            </w:r>
            <w:r w:rsidRPr="00EE3EFF">
              <w:t xml:space="preserve"> </w:t>
            </w:r>
            <w:r>
              <w:t xml:space="preserve">You have understood </w:t>
            </w:r>
            <w:r w:rsidRPr="0013360C">
              <w:t xml:space="preserve">the material contained in each </w:t>
            </w:r>
            <w:r>
              <w:t>video</w:t>
            </w:r>
            <w:r w:rsidRPr="0013360C">
              <w:t xml:space="preserve">. </w:t>
            </w:r>
            <w:r>
              <w:t>You have</w:t>
            </w:r>
            <w:r w:rsidRPr="0013360C">
              <w:t xml:space="preserve"> provide</w:t>
            </w:r>
            <w:r>
              <w:t>d</w:t>
            </w:r>
            <w:r w:rsidRPr="0013360C">
              <w:t xml:space="preserve"> detailed responses for each </w:t>
            </w:r>
            <w:r>
              <w:t>part</w:t>
            </w:r>
            <w:r w:rsidRPr="0013360C">
              <w:t xml:space="preserve">. </w:t>
            </w:r>
            <w:r>
              <w:t>You have</w:t>
            </w:r>
            <w:r w:rsidRPr="0013360C">
              <w:t xml:space="preserve"> complete</w:t>
            </w:r>
            <w:r>
              <w:t>d</w:t>
            </w:r>
            <w:r w:rsidRPr="0013360C">
              <w:t xml:space="preserve"> the editing checklist</w:t>
            </w:r>
            <w:r>
              <w:t xml:space="preserve"> to improve your work</w:t>
            </w:r>
            <w:r w:rsidRPr="0013360C">
              <w:t>. To bump it up</w:t>
            </w:r>
            <w:r>
              <w:t xml:space="preserve">, </w:t>
            </w:r>
            <w:r w:rsidRPr="0013360C">
              <w:t xml:space="preserve">add more information to </w:t>
            </w:r>
            <w:r>
              <w:t>each</w:t>
            </w:r>
            <w:r w:rsidRPr="0013360C">
              <w:t xml:space="preserve"> response.</w:t>
            </w:r>
          </w:p>
        </w:tc>
        <w:tc>
          <w:tcPr>
            <w:tcW w:w="1747" w:type="dxa"/>
          </w:tcPr>
          <w:p w14:paraId="688A58D8" w14:textId="7CB0E7D2" w:rsidR="00767044" w:rsidRPr="00EE3EFF" w:rsidRDefault="00767044" w:rsidP="00287FA6">
            <w:pPr>
              <w:pStyle w:val="Tablecondensed"/>
              <w:rPr>
                <w:lang w:val="en-AU"/>
              </w:rPr>
            </w:pPr>
            <w:r w:rsidRPr="00301734">
              <w:rPr>
                <w:rStyle w:val="Bold"/>
              </w:rPr>
              <w:t>Excelling:</w:t>
            </w:r>
            <w:r w:rsidRPr="00EE3EFF">
              <w:t xml:space="preserve"> </w:t>
            </w:r>
            <w:r>
              <w:t>You have</w:t>
            </w:r>
            <w:r w:rsidRPr="0013360C">
              <w:t xml:space="preserve"> demonstrate</w:t>
            </w:r>
            <w:r>
              <w:t>d</w:t>
            </w:r>
            <w:r w:rsidRPr="0013360C">
              <w:t xml:space="preserve"> an in</w:t>
            </w:r>
            <w:r>
              <w:t>-</w:t>
            </w:r>
            <w:r w:rsidRPr="0013360C">
              <w:t xml:space="preserve">depth understanding of the material contained in each </w:t>
            </w:r>
            <w:r>
              <w:t>video</w:t>
            </w:r>
            <w:r w:rsidRPr="0013360C">
              <w:t xml:space="preserve">. </w:t>
            </w:r>
            <w:r>
              <w:t>You have</w:t>
            </w:r>
            <w:r w:rsidRPr="0013360C">
              <w:t xml:space="preserve"> provide</w:t>
            </w:r>
            <w:r>
              <w:t>d</w:t>
            </w:r>
            <w:r w:rsidRPr="0013360C">
              <w:t xml:space="preserve"> highly detailed </w:t>
            </w:r>
            <w:r w:rsidRPr="00287FA6">
              <w:t>responses</w:t>
            </w:r>
            <w:r w:rsidRPr="0013360C">
              <w:t xml:space="preserve"> for each section</w:t>
            </w:r>
            <w:r>
              <w:t>. You have</w:t>
            </w:r>
            <w:r w:rsidRPr="0013360C">
              <w:t xml:space="preserve"> </w:t>
            </w:r>
            <w:r>
              <w:t>used</w:t>
            </w:r>
            <w:r w:rsidRPr="0013360C">
              <w:t xml:space="preserve"> the editing checklist</w:t>
            </w:r>
            <w:r>
              <w:t xml:space="preserve"> to check over your work</w:t>
            </w:r>
            <w:r w:rsidRPr="0013360C">
              <w:t xml:space="preserve">. </w:t>
            </w:r>
            <w:proofErr w:type="gramStart"/>
            <w:r w:rsidRPr="0013360C">
              <w:t>Well</w:t>
            </w:r>
            <w:proofErr w:type="gramEnd"/>
            <w:r w:rsidRPr="0013360C">
              <w:t xml:space="preserve"> done!</w:t>
            </w:r>
          </w:p>
        </w:tc>
      </w:tr>
      <w:tr w:rsidR="00767044" w:rsidRPr="00E33AEA" w14:paraId="43B13C5E" w14:textId="77777777" w:rsidTr="00AC5CE3">
        <w:trPr>
          <w:cnfStyle w:val="000000010000" w:firstRow="0" w:lastRow="0" w:firstColumn="0" w:lastColumn="0" w:oddVBand="0" w:evenVBand="0" w:oddHBand="0" w:evenHBand="1" w:firstRowFirstColumn="0" w:firstRowLastColumn="0" w:lastRowFirstColumn="0" w:lastRowLastColumn="0"/>
        </w:trPr>
        <w:tc>
          <w:tcPr>
            <w:tcW w:w="8778" w:type="dxa"/>
            <w:gridSpan w:val="5"/>
          </w:tcPr>
          <w:p w14:paraId="14134E58" w14:textId="339AC8BB" w:rsidR="00767044" w:rsidRPr="00EE3EFF" w:rsidRDefault="007A02BA" w:rsidP="00287FA6">
            <w:pPr>
              <w:pStyle w:val="Tablecondensed"/>
              <w:rPr>
                <w:color w:val="000000"/>
              </w:rPr>
            </w:pPr>
            <w:r>
              <w:t>Teacher comment</w:t>
            </w:r>
            <w:r w:rsidR="00767044" w:rsidRPr="00EE3EFF">
              <w:t>:</w:t>
            </w:r>
          </w:p>
        </w:tc>
      </w:tr>
    </w:tbl>
    <w:p w14:paraId="0165B70C" w14:textId="77777777" w:rsidR="00767044" w:rsidRPr="00906804" w:rsidRDefault="00767044" w:rsidP="00C07DCC">
      <w:pPr>
        <w:pStyle w:val="Heading2"/>
      </w:pPr>
      <w:bookmarkStart w:id="25" w:name="_Toc211332711"/>
      <w:bookmarkStart w:id="26" w:name="_Toc212215009"/>
      <w:r w:rsidRPr="00906804">
        <w:t>Activity 1.3 Community organisation notes</w:t>
      </w:r>
      <w:bookmarkEnd w:id="25"/>
      <w:bookmarkEnd w:id="26"/>
    </w:p>
    <w:p w14:paraId="6948ED27" w14:textId="7CCD0F9D" w:rsidR="00287FA6" w:rsidRPr="007E5440" w:rsidRDefault="00EA6126" w:rsidP="00301734">
      <w:pPr>
        <w:pStyle w:val="BodyText"/>
        <w:rPr>
          <w:rFonts w:eastAsia="Times New Roman"/>
          <w:lang w:eastAsia="en-AU"/>
        </w:rPr>
      </w:pPr>
      <w:r w:rsidRPr="00301734">
        <w:rPr>
          <w:noProof/>
        </w:rPr>
        <w:drawing>
          <wp:inline distT="0" distB="0" distL="0" distR="0" wp14:anchorId="7CBCB7F6" wp14:editId="6EEA5E69">
            <wp:extent cx="286938" cy="252000"/>
            <wp:effectExtent l="0" t="0" r="5715" b="2540"/>
            <wp:docPr id="153252167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301734">
        <w:rPr>
          <w:rStyle w:val="Bold"/>
        </w:rPr>
        <w:t>Teacher advice:</w:t>
      </w:r>
      <w:r w:rsidR="00767044" w:rsidRPr="009B5DF1">
        <w:t xml:space="preserve"> </w:t>
      </w:r>
      <w:r w:rsidR="00767044">
        <w:t xml:space="preserve">Organise site visits or guest speakers from three local community organisations. </w:t>
      </w:r>
      <w:r w:rsidR="00767044">
        <w:rPr>
          <w:rFonts w:eastAsia="Times New Roman"/>
          <w:lang w:eastAsia="en-AU"/>
        </w:rPr>
        <w:t>It is encouraged to include a first nations local organisation for this activity.</w:t>
      </w:r>
    </w:p>
    <w:p w14:paraId="4F1AA2BC" w14:textId="2C933955" w:rsidR="00767044" w:rsidRPr="00301734" w:rsidRDefault="00EA6126" w:rsidP="00287FA6">
      <w:pPr>
        <w:pStyle w:val="BodyText"/>
      </w:pPr>
      <w:r w:rsidRPr="00301734">
        <w:rPr>
          <w:noProof/>
        </w:rPr>
        <w:drawing>
          <wp:inline distT="0" distB="0" distL="0" distR="0" wp14:anchorId="1AA12904" wp14:editId="33AF512D">
            <wp:extent cx="286938" cy="252000"/>
            <wp:effectExtent l="0" t="0" r="5715" b="2540"/>
            <wp:docPr id="91838076"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287FA6" w:rsidRPr="00301734">
        <w:t xml:space="preserve"> </w:t>
      </w:r>
      <w:r w:rsidR="00622ABB" w:rsidRPr="00301734">
        <w:rPr>
          <w:noProof/>
        </w:rPr>
        <w:drawing>
          <wp:inline distT="0" distB="0" distL="0" distR="0" wp14:anchorId="0186D820" wp14:editId="2D1DFE12">
            <wp:extent cx="245947" cy="252000"/>
            <wp:effectExtent l="0" t="0" r="0" b="2540"/>
            <wp:docPr id="1856740724"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8"/>
                    <a:stretch>
                      <a:fillRect/>
                    </a:stretch>
                  </pic:blipFill>
                  <pic:spPr>
                    <a:xfrm>
                      <a:off x="0" y="0"/>
                      <a:ext cx="245947" cy="252000"/>
                    </a:xfrm>
                    <a:prstGeom prst="rect">
                      <a:avLst/>
                    </a:prstGeom>
                  </pic:spPr>
                </pic:pic>
              </a:graphicData>
            </a:graphic>
          </wp:inline>
        </w:drawing>
      </w:r>
      <w:r w:rsidR="00287FA6" w:rsidRPr="00301734">
        <w:t xml:space="preserve"> </w:t>
      </w:r>
      <w:r w:rsidR="000614CB" w:rsidRPr="00301734">
        <w:rPr>
          <w:noProof/>
        </w:rPr>
        <w:drawing>
          <wp:inline distT="0" distB="0" distL="0" distR="0" wp14:anchorId="40EB424B" wp14:editId="1C5B1535">
            <wp:extent cx="239882" cy="252000"/>
            <wp:effectExtent l="0" t="0" r="1905" b="2540"/>
            <wp:docPr id="142371831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287FA6" w:rsidRPr="00301734">
        <w:t xml:space="preserve"> </w:t>
      </w:r>
      <w:r w:rsidR="0019162D" w:rsidRPr="00301734">
        <w:rPr>
          <w:noProof/>
        </w:rPr>
        <w:drawing>
          <wp:inline distT="0" distB="0" distL="0" distR="0" wp14:anchorId="29D0B659" wp14:editId="46F04BEC">
            <wp:extent cx="286094" cy="252000"/>
            <wp:effectExtent l="0" t="0" r="0" b="2540"/>
            <wp:docPr id="30735762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301734">
        <w:t xml:space="preserve"> </w:t>
      </w:r>
      <w:r w:rsidR="00540941" w:rsidRPr="00301734">
        <w:rPr>
          <w:noProof/>
        </w:rPr>
        <w:drawing>
          <wp:inline distT="0" distB="0" distL="0" distR="0" wp14:anchorId="64084D9D" wp14:editId="2D96687D">
            <wp:extent cx="252000" cy="322254"/>
            <wp:effectExtent l="0" t="0" r="2540" b="0"/>
            <wp:docPr id="367779535"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767044" w:rsidRPr="00301734">
        <w:t xml:space="preserve"> </w:t>
      </w:r>
      <w:r w:rsidR="00301734">
        <w:t xml:space="preserve"> </w:t>
      </w:r>
      <w:r w:rsidR="00767044" w:rsidRPr="00301734">
        <w:rPr>
          <w:rStyle w:val="Bold"/>
        </w:rPr>
        <w:t xml:space="preserve">Part 1: </w:t>
      </w:r>
      <w:r w:rsidR="00767044" w:rsidRPr="00301734">
        <w:t>You will listen to three representatives from different local community organisations. Select two out of the three speakers and record notes for them. You can take notes throughout the presentation, and you will have time</w:t>
      </w:r>
      <w:r w:rsidR="00767044" w:rsidRPr="00A1495C">
        <w:t xml:space="preserve"> to complete your notes</w:t>
      </w:r>
      <w:r w:rsidR="00767044">
        <w:t xml:space="preserve"> after the presentations.</w:t>
      </w:r>
    </w:p>
    <w:tbl>
      <w:tblPr>
        <w:tblStyle w:val="TableGrid"/>
        <w:tblW w:w="0" w:type="auto"/>
        <w:tblLook w:val="04A0" w:firstRow="1" w:lastRow="0" w:firstColumn="1" w:lastColumn="0" w:noHBand="0" w:noVBand="1"/>
      </w:tblPr>
      <w:tblGrid>
        <w:gridCol w:w="2263"/>
        <w:gridCol w:w="6542"/>
      </w:tblGrid>
      <w:tr w:rsidR="00767044" w:rsidRPr="00EE3EFF" w14:paraId="29713D33" w14:textId="77777777" w:rsidTr="00AC5CE3">
        <w:tc>
          <w:tcPr>
            <w:tcW w:w="2263" w:type="dxa"/>
            <w:shd w:val="clear" w:color="auto" w:fill="00573F"/>
          </w:tcPr>
          <w:p w14:paraId="3565D91C" w14:textId="02D7BCE6" w:rsidR="00767044" w:rsidRPr="00301734" w:rsidRDefault="00767044" w:rsidP="00301734">
            <w:pPr>
              <w:pStyle w:val="Tableheadingcondensed"/>
              <w:rPr>
                <w:rStyle w:val="Bold"/>
              </w:rPr>
            </w:pPr>
            <w:proofErr w:type="spellStart"/>
            <w:r w:rsidRPr="00301734">
              <w:rPr>
                <w:rStyle w:val="Bold"/>
              </w:rPr>
              <w:t>Organisation</w:t>
            </w:r>
            <w:proofErr w:type="spellEnd"/>
            <w:r w:rsidRPr="00301734">
              <w:rPr>
                <w:rStyle w:val="Bold"/>
              </w:rPr>
              <w:t xml:space="preserve"> name:</w:t>
            </w:r>
          </w:p>
          <w:p w14:paraId="7B3358C7" w14:textId="29767409" w:rsidR="00767044" w:rsidRPr="00301734" w:rsidRDefault="00767044" w:rsidP="00301734">
            <w:pPr>
              <w:pStyle w:val="Tableheadingcondensed"/>
              <w:rPr>
                <w:rStyle w:val="Bold"/>
              </w:rPr>
            </w:pPr>
            <w:r w:rsidRPr="00301734">
              <w:rPr>
                <w:rStyle w:val="Bold"/>
              </w:rPr>
              <w:t>Guest speaker name:</w:t>
            </w:r>
          </w:p>
          <w:p w14:paraId="20C334A5" w14:textId="26EE9BA3" w:rsidR="00767044" w:rsidRPr="00301734" w:rsidRDefault="00767044" w:rsidP="00301734">
            <w:pPr>
              <w:pStyle w:val="Tableheadingcondensed"/>
              <w:rPr>
                <w:rStyle w:val="Bold"/>
              </w:rPr>
            </w:pPr>
            <w:r w:rsidRPr="00301734">
              <w:rPr>
                <w:rStyle w:val="Bold"/>
              </w:rPr>
              <w:lastRenderedPageBreak/>
              <w:t>Date:</w:t>
            </w:r>
          </w:p>
        </w:tc>
        <w:tc>
          <w:tcPr>
            <w:tcW w:w="6542" w:type="dxa"/>
          </w:tcPr>
          <w:p w14:paraId="7BC75768" w14:textId="77777777" w:rsidR="00767044" w:rsidRPr="00022AC0" w:rsidRDefault="00767044" w:rsidP="00AC5CE3">
            <w:pPr>
              <w:pStyle w:val="NormalWeb"/>
              <w:rPr>
                <w:rFonts w:ascii="Arial Narrow" w:hAnsi="Arial Narrow" w:cs="Arial"/>
                <w:b/>
                <w:bCs/>
                <w:color w:val="000000"/>
                <w:sz w:val="20"/>
                <w:szCs w:val="20"/>
              </w:rPr>
            </w:pPr>
          </w:p>
        </w:tc>
      </w:tr>
      <w:tr w:rsidR="00767044" w:rsidRPr="00EE3EFF" w14:paraId="3B83F80D" w14:textId="77777777" w:rsidTr="00AC5CE3">
        <w:tc>
          <w:tcPr>
            <w:tcW w:w="2263" w:type="dxa"/>
            <w:shd w:val="clear" w:color="auto" w:fill="00573F"/>
          </w:tcPr>
          <w:p w14:paraId="5CF32192" w14:textId="404E44C1" w:rsidR="00767044" w:rsidRPr="00301734" w:rsidRDefault="00767044" w:rsidP="00301734">
            <w:pPr>
              <w:pStyle w:val="Tableheadingcondensed"/>
              <w:rPr>
                <w:rStyle w:val="Bold"/>
              </w:rPr>
            </w:pPr>
            <w:r w:rsidRPr="00301734">
              <w:rPr>
                <w:rStyle w:val="Bold"/>
              </w:rPr>
              <w:t xml:space="preserve">Purpose / goal / aim of the </w:t>
            </w:r>
            <w:proofErr w:type="spellStart"/>
            <w:r w:rsidRPr="00301734">
              <w:rPr>
                <w:rStyle w:val="Bold"/>
              </w:rPr>
              <w:t>organisation</w:t>
            </w:r>
            <w:proofErr w:type="spellEnd"/>
            <w:r w:rsidRPr="00301734">
              <w:rPr>
                <w:rStyle w:val="Bold"/>
              </w:rPr>
              <w:t>:</w:t>
            </w:r>
          </w:p>
        </w:tc>
        <w:tc>
          <w:tcPr>
            <w:tcW w:w="6542" w:type="dxa"/>
          </w:tcPr>
          <w:p w14:paraId="765BD193"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6B8C616A" w14:textId="77777777" w:rsidTr="00AC5CE3">
        <w:tc>
          <w:tcPr>
            <w:tcW w:w="2263" w:type="dxa"/>
            <w:shd w:val="clear" w:color="auto" w:fill="00573F"/>
          </w:tcPr>
          <w:p w14:paraId="5354F06A" w14:textId="2AD57F21" w:rsidR="00767044" w:rsidRPr="00301734" w:rsidRDefault="00767044" w:rsidP="00301734">
            <w:pPr>
              <w:pStyle w:val="Tableheadingcondensed"/>
              <w:rPr>
                <w:rStyle w:val="Bold"/>
              </w:rPr>
            </w:pPr>
            <w:r w:rsidRPr="00301734">
              <w:rPr>
                <w:rStyle w:val="Bold"/>
              </w:rPr>
              <w:t xml:space="preserve">How do they facilitate a sense of belonging and inclusion within the community? </w:t>
            </w:r>
          </w:p>
        </w:tc>
        <w:tc>
          <w:tcPr>
            <w:tcW w:w="6542" w:type="dxa"/>
          </w:tcPr>
          <w:p w14:paraId="7C97EDD8"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1B54C36C" w14:textId="77777777" w:rsidTr="00AC5CE3">
        <w:tc>
          <w:tcPr>
            <w:tcW w:w="2263" w:type="dxa"/>
            <w:shd w:val="clear" w:color="auto" w:fill="00573F"/>
          </w:tcPr>
          <w:p w14:paraId="311BA578" w14:textId="15B07589" w:rsidR="00767044" w:rsidRPr="00301734" w:rsidRDefault="00767044" w:rsidP="00301734">
            <w:pPr>
              <w:pStyle w:val="Tableheadingcondensed"/>
              <w:rPr>
                <w:rStyle w:val="Bold"/>
              </w:rPr>
            </w:pPr>
            <w:r w:rsidRPr="00301734">
              <w:rPr>
                <w:rStyle w:val="Bold"/>
              </w:rPr>
              <w:t xml:space="preserve">What are the benefits of this </w:t>
            </w:r>
            <w:proofErr w:type="spellStart"/>
            <w:r w:rsidRPr="00301734">
              <w:rPr>
                <w:rStyle w:val="Bold"/>
              </w:rPr>
              <w:t>organisation</w:t>
            </w:r>
            <w:proofErr w:type="spellEnd"/>
            <w:r w:rsidRPr="00301734">
              <w:rPr>
                <w:rStyle w:val="Bold"/>
              </w:rPr>
              <w:t xml:space="preserve"> on the local community?</w:t>
            </w:r>
          </w:p>
        </w:tc>
        <w:tc>
          <w:tcPr>
            <w:tcW w:w="6542" w:type="dxa"/>
          </w:tcPr>
          <w:p w14:paraId="0CA7C59D"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00723798" w14:textId="77777777" w:rsidTr="00AC5CE3">
        <w:tc>
          <w:tcPr>
            <w:tcW w:w="2263" w:type="dxa"/>
            <w:shd w:val="clear" w:color="auto" w:fill="00573F"/>
          </w:tcPr>
          <w:p w14:paraId="1DD9C03B" w14:textId="77777777" w:rsidR="00767044" w:rsidRPr="00301734" w:rsidRDefault="00767044" w:rsidP="00301734">
            <w:pPr>
              <w:pStyle w:val="Tableheadingcondensed"/>
              <w:rPr>
                <w:rStyle w:val="Bold"/>
              </w:rPr>
            </w:pPr>
            <w:r w:rsidRPr="00301734">
              <w:rPr>
                <w:rStyle w:val="Bold"/>
              </w:rPr>
              <w:t>Presentation checklist:</w:t>
            </w:r>
          </w:p>
        </w:tc>
        <w:tc>
          <w:tcPr>
            <w:tcW w:w="6542" w:type="dxa"/>
          </w:tcPr>
          <w:p w14:paraId="45B0618A" w14:textId="77777777" w:rsidR="00767044" w:rsidRDefault="00DB0AC2" w:rsidP="000C1754">
            <w:pPr>
              <w:pStyle w:val="Tablecondensed"/>
            </w:pPr>
            <w:sdt>
              <w:sdtPr>
                <w:id w:val="997007333"/>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t>Good amount of eye contact.</w:t>
            </w:r>
          </w:p>
          <w:p w14:paraId="1A9AB743" w14:textId="77777777" w:rsidR="00767044" w:rsidRDefault="00DB0AC2" w:rsidP="000C1754">
            <w:pPr>
              <w:pStyle w:val="Tablecondensed"/>
            </w:pPr>
            <w:sdt>
              <w:sdtPr>
                <w:id w:val="471877445"/>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t>Spoke at a good pace. Not too fast or not too slow.</w:t>
            </w:r>
          </w:p>
          <w:p w14:paraId="3C754DCC" w14:textId="74B2608B" w:rsidR="00767044" w:rsidRDefault="00DB0AC2" w:rsidP="000C1754">
            <w:pPr>
              <w:pStyle w:val="Tablecondensed"/>
            </w:pPr>
            <w:sdt>
              <w:sdtPr>
                <w:id w:val="-1221214279"/>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t>Visuals were used to engage the audience.</w:t>
            </w:r>
          </w:p>
          <w:p w14:paraId="7B365762" w14:textId="7A2EB2E6" w:rsidR="00767044" w:rsidRPr="00635285" w:rsidRDefault="00DB0AC2" w:rsidP="000C1754">
            <w:pPr>
              <w:pStyle w:val="Tablecondensed"/>
            </w:pPr>
            <w:sdt>
              <w:sdtPr>
                <w:id w:val="-2118820216"/>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t>Appropriate language was used.</w:t>
            </w:r>
          </w:p>
          <w:p w14:paraId="54955888" w14:textId="2D99BEF2" w:rsidR="00767044" w:rsidRPr="00301734" w:rsidRDefault="00767044" w:rsidP="00301734">
            <w:pPr>
              <w:pStyle w:val="Tablecondensed"/>
            </w:pPr>
            <w:r w:rsidRPr="00301734">
              <w:t>Other: (Insert any other positive presentation techniques and strategies used.)</w:t>
            </w:r>
          </w:p>
        </w:tc>
      </w:tr>
    </w:tbl>
    <w:p w14:paraId="38CB820F" w14:textId="77777777" w:rsidR="00767044" w:rsidRDefault="00767044" w:rsidP="000C1754">
      <w:pPr>
        <w:pStyle w:val="BodyText"/>
      </w:pPr>
    </w:p>
    <w:tbl>
      <w:tblPr>
        <w:tblStyle w:val="TableGrid"/>
        <w:tblW w:w="0" w:type="auto"/>
        <w:tblLook w:val="04A0" w:firstRow="1" w:lastRow="0" w:firstColumn="1" w:lastColumn="0" w:noHBand="0" w:noVBand="1"/>
      </w:tblPr>
      <w:tblGrid>
        <w:gridCol w:w="2263"/>
        <w:gridCol w:w="6542"/>
      </w:tblGrid>
      <w:tr w:rsidR="00767044" w:rsidRPr="00EE3EFF" w14:paraId="4E791F93" w14:textId="77777777" w:rsidTr="00AC5CE3">
        <w:tc>
          <w:tcPr>
            <w:tcW w:w="2263" w:type="dxa"/>
            <w:shd w:val="clear" w:color="auto" w:fill="7F3F98"/>
          </w:tcPr>
          <w:p w14:paraId="00A8AB0F" w14:textId="58CC7DEC" w:rsidR="00767044" w:rsidRPr="00301734" w:rsidRDefault="00767044" w:rsidP="00301734">
            <w:pPr>
              <w:pStyle w:val="Tableheadingcondensed"/>
              <w:rPr>
                <w:rStyle w:val="Bold"/>
              </w:rPr>
            </w:pPr>
            <w:proofErr w:type="spellStart"/>
            <w:r w:rsidRPr="00301734">
              <w:rPr>
                <w:rStyle w:val="Bold"/>
              </w:rPr>
              <w:t>Organisation</w:t>
            </w:r>
            <w:proofErr w:type="spellEnd"/>
            <w:r w:rsidRPr="00301734">
              <w:rPr>
                <w:rStyle w:val="Bold"/>
              </w:rPr>
              <w:t xml:space="preserve"> name:</w:t>
            </w:r>
          </w:p>
          <w:p w14:paraId="47CCFC0C" w14:textId="3807AE5C" w:rsidR="00767044" w:rsidRPr="00301734" w:rsidRDefault="00767044" w:rsidP="00301734">
            <w:pPr>
              <w:pStyle w:val="Tableheadingcondensed"/>
              <w:rPr>
                <w:rStyle w:val="Bold"/>
              </w:rPr>
            </w:pPr>
            <w:r w:rsidRPr="00301734">
              <w:rPr>
                <w:rStyle w:val="Bold"/>
              </w:rPr>
              <w:t>Guest speaker name:</w:t>
            </w:r>
          </w:p>
          <w:p w14:paraId="5450D3FC" w14:textId="00F4C695" w:rsidR="00767044" w:rsidRPr="00301734" w:rsidRDefault="00767044" w:rsidP="00301734">
            <w:pPr>
              <w:pStyle w:val="Tableheadingcondensed"/>
              <w:rPr>
                <w:rStyle w:val="Bold"/>
              </w:rPr>
            </w:pPr>
            <w:r w:rsidRPr="00301734">
              <w:rPr>
                <w:rStyle w:val="Bold"/>
              </w:rPr>
              <w:t>Date:</w:t>
            </w:r>
          </w:p>
        </w:tc>
        <w:tc>
          <w:tcPr>
            <w:tcW w:w="6542" w:type="dxa"/>
          </w:tcPr>
          <w:p w14:paraId="3BE154A5" w14:textId="77777777" w:rsidR="00767044" w:rsidRPr="00022AC0" w:rsidRDefault="00767044" w:rsidP="00AC5CE3">
            <w:pPr>
              <w:pStyle w:val="NormalWeb"/>
              <w:rPr>
                <w:rFonts w:ascii="Arial Narrow" w:hAnsi="Arial Narrow" w:cs="Arial"/>
                <w:b/>
                <w:bCs/>
                <w:color w:val="000000"/>
                <w:sz w:val="20"/>
                <w:szCs w:val="20"/>
              </w:rPr>
            </w:pPr>
          </w:p>
        </w:tc>
      </w:tr>
      <w:tr w:rsidR="00767044" w:rsidRPr="00EE3EFF" w14:paraId="4C69076E" w14:textId="77777777" w:rsidTr="00AC5CE3">
        <w:tc>
          <w:tcPr>
            <w:tcW w:w="2263" w:type="dxa"/>
            <w:shd w:val="clear" w:color="auto" w:fill="7F3F98"/>
          </w:tcPr>
          <w:p w14:paraId="49F78798" w14:textId="19B8E148" w:rsidR="00767044" w:rsidRPr="00301734" w:rsidRDefault="00767044" w:rsidP="00301734">
            <w:pPr>
              <w:pStyle w:val="Tableheadingcondensed"/>
              <w:rPr>
                <w:rStyle w:val="Bold"/>
              </w:rPr>
            </w:pPr>
            <w:r w:rsidRPr="00301734">
              <w:rPr>
                <w:rStyle w:val="Bold"/>
              </w:rPr>
              <w:t xml:space="preserve">Purpose / goal / aim of the </w:t>
            </w:r>
            <w:proofErr w:type="spellStart"/>
            <w:r w:rsidRPr="00301734">
              <w:rPr>
                <w:rStyle w:val="Bold"/>
              </w:rPr>
              <w:t>organisation</w:t>
            </w:r>
            <w:proofErr w:type="spellEnd"/>
            <w:r w:rsidRPr="00301734">
              <w:rPr>
                <w:rStyle w:val="Bold"/>
              </w:rPr>
              <w:t>:</w:t>
            </w:r>
          </w:p>
        </w:tc>
        <w:tc>
          <w:tcPr>
            <w:tcW w:w="6542" w:type="dxa"/>
          </w:tcPr>
          <w:p w14:paraId="3819AF5B"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5A40C2C6" w14:textId="77777777" w:rsidTr="00AC5CE3">
        <w:tc>
          <w:tcPr>
            <w:tcW w:w="2263" w:type="dxa"/>
            <w:shd w:val="clear" w:color="auto" w:fill="7F3F98"/>
          </w:tcPr>
          <w:p w14:paraId="129418D1" w14:textId="7FC8DBC7" w:rsidR="00767044" w:rsidRPr="00301734" w:rsidRDefault="00767044" w:rsidP="00301734">
            <w:pPr>
              <w:pStyle w:val="Tableheadingcondensed"/>
              <w:rPr>
                <w:rStyle w:val="Bold"/>
              </w:rPr>
            </w:pPr>
            <w:r w:rsidRPr="00301734">
              <w:rPr>
                <w:rStyle w:val="Bold"/>
              </w:rPr>
              <w:t>How do they facilitate a sense of belonging and inclusion within the community?</w:t>
            </w:r>
          </w:p>
        </w:tc>
        <w:tc>
          <w:tcPr>
            <w:tcW w:w="6542" w:type="dxa"/>
          </w:tcPr>
          <w:p w14:paraId="5688D42E"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417C706B" w14:textId="77777777" w:rsidTr="00AC5CE3">
        <w:tc>
          <w:tcPr>
            <w:tcW w:w="2263" w:type="dxa"/>
            <w:shd w:val="clear" w:color="auto" w:fill="7F3F98"/>
          </w:tcPr>
          <w:p w14:paraId="3555A441" w14:textId="57A4579B" w:rsidR="00767044" w:rsidRPr="00301734" w:rsidRDefault="00767044" w:rsidP="00301734">
            <w:pPr>
              <w:pStyle w:val="Tableheadingcondensed"/>
              <w:rPr>
                <w:rStyle w:val="Bold"/>
              </w:rPr>
            </w:pPr>
            <w:r w:rsidRPr="00301734">
              <w:rPr>
                <w:rStyle w:val="Bold"/>
              </w:rPr>
              <w:t xml:space="preserve">What are the benefits of this </w:t>
            </w:r>
            <w:proofErr w:type="spellStart"/>
            <w:r w:rsidRPr="00301734">
              <w:rPr>
                <w:rStyle w:val="Bold"/>
              </w:rPr>
              <w:t>organisation</w:t>
            </w:r>
            <w:proofErr w:type="spellEnd"/>
            <w:r w:rsidRPr="00301734">
              <w:rPr>
                <w:rStyle w:val="Bold"/>
              </w:rPr>
              <w:t xml:space="preserve"> on the local community?</w:t>
            </w:r>
          </w:p>
        </w:tc>
        <w:tc>
          <w:tcPr>
            <w:tcW w:w="6542" w:type="dxa"/>
          </w:tcPr>
          <w:p w14:paraId="318B20F7"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06E5C3E2" w14:textId="77777777" w:rsidTr="00AC5CE3">
        <w:tc>
          <w:tcPr>
            <w:tcW w:w="2263" w:type="dxa"/>
            <w:shd w:val="clear" w:color="auto" w:fill="7F3F98"/>
          </w:tcPr>
          <w:p w14:paraId="5DF1A268" w14:textId="77777777" w:rsidR="00767044" w:rsidRPr="00301734" w:rsidRDefault="00767044" w:rsidP="00301734">
            <w:pPr>
              <w:pStyle w:val="Tableheadingcondensed"/>
              <w:rPr>
                <w:rStyle w:val="Bold"/>
              </w:rPr>
            </w:pPr>
            <w:r w:rsidRPr="00301734">
              <w:rPr>
                <w:rStyle w:val="Bold"/>
              </w:rPr>
              <w:t>Presentation checklist:</w:t>
            </w:r>
          </w:p>
        </w:tc>
        <w:tc>
          <w:tcPr>
            <w:tcW w:w="6542" w:type="dxa"/>
          </w:tcPr>
          <w:p w14:paraId="19F056BC" w14:textId="77777777" w:rsidR="00767044" w:rsidRDefault="00DB0AC2" w:rsidP="00301734">
            <w:pPr>
              <w:pStyle w:val="Tablecondensed"/>
            </w:pPr>
            <w:sdt>
              <w:sdtPr>
                <w:id w:val="1909346175"/>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t>Good amount of eye contact.</w:t>
            </w:r>
          </w:p>
          <w:p w14:paraId="343C33CD" w14:textId="77777777" w:rsidR="00767044" w:rsidRDefault="00DB0AC2" w:rsidP="00301734">
            <w:pPr>
              <w:pStyle w:val="Tablecondensed"/>
            </w:pPr>
            <w:sdt>
              <w:sdtPr>
                <w:id w:val="279694762"/>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t>Spoke at a good pace. Not too fast or not too slow.</w:t>
            </w:r>
          </w:p>
          <w:p w14:paraId="049C2095" w14:textId="77777777" w:rsidR="00767044" w:rsidRDefault="00DB0AC2" w:rsidP="00301734">
            <w:pPr>
              <w:pStyle w:val="Tablecondensed"/>
            </w:pPr>
            <w:sdt>
              <w:sdtPr>
                <w:rPr>
                  <w:color w:val="2B579A"/>
                  <w:shd w:val="clear" w:color="auto" w:fill="E6E6E6"/>
                </w:rPr>
                <w:id w:val="1227956763"/>
                <w14:checkbox>
                  <w14:checked w14:val="0"/>
                  <w14:checkedState w14:val="2612" w14:font="MS Gothic"/>
                  <w14:uncheckedState w14:val="2610" w14:font="MS Gothic"/>
                </w14:checkbox>
              </w:sdtPr>
              <w:sdtEndPr>
                <w:rPr>
                  <w:color w:val="auto"/>
                  <w:shd w:val="clear" w:color="auto" w:fill="auto"/>
                </w:rPr>
              </w:sdtEndPr>
              <w:sdtContent>
                <w:r w:rsidR="00767044" w:rsidRPr="004567CB">
                  <w:rPr>
                    <w:rFonts w:ascii="Segoe UI Symbol" w:hAnsi="Segoe UI Symbol" w:cs="Segoe UI Symbol"/>
                  </w:rPr>
                  <w:t>☐</w:t>
                </w:r>
              </w:sdtContent>
            </w:sdt>
            <w:r w:rsidR="00767044">
              <w:t xml:space="preserve">Visuals were used to engage the audience. </w:t>
            </w:r>
          </w:p>
          <w:p w14:paraId="749AB730" w14:textId="77777777" w:rsidR="00767044" w:rsidRPr="004567CB" w:rsidRDefault="00DB0AC2" w:rsidP="00301734">
            <w:pPr>
              <w:pStyle w:val="Tablecondensed"/>
            </w:pPr>
            <w:sdt>
              <w:sdtPr>
                <w:rPr>
                  <w:color w:val="2B579A"/>
                  <w:shd w:val="clear" w:color="auto" w:fill="E6E6E6"/>
                </w:rPr>
                <w:id w:val="-1210417506"/>
                <w14:checkbox>
                  <w14:checked w14:val="0"/>
                  <w14:checkedState w14:val="2612" w14:font="MS Gothic"/>
                  <w14:uncheckedState w14:val="2610" w14:font="MS Gothic"/>
                </w14:checkbox>
              </w:sdtPr>
              <w:sdtEndPr>
                <w:rPr>
                  <w:color w:val="auto"/>
                  <w:shd w:val="clear" w:color="auto" w:fill="auto"/>
                </w:rPr>
              </w:sdtEndPr>
              <w:sdtContent>
                <w:r w:rsidR="00767044" w:rsidRPr="004567CB">
                  <w:rPr>
                    <w:rFonts w:ascii="Segoe UI Symbol" w:hAnsi="Segoe UI Symbol" w:cs="Segoe UI Symbol"/>
                  </w:rPr>
                  <w:t>☐</w:t>
                </w:r>
              </w:sdtContent>
            </w:sdt>
            <w:r w:rsidR="00767044">
              <w:t xml:space="preserve">Appropriate language was used. </w:t>
            </w:r>
          </w:p>
          <w:p w14:paraId="3DDA9DD5" w14:textId="56C1A7F4" w:rsidR="00767044" w:rsidRPr="00301734" w:rsidRDefault="00767044" w:rsidP="00301734">
            <w:pPr>
              <w:pStyle w:val="Tablecondensed"/>
            </w:pPr>
            <w:r w:rsidRPr="00301734">
              <w:t>Other: (Insert any other positive presentation techniques and strategies used.)</w:t>
            </w:r>
          </w:p>
        </w:tc>
      </w:tr>
    </w:tbl>
    <w:p w14:paraId="6B55B9EE" w14:textId="77777777" w:rsidR="00767044" w:rsidRPr="00301734" w:rsidRDefault="00767044" w:rsidP="00301734">
      <w:pPr>
        <w:pStyle w:val="BodyText"/>
        <w:rPr>
          <w:rStyle w:val="Bold"/>
        </w:rPr>
      </w:pPr>
      <w:bookmarkStart w:id="27" w:name="_Hlk155957944"/>
      <w:r w:rsidRPr="00301734">
        <w:rPr>
          <w:rStyle w:val="Bold"/>
        </w:rPr>
        <w:t>Optional (for a third speaker should you choose):</w:t>
      </w:r>
    </w:p>
    <w:tbl>
      <w:tblPr>
        <w:tblStyle w:val="TableGrid"/>
        <w:tblW w:w="0" w:type="auto"/>
        <w:tblLook w:val="04A0" w:firstRow="1" w:lastRow="0" w:firstColumn="1" w:lastColumn="0" w:noHBand="0" w:noVBand="1"/>
      </w:tblPr>
      <w:tblGrid>
        <w:gridCol w:w="2263"/>
        <w:gridCol w:w="6542"/>
      </w:tblGrid>
      <w:tr w:rsidR="00767044" w:rsidRPr="00EE3EFF" w14:paraId="2B38ECD5" w14:textId="77777777" w:rsidTr="00AC5CE3">
        <w:tc>
          <w:tcPr>
            <w:tcW w:w="2263" w:type="dxa"/>
            <w:shd w:val="clear" w:color="auto" w:fill="C60070"/>
          </w:tcPr>
          <w:p w14:paraId="4836197F" w14:textId="2F2FA51F" w:rsidR="00767044" w:rsidRPr="00153E63" w:rsidRDefault="00767044" w:rsidP="00153E63">
            <w:pPr>
              <w:pStyle w:val="Tableheadingcondensed"/>
              <w:rPr>
                <w:rStyle w:val="Bold"/>
              </w:rPr>
            </w:pPr>
            <w:proofErr w:type="spellStart"/>
            <w:r w:rsidRPr="00153E63">
              <w:rPr>
                <w:rStyle w:val="Bold"/>
              </w:rPr>
              <w:t>Organisation</w:t>
            </w:r>
            <w:proofErr w:type="spellEnd"/>
            <w:r w:rsidRPr="00153E63">
              <w:rPr>
                <w:rStyle w:val="Bold"/>
              </w:rPr>
              <w:t xml:space="preserve"> name:</w:t>
            </w:r>
          </w:p>
          <w:p w14:paraId="79BA1665" w14:textId="5B5D3FB0" w:rsidR="00767044" w:rsidRPr="00153E63" w:rsidRDefault="00767044" w:rsidP="00153E63">
            <w:pPr>
              <w:pStyle w:val="Tableheadingcondensed"/>
              <w:rPr>
                <w:rStyle w:val="Bold"/>
              </w:rPr>
            </w:pPr>
            <w:r w:rsidRPr="00153E63">
              <w:rPr>
                <w:rStyle w:val="Bold"/>
              </w:rPr>
              <w:t>Guest speaker name:</w:t>
            </w:r>
          </w:p>
          <w:p w14:paraId="01F4D58C" w14:textId="23612C10" w:rsidR="00767044" w:rsidRPr="00153E63" w:rsidRDefault="00767044" w:rsidP="00153E63">
            <w:pPr>
              <w:pStyle w:val="Tableheadingcondensed"/>
              <w:rPr>
                <w:rStyle w:val="Bold"/>
              </w:rPr>
            </w:pPr>
            <w:r w:rsidRPr="00153E63">
              <w:rPr>
                <w:rStyle w:val="Bold"/>
              </w:rPr>
              <w:t>Date:</w:t>
            </w:r>
          </w:p>
        </w:tc>
        <w:tc>
          <w:tcPr>
            <w:tcW w:w="6542" w:type="dxa"/>
          </w:tcPr>
          <w:p w14:paraId="28B10C7D" w14:textId="77777777" w:rsidR="00767044" w:rsidRPr="00022AC0" w:rsidRDefault="00767044" w:rsidP="00AC5CE3">
            <w:pPr>
              <w:pStyle w:val="NormalWeb"/>
              <w:rPr>
                <w:rFonts w:ascii="Arial Narrow" w:hAnsi="Arial Narrow" w:cs="Arial"/>
                <w:b/>
                <w:bCs/>
                <w:color w:val="000000"/>
                <w:sz w:val="20"/>
                <w:szCs w:val="20"/>
              </w:rPr>
            </w:pPr>
          </w:p>
        </w:tc>
      </w:tr>
      <w:tr w:rsidR="00767044" w:rsidRPr="00EE3EFF" w14:paraId="2F0F2822" w14:textId="77777777" w:rsidTr="00AC5CE3">
        <w:tc>
          <w:tcPr>
            <w:tcW w:w="2263" w:type="dxa"/>
            <w:shd w:val="clear" w:color="auto" w:fill="C60070"/>
          </w:tcPr>
          <w:p w14:paraId="7E5E7251" w14:textId="0AE871D2" w:rsidR="00767044" w:rsidRPr="00153E63" w:rsidRDefault="00767044" w:rsidP="00153E63">
            <w:pPr>
              <w:pStyle w:val="Tableheadingcondensed"/>
              <w:rPr>
                <w:rStyle w:val="Bold"/>
              </w:rPr>
            </w:pPr>
            <w:r w:rsidRPr="00153E63">
              <w:rPr>
                <w:rStyle w:val="Bold"/>
              </w:rPr>
              <w:t xml:space="preserve">Purpose / goal / aim of the </w:t>
            </w:r>
            <w:proofErr w:type="spellStart"/>
            <w:r w:rsidRPr="00153E63">
              <w:rPr>
                <w:rStyle w:val="Bold"/>
              </w:rPr>
              <w:t>organisation</w:t>
            </w:r>
            <w:proofErr w:type="spellEnd"/>
            <w:r w:rsidRPr="00153E63">
              <w:rPr>
                <w:rStyle w:val="Bold"/>
              </w:rPr>
              <w:t>:</w:t>
            </w:r>
          </w:p>
        </w:tc>
        <w:tc>
          <w:tcPr>
            <w:tcW w:w="6542" w:type="dxa"/>
          </w:tcPr>
          <w:p w14:paraId="08548F6E"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204D4C0D" w14:textId="77777777" w:rsidTr="00AC5CE3">
        <w:tc>
          <w:tcPr>
            <w:tcW w:w="2263" w:type="dxa"/>
            <w:shd w:val="clear" w:color="auto" w:fill="C60070"/>
          </w:tcPr>
          <w:p w14:paraId="139AB681" w14:textId="12632CDB" w:rsidR="00767044" w:rsidRPr="00153E63" w:rsidRDefault="00767044" w:rsidP="00153E63">
            <w:pPr>
              <w:pStyle w:val="Tableheadingcondensed"/>
              <w:rPr>
                <w:rStyle w:val="Bold"/>
              </w:rPr>
            </w:pPr>
            <w:r w:rsidRPr="00153E63">
              <w:rPr>
                <w:rStyle w:val="Bold"/>
              </w:rPr>
              <w:lastRenderedPageBreak/>
              <w:t xml:space="preserve">How do they facilitate a sense of belonging and inclusion within the community? </w:t>
            </w:r>
          </w:p>
        </w:tc>
        <w:tc>
          <w:tcPr>
            <w:tcW w:w="6542" w:type="dxa"/>
          </w:tcPr>
          <w:p w14:paraId="31583746"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58886867" w14:textId="77777777" w:rsidTr="00AC5CE3">
        <w:tc>
          <w:tcPr>
            <w:tcW w:w="2263" w:type="dxa"/>
            <w:shd w:val="clear" w:color="auto" w:fill="C60070"/>
          </w:tcPr>
          <w:p w14:paraId="41EDC120" w14:textId="01BC7D71" w:rsidR="00767044" w:rsidRPr="00153E63" w:rsidRDefault="00767044" w:rsidP="00153E63">
            <w:pPr>
              <w:pStyle w:val="Tableheadingcondensed"/>
              <w:rPr>
                <w:rStyle w:val="Bold"/>
              </w:rPr>
            </w:pPr>
            <w:r w:rsidRPr="00153E63">
              <w:rPr>
                <w:rStyle w:val="Bold"/>
              </w:rPr>
              <w:t xml:space="preserve">What are the benefits of this </w:t>
            </w:r>
            <w:proofErr w:type="spellStart"/>
            <w:r w:rsidRPr="00153E63">
              <w:rPr>
                <w:rStyle w:val="Bold"/>
              </w:rPr>
              <w:t>organisation</w:t>
            </w:r>
            <w:proofErr w:type="spellEnd"/>
            <w:r w:rsidRPr="00153E63">
              <w:rPr>
                <w:rStyle w:val="Bold"/>
              </w:rPr>
              <w:t xml:space="preserve"> on the local community?</w:t>
            </w:r>
          </w:p>
        </w:tc>
        <w:tc>
          <w:tcPr>
            <w:tcW w:w="6542" w:type="dxa"/>
          </w:tcPr>
          <w:p w14:paraId="5916BE1E" w14:textId="77777777" w:rsidR="00767044" w:rsidRPr="00EE3EFF" w:rsidRDefault="00767044" w:rsidP="00AC5CE3">
            <w:pPr>
              <w:pStyle w:val="NormalWeb"/>
              <w:rPr>
                <w:rFonts w:ascii="Arial Narrow" w:hAnsi="Arial Narrow" w:cs="Arial"/>
                <w:color w:val="000000"/>
                <w:sz w:val="20"/>
                <w:szCs w:val="20"/>
              </w:rPr>
            </w:pPr>
          </w:p>
        </w:tc>
      </w:tr>
      <w:tr w:rsidR="00767044" w:rsidRPr="00EE3EFF" w14:paraId="4BE37493" w14:textId="77777777" w:rsidTr="00AC5CE3">
        <w:tc>
          <w:tcPr>
            <w:tcW w:w="2263" w:type="dxa"/>
            <w:shd w:val="clear" w:color="auto" w:fill="C60070"/>
          </w:tcPr>
          <w:p w14:paraId="041A19A7" w14:textId="77777777" w:rsidR="00767044" w:rsidRPr="00153E63" w:rsidRDefault="00767044" w:rsidP="00153E63">
            <w:pPr>
              <w:pStyle w:val="Tableheadingcondensed"/>
              <w:rPr>
                <w:rStyle w:val="Bold"/>
              </w:rPr>
            </w:pPr>
            <w:r w:rsidRPr="00153E63">
              <w:rPr>
                <w:rStyle w:val="Bold"/>
              </w:rPr>
              <w:t>Presentation checklist:</w:t>
            </w:r>
          </w:p>
        </w:tc>
        <w:tc>
          <w:tcPr>
            <w:tcW w:w="6542" w:type="dxa"/>
          </w:tcPr>
          <w:p w14:paraId="7856D429" w14:textId="77777777" w:rsidR="00767044" w:rsidRDefault="00DB0AC2" w:rsidP="000C1754">
            <w:pPr>
              <w:pStyle w:val="Tablecondensed"/>
            </w:pPr>
            <w:sdt>
              <w:sdtPr>
                <w:id w:val="-1306544643"/>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t>Good amount of eye contact.</w:t>
            </w:r>
          </w:p>
          <w:p w14:paraId="36162773" w14:textId="77777777" w:rsidR="00767044" w:rsidRDefault="00DB0AC2" w:rsidP="000C1754">
            <w:pPr>
              <w:pStyle w:val="Tablecondensed"/>
            </w:pPr>
            <w:sdt>
              <w:sdtPr>
                <w:id w:val="390458318"/>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t>Spoke at a good pace. Not too fast or not too slow.</w:t>
            </w:r>
          </w:p>
          <w:p w14:paraId="0AF438AD" w14:textId="77777777" w:rsidR="00767044" w:rsidRDefault="00DB0AC2" w:rsidP="000C1754">
            <w:pPr>
              <w:pStyle w:val="Tablecondensed"/>
            </w:pPr>
            <w:sdt>
              <w:sdtPr>
                <w:id w:val="-1231994457"/>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t xml:space="preserve">Visuals were used to engage the audience. </w:t>
            </w:r>
          </w:p>
          <w:p w14:paraId="562F0CC7" w14:textId="77777777" w:rsidR="00767044" w:rsidRPr="004567CB" w:rsidRDefault="00DB0AC2" w:rsidP="000C1754">
            <w:pPr>
              <w:pStyle w:val="Tablecondensed"/>
            </w:pPr>
            <w:sdt>
              <w:sdtPr>
                <w:id w:val="-71354455"/>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t xml:space="preserve">Appropriate language was used. </w:t>
            </w:r>
          </w:p>
          <w:p w14:paraId="2C0EB932" w14:textId="7BC19077" w:rsidR="00767044" w:rsidRPr="00153E63" w:rsidRDefault="00767044" w:rsidP="00153E63">
            <w:pPr>
              <w:pStyle w:val="Tablecondensed"/>
            </w:pPr>
            <w:r w:rsidRPr="00153E63">
              <w:t>Other: (Insert any other positive presentation techniques and strategies used.)</w:t>
            </w:r>
          </w:p>
        </w:tc>
      </w:tr>
    </w:tbl>
    <w:p w14:paraId="35AC274E" w14:textId="77777777" w:rsidR="00767044" w:rsidRPr="00EE3EFF" w:rsidRDefault="00767044" w:rsidP="00153E63">
      <w:pPr>
        <w:pStyle w:val="BodyText"/>
        <w:rPr>
          <w:lang w:eastAsia="en-AU"/>
        </w:rPr>
      </w:pPr>
    </w:p>
    <w:tbl>
      <w:tblPr>
        <w:tblStyle w:val="VCAAclosedtable"/>
        <w:tblW w:w="0" w:type="auto"/>
        <w:jc w:val="center"/>
        <w:tblLook w:val="04A0" w:firstRow="1" w:lastRow="0" w:firstColumn="1" w:lastColumn="0" w:noHBand="0" w:noVBand="1"/>
      </w:tblPr>
      <w:tblGrid>
        <w:gridCol w:w="1537"/>
        <w:gridCol w:w="1762"/>
        <w:gridCol w:w="1838"/>
        <w:gridCol w:w="1940"/>
        <w:gridCol w:w="1940"/>
      </w:tblGrid>
      <w:tr w:rsidR="00767044" w:rsidRPr="00EE3EFF" w14:paraId="0E4D7153" w14:textId="77777777" w:rsidTr="00153E63">
        <w:trPr>
          <w:cnfStyle w:val="100000000000" w:firstRow="1" w:lastRow="0" w:firstColumn="0" w:lastColumn="0" w:oddVBand="0" w:evenVBand="0" w:oddHBand="0" w:evenHBand="0" w:firstRowFirstColumn="0" w:firstRowLastColumn="0" w:lastRowFirstColumn="0" w:lastRowLastColumn="0"/>
          <w:jc w:val="center"/>
        </w:trPr>
        <w:tc>
          <w:tcPr>
            <w:tcW w:w="8778" w:type="dxa"/>
            <w:gridSpan w:val="5"/>
            <w:shd w:val="clear" w:color="auto" w:fill="0076A3"/>
          </w:tcPr>
          <w:p w14:paraId="286CA298" w14:textId="6DDD2F15" w:rsidR="00767044" w:rsidRPr="00EE3EFF" w:rsidRDefault="00767044" w:rsidP="00153E63">
            <w:pPr>
              <w:pStyle w:val="Tablecondensed"/>
              <w:jc w:val="center"/>
            </w:pPr>
            <w:r>
              <w:t xml:space="preserve">Step 1: </w:t>
            </w:r>
            <w:r w:rsidRPr="00EE3EFF">
              <w:t>Activity 1.</w:t>
            </w:r>
            <w:r>
              <w:t>3 Community Organisation notes</w:t>
            </w:r>
          </w:p>
          <w:p w14:paraId="6AA67117" w14:textId="198DA0BD" w:rsidR="00767044" w:rsidRPr="00EE3EFF" w:rsidRDefault="007A02BA" w:rsidP="00153E63">
            <w:pPr>
              <w:pStyle w:val="Tableheadingcondensed"/>
              <w:jc w:val="center"/>
              <w:rPr>
                <w:lang w:val="en-AU"/>
              </w:rPr>
            </w:pPr>
            <w:r>
              <w:t>Student reflection</w:t>
            </w:r>
            <w:r w:rsidR="00767044">
              <w:t>:</w:t>
            </w:r>
            <w:r w:rsidR="00767044" w:rsidRPr="00EE3EFF">
              <w:t xml:space="preserve"> How well did you go with this step? (Please </w:t>
            </w:r>
            <w:r w:rsidR="00767044">
              <w:t>tick</w:t>
            </w:r>
            <w:r w:rsidR="00767044" w:rsidRPr="00EE3EFF">
              <w:t xml:space="preserve"> the box below)</w:t>
            </w:r>
          </w:p>
        </w:tc>
      </w:tr>
      <w:tr w:rsidR="00767044" w:rsidRPr="00EE3EFF" w14:paraId="68ED0FDD"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575" w:type="dxa"/>
            <w:vAlign w:val="center"/>
          </w:tcPr>
          <w:p w14:paraId="4C013B31" w14:textId="77777777" w:rsidR="00767044" w:rsidRPr="00EE3EFF" w:rsidRDefault="00DB0AC2" w:rsidP="00DA73B8">
            <w:pPr>
              <w:pStyle w:val="Tablecondensed"/>
              <w:jc w:val="center"/>
            </w:pPr>
            <w:sdt>
              <w:sdtPr>
                <w:id w:val="-1485225503"/>
                <w14:checkbox>
                  <w14:checked w14:val="0"/>
                  <w14:checkedState w14:val="2612" w14:font="MS Gothic"/>
                  <w14:uncheckedState w14:val="2610" w14:font="MS Gothic"/>
                </w14:checkbox>
              </w:sdtPr>
              <w:sdtEndPr/>
              <w:sdtContent>
                <w:r w:rsidR="00767044">
                  <w:rPr>
                    <w:rFonts w:ascii="MS Gothic" w:eastAsia="MS Gothic" w:hAnsi="MS Gothic" w:hint="eastAsia"/>
                  </w:rPr>
                  <w:t>☐</w:t>
                </w:r>
              </w:sdtContent>
            </w:sdt>
            <w:r w:rsidR="00767044" w:rsidRPr="00EE3EFF">
              <w:t>Not Submitted</w:t>
            </w:r>
          </w:p>
        </w:tc>
        <w:tc>
          <w:tcPr>
            <w:tcW w:w="1815" w:type="dxa"/>
            <w:vAlign w:val="center"/>
          </w:tcPr>
          <w:p w14:paraId="6648AFEC" w14:textId="77777777" w:rsidR="00767044" w:rsidRPr="00EE3EFF" w:rsidRDefault="00DB0AC2" w:rsidP="00DA73B8">
            <w:pPr>
              <w:pStyle w:val="Tablecondensed"/>
              <w:jc w:val="center"/>
            </w:pPr>
            <w:sdt>
              <w:sdtPr>
                <w:rPr>
                  <w:color w:val="2B579A"/>
                  <w:shd w:val="clear" w:color="auto" w:fill="E6E6E6"/>
                </w:rPr>
                <w:id w:val="-1166853965"/>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Beginning</w:t>
            </w:r>
          </w:p>
        </w:tc>
        <w:tc>
          <w:tcPr>
            <w:tcW w:w="1876" w:type="dxa"/>
            <w:vAlign w:val="center"/>
          </w:tcPr>
          <w:p w14:paraId="0D91EADF"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898783197"/>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Consolidating</w:t>
            </w:r>
          </w:p>
        </w:tc>
        <w:tc>
          <w:tcPr>
            <w:tcW w:w="1765" w:type="dxa"/>
            <w:vAlign w:val="center"/>
          </w:tcPr>
          <w:p w14:paraId="31EC2356"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930851640"/>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Achieving</w:t>
            </w:r>
          </w:p>
        </w:tc>
        <w:tc>
          <w:tcPr>
            <w:tcW w:w="1747" w:type="dxa"/>
            <w:vAlign w:val="center"/>
          </w:tcPr>
          <w:p w14:paraId="4B14682B"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154796718"/>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Excelling</w:t>
            </w:r>
          </w:p>
        </w:tc>
      </w:tr>
      <w:tr w:rsidR="00767044" w:rsidRPr="00EE3EFF" w14:paraId="652D17C5" w14:textId="77777777" w:rsidTr="00AC5CE3">
        <w:trPr>
          <w:cnfStyle w:val="000000010000" w:firstRow="0" w:lastRow="0" w:firstColumn="0" w:lastColumn="0" w:oddVBand="0" w:evenVBand="0" w:oddHBand="0" w:evenHBand="1" w:firstRowFirstColumn="0" w:firstRowLastColumn="0" w:lastRowFirstColumn="0" w:lastRowLastColumn="0"/>
          <w:jc w:val="center"/>
        </w:trPr>
        <w:tc>
          <w:tcPr>
            <w:tcW w:w="8778" w:type="dxa"/>
            <w:gridSpan w:val="5"/>
          </w:tcPr>
          <w:p w14:paraId="69866DBF" w14:textId="6C0466FB" w:rsidR="00767044" w:rsidRPr="00EE3EFF" w:rsidRDefault="007A02BA" w:rsidP="00A95E5A">
            <w:pPr>
              <w:pStyle w:val="Tablecondensed"/>
            </w:pPr>
            <w:r>
              <w:t>Student comment</w:t>
            </w:r>
            <w:r w:rsidR="00767044" w:rsidRPr="00EE3EFF">
              <w:t xml:space="preserve"> (</w:t>
            </w:r>
            <w:r w:rsidR="0079328B">
              <w:t>o</w:t>
            </w:r>
            <w:r w:rsidR="00767044" w:rsidRPr="00EE3EFF">
              <w:t>ptional):</w:t>
            </w:r>
          </w:p>
        </w:tc>
      </w:tr>
      <w:tr w:rsidR="00767044" w:rsidRPr="00EE3EFF" w14:paraId="284D4A53" w14:textId="77777777" w:rsidTr="0079328B">
        <w:trPr>
          <w:cnfStyle w:val="000000100000" w:firstRow="0" w:lastRow="0" w:firstColumn="0" w:lastColumn="0" w:oddVBand="0" w:evenVBand="0" w:oddHBand="1" w:evenHBand="0" w:firstRowFirstColumn="0" w:firstRowLastColumn="0" w:lastRowFirstColumn="0" w:lastRowLastColumn="0"/>
          <w:jc w:val="center"/>
        </w:trPr>
        <w:tc>
          <w:tcPr>
            <w:tcW w:w="8778" w:type="dxa"/>
            <w:gridSpan w:val="5"/>
            <w:shd w:val="clear" w:color="auto" w:fill="0076A3"/>
          </w:tcPr>
          <w:p w14:paraId="0DF5C32D" w14:textId="0B840828" w:rsidR="00767044" w:rsidRPr="0079328B" w:rsidRDefault="007A02BA" w:rsidP="0079328B">
            <w:pPr>
              <w:pStyle w:val="Tableheadingcondensed"/>
              <w:jc w:val="center"/>
              <w:rPr>
                <w:rStyle w:val="Bold"/>
              </w:rPr>
            </w:pPr>
            <w:r w:rsidRPr="0079328B">
              <w:rPr>
                <w:rStyle w:val="Bold"/>
              </w:rPr>
              <w:t>Teacher feedback</w:t>
            </w:r>
          </w:p>
        </w:tc>
      </w:tr>
      <w:tr w:rsidR="00767044" w:rsidRPr="00EE3EFF" w14:paraId="7DC897F0"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575" w:type="dxa"/>
            <w:vAlign w:val="center"/>
          </w:tcPr>
          <w:p w14:paraId="382915BD" w14:textId="77777777" w:rsidR="00767044" w:rsidRPr="00EE3EFF" w:rsidRDefault="00DB0AC2" w:rsidP="00DA73B8">
            <w:pPr>
              <w:pStyle w:val="Tablecondensed"/>
              <w:jc w:val="center"/>
              <w:rPr>
                <w:lang w:val="en-AU"/>
              </w:rPr>
            </w:pPr>
            <w:sdt>
              <w:sdtPr>
                <w:rPr>
                  <w:color w:val="2B579A"/>
                  <w:shd w:val="clear" w:color="auto" w:fill="E6E6E6"/>
                </w:rPr>
                <w:id w:val="-1822183605"/>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Not Submitted</w:t>
            </w:r>
          </w:p>
        </w:tc>
        <w:tc>
          <w:tcPr>
            <w:tcW w:w="1815" w:type="dxa"/>
            <w:vAlign w:val="center"/>
          </w:tcPr>
          <w:p w14:paraId="1B33C75C" w14:textId="77777777" w:rsidR="00767044" w:rsidRPr="00EE3EFF" w:rsidRDefault="00DB0AC2" w:rsidP="00DA73B8">
            <w:pPr>
              <w:pStyle w:val="Tablecondensed"/>
              <w:jc w:val="center"/>
              <w:rPr>
                <w:lang w:val="en-AU"/>
              </w:rPr>
            </w:pPr>
            <w:sdt>
              <w:sdtPr>
                <w:rPr>
                  <w:color w:val="2B579A"/>
                  <w:shd w:val="clear" w:color="auto" w:fill="E6E6E6"/>
                </w:rPr>
                <w:id w:val="1008327312"/>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Beginning</w:t>
            </w:r>
          </w:p>
        </w:tc>
        <w:tc>
          <w:tcPr>
            <w:tcW w:w="1876" w:type="dxa"/>
            <w:vAlign w:val="center"/>
          </w:tcPr>
          <w:p w14:paraId="2C73C3C7"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511570044"/>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Consolidating</w:t>
            </w:r>
          </w:p>
        </w:tc>
        <w:tc>
          <w:tcPr>
            <w:tcW w:w="1765" w:type="dxa"/>
            <w:vAlign w:val="center"/>
          </w:tcPr>
          <w:p w14:paraId="702A7B56"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720181870"/>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Achieving</w:t>
            </w:r>
          </w:p>
        </w:tc>
        <w:tc>
          <w:tcPr>
            <w:tcW w:w="1747" w:type="dxa"/>
            <w:vAlign w:val="center"/>
          </w:tcPr>
          <w:p w14:paraId="28CA8E7A"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906269086"/>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Excelling</w:t>
            </w:r>
          </w:p>
        </w:tc>
      </w:tr>
      <w:tr w:rsidR="00767044" w:rsidRPr="00EE3EFF" w14:paraId="49DE3E03" w14:textId="77777777" w:rsidTr="00AC5CE3">
        <w:trPr>
          <w:cnfStyle w:val="000000100000" w:firstRow="0" w:lastRow="0" w:firstColumn="0" w:lastColumn="0" w:oddVBand="0" w:evenVBand="0" w:oddHBand="1" w:evenHBand="0" w:firstRowFirstColumn="0" w:firstRowLastColumn="0" w:lastRowFirstColumn="0" w:lastRowLastColumn="0"/>
          <w:trHeight w:val="2284"/>
          <w:jc w:val="center"/>
        </w:trPr>
        <w:tc>
          <w:tcPr>
            <w:tcW w:w="1575" w:type="dxa"/>
          </w:tcPr>
          <w:p w14:paraId="1379C62E" w14:textId="12962763" w:rsidR="00767044" w:rsidRPr="00E96466" w:rsidRDefault="00767044" w:rsidP="00153E63">
            <w:pPr>
              <w:pStyle w:val="Tablecondensed"/>
              <w:rPr>
                <w:lang w:val="en-AU"/>
              </w:rPr>
            </w:pPr>
            <w:r w:rsidRPr="00153E63">
              <w:rPr>
                <w:rStyle w:val="Bold"/>
              </w:rPr>
              <w:t>Not Submitted:</w:t>
            </w:r>
            <w:r w:rsidRPr="00153E63">
              <w:t xml:space="preserve"> </w:t>
            </w:r>
            <w:r w:rsidRPr="00E96466">
              <w:t>No work has been submitted or attempted for this activity.</w:t>
            </w:r>
          </w:p>
        </w:tc>
        <w:tc>
          <w:tcPr>
            <w:tcW w:w="1815" w:type="dxa"/>
          </w:tcPr>
          <w:p w14:paraId="268091D6" w14:textId="1AF05FC1" w:rsidR="00767044" w:rsidRPr="006F6AD9" w:rsidRDefault="00767044" w:rsidP="00A95E5A">
            <w:pPr>
              <w:pStyle w:val="Tablecondensed"/>
              <w:rPr>
                <w:rFonts w:ascii="Arial" w:hAnsi="Arial"/>
                <w:b/>
                <w:bCs/>
              </w:rPr>
            </w:pPr>
            <w:r w:rsidRPr="00153E63">
              <w:rPr>
                <w:rStyle w:val="Bold"/>
              </w:rPr>
              <w:t>Beginning:</w:t>
            </w:r>
            <w:r w:rsidRPr="00153E63">
              <w:t xml:space="preserve"> </w:t>
            </w:r>
            <w:r>
              <w:t>You have</w:t>
            </w:r>
            <w:r w:rsidRPr="00E05F2A">
              <w:t xml:space="preserve"> attempt</w:t>
            </w:r>
            <w:r>
              <w:t>ed</w:t>
            </w:r>
            <w:r w:rsidRPr="00E05F2A">
              <w:t xml:space="preserve"> some </w:t>
            </w:r>
            <w:r>
              <w:t>parts</w:t>
            </w:r>
            <w:r w:rsidRPr="00E05F2A">
              <w:t xml:space="preserve"> of this task.</w:t>
            </w:r>
            <w:r>
              <w:t xml:space="preserve"> </w:t>
            </w:r>
            <w:r w:rsidRPr="00E05F2A">
              <w:t>To bump it up</w:t>
            </w:r>
            <w:r>
              <w:t>, you need to provide a basic response for all parts of this activity.</w:t>
            </w:r>
          </w:p>
        </w:tc>
        <w:tc>
          <w:tcPr>
            <w:tcW w:w="1876" w:type="dxa"/>
          </w:tcPr>
          <w:p w14:paraId="2D677AD6" w14:textId="77777777" w:rsidR="00767044" w:rsidRPr="00E05F2A" w:rsidRDefault="00767044" w:rsidP="00A95E5A">
            <w:pPr>
              <w:pStyle w:val="Tablecondensed"/>
            </w:pPr>
            <w:r w:rsidRPr="00153E63">
              <w:rPr>
                <w:rStyle w:val="Bold"/>
              </w:rPr>
              <w:t>Consolidating:</w:t>
            </w:r>
            <w:r w:rsidRPr="00E96466">
              <w:t xml:space="preserve"> </w:t>
            </w:r>
            <w:r>
              <w:t>You have provided a</w:t>
            </w:r>
            <w:r w:rsidRPr="00E05F2A">
              <w:t xml:space="preserve"> basic</w:t>
            </w:r>
            <w:r>
              <w:t xml:space="preserve"> </w:t>
            </w:r>
            <w:r w:rsidRPr="00E05F2A">
              <w:t xml:space="preserve">overview of </w:t>
            </w:r>
            <w:r>
              <w:t>two</w:t>
            </w:r>
            <w:r w:rsidRPr="00E05F2A">
              <w:t xml:space="preserve"> community organisations. </w:t>
            </w:r>
            <w:r>
              <w:t>You have given a basic</w:t>
            </w:r>
            <w:r w:rsidRPr="00E05F2A">
              <w:t xml:space="preserve"> respon</w:t>
            </w:r>
            <w:r>
              <w:t xml:space="preserve">se </w:t>
            </w:r>
            <w:r w:rsidRPr="00E05F2A">
              <w:t xml:space="preserve">to </w:t>
            </w:r>
            <w:r>
              <w:t>most</w:t>
            </w:r>
            <w:r w:rsidRPr="00E05F2A">
              <w:t xml:space="preserve"> </w:t>
            </w:r>
            <w:r>
              <w:t>parts</w:t>
            </w:r>
            <w:r w:rsidRPr="00E05F2A">
              <w:t xml:space="preserve"> of the templates for </w:t>
            </w:r>
            <w:r>
              <w:t>two</w:t>
            </w:r>
            <w:r w:rsidRPr="00E05F2A">
              <w:t xml:space="preserve"> community organisations. To bump it up</w:t>
            </w:r>
            <w:r>
              <w:t xml:space="preserve">, you need to </w:t>
            </w:r>
            <w:r w:rsidRPr="00E05F2A">
              <w:t xml:space="preserve">add </w:t>
            </w:r>
            <w:r>
              <w:t xml:space="preserve">more </w:t>
            </w:r>
            <w:r w:rsidRPr="00E05F2A">
              <w:t>details to</w:t>
            </w:r>
            <w:r>
              <w:t xml:space="preserve"> each of the </w:t>
            </w:r>
            <w:r w:rsidRPr="00E05F2A">
              <w:t>responses.</w:t>
            </w:r>
          </w:p>
        </w:tc>
        <w:tc>
          <w:tcPr>
            <w:tcW w:w="1765" w:type="dxa"/>
          </w:tcPr>
          <w:p w14:paraId="75E03124" w14:textId="2571C441" w:rsidR="00767044" w:rsidRPr="00F96579" w:rsidRDefault="00767044" w:rsidP="00A95E5A">
            <w:pPr>
              <w:pStyle w:val="Tablecondensed"/>
            </w:pPr>
            <w:r w:rsidRPr="00153E63">
              <w:rPr>
                <w:rStyle w:val="Bold"/>
              </w:rPr>
              <w:t xml:space="preserve">Achieving: </w:t>
            </w:r>
            <w:r>
              <w:t>You have provided a</w:t>
            </w:r>
            <w:r w:rsidRPr="00E05F2A">
              <w:t xml:space="preserve"> detailed overview of </w:t>
            </w:r>
            <w:r>
              <w:t>two</w:t>
            </w:r>
            <w:r w:rsidRPr="00E05F2A">
              <w:t xml:space="preserve"> community organisations. </w:t>
            </w:r>
            <w:r>
              <w:t xml:space="preserve">You have given a basic response </w:t>
            </w:r>
            <w:r w:rsidRPr="00E05F2A">
              <w:t xml:space="preserve">to all </w:t>
            </w:r>
            <w:r>
              <w:t xml:space="preserve">parts </w:t>
            </w:r>
            <w:r w:rsidRPr="00E05F2A">
              <w:t>of the template</w:t>
            </w:r>
            <w:r>
              <w:t>s</w:t>
            </w:r>
            <w:r w:rsidRPr="00E05F2A">
              <w:t xml:space="preserve"> for </w:t>
            </w:r>
            <w:r>
              <w:t xml:space="preserve">two </w:t>
            </w:r>
            <w:r w:rsidRPr="00E05F2A">
              <w:t>community organisations. To bump it up</w:t>
            </w:r>
            <w:r>
              <w:t xml:space="preserve">, </w:t>
            </w:r>
            <w:r w:rsidRPr="00E05F2A">
              <w:t>add additional notes about thoughts/opinions/ideas related to the community organisation or issue.</w:t>
            </w:r>
          </w:p>
        </w:tc>
        <w:tc>
          <w:tcPr>
            <w:tcW w:w="1747" w:type="dxa"/>
          </w:tcPr>
          <w:p w14:paraId="34CA2445" w14:textId="1882A970" w:rsidR="00767044" w:rsidRPr="00F96579" w:rsidRDefault="00767044" w:rsidP="00A95E5A">
            <w:pPr>
              <w:pStyle w:val="Tablecondensed"/>
            </w:pPr>
            <w:r w:rsidRPr="00153E63">
              <w:rPr>
                <w:rStyle w:val="Bold"/>
              </w:rPr>
              <w:t>Excelling:</w:t>
            </w:r>
            <w:r w:rsidRPr="00E96466">
              <w:t xml:space="preserve"> </w:t>
            </w:r>
            <w:r>
              <w:t>You have provided a</w:t>
            </w:r>
            <w:r w:rsidRPr="00E05F2A">
              <w:t xml:space="preserve"> detailed overview of the </w:t>
            </w:r>
            <w:r>
              <w:t>three</w:t>
            </w:r>
            <w:r w:rsidRPr="00E05F2A">
              <w:t xml:space="preserve"> community organisations. </w:t>
            </w:r>
            <w:r>
              <w:t>You have</w:t>
            </w:r>
            <w:r w:rsidRPr="00E05F2A">
              <w:t xml:space="preserve"> respond</w:t>
            </w:r>
            <w:r>
              <w:t>ed</w:t>
            </w:r>
            <w:r w:rsidRPr="00E05F2A">
              <w:t xml:space="preserve"> to all </w:t>
            </w:r>
            <w:r>
              <w:t>parts</w:t>
            </w:r>
            <w:r w:rsidRPr="00E05F2A">
              <w:t xml:space="preserve"> of the template for </w:t>
            </w:r>
            <w:r>
              <w:t>three</w:t>
            </w:r>
            <w:r w:rsidRPr="00E05F2A">
              <w:t xml:space="preserve"> community organisations with detailed information.</w:t>
            </w:r>
            <w:r>
              <w:t xml:space="preserve"> You have reflected and included additional notes about thoughts/opinions/ideas related to the community organisation or issue.</w:t>
            </w:r>
          </w:p>
        </w:tc>
      </w:tr>
      <w:tr w:rsidR="00767044" w:rsidRPr="00EE3EFF" w14:paraId="3E01E117" w14:textId="77777777" w:rsidTr="00AC5CE3">
        <w:trPr>
          <w:cnfStyle w:val="000000010000" w:firstRow="0" w:lastRow="0" w:firstColumn="0" w:lastColumn="0" w:oddVBand="0" w:evenVBand="0" w:oddHBand="0" w:evenHBand="1" w:firstRowFirstColumn="0" w:firstRowLastColumn="0" w:lastRowFirstColumn="0" w:lastRowLastColumn="0"/>
          <w:trHeight w:val="300"/>
          <w:jc w:val="center"/>
        </w:trPr>
        <w:tc>
          <w:tcPr>
            <w:tcW w:w="8778" w:type="dxa"/>
            <w:gridSpan w:val="5"/>
          </w:tcPr>
          <w:p w14:paraId="6DFDD5D9" w14:textId="0B3B74E4" w:rsidR="00767044" w:rsidRPr="00EE3EFF" w:rsidRDefault="007A02BA" w:rsidP="00A95E5A">
            <w:pPr>
              <w:pStyle w:val="Tablecondensed"/>
              <w:rPr>
                <w:color w:val="000000"/>
              </w:rPr>
            </w:pPr>
            <w:r>
              <w:t>Teacher comment</w:t>
            </w:r>
            <w:r w:rsidR="00767044" w:rsidRPr="00EE3EFF">
              <w:t>:</w:t>
            </w:r>
          </w:p>
        </w:tc>
      </w:tr>
    </w:tbl>
    <w:p w14:paraId="6925018D" w14:textId="77777777" w:rsidR="00767044" w:rsidRPr="00635285" w:rsidRDefault="00767044" w:rsidP="00C07DCC">
      <w:pPr>
        <w:pStyle w:val="Heading2"/>
      </w:pPr>
      <w:bookmarkStart w:id="28" w:name="_Toc211332712"/>
      <w:bookmarkStart w:id="29" w:name="_Toc212215010"/>
      <w:bookmarkEnd w:id="27"/>
      <w:r w:rsidRPr="00635285">
        <w:t>Activity 1.4 Reflection</w:t>
      </w:r>
      <w:bookmarkEnd w:id="28"/>
      <w:bookmarkEnd w:id="29"/>
    </w:p>
    <w:p w14:paraId="4BB96207" w14:textId="7103960F" w:rsidR="00767044" w:rsidRPr="00153E63" w:rsidRDefault="00767044" w:rsidP="00153E63">
      <w:pPr>
        <w:pStyle w:val="BodyText"/>
      </w:pPr>
      <w:r w:rsidRPr="00153E63">
        <w:t xml:space="preserve"> </w:t>
      </w:r>
      <w:r w:rsidR="00EA6126" w:rsidRPr="00153E63">
        <w:rPr>
          <w:noProof/>
        </w:rPr>
        <w:drawing>
          <wp:inline distT="0" distB="0" distL="0" distR="0" wp14:anchorId="6F745F00" wp14:editId="5E6D6CB9">
            <wp:extent cx="286938" cy="252000"/>
            <wp:effectExtent l="0" t="0" r="5715" b="2540"/>
            <wp:docPr id="46502342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0614CB" w:rsidRPr="00153E63">
        <w:t xml:space="preserve"> </w:t>
      </w:r>
      <w:r w:rsidR="000614CB" w:rsidRPr="00153E63">
        <w:rPr>
          <w:noProof/>
        </w:rPr>
        <w:drawing>
          <wp:inline distT="0" distB="0" distL="0" distR="0" wp14:anchorId="68F28402" wp14:editId="3ABF267B">
            <wp:extent cx="239882" cy="252000"/>
            <wp:effectExtent l="0" t="0" r="1905" b="2540"/>
            <wp:docPr id="1634249370"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0614CB" w:rsidRPr="00153E63">
        <w:t xml:space="preserve"> </w:t>
      </w:r>
      <w:r w:rsidR="0019162D" w:rsidRPr="00153E63">
        <w:rPr>
          <w:noProof/>
        </w:rPr>
        <w:drawing>
          <wp:inline distT="0" distB="0" distL="0" distR="0" wp14:anchorId="4C02A0C9" wp14:editId="1BDF2AFE">
            <wp:extent cx="286094" cy="252000"/>
            <wp:effectExtent l="0" t="0" r="0" b="2540"/>
            <wp:docPr id="64572319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Pr="00153E63">
        <w:t xml:space="preserve"> </w:t>
      </w:r>
      <w:r w:rsidR="00540941" w:rsidRPr="00153E63">
        <w:rPr>
          <w:noProof/>
        </w:rPr>
        <w:drawing>
          <wp:inline distT="0" distB="0" distL="0" distR="0" wp14:anchorId="31A0A6E0" wp14:editId="7B2EA8BA">
            <wp:extent cx="252000" cy="322254"/>
            <wp:effectExtent l="0" t="0" r="2540" b="0"/>
            <wp:docPr id="1702429643"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Pr="00153E63">
        <w:t xml:space="preserve"> </w:t>
      </w:r>
      <w:r w:rsidRPr="00153E63">
        <w:rPr>
          <w:rStyle w:val="Bold"/>
        </w:rPr>
        <w:t>Part 1:</w:t>
      </w:r>
      <w:r w:rsidRPr="00153E63">
        <w:t xml:space="preserve"> Complete the reflection table below.</w:t>
      </w:r>
    </w:p>
    <w:tbl>
      <w:tblPr>
        <w:tblStyle w:val="TableGrid"/>
        <w:tblW w:w="0" w:type="auto"/>
        <w:tblLook w:val="04A0" w:firstRow="1" w:lastRow="0" w:firstColumn="1" w:lastColumn="0" w:noHBand="0" w:noVBand="1"/>
      </w:tblPr>
      <w:tblGrid>
        <w:gridCol w:w="4402"/>
        <w:gridCol w:w="4403"/>
      </w:tblGrid>
      <w:tr w:rsidR="00767044" w:rsidRPr="00D951F4" w14:paraId="00A387EA" w14:textId="77777777" w:rsidTr="00F85FCA">
        <w:tc>
          <w:tcPr>
            <w:tcW w:w="4402" w:type="dxa"/>
            <w:shd w:val="clear" w:color="auto" w:fill="00573F"/>
          </w:tcPr>
          <w:p w14:paraId="21F27E49" w14:textId="77777777" w:rsidR="00767044" w:rsidRPr="00F85FCA" w:rsidRDefault="00767044" w:rsidP="00F85FCA">
            <w:pPr>
              <w:pStyle w:val="Tableheadingcondensed"/>
              <w:jc w:val="center"/>
              <w:rPr>
                <w:rStyle w:val="Bold"/>
              </w:rPr>
            </w:pPr>
            <w:r w:rsidRPr="00F85FCA">
              <w:rPr>
                <w:rStyle w:val="Bold"/>
              </w:rPr>
              <w:t>Question</w:t>
            </w:r>
          </w:p>
        </w:tc>
        <w:tc>
          <w:tcPr>
            <w:tcW w:w="4403" w:type="dxa"/>
            <w:shd w:val="clear" w:color="auto" w:fill="7F3F98"/>
          </w:tcPr>
          <w:p w14:paraId="296E1EE2" w14:textId="469907EB" w:rsidR="00767044" w:rsidRPr="00F85FCA" w:rsidRDefault="00767044" w:rsidP="00F85FCA">
            <w:pPr>
              <w:pStyle w:val="Tableheadingcondensed"/>
              <w:jc w:val="center"/>
              <w:rPr>
                <w:rStyle w:val="Bold"/>
              </w:rPr>
            </w:pPr>
            <w:r w:rsidRPr="00F85FCA">
              <w:rPr>
                <w:rStyle w:val="Bold"/>
              </w:rPr>
              <w:t>Response</w:t>
            </w:r>
          </w:p>
        </w:tc>
      </w:tr>
      <w:tr w:rsidR="00767044" w:rsidRPr="00770921" w14:paraId="2E161D1E" w14:textId="77777777" w:rsidTr="00AC5CE3">
        <w:tc>
          <w:tcPr>
            <w:tcW w:w="4402" w:type="dxa"/>
          </w:tcPr>
          <w:p w14:paraId="08D7E03F" w14:textId="3AD37FB0" w:rsidR="00767044" w:rsidRPr="006F6AD9" w:rsidRDefault="00767044" w:rsidP="00A95E5A">
            <w:pPr>
              <w:pStyle w:val="Tablecondensed"/>
              <w:rPr>
                <w:color w:val="000000" w:themeColor="text1"/>
              </w:rPr>
            </w:pPr>
            <w:r w:rsidRPr="00635285">
              <w:lastRenderedPageBreak/>
              <w:t xml:space="preserve">What were some of the strengths in the way the </w:t>
            </w:r>
            <w:proofErr w:type="gramStart"/>
            <w:r w:rsidRPr="00635285">
              <w:t>speakers</w:t>
            </w:r>
            <w:proofErr w:type="gramEnd"/>
            <w:r w:rsidRPr="00635285">
              <w:t xml:space="preserve"> presented information about their community organisation?</w:t>
            </w:r>
          </w:p>
        </w:tc>
        <w:tc>
          <w:tcPr>
            <w:tcW w:w="4403" w:type="dxa"/>
          </w:tcPr>
          <w:p w14:paraId="5CC28932" w14:textId="77777777" w:rsidR="00767044" w:rsidRPr="00635285" w:rsidRDefault="00767044" w:rsidP="00AC5CE3">
            <w:pPr>
              <w:pStyle w:val="VCAAfigures"/>
              <w:jc w:val="left"/>
              <w:rPr>
                <w:rFonts w:ascii="Arial Narrow" w:hAnsi="Arial Narrow"/>
                <w:color w:val="auto"/>
              </w:rPr>
            </w:pPr>
          </w:p>
        </w:tc>
      </w:tr>
      <w:tr w:rsidR="00767044" w:rsidRPr="00770921" w14:paraId="2CB95B0D" w14:textId="77777777" w:rsidTr="00AC5CE3">
        <w:tc>
          <w:tcPr>
            <w:tcW w:w="4402" w:type="dxa"/>
          </w:tcPr>
          <w:p w14:paraId="732D41DE" w14:textId="46F398CF" w:rsidR="00767044" w:rsidRPr="00F85FCA" w:rsidRDefault="00767044" w:rsidP="00F85FCA">
            <w:pPr>
              <w:pStyle w:val="Tablecondensed"/>
            </w:pPr>
            <w:r w:rsidRPr="00F85FCA">
              <w:t>What was your favourite community organisation? Explain why.</w:t>
            </w:r>
          </w:p>
        </w:tc>
        <w:tc>
          <w:tcPr>
            <w:tcW w:w="4403" w:type="dxa"/>
          </w:tcPr>
          <w:p w14:paraId="2A44CEAC" w14:textId="77777777" w:rsidR="00767044" w:rsidRPr="00635285" w:rsidRDefault="00767044" w:rsidP="00AC5CE3">
            <w:pPr>
              <w:pStyle w:val="VCAAfigures"/>
              <w:jc w:val="left"/>
              <w:rPr>
                <w:rFonts w:ascii="Arial Narrow" w:hAnsi="Arial Narrow"/>
                <w:color w:val="auto"/>
              </w:rPr>
            </w:pPr>
          </w:p>
        </w:tc>
      </w:tr>
      <w:tr w:rsidR="00767044" w:rsidRPr="0013360C" w14:paraId="05F651E7" w14:textId="77777777" w:rsidTr="00AC5CE3">
        <w:tc>
          <w:tcPr>
            <w:tcW w:w="4402" w:type="dxa"/>
          </w:tcPr>
          <w:p w14:paraId="7A9C2AD6" w14:textId="7358D7DE" w:rsidR="00767044" w:rsidRPr="00F85FCA" w:rsidRDefault="00767044" w:rsidP="00F85FCA">
            <w:pPr>
              <w:pStyle w:val="Tablecondensed"/>
            </w:pPr>
            <w:r w:rsidRPr="00F85FCA">
              <w:t>Using the organisation you identified as your favourite, in your opinion is the organisation diverse and inclusive? Explain why or why not.</w:t>
            </w:r>
          </w:p>
        </w:tc>
        <w:tc>
          <w:tcPr>
            <w:tcW w:w="4403" w:type="dxa"/>
          </w:tcPr>
          <w:p w14:paraId="11871326" w14:textId="77777777" w:rsidR="00767044" w:rsidRPr="00635285" w:rsidRDefault="00767044" w:rsidP="00AC5CE3">
            <w:pPr>
              <w:pStyle w:val="VCAAfigures"/>
              <w:jc w:val="left"/>
              <w:rPr>
                <w:rFonts w:ascii="Arial Narrow" w:hAnsi="Arial Narrow"/>
                <w:b/>
                <w:bCs/>
                <w:color w:val="auto"/>
              </w:rPr>
            </w:pPr>
          </w:p>
        </w:tc>
      </w:tr>
      <w:tr w:rsidR="00767044" w:rsidRPr="0013360C" w14:paraId="194DED84" w14:textId="77777777" w:rsidTr="00AC5CE3">
        <w:tc>
          <w:tcPr>
            <w:tcW w:w="4402" w:type="dxa"/>
          </w:tcPr>
          <w:p w14:paraId="16487837" w14:textId="69A6FEE8" w:rsidR="00767044" w:rsidRPr="00F85FCA" w:rsidRDefault="00767044" w:rsidP="00F85FCA">
            <w:pPr>
              <w:pStyle w:val="Tablecondensed"/>
            </w:pPr>
            <w:r w:rsidRPr="00F85FCA">
              <w:t>What are some strategies that make a community organisation successful?</w:t>
            </w:r>
          </w:p>
        </w:tc>
        <w:tc>
          <w:tcPr>
            <w:tcW w:w="4403" w:type="dxa"/>
          </w:tcPr>
          <w:p w14:paraId="7538A63A" w14:textId="77777777" w:rsidR="00767044" w:rsidRPr="00635285" w:rsidRDefault="00767044" w:rsidP="00AC5CE3">
            <w:pPr>
              <w:pStyle w:val="VCAAfigures"/>
              <w:jc w:val="left"/>
              <w:rPr>
                <w:rFonts w:ascii="Arial Narrow" w:hAnsi="Arial Narrow"/>
                <w:b/>
                <w:bCs/>
                <w:color w:val="auto"/>
              </w:rPr>
            </w:pPr>
          </w:p>
        </w:tc>
      </w:tr>
      <w:tr w:rsidR="00767044" w:rsidRPr="0013360C" w14:paraId="52F0BFFB" w14:textId="77777777" w:rsidTr="00AC5CE3">
        <w:tc>
          <w:tcPr>
            <w:tcW w:w="4402" w:type="dxa"/>
          </w:tcPr>
          <w:p w14:paraId="652DA7E9" w14:textId="468DF009" w:rsidR="00767044" w:rsidRPr="00F85FCA" w:rsidRDefault="00767044" w:rsidP="00F85FCA">
            <w:pPr>
              <w:pStyle w:val="Tablecondensed"/>
            </w:pPr>
            <w:r w:rsidRPr="00F85FCA">
              <w:t>How did you demonstrate that you were actively listening throughout the presentations?</w:t>
            </w:r>
          </w:p>
        </w:tc>
        <w:tc>
          <w:tcPr>
            <w:tcW w:w="4403" w:type="dxa"/>
          </w:tcPr>
          <w:p w14:paraId="238F7E65" w14:textId="77777777" w:rsidR="00767044" w:rsidRPr="00635285" w:rsidRDefault="00767044" w:rsidP="00AC5CE3">
            <w:pPr>
              <w:pStyle w:val="VCAAfigures"/>
              <w:jc w:val="left"/>
              <w:rPr>
                <w:rFonts w:ascii="Arial Narrow" w:hAnsi="Arial Narrow"/>
                <w:b/>
                <w:bCs/>
                <w:color w:val="auto"/>
              </w:rPr>
            </w:pPr>
          </w:p>
        </w:tc>
      </w:tr>
    </w:tbl>
    <w:p w14:paraId="6C9A7B1C" w14:textId="77777777" w:rsidR="00767044" w:rsidRDefault="00767044" w:rsidP="00A95E5A">
      <w:pPr>
        <w:pStyle w:val="BodyText"/>
      </w:pPr>
    </w:p>
    <w:tbl>
      <w:tblPr>
        <w:tblStyle w:val="VCAAclosedtable"/>
        <w:tblW w:w="0" w:type="auto"/>
        <w:jc w:val="center"/>
        <w:tblLook w:val="04A0" w:firstRow="1" w:lastRow="0" w:firstColumn="1" w:lastColumn="0" w:noHBand="0" w:noVBand="1"/>
      </w:tblPr>
      <w:tblGrid>
        <w:gridCol w:w="1722"/>
        <w:gridCol w:w="1815"/>
        <w:gridCol w:w="1876"/>
        <w:gridCol w:w="1765"/>
        <w:gridCol w:w="1747"/>
      </w:tblGrid>
      <w:tr w:rsidR="006F6AD9" w:rsidRPr="00EE3EFF" w14:paraId="45CF6604" w14:textId="77777777" w:rsidTr="00A95E5A">
        <w:trPr>
          <w:cnfStyle w:val="100000000000" w:firstRow="1" w:lastRow="0" w:firstColumn="0" w:lastColumn="0" w:oddVBand="0" w:evenVBand="0" w:oddHBand="0" w:evenHBand="0" w:firstRowFirstColumn="0" w:firstRowLastColumn="0" w:lastRowFirstColumn="0" w:lastRowLastColumn="0"/>
          <w:jc w:val="center"/>
        </w:trPr>
        <w:tc>
          <w:tcPr>
            <w:tcW w:w="8925" w:type="dxa"/>
            <w:gridSpan w:val="5"/>
            <w:shd w:val="clear" w:color="auto" w:fill="0076A3"/>
          </w:tcPr>
          <w:p w14:paraId="69AC5D3A" w14:textId="4AE4A3DB" w:rsidR="006F6AD9" w:rsidRPr="00F85FCA" w:rsidRDefault="006F6AD9" w:rsidP="00A95E5A">
            <w:pPr>
              <w:pStyle w:val="Tableheadingcondensed"/>
              <w:jc w:val="center"/>
            </w:pPr>
            <w:r>
              <w:t xml:space="preserve">Step 1: </w:t>
            </w:r>
            <w:r w:rsidRPr="00EE3EFF">
              <w:t>Activity 1.</w:t>
            </w:r>
            <w:r>
              <w:t>4 Reflection</w:t>
            </w:r>
          </w:p>
          <w:p w14:paraId="1481776E" w14:textId="10E4CABB" w:rsidR="006F6AD9" w:rsidRPr="00EE3EFF" w:rsidRDefault="007A02BA" w:rsidP="00A95E5A">
            <w:pPr>
              <w:pStyle w:val="Tableheadingcondensed"/>
              <w:jc w:val="center"/>
              <w:rPr>
                <w:lang w:val="en-AU"/>
              </w:rPr>
            </w:pPr>
            <w:r>
              <w:t>Student reflection</w:t>
            </w:r>
            <w:r w:rsidR="006F6AD9">
              <w:t>:</w:t>
            </w:r>
            <w:r w:rsidR="006F6AD9" w:rsidRPr="00EE3EFF">
              <w:t xml:space="preserve"> How well did you go with this step? (Please </w:t>
            </w:r>
            <w:r w:rsidR="006F6AD9">
              <w:t>tick</w:t>
            </w:r>
            <w:r w:rsidR="006F6AD9" w:rsidRPr="00EE3EFF">
              <w:t xml:space="preserve"> the box below)</w:t>
            </w:r>
          </w:p>
        </w:tc>
      </w:tr>
      <w:tr w:rsidR="006F6AD9" w:rsidRPr="00EE3EFF" w14:paraId="20406DD5"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722" w:type="dxa"/>
            <w:vAlign w:val="center"/>
          </w:tcPr>
          <w:p w14:paraId="408983FD" w14:textId="77777777" w:rsidR="006F6AD9" w:rsidRPr="00EE3EFF" w:rsidRDefault="00DB0AC2" w:rsidP="00DA73B8">
            <w:pPr>
              <w:pStyle w:val="Tablecondensed"/>
              <w:jc w:val="center"/>
            </w:pPr>
            <w:sdt>
              <w:sdtPr>
                <w:id w:val="-1212870530"/>
                <w14:checkbox>
                  <w14:checked w14:val="0"/>
                  <w14:checkedState w14:val="2612" w14:font="MS Gothic"/>
                  <w14:uncheckedState w14:val="2610" w14:font="MS Gothic"/>
                </w14:checkbox>
              </w:sdtPr>
              <w:sdtEndPr/>
              <w:sdtContent>
                <w:r w:rsidR="006F6AD9">
                  <w:rPr>
                    <w:rFonts w:ascii="MS Gothic" w:eastAsia="MS Gothic" w:hAnsi="MS Gothic" w:hint="eastAsia"/>
                  </w:rPr>
                  <w:t>☐</w:t>
                </w:r>
              </w:sdtContent>
            </w:sdt>
            <w:r w:rsidR="006F6AD9" w:rsidRPr="00EE3EFF">
              <w:t>Not Submitted</w:t>
            </w:r>
          </w:p>
        </w:tc>
        <w:tc>
          <w:tcPr>
            <w:tcW w:w="1815" w:type="dxa"/>
            <w:vAlign w:val="center"/>
          </w:tcPr>
          <w:p w14:paraId="76996742" w14:textId="77777777" w:rsidR="006F6AD9" w:rsidRPr="00EE3EFF" w:rsidRDefault="00DB0AC2" w:rsidP="00DA73B8">
            <w:pPr>
              <w:pStyle w:val="Tablecondensed"/>
              <w:jc w:val="center"/>
            </w:pPr>
            <w:sdt>
              <w:sdtPr>
                <w:rPr>
                  <w:color w:val="2B579A"/>
                  <w:shd w:val="clear" w:color="auto" w:fill="E6E6E6"/>
                </w:rPr>
                <w:id w:val="-237711713"/>
                <w14:checkbox>
                  <w14:checked w14:val="0"/>
                  <w14:checkedState w14:val="2612" w14:font="MS Gothic"/>
                  <w14:uncheckedState w14:val="2610" w14:font="MS Gothic"/>
                </w14:checkbox>
              </w:sdtPr>
              <w:sdtEndPr>
                <w:rPr>
                  <w:color w:val="000000" w:themeColor="text1"/>
                  <w:shd w:val="clear" w:color="auto" w:fill="auto"/>
                </w:rPr>
              </w:sdtEndPr>
              <w:sdtContent>
                <w:r w:rsidR="006F6AD9" w:rsidRPr="00EE3EFF">
                  <w:rPr>
                    <w:rFonts w:ascii="Segoe UI Symbol" w:hAnsi="Segoe UI Symbol" w:cs="Segoe UI Symbol"/>
                  </w:rPr>
                  <w:t>☐</w:t>
                </w:r>
              </w:sdtContent>
            </w:sdt>
            <w:r w:rsidR="006F6AD9" w:rsidRPr="00EE3EFF">
              <w:t>Beginning</w:t>
            </w:r>
          </w:p>
        </w:tc>
        <w:tc>
          <w:tcPr>
            <w:tcW w:w="1876" w:type="dxa"/>
            <w:vAlign w:val="center"/>
          </w:tcPr>
          <w:p w14:paraId="761B53D2" w14:textId="77777777" w:rsidR="006F6AD9" w:rsidRPr="00EE3EFF" w:rsidRDefault="00DB0AC2" w:rsidP="00DA73B8">
            <w:pPr>
              <w:pStyle w:val="Tablecondensed"/>
              <w:jc w:val="center"/>
              <w:rPr>
                <w:lang w:val="en-AU"/>
              </w:rPr>
            </w:pPr>
            <w:sdt>
              <w:sdtPr>
                <w:rPr>
                  <w:rFonts w:eastAsia="Arial Narrow" w:cs="Arial Narrow"/>
                  <w:color w:val="2B579A"/>
                  <w:shd w:val="clear" w:color="auto" w:fill="E6E6E6"/>
                  <w:lang w:val="en-AU"/>
                </w:rPr>
                <w:id w:val="566224515"/>
                <w14:checkbox>
                  <w14:checked w14:val="0"/>
                  <w14:checkedState w14:val="2612" w14:font="MS Gothic"/>
                  <w14:uncheckedState w14:val="2610" w14:font="MS Gothic"/>
                </w14:checkbox>
              </w:sdtPr>
              <w:sdtEndPr/>
              <w:sdtContent>
                <w:r w:rsidR="006F6AD9" w:rsidRPr="00EE3EFF">
                  <w:rPr>
                    <w:rFonts w:ascii="Segoe UI Symbol" w:eastAsia="MS Gothic" w:hAnsi="Segoe UI Symbol" w:cs="Segoe UI Symbol"/>
                    <w:lang w:val="en-AU"/>
                  </w:rPr>
                  <w:t>☐</w:t>
                </w:r>
              </w:sdtContent>
            </w:sdt>
            <w:r w:rsidR="006F6AD9" w:rsidRPr="00EE3EFF">
              <w:rPr>
                <w:lang w:val="en-AU"/>
              </w:rPr>
              <w:t>Consolidating</w:t>
            </w:r>
          </w:p>
        </w:tc>
        <w:tc>
          <w:tcPr>
            <w:tcW w:w="1765" w:type="dxa"/>
            <w:vAlign w:val="center"/>
          </w:tcPr>
          <w:p w14:paraId="116BA171" w14:textId="77777777" w:rsidR="006F6AD9"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502729554"/>
                <w14:checkbox>
                  <w14:checked w14:val="0"/>
                  <w14:checkedState w14:val="2612" w14:font="MS Gothic"/>
                  <w14:uncheckedState w14:val="2610" w14:font="MS Gothic"/>
                </w14:checkbox>
              </w:sdtPr>
              <w:sdtEndPr/>
              <w:sdtContent>
                <w:r w:rsidR="006F6AD9" w:rsidRPr="00EE3EFF">
                  <w:rPr>
                    <w:rFonts w:ascii="Segoe UI Symbol" w:eastAsia="MS Gothic" w:hAnsi="Segoe UI Symbol" w:cs="Segoe UI Symbol"/>
                    <w:lang w:val="en-AU"/>
                  </w:rPr>
                  <w:t>☐</w:t>
                </w:r>
              </w:sdtContent>
            </w:sdt>
            <w:r w:rsidR="006F6AD9" w:rsidRPr="00EE3EFF">
              <w:rPr>
                <w:lang w:val="en-AU"/>
              </w:rPr>
              <w:t>Achieving</w:t>
            </w:r>
          </w:p>
        </w:tc>
        <w:tc>
          <w:tcPr>
            <w:tcW w:w="1747" w:type="dxa"/>
            <w:vAlign w:val="center"/>
          </w:tcPr>
          <w:p w14:paraId="691D3328" w14:textId="77777777" w:rsidR="006F6AD9"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385936852"/>
                <w14:checkbox>
                  <w14:checked w14:val="0"/>
                  <w14:checkedState w14:val="2612" w14:font="MS Gothic"/>
                  <w14:uncheckedState w14:val="2610" w14:font="MS Gothic"/>
                </w14:checkbox>
              </w:sdtPr>
              <w:sdtEndPr/>
              <w:sdtContent>
                <w:r w:rsidR="006F6AD9" w:rsidRPr="00EE3EFF">
                  <w:rPr>
                    <w:rFonts w:ascii="Segoe UI Symbol" w:eastAsia="MS Gothic" w:hAnsi="Segoe UI Symbol" w:cs="Segoe UI Symbol"/>
                    <w:lang w:val="en-AU"/>
                  </w:rPr>
                  <w:t>☐</w:t>
                </w:r>
              </w:sdtContent>
            </w:sdt>
            <w:r w:rsidR="006F6AD9" w:rsidRPr="00EE3EFF">
              <w:rPr>
                <w:lang w:val="en-AU"/>
              </w:rPr>
              <w:t>Excelling</w:t>
            </w:r>
          </w:p>
        </w:tc>
      </w:tr>
      <w:tr w:rsidR="006F6AD9" w:rsidRPr="00EE3EFF" w14:paraId="54BF665C" w14:textId="77777777" w:rsidTr="00A95E5A">
        <w:trPr>
          <w:cnfStyle w:val="000000010000" w:firstRow="0" w:lastRow="0" w:firstColumn="0" w:lastColumn="0" w:oddVBand="0" w:evenVBand="0" w:oddHBand="0" w:evenHBand="1" w:firstRowFirstColumn="0" w:firstRowLastColumn="0" w:lastRowFirstColumn="0" w:lastRowLastColumn="0"/>
          <w:jc w:val="center"/>
        </w:trPr>
        <w:tc>
          <w:tcPr>
            <w:tcW w:w="8925" w:type="dxa"/>
            <w:gridSpan w:val="5"/>
          </w:tcPr>
          <w:p w14:paraId="62C25839" w14:textId="282FEAE8" w:rsidR="006F6AD9" w:rsidRPr="00EE3EFF" w:rsidRDefault="007A02BA" w:rsidP="00A95E5A">
            <w:pPr>
              <w:pStyle w:val="Tablecondensed"/>
            </w:pPr>
            <w:r>
              <w:t>Student comment</w:t>
            </w:r>
            <w:r w:rsidR="006F6AD9" w:rsidRPr="00EE3EFF">
              <w:t xml:space="preserve"> (</w:t>
            </w:r>
            <w:r w:rsidR="0079328B">
              <w:t>o</w:t>
            </w:r>
            <w:r w:rsidR="006F6AD9" w:rsidRPr="00EE3EFF">
              <w:t>ptional):</w:t>
            </w:r>
          </w:p>
        </w:tc>
      </w:tr>
      <w:tr w:rsidR="006F6AD9" w:rsidRPr="00EE3EFF" w14:paraId="5DE3C279" w14:textId="77777777" w:rsidTr="00A95E5A">
        <w:trPr>
          <w:cnfStyle w:val="000000100000" w:firstRow="0" w:lastRow="0" w:firstColumn="0" w:lastColumn="0" w:oddVBand="0" w:evenVBand="0" w:oddHBand="1" w:evenHBand="0" w:firstRowFirstColumn="0" w:firstRowLastColumn="0" w:lastRowFirstColumn="0" w:lastRowLastColumn="0"/>
          <w:jc w:val="center"/>
        </w:trPr>
        <w:tc>
          <w:tcPr>
            <w:tcW w:w="8925" w:type="dxa"/>
            <w:gridSpan w:val="5"/>
            <w:shd w:val="clear" w:color="auto" w:fill="0076A3"/>
          </w:tcPr>
          <w:p w14:paraId="4DC6C797" w14:textId="32326348" w:rsidR="006F6AD9" w:rsidRPr="00EE3EFF" w:rsidRDefault="007A02BA" w:rsidP="00AC5CE3">
            <w:pPr>
              <w:jc w:val="center"/>
              <w:rPr>
                <w:rFonts w:ascii="Arial Narrow" w:hAnsi="Arial Narrow"/>
                <w:lang w:val="en-AU"/>
              </w:rPr>
            </w:pPr>
            <w:r>
              <w:rPr>
                <w:rFonts w:ascii="Arial Narrow" w:hAnsi="Arial Narrow"/>
                <w:b/>
                <w:bCs/>
                <w:color w:val="FFFFFF" w:themeColor="background1"/>
                <w:lang w:val="en-AU"/>
              </w:rPr>
              <w:t>Teacher feedback</w:t>
            </w:r>
          </w:p>
        </w:tc>
      </w:tr>
      <w:tr w:rsidR="006F6AD9" w:rsidRPr="00EE3EFF" w14:paraId="48AFAFFD"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722" w:type="dxa"/>
            <w:vAlign w:val="center"/>
          </w:tcPr>
          <w:p w14:paraId="05A874E7" w14:textId="77777777" w:rsidR="006F6AD9" w:rsidRPr="00EE3EFF" w:rsidRDefault="00DB0AC2" w:rsidP="00DA73B8">
            <w:pPr>
              <w:pStyle w:val="Tablecondensed"/>
              <w:jc w:val="center"/>
              <w:rPr>
                <w:lang w:val="en-AU"/>
              </w:rPr>
            </w:pPr>
            <w:sdt>
              <w:sdtPr>
                <w:rPr>
                  <w:color w:val="2B579A"/>
                  <w:shd w:val="clear" w:color="auto" w:fill="E6E6E6"/>
                </w:rPr>
                <w:id w:val="258262635"/>
                <w14:checkbox>
                  <w14:checked w14:val="0"/>
                  <w14:checkedState w14:val="2612" w14:font="MS Gothic"/>
                  <w14:uncheckedState w14:val="2610" w14:font="MS Gothic"/>
                </w14:checkbox>
              </w:sdtPr>
              <w:sdtEndPr>
                <w:rPr>
                  <w:color w:val="000000" w:themeColor="text1"/>
                  <w:shd w:val="clear" w:color="auto" w:fill="auto"/>
                </w:rPr>
              </w:sdtEndPr>
              <w:sdtContent>
                <w:r w:rsidR="006F6AD9" w:rsidRPr="00EE3EFF">
                  <w:rPr>
                    <w:rFonts w:ascii="Segoe UI Symbol" w:hAnsi="Segoe UI Symbol" w:cs="Segoe UI Symbol"/>
                  </w:rPr>
                  <w:t>☐</w:t>
                </w:r>
              </w:sdtContent>
            </w:sdt>
            <w:r w:rsidR="006F6AD9" w:rsidRPr="00EE3EFF">
              <w:t>Not Submitted</w:t>
            </w:r>
          </w:p>
        </w:tc>
        <w:tc>
          <w:tcPr>
            <w:tcW w:w="1815" w:type="dxa"/>
            <w:vAlign w:val="center"/>
          </w:tcPr>
          <w:p w14:paraId="2A996656" w14:textId="77777777" w:rsidR="006F6AD9" w:rsidRPr="00EE3EFF" w:rsidRDefault="00DB0AC2" w:rsidP="00DA73B8">
            <w:pPr>
              <w:pStyle w:val="Tablecondensed"/>
              <w:jc w:val="center"/>
              <w:rPr>
                <w:lang w:val="en-AU"/>
              </w:rPr>
            </w:pPr>
            <w:sdt>
              <w:sdtPr>
                <w:rPr>
                  <w:color w:val="2B579A"/>
                  <w:shd w:val="clear" w:color="auto" w:fill="E6E6E6"/>
                </w:rPr>
                <w:id w:val="1394088811"/>
                <w14:checkbox>
                  <w14:checked w14:val="0"/>
                  <w14:checkedState w14:val="2612" w14:font="MS Gothic"/>
                  <w14:uncheckedState w14:val="2610" w14:font="MS Gothic"/>
                </w14:checkbox>
              </w:sdtPr>
              <w:sdtEndPr>
                <w:rPr>
                  <w:color w:val="000000" w:themeColor="text1"/>
                  <w:shd w:val="clear" w:color="auto" w:fill="auto"/>
                </w:rPr>
              </w:sdtEndPr>
              <w:sdtContent>
                <w:r w:rsidR="006F6AD9" w:rsidRPr="00EE3EFF">
                  <w:rPr>
                    <w:rFonts w:ascii="Segoe UI Symbol" w:hAnsi="Segoe UI Symbol" w:cs="Segoe UI Symbol"/>
                  </w:rPr>
                  <w:t>☐</w:t>
                </w:r>
              </w:sdtContent>
            </w:sdt>
            <w:r w:rsidR="006F6AD9" w:rsidRPr="00EE3EFF">
              <w:t>Beginning</w:t>
            </w:r>
          </w:p>
        </w:tc>
        <w:tc>
          <w:tcPr>
            <w:tcW w:w="1876" w:type="dxa"/>
            <w:vAlign w:val="center"/>
          </w:tcPr>
          <w:p w14:paraId="59F7AF5B" w14:textId="77777777" w:rsidR="006F6AD9" w:rsidRPr="00EE3EFF" w:rsidRDefault="00DB0AC2" w:rsidP="00DA73B8">
            <w:pPr>
              <w:pStyle w:val="Tablecondensed"/>
              <w:jc w:val="center"/>
              <w:rPr>
                <w:lang w:val="en-AU"/>
              </w:rPr>
            </w:pPr>
            <w:sdt>
              <w:sdtPr>
                <w:rPr>
                  <w:rFonts w:eastAsia="Arial Narrow" w:cs="Arial Narrow"/>
                  <w:color w:val="2B579A"/>
                  <w:shd w:val="clear" w:color="auto" w:fill="E6E6E6"/>
                  <w:lang w:val="en-AU"/>
                </w:rPr>
                <w:id w:val="424852387"/>
                <w14:checkbox>
                  <w14:checked w14:val="0"/>
                  <w14:checkedState w14:val="2612" w14:font="MS Gothic"/>
                  <w14:uncheckedState w14:val="2610" w14:font="MS Gothic"/>
                </w14:checkbox>
              </w:sdtPr>
              <w:sdtEndPr/>
              <w:sdtContent>
                <w:r w:rsidR="006F6AD9" w:rsidRPr="00EE3EFF">
                  <w:rPr>
                    <w:rFonts w:ascii="Segoe UI Symbol" w:eastAsia="MS Gothic" w:hAnsi="Segoe UI Symbol" w:cs="Segoe UI Symbol"/>
                    <w:lang w:val="en-AU"/>
                  </w:rPr>
                  <w:t>☐</w:t>
                </w:r>
              </w:sdtContent>
            </w:sdt>
            <w:r w:rsidR="006F6AD9" w:rsidRPr="00EE3EFF">
              <w:rPr>
                <w:lang w:val="en-AU"/>
              </w:rPr>
              <w:t>Consolidating</w:t>
            </w:r>
          </w:p>
        </w:tc>
        <w:tc>
          <w:tcPr>
            <w:tcW w:w="1765" w:type="dxa"/>
            <w:vAlign w:val="center"/>
          </w:tcPr>
          <w:p w14:paraId="0E0F2628" w14:textId="77777777" w:rsidR="006F6AD9" w:rsidRPr="00EE3EFF" w:rsidRDefault="00DB0AC2" w:rsidP="00DA73B8">
            <w:pPr>
              <w:pStyle w:val="Tablecondensed"/>
              <w:jc w:val="center"/>
              <w:rPr>
                <w:lang w:val="en-AU"/>
              </w:rPr>
            </w:pPr>
            <w:sdt>
              <w:sdtPr>
                <w:rPr>
                  <w:rFonts w:eastAsia="Arial Narrow" w:cs="Arial Narrow"/>
                  <w:color w:val="2B579A"/>
                  <w:shd w:val="clear" w:color="auto" w:fill="E6E6E6"/>
                  <w:lang w:val="en-AU"/>
                </w:rPr>
                <w:id w:val="-735856939"/>
                <w14:checkbox>
                  <w14:checked w14:val="0"/>
                  <w14:checkedState w14:val="2612" w14:font="MS Gothic"/>
                  <w14:uncheckedState w14:val="2610" w14:font="MS Gothic"/>
                </w14:checkbox>
              </w:sdtPr>
              <w:sdtEndPr/>
              <w:sdtContent>
                <w:r w:rsidR="006F6AD9" w:rsidRPr="00EE3EFF">
                  <w:rPr>
                    <w:rFonts w:ascii="Segoe UI Symbol" w:eastAsia="MS Gothic" w:hAnsi="Segoe UI Symbol" w:cs="Segoe UI Symbol"/>
                    <w:lang w:val="en-AU"/>
                  </w:rPr>
                  <w:t>☐</w:t>
                </w:r>
              </w:sdtContent>
            </w:sdt>
            <w:r w:rsidR="006F6AD9" w:rsidRPr="00EE3EFF">
              <w:rPr>
                <w:lang w:val="en-AU"/>
              </w:rPr>
              <w:t>Achieving</w:t>
            </w:r>
          </w:p>
        </w:tc>
        <w:tc>
          <w:tcPr>
            <w:tcW w:w="1747" w:type="dxa"/>
            <w:vAlign w:val="center"/>
          </w:tcPr>
          <w:p w14:paraId="763775D0" w14:textId="77777777" w:rsidR="006F6AD9"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814376439"/>
                <w14:checkbox>
                  <w14:checked w14:val="0"/>
                  <w14:checkedState w14:val="2612" w14:font="MS Gothic"/>
                  <w14:uncheckedState w14:val="2610" w14:font="MS Gothic"/>
                </w14:checkbox>
              </w:sdtPr>
              <w:sdtEndPr/>
              <w:sdtContent>
                <w:r w:rsidR="006F6AD9" w:rsidRPr="00EE3EFF">
                  <w:rPr>
                    <w:rFonts w:ascii="Segoe UI Symbol" w:eastAsia="MS Gothic" w:hAnsi="Segoe UI Symbol" w:cs="Segoe UI Symbol"/>
                    <w:lang w:val="en-AU"/>
                  </w:rPr>
                  <w:t>☐</w:t>
                </w:r>
              </w:sdtContent>
            </w:sdt>
            <w:r w:rsidR="006F6AD9" w:rsidRPr="00EE3EFF">
              <w:rPr>
                <w:lang w:val="en-AU"/>
              </w:rPr>
              <w:t>Excelling</w:t>
            </w:r>
          </w:p>
        </w:tc>
      </w:tr>
      <w:tr w:rsidR="006F6AD9" w:rsidRPr="00E96466" w14:paraId="1FAA6E08" w14:textId="77777777" w:rsidTr="00A95E5A">
        <w:trPr>
          <w:cnfStyle w:val="000000100000" w:firstRow="0" w:lastRow="0" w:firstColumn="0" w:lastColumn="0" w:oddVBand="0" w:evenVBand="0" w:oddHBand="1" w:evenHBand="0" w:firstRowFirstColumn="0" w:firstRowLastColumn="0" w:lastRowFirstColumn="0" w:lastRowLastColumn="0"/>
          <w:trHeight w:val="1448"/>
          <w:jc w:val="center"/>
        </w:trPr>
        <w:tc>
          <w:tcPr>
            <w:tcW w:w="1722" w:type="dxa"/>
          </w:tcPr>
          <w:p w14:paraId="16FF4751" w14:textId="798C4873" w:rsidR="006F6AD9" w:rsidRPr="00E96466" w:rsidRDefault="006F6AD9" w:rsidP="00A95E5A">
            <w:pPr>
              <w:pStyle w:val="Tablecondensed"/>
              <w:rPr>
                <w:lang w:val="en-AU"/>
              </w:rPr>
            </w:pPr>
            <w:r w:rsidRPr="00F85FCA">
              <w:rPr>
                <w:rStyle w:val="Bold"/>
              </w:rPr>
              <w:t>Not Submitted:</w:t>
            </w:r>
            <w:r w:rsidRPr="00F85FCA">
              <w:t xml:space="preserve"> </w:t>
            </w:r>
            <w:r w:rsidRPr="00E96466">
              <w:t>No work has been submitted or attempted for this activity.</w:t>
            </w:r>
          </w:p>
        </w:tc>
        <w:tc>
          <w:tcPr>
            <w:tcW w:w="1815" w:type="dxa"/>
          </w:tcPr>
          <w:p w14:paraId="5A5FB010" w14:textId="20FBDE4F" w:rsidR="006F6AD9" w:rsidRPr="005908A6" w:rsidRDefault="006F6AD9" w:rsidP="00A95E5A">
            <w:pPr>
              <w:pStyle w:val="Tablecondensed"/>
              <w:rPr>
                <w:b/>
                <w:bCs/>
              </w:rPr>
            </w:pPr>
            <w:r w:rsidRPr="00F85FCA">
              <w:rPr>
                <w:rStyle w:val="Bold"/>
              </w:rPr>
              <w:t>Beginning:</w:t>
            </w:r>
            <w:r w:rsidRPr="00F85FCA">
              <w:t xml:space="preserve"> </w:t>
            </w:r>
            <w:r>
              <w:t>You have</w:t>
            </w:r>
            <w:r w:rsidRPr="00E05F2A">
              <w:t xml:space="preserve"> attempt</w:t>
            </w:r>
            <w:r>
              <w:t>ed</w:t>
            </w:r>
            <w:r w:rsidRPr="00E05F2A">
              <w:t xml:space="preserve"> some </w:t>
            </w:r>
            <w:r>
              <w:t>parts</w:t>
            </w:r>
            <w:r w:rsidRPr="00E05F2A">
              <w:t xml:space="preserve"> of this </w:t>
            </w:r>
            <w:r>
              <w:t>activity</w:t>
            </w:r>
            <w:r w:rsidRPr="00E05F2A">
              <w:t>. To bump it up</w:t>
            </w:r>
            <w:r>
              <w:t>, you need to provide a basic response for each question.</w:t>
            </w:r>
          </w:p>
        </w:tc>
        <w:tc>
          <w:tcPr>
            <w:tcW w:w="1876" w:type="dxa"/>
          </w:tcPr>
          <w:p w14:paraId="23F23426" w14:textId="77777777" w:rsidR="006F6AD9" w:rsidRPr="00E05F2A" w:rsidRDefault="006F6AD9" w:rsidP="00A95E5A">
            <w:pPr>
              <w:pStyle w:val="Tablecondensed"/>
            </w:pPr>
            <w:r w:rsidRPr="00F85FCA">
              <w:rPr>
                <w:rStyle w:val="Bold"/>
              </w:rPr>
              <w:t>Consolidating:</w:t>
            </w:r>
            <w:r w:rsidRPr="00E96466">
              <w:t xml:space="preserve"> </w:t>
            </w:r>
            <w:r>
              <w:t xml:space="preserve">You have </w:t>
            </w:r>
            <w:r w:rsidRPr="00E05F2A">
              <w:t>respond</w:t>
            </w:r>
            <w:r>
              <w:t xml:space="preserve">ed </w:t>
            </w:r>
            <w:r w:rsidRPr="00E05F2A">
              <w:t xml:space="preserve">to all </w:t>
            </w:r>
            <w:r>
              <w:t xml:space="preserve">parts of the table with basic information. </w:t>
            </w:r>
            <w:r w:rsidRPr="00E05F2A">
              <w:t>To bump it up</w:t>
            </w:r>
            <w:r>
              <w:t xml:space="preserve">, </w:t>
            </w:r>
            <w:r w:rsidRPr="00E05F2A">
              <w:t xml:space="preserve">add </w:t>
            </w:r>
            <w:r>
              <w:t>more</w:t>
            </w:r>
            <w:r w:rsidRPr="00E05F2A">
              <w:t xml:space="preserve"> details</w:t>
            </w:r>
            <w:r>
              <w:t xml:space="preserve"> for each question</w:t>
            </w:r>
            <w:r w:rsidRPr="00E05F2A">
              <w:t>.</w:t>
            </w:r>
          </w:p>
        </w:tc>
        <w:tc>
          <w:tcPr>
            <w:tcW w:w="1765" w:type="dxa"/>
          </w:tcPr>
          <w:p w14:paraId="1DC76395" w14:textId="77777777" w:rsidR="006F6AD9" w:rsidRPr="00A20BA2" w:rsidRDefault="006F6AD9" w:rsidP="00A95E5A">
            <w:pPr>
              <w:pStyle w:val="Tablecondensed"/>
              <w:rPr>
                <w:b/>
                <w:bCs/>
              </w:rPr>
            </w:pPr>
            <w:r w:rsidRPr="00F85FCA">
              <w:rPr>
                <w:rStyle w:val="Bold"/>
              </w:rPr>
              <w:t xml:space="preserve">Achieving: </w:t>
            </w:r>
            <w:r>
              <w:t xml:space="preserve">You have </w:t>
            </w:r>
            <w:r w:rsidRPr="00E05F2A">
              <w:t>respond</w:t>
            </w:r>
            <w:r>
              <w:t xml:space="preserve">ed </w:t>
            </w:r>
            <w:r w:rsidRPr="00E05F2A">
              <w:t xml:space="preserve">to all </w:t>
            </w:r>
            <w:r>
              <w:t xml:space="preserve">parts of the table with detailed information. </w:t>
            </w:r>
            <w:r w:rsidRPr="00E05F2A">
              <w:t>To bump it up</w:t>
            </w:r>
            <w:r>
              <w:t xml:space="preserve">, </w:t>
            </w:r>
            <w:r w:rsidRPr="00E05F2A">
              <w:t xml:space="preserve">add </w:t>
            </w:r>
            <w:r>
              <w:t>more</w:t>
            </w:r>
            <w:r w:rsidRPr="00E05F2A">
              <w:t xml:space="preserve"> details</w:t>
            </w:r>
            <w:r>
              <w:t xml:space="preserve"> for each question</w:t>
            </w:r>
            <w:r w:rsidRPr="00E05F2A">
              <w:t>.</w:t>
            </w:r>
          </w:p>
        </w:tc>
        <w:tc>
          <w:tcPr>
            <w:tcW w:w="1747" w:type="dxa"/>
          </w:tcPr>
          <w:p w14:paraId="05441370" w14:textId="0021851A" w:rsidR="006F6AD9" w:rsidRPr="005908A6" w:rsidRDefault="006F6AD9" w:rsidP="00A95E5A">
            <w:pPr>
              <w:pStyle w:val="Tablecondensed"/>
            </w:pPr>
            <w:r w:rsidRPr="00F85FCA">
              <w:rPr>
                <w:rStyle w:val="Bold"/>
              </w:rPr>
              <w:t>Excelling:</w:t>
            </w:r>
            <w:r w:rsidRPr="00E96466">
              <w:t xml:space="preserve"> </w:t>
            </w:r>
            <w:r>
              <w:t>You have</w:t>
            </w:r>
            <w:r w:rsidRPr="00E05F2A">
              <w:t xml:space="preserve"> provid</w:t>
            </w:r>
            <w:r>
              <w:t>ed</w:t>
            </w:r>
            <w:r w:rsidRPr="00E05F2A">
              <w:t xml:space="preserve"> highly detailed </w:t>
            </w:r>
            <w:r>
              <w:t>responses to each question in the table. Great work!</w:t>
            </w:r>
          </w:p>
        </w:tc>
      </w:tr>
    </w:tbl>
    <w:p w14:paraId="7D71DE73" w14:textId="2C612C56" w:rsidR="00767044" w:rsidRPr="00635285" w:rsidRDefault="00767044" w:rsidP="00A95E5A">
      <w:pPr>
        <w:pStyle w:val="Heading3"/>
        <w:rPr>
          <w:rFonts w:eastAsiaTheme="majorEastAsia"/>
        </w:rPr>
      </w:pPr>
      <w:bookmarkStart w:id="30" w:name="_Toc190343442"/>
      <w:bookmarkStart w:id="31" w:name="_Toc183614492"/>
      <w:bookmarkStart w:id="32" w:name="_Toc193292042"/>
      <w:bookmarkStart w:id="33" w:name="_Toc212215011"/>
      <w:r w:rsidRPr="00635285">
        <w:t>Have you completed the following activities for Step 1: Ideas?</w:t>
      </w:r>
      <w:bookmarkEnd w:id="30"/>
      <w:bookmarkEnd w:id="31"/>
      <w:bookmarkEnd w:id="32"/>
      <w:bookmarkEnd w:id="33"/>
    </w:p>
    <w:tbl>
      <w:tblPr>
        <w:tblStyle w:val="VCAAclosedtable"/>
        <w:tblW w:w="0" w:type="auto"/>
        <w:jc w:val="center"/>
        <w:tblLook w:val="04A0" w:firstRow="1" w:lastRow="0" w:firstColumn="1" w:lastColumn="0" w:noHBand="0" w:noVBand="1"/>
      </w:tblPr>
      <w:tblGrid>
        <w:gridCol w:w="8770"/>
      </w:tblGrid>
      <w:tr w:rsidR="00767044" w14:paraId="21883F97" w14:textId="77777777" w:rsidTr="00AC5CE3">
        <w:trPr>
          <w:cnfStyle w:val="100000000000" w:firstRow="1" w:lastRow="0" w:firstColumn="0" w:lastColumn="0" w:oddVBand="0" w:evenVBand="0" w:oddHBand="0" w:evenHBand="0" w:firstRowFirstColumn="0" w:firstRowLastColumn="0" w:lastRowFirstColumn="0" w:lastRowLastColumn="0"/>
          <w:jc w:val="center"/>
        </w:trPr>
        <w:tc>
          <w:tcPr>
            <w:tcW w:w="8770" w:type="dxa"/>
            <w:shd w:val="clear" w:color="auto" w:fill="0076A3"/>
          </w:tcPr>
          <w:p w14:paraId="146FD698" w14:textId="77777777" w:rsidR="00767044" w:rsidRDefault="00767044" w:rsidP="00A95E5A">
            <w:pPr>
              <w:pStyle w:val="Tableheadingcondensed"/>
              <w:jc w:val="center"/>
              <w:rPr>
                <w:lang w:val="en-AU"/>
              </w:rPr>
            </w:pPr>
            <w:r w:rsidRPr="695DF97E">
              <w:rPr>
                <w:lang w:val="en-AU"/>
              </w:rPr>
              <w:t xml:space="preserve">Task </w:t>
            </w:r>
            <w:r>
              <w:rPr>
                <w:lang w:val="en-AU"/>
              </w:rPr>
              <w:t>c</w:t>
            </w:r>
            <w:r w:rsidRPr="695DF97E">
              <w:rPr>
                <w:lang w:val="en-AU"/>
              </w:rPr>
              <w:t>hecklist</w:t>
            </w:r>
          </w:p>
        </w:tc>
      </w:tr>
      <w:tr w:rsidR="00767044" w14:paraId="66913C45" w14:textId="77777777" w:rsidTr="00AC5CE3">
        <w:trPr>
          <w:cnfStyle w:val="000000100000" w:firstRow="0" w:lastRow="0" w:firstColumn="0" w:lastColumn="0" w:oddVBand="0" w:evenVBand="0" w:oddHBand="1" w:evenHBand="0" w:firstRowFirstColumn="0" w:firstRowLastColumn="0" w:lastRowFirstColumn="0" w:lastRowLastColumn="0"/>
          <w:trHeight w:val="1426"/>
          <w:jc w:val="center"/>
        </w:trPr>
        <w:tc>
          <w:tcPr>
            <w:tcW w:w="8770" w:type="dxa"/>
          </w:tcPr>
          <w:p w14:paraId="02FC4A71" w14:textId="36466F6A" w:rsidR="00767044" w:rsidRPr="00F85FCA" w:rsidRDefault="00DB0AC2" w:rsidP="00F85FCA">
            <w:pPr>
              <w:pStyle w:val="Tablecondensed"/>
            </w:pPr>
            <w:sdt>
              <w:sdtPr>
                <w:id w:val="1476343402"/>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t xml:space="preserve"> Activity 1.1 Brainstorming issues</w:t>
            </w:r>
          </w:p>
          <w:p w14:paraId="23C08893" w14:textId="039CED40" w:rsidR="00767044" w:rsidRPr="00F85FCA" w:rsidRDefault="00DB0AC2" w:rsidP="00F85FCA">
            <w:pPr>
              <w:pStyle w:val="Tablecondensed"/>
            </w:pPr>
            <w:sdt>
              <w:sdtPr>
                <w:id w:val="791323920"/>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t xml:space="preserve"> Activity 1.2 Local and global communities</w:t>
            </w:r>
          </w:p>
          <w:p w14:paraId="2C4439BC" w14:textId="1F75C1EA" w:rsidR="00767044" w:rsidRPr="00F85FCA" w:rsidRDefault="00DB0AC2" w:rsidP="00F85FCA">
            <w:pPr>
              <w:pStyle w:val="Tablecondensed"/>
            </w:pPr>
            <w:sdt>
              <w:sdtPr>
                <w:id w:val="-970440422"/>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t xml:space="preserve"> Activity 1.3 Community organisation notes</w:t>
            </w:r>
          </w:p>
          <w:p w14:paraId="3549AD7C" w14:textId="2023FB8B" w:rsidR="00767044" w:rsidRPr="00A95E5A" w:rsidRDefault="00DB0AC2" w:rsidP="00F85FCA">
            <w:pPr>
              <w:pStyle w:val="Tablecondensed"/>
              <w:rPr>
                <w:rFonts w:cstheme="minorBidi"/>
                <w:lang w:eastAsia="en-AU"/>
              </w:rPr>
            </w:pPr>
            <w:sdt>
              <w:sdtPr>
                <w:id w:val="-639195253"/>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t xml:space="preserve"> Activity 1.4 Reflection</w:t>
            </w:r>
          </w:p>
        </w:tc>
      </w:tr>
    </w:tbl>
    <w:p w14:paraId="374103FA" w14:textId="23F36140" w:rsidR="00767044" w:rsidRPr="000C1754" w:rsidRDefault="00767044" w:rsidP="00711D9D">
      <w:pPr>
        <w:pStyle w:val="Heading1"/>
      </w:pPr>
      <w:bookmarkStart w:id="34" w:name="_Toc211332713"/>
      <w:bookmarkStart w:id="35" w:name="_Toc212215012"/>
      <w:r w:rsidRPr="00635285">
        <w:lastRenderedPageBreak/>
        <w:t>Step 2: Plan</w:t>
      </w:r>
      <w:bookmarkEnd w:id="34"/>
      <w:bookmarkEnd w:id="35"/>
    </w:p>
    <w:tbl>
      <w:tblPr>
        <w:tblStyle w:val="VCAAclosedtable"/>
        <w:tblW w:w="0" w:type="auto"/>
        <w:jc w:val="center"/>
        <w:tblLook w:val="04A0" w:firstRow="1" w:lastRow="0" w:firstColumn="1" w:lastColumn="0" w:noHBand="0" w:noVBand="1"/>
      </w:tblPr>
      <w:tblGrid>
        <w:gridCol w:w="9017"/>
      </w:tblGrid>
      <w:tr w:rsidR="00767044" w:rsidRPr="000B19E6" w14:paraId="0EAA1CF2" w14:textId="77777777" w:rsidTr="00AC5CE3">
        <w:trPr>
          <w:cnfStyle w:val="100000000000" w:firstRow="1" w:lastRow="0" w:firstColumn="0" w:lastColumn="0" w:oddVBand="0" w:evenVBand="0" w:oddHBand="0" w:evenHBand="0" w:firstRowFirstColumn="0" w:firstRowLastColumn="0" w:lastRowFirstColumn="0" w:lastRowLastColumn="0"/>
          <w:jc w:val="center"/>
        </w:trPr>
        <w:tc>
          <w:tcPr>
            <w:tcW w:w="8770" w:type="dxa"/>
            <w:tcBorders>
              <w:bottom w:val="single" w:sz="4" w:space="0" w:color="auto"/>
            </w:tcBorders>
            <w:shd w:val="clear" w:color="auto" w:fill="0076A3"/>
          </w:tcPr>
          <w:p w14:paraId="54424DA9" w14:textId="77777777" w:rsidR="00767044" w:rsidRPr="000B19E6" w:rsidRDefault="00767044" w:rsidP="00AC5CE3">
            <w:pPr>
              <w:pStyle w:val="VCAAtableheadingnarrow"/>
              <w:spacing w:line="240" w:lineRule="auto"/>
              <w:jc w:val="center"/>
              <w:rPr>
                <w:rFonts w:eastAsia="Arial Narrow" w:cs="Arial Narrow"/>
                <w:lang w:val="en-AU"/>
              </w:rPr>
            </w:pPr>
            <w:r w:rsidRPr="000B19E6">
              <w:rPr>
                <w:rFonts w:eastAsia="Arial Narrow" w:cs="Arial Narrow"/>
                <w:lang w:val="en-AU"/>
              </w:rPr>
              <w:t xml:space="preserve">Task </w:t>
            </w:r>
            <w:r>
              <w:rPr>
                <w:rFonts w:eastAsia="Arial Narrow" w:cs="Arial Narrow"/>
                <w:lang w:val="en-AU"/>
              </w:rPr>
              <w:t>c</w:t>
            </w:r>
            <w:r w:rsidRPr="000B19E6">
              <w:rPr>
                <w:rFonts w:eastAsia="Arial Narrow" w:cs="Arial Narrow"/>
                <w:lang w:val="en-AU"/>
              </w:rPr>
              <w:t>hecklist</w:t>
            </w:r>
          </w:p>
        </w:tc>
      </w:tr>
      <w:tr w:rsidR="00767044" w:rsidRPr="000B19E6" w14:paraId="68641F84" w14:textId="77777777" w:rsidTr="00AC5CE3">
        <w:trPr>
          <w:cnfStyle w:val="000000100000" w:firstRow="0" w:lastRow="0" w:firstColumn="0" w:lastColumn="0" w:oddVBand="0" w:evenVBand="0" w:oddHBand="1" w:evenHBand="0" w:firstRowFirstColumn="0" w:firstRowLastColumn="0" w:lastRowFirstColumn="0" w:lastRowLastColumn="0"/>
          <w:trHeight w:val="1907"/>
          <w:jc w:val="center"/>
        </w:trPr>
        <w:tc>
          <w:tcPr>
            <w:tcW w:w="0" w:type="dxa"/>
            <w:tcBorders>
              <w:bottom w:val="single" w:sz="4" w:space="0" w:color="auto"/>
            </w:tcBorders>
          </w:tcPr>
          <w:p w14:paraId="2F252D82" w14:textId="77777777" w:rsidR="00767044" w:rsidRDefault="00767044" w:rsidP="00AC5CE3"/>
          <w:tbl>
            <w:tblPr>
              <w:tblStyle w:val="TableGrid"/>
              <w:tblW w:w="1424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48"/>
              <w:gridCol w:w="2848"/>
              <w:gridCol w:w="2848"/>
              <w:gridCol w:w="2848"/>
              <w:gridCol w:w="2848"/>
            </w:tblGrid>
            <w:tr w:rsidR="00767044" w:rsidRPr="000B19E6" w14:paraId="792C213A" w14:textId="77777777" w:rsidTr="00E56863">
              <w:tc>
                <w:tcPr>
                  <w:tcW w:w="2848" w:type="dxa"/>
                </w:tcPr>
                <w:p w14:paraId="47DC01A1" w14:textId="6F0733CB" w:rsidR="00767044" w:rsidRPr="00F85FCA" w:rsidRDefault="00A66B01" w:rsidP="00F85FCA">
                  <w:pPr>
                    <w:jc w:val="center"/>
                    <w:rPr>
                      <w:rFonts w:ascii="Arial Narrow" w:hAnsi="Arial Narrow" w:cs="Arial"/>
                      <w:b/>
                      <w:bCs/>
                    </w:rPr>
                  </w:pPr>
                  <w:bookmarkStart w:id="36" w:name="_Hlk183613963"/>
                  <w:r w:rsidRPr="00F85FCA">
                    <w:rPr>
                      <w:noProof/>
                    </w:rPr>
                    <w:drawing>
                      <wp:inline distT="0" distB="0" distL="0" distR="0" wp14:anchorId="09269D0B" wp14:editId="29635AC2">
                        <wp:extent cx="272090" cy="252000"/>
                        <wp:effectExtent l="0" t="0" r="0" b="2540"/>
                        <wp:docPr id="1967534877"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p>
              </w:tc>
              <w:tc>
                <w:tcPr>
                  <w:tcW w:w="2848" w:type="dxa"/>
                </w:tcPr>
                <w:p w14:paraId="5E3757ED" w14:textId="0F998DA5" w:rsidR="00767044" w:rsidRPr="000B19E6" w:rsidRDefault="00540941" w:rsidP="00540941">
                  <w:pPr>
                    <w:jc w:val="center"/>
                    <w:rPr>
                      <w:rFonts w:ascii="Arial Narrow" w:hAnsi="Arial Narrow"/>
                      <w:lang w:val="en-AU" w:eastAsia="en-AU"/>
                    </w:rPr>
                  </w:pPr>
                  <w:r>
                    <w:rPr>
                      <w:noProof/>
                    </w:rPr>
                    <w:drawing>
                      <wp:inline distT="0" distB="0" distL="0" distR="0" wp14:anchorId="10DBA7FE" wp14:editId="55C885D3">
                        <wp:extent cx="252000" cy="322254"/>
                        <wp:effectExtent l="0" t="0" r="2540" b="0"/>
                        <wp:docPr id="894920104"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p>
              </w:tc>
              <w:tc>
                <w:tcPr>
                  <w:tcW w:w="2848" w:type="dxa"/>
                </w:tcPr>
                <w:p w14:paraId="0C350228" w14:textId="294750D4" w:rsidR="00767044" w:rsidRPr="000B19E6" w:rsidRDefault="00E56863" w:rsidP="00E56863">
                  <w:pPr>
                    <w:jc w:val="center"/>
                    <w:rPr>
                      <w:rFonts w:ascii="Arial Narrow" w:hAnsi="Arial Narrow"/>
                      <w:lang w:val="en-AU" w:eastAsia="en-AU"/>
                    </w:rPr>
                  </w:pPr>
                  <w:r>
                    <w:rPr>
                      <w:noProof/>
                    </w:rPr>
                    <w:drawing>
                      <wp:inline distT="0" distB="0" distL="0" distR="0" wp14:anchorId="2FF49D2C" wp14:editId="563E77C0">
                        <wp:extent cx="223768" cy="252000"/>
                        <wp:effectExtent l="0" t="0" r="5080" b="2540"/>
                        <wp:docPr id="1421004153"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2"/>
                                <a:stretch>
                                  <a:fillRect/>
                                </a:stretch>
                              </pic:blipFill>
                              <pic:spPr>
                                <a:xfrm>
                                  <a:off x="0" y="0"/>
                                  <a:ext cx="223768" cy="252000"/>
                                </a:xfrm>
                                <a:prstGeom prst="rect">
                                  <a:avLst/>
                                </a:prstGeom>
                              </pic:spPr>
                            </pic:pic>
                          </a:graphicData>
                        </a:graphic>
                      </wp:inline>
                    </w:drawing>
                  </w:r>
                </w:p>
              </w:tc>
              <w:tc>
                <w:tcPr>
                  <w:tcW w:w="2848" w:type="dxa"/>
                </w:tcPr>
                <w:p w14:paraId="68A070F3" w14:textId="77777777" w:rsidR="00767044" w:rsidRPr="000B19E6" w:rsidRDefault="00767044" w:rsidP="00AC5CE3">
                  <w:pPr>
                    <w:rPr>
                      <w:rFonts w:ascii="Arial Narrow" w:hAnsi="Arial Narrow"/>
                      <w:lang w:val="en-AU" w:eastAsia="en-AU"/>
                    </w:rPr>
                  </w:pPr>
                </w:p>
              </w:tc>
              <w:tc>
                <w:tcPr>
                  <w:tcW w:w="2848" w:type="dxa"/>
                </w:tcPr>
                <w:p w14:paraId="6E1A11DC" w14:textId="77777777" w:rsidR="00767044" w:rsidRPr="000B19E6" w:rsidRDefault="00767044" w:rsidP="00AC5CE3">
                  <w:pPr>
                    <w:jc w:val="center"/>
                    <w:rPr>
                      <w:rFonts w:ascii="Arial Narrow" w:hAnsi="Arial Narrow"/>
                      <w:lang w:val="en-AU" w:eastAsia="en-AU"/>
                    </w:rPr>
                  </w:pPr>
                </w:p>
              </w:tc>
            </w:tr>
            <w:tr w:rsidR="00767044" w:rsidRPr="000B19E6" w14:paraId="39DE7F4D" w14:textId="77777777" w:rsidTr="00AC5CE3">
              <w:tc>
                <w:tcPr>
                  <w:tcW w:w="2848" w:type="dxa"/>
                </w:tcPr>
                <w:p w14:paraId="2D039519" w14:textId="77777777" w:rsidR="00767044" w:rsidRPr="0020560A" w:rsidRDefault="00767044" w:rsidP="00444D95">
                  <w:pPr>
                    <w:pStyle w:val="TablecondensedBold"/>
                    <w:jc w:val="center"/>
                  </w:pPr>
                  <w:r w:rsidRPr="0020560A">
                    <w:t>Group</w:t>
                  </w:r>
                  <w:r>
                    <w:t xml:space="preserve"> work</w:t>
                  </w:r>
                </w:p>
                <w:p w14:paraId="7D7BB0A0" w14:textId="77777777" w:rsidR="00767044" w:rsidRDefault="00767044" w:rsidP="00AC5CE3">
                  <w:pPr>
                    <w:jc w:val="center"/>
                    <w:rPr>
                      <w:rFonts w:ascii="Arial Narrow" w:hAnsi="Arial Narrow" w:cs="Arial"/>
                      <w:b/>
                      <w:bCs/>
                      <w:noProof/>
                    </w:rPr>
                  </w:pPr>
                </w:p>
              </w:tc>
              <w:tc>
                <w:tcPr>
                  <w:tcW w:w="2848" w:type="dxa"/>
                </w:tcPr>
                <w:p w14:paraId="0D33F472" w14:textId="77777777" w:rsidR="00767044" w:rsidRPr="0020560A" w:rsidRDefault="00767044" w:rsidP="00444D95">
                  <w:pPr>
                    <w:pStyle w:val="TablecondensedBold"/>
                    <w:jc w:val="center"/>
                  </w:pPr>
                  <w:r>
                    <w:t>Individual work</w:t>
                  </w:r>
                </w:p>
                <w:p w14:paraId="1D3578BB" w14:textId="77777777" w:rsidR="00767044" w:rsidRPr="0020560A" w:rsidRDefault="00767044" w:rsidP="00AC5CE3">
                  <w:pPr>
                    <w:rPr>
                      <w:rFonts w:ascii="Arial Narrow" w:hAnsi="Arial Narrow"/>
                      <w:noProof/>
                    </w:rPr>
                  </w:pPr>
                </w:p>
              </w:tc>
              <w:tc>
                <w:tcPr>
                  <w:tcW w:w="2848" w:type="dxa"/>
                </w:tcPr>
                <w:p w14:paraId="27656411" w14:textId="77777777" w:rsidR="00767044" w:rsidRPr="0020560A" w:rsidRDefault="00767044" w:rsidP="00444D95">
                  <w:pPr>
                    <w:pStyle w:val="TablecondensedBold"/>
                    <w:jc w:val="center"/>
                  </w:pPr>
                  <w:r w:rsidRPr="0020560A">
                    <w:t xml:space="preserve">Peer </w:t>
                  </w:r>
                  <w:r>
                    <w:t>work</w:t>
                  </w:r>
                </w:p>
                <w:p w14:paraId="77BCBA9C" w14:textId="77777777" w:rsidR="00767044" w:rsidRPr="0020560A" w:rsidRDefault="00767044" w:rsidP="00AC5CE3">
                  <w:pPr>
                    <w:rPr>
                      <w:noProof/>
                    </w:rPr>
                  </w:pPr>
                </w:p>
              </w:tc>
              <w:tc>
                <w:tcPr>
                  <w:tcW w:w="2848" w:type="dxa"/>
                </w:tcPr>
                <w:p w14:paraId="1E4FFC18" w14:textId="77777777" w:rsidR="00767044" w:rsidRPr="000B19E6" w:rsidRDefault="00767044" w:rsidP="00AC5CE3">
                  <w:pPr>
                    <w:rPr>
                      <w:rFonts w:ascii="Arial Narrow" w:hAnsi="Arial Narrow"/>
                      <w:lang w:val="en-AU" w:eastAsia="en-AU"/>
                    </w:rPr>
                  </w:pPr>
                </w:p>
              </w:tc>
              <w:tc>
                <w:tcPr>
                  <w:tcW w:w="2848" w:type="dxa"/>
                </w:tcPr>
                <w:p w14:paraId="7D86DD23" w14:textId="77777777" w:rsidR="00767044" w:rsidRPr="000B19E6" w:rsidRDefault="00767044" w:rsidP="00AC5CE3">
                  <w:pPr>
                    <w:jc w:val="center"/>
                    <w:rPr>
                      <w:rFonts w:ascii="Arial Narrow" w:hAnsi="Arial Narrow"/>
                      <w:lang w:val="en-AU" w:eastAsia="en-AU"/>
                    </w:rPr>
                  </w:pPr>
                </w:p>
              </w:tc>
            </w:tr>
          </w:tbl>
          <w:bookmarkEnd w:id="36"/>
          <w:p w14:paraId="27C682EB" w14:textId="79E9617F" w:rsidR="00767044" w:rsidRPr="00481A9A" w:rsidRDefault="00767044" w:rsidP="00444D95">
            <w:pPr>
              <w:pStyle w:val="Tablecondensed"/>
              <w:rPr>
                <w:lang w:eastAsia="en-AU"/>
              </w:rPr>
            </w:pPr>
            <w:r w:rsidRPr="00481A9A">
              <w:rPr>
                <w:lang w:eastAsia="en-AU"/>
              </w:rPr>
              <w:t>Students will complete the following for Step 2: Plan.</w:t>
            </w:r>
          </w:p>
          <w:p w14:paraId="059931F7" w14:textId="0FFF051F" w:rsidR="00767044" w:rsidRPr="00F85FCA" w:rsidRDefault="00DB0AC2" w:rsidP="00F85FCA">
            <w:pPr>
              <w:pStyle w:val="Tablecondensed"/>
            </w:pPr>
            <w:sdt>
              <w:sdtPr>
                <w:id w:val="-1938973582"/>
                <w14:checkbox>
                  <w14:checked w14:val="0"/>
                  <w14:checkedState w14:val="2612" w14:font="MS Gothic"/>
                  <w14:uncheckedState w14:val="2610" w14:font="MS Gothic"/>
                </w14:checkbox>
              </w:sdtPr>
              <w:sdtEndPr/>
              <w:sdtContent>
                <w:r w:rsidR="00E57CB8" w:rsidRPr="00F85FCA">
                  <w:rPr>
                    <w:rFonts w:ascii="Segoe UI Symbol" w:hAnsi="Segoe UI Symbol" w:cs="Segoe UI Symbol"/>
                  </w:rPr>
                  <w:t>☐</w:t>
                </w:r>
              </w:sdtContent>
            </w:sdt>
            <w:r w:rsidR="00E57CB8" w:rsidRPr="00F85FCA">
              <w:rPr>
                <w:rStyle w:val="contentcontrolboundarysink"/>
              </w:rPr>
              <w:t xml:space="preserve"> </w:t>
            </w:r>
            <w:r w:rsidR="00767044" w:rsidRPr="00F85FCA">
              <w:t>Activity 2.1 Project ideas</w:t>
            </w:r>
          </w:p>
          <w:p w14:paraId="611E73DF" w14:textId="77777777" w:rsidR="00767044" w:rsidRPr="00F85FCA" w:rsidRDefault="00DB0AC2" w:rsidP="00F85FCA">
            <w:pPr>
              <w:pStyle w:val="Tablecondensed"/>
            </w:pPr>
            <w:sdt>
              <w:sdtPr>
                <w:id w:val="1222557082"/>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rPr>
                <w:rStyle w:val="contentcontrolboundarysink"/>
              </w:rPr>
              <w:t xml:space="preserve"> </w:t>
            </w:r>
            <w:r w:rsidR="00767044" w:rsidRPr="00F85FCA">
              <w:t>Activity 2.2 Community project concept map</w:t>
            </w:r>
          </w:p>
          <w:p w14:paraId="6850131E" w14:textId="77777777" w:rsidR="00767044" w:rsidRPr="00F85FCA" w:rsidRDefault="00DB0AC2" w:rsidP="00F85FCA">
            <w:pPr>
              <w:pStyle w:val="Tablecondensed"/>
            </w:pPr>
            <w:sdt>
              <w:sdtPr>
                <w:id w:val="752554586"/>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rPr>
                <w:rStyle w:val="contentcontrolboundarysink"/>
              </w:rPr>
              <w:t xml:space="preserve"> </w:t>
            </w:r>
            <w:r w:rsidR="00767044" w:rsidRPr="00F85FCA">
              <w:t>Activity 2.3 Individual strengths and role allocation</w:t>
            </w:r>
          </w:p>
          <w:p w14:paraId="62FA4F52" w14:textId="711BF1EF" w:rsidR="00767044" w:rsidRPr="00F85FCA" w:rsidRDefault="00DB0AC2" w:rsidP="00F85FCA">
            <w:pPr>
              <w:pStyle w:val="Tablecondensed"/>
            </w:pPr>
            <w:sdt>
              <w:sdtPr>
                <w:id w:val="1702201756"/>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rPr>
                <w:rStyle w:val="contentcontrolboundarysink"/>
              </w:rPr>
              <w:t xml:space="preserve"> </w:t>
            </w:r>
            <w:r w:rsidR="00767044" w:rsidRPr="00F85FCA">
              <w:t>Activity 2.4 Project plan</w:t>
            </w:r>
          </w:p>
          <w:p w14:paraId="37C1EC6F" w14:textId="0884FE49" w:rsidR="00767044" w:rsidRPr="00F85FCA" w:rsidRDefault="00DB0AC2" w:rsidP="00F85FCA">
            <w:pPr>
              <w:pStyle w:val="Tablecondensed"/>
            </w:pPr>
            <w:sdt>
              <w:sdtPr>
                <w:id w:val="-2002028557"/>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rPr>
                <w:rStyle w:val="contentcontrolboundarysink"/>
              </w:rPr>
              <w:t xml:space="preserve"> </w:t>
            </w:r>
            <w:r w:rsidR="00767044" w:rsidRPr="00F85FCA">
              <w:t>Activity 2.5 Numeracy – Identify the mathematics</w:t>
            </w:r>
          </w:p>
          <w:p w14:paraId="25982A87" w14:textId="5800B3B3" w:rsidR="00767044" w:rsidRPr="00F85FCA" w:rsidRDefault="00DB0AC2" w:rsidP="00F85FCA">
            <w:pPr>
              <w:pStyle w:val="Tablecondensed"/>
            </w:pPr>
            <w:sdt>
              <w:sdtPr>
                <w:id w:val="199290413"/>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rPr>
                <w:rStyle w:val="contentcontrolboundarysink"/>
              </w:rPr>
              <w:t xml:space="preserve"> </w:t>
            </w:r>
            <w:r w:rsidR="00767044" w:rsidRPr="00F85FCA">
              <w:t>Activity 2.6 Project pitch presentation</w:t>
            </w:r>
          </w:p>
          <w:p w14:paraId="0F165FC1" w14:textId="73D1F068" w:rsidR="00767044" w:rsidRPr="00444D95" w:rsidRDefault="00DB0AC2" w:rsidP="00F85FCA">
            <w:pPr>
              <w:pStyle w:val="Tablecondensed"/>
              <w:rPr>
                <w:lang w:eastAsia="en-AU"/>
              </w:rPr>
            </w:pPr>
            <w:sdt>
              <w:sdtPr>
                <w:id w:val="-1731836860"/>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rPr>
                <w:rStyle w:val="contentcontrolboundarysink"/>
              </w:rPr>
              <w:t xml:space="preserve"> </w:t>
            </w:r>
            <w:r w:rsidR="00767044" w:rsidRPr="00F85FCA">
              <w:t>Activity 2.7 Presentation and feedback</w:t>
            </w:r>
          </w:p>
        </w:tc>
      </w:tr>
    </w:tbl>
    <w:p w14:paraId="525F3AEA" w14:textId="6F740791" w:rsidR="00767044" w:rsidRPr="00906804" w:rsidRDefault="00767044" w:rsidP="00444D95">
      <w:pPr>
        <w:pStyle w:val="Heading2"/>
      </w:pPr>
      <w:bookmarkStart w:id="37" w:name="_Toc211332714"/>
      <w:bookmarkStart w:id="38" w:name="_Toc212215013"/>
      <w:r w:rsidRPr="00906804">
        <w:t>Activity 2.1 Project ideas</w:t>
      </w:r>
      <w:bookmarkEnd w:id="37"/>
      <w:bookmarkEnd w:id="38"/>
    </w:p>
    <w:p w14:paraId="5A9CCED8" w14:textId="22CE14FC" w:rsidR="00767044" w:rsidRDefault="00EA6126" w:rsidP="00444D95">
      <w:pPr>
        <w:pStyle w:val="BodyText"/>
      </w:pPr>
      <w:r w:rsidRPr="00F85FCA">
        <w:rPr>
          <w:noProof/>
        </w:rPr>
        <w:drawing>
          <wp:inline distT="0" distB="0" distL="0" distR="0" wp14:anchorId="7BA3663F" wp14:editId="46968635">
            <wp:extent cx="286938" cy="252000"/>
            <wp:effectExtent l="0" t="0" r="5715" b="2540"/>
            <wp:docPr id="132354454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F85FCA">
        <w:t xml:space="preserve"> </w:t>
      </w:r>
      <w:r w:rsidR="000614CB" w:rsidRPr="00F85FCA">
        <w:rPr>
          <w:noProof/>
        </w:rPr>
        <w:drawing>
          <wp:inline distT="0" distB="0" distL="0" distR="0" wp14:anchorId="210EDAD9" wp14:editId="51EE84AF">
            <wp:extent cx="239882" cy="252000"/>
            <wp:effectExtent l="0" t="0" r="1905" b="2540"/>
            <wp:docPr id="72108661"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767044" w:rsidRPr="00F85FCA">
        <w:t xml:space="preserve"> </w:t>
      </w:r>
      <w:r w:rsidR="00540941" w:rsidRPr="00F85FCA">
        <w:rPr>
          <w:noProof/>
        </w:rPr>
        <w:drawing>
          <wp:inline distT="0" distB="0" distL="0" distR="0" wp14:anchorId="2FD910F6" wp14:editId="356C7347">
            <wp:extent cx="252000" cy="322254"/>
            <wp:effectExtent l="0" t="0" r="2540" b="0"/>
            <wp:docPr id="946809618"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19162D" w:rsidRPr="00F85FCA">
        <w:t xml:space="preserve"> </w:t>
      </w:r>
      <w:r w:rsidR="0019162D" w:rsidRPr="00F85FCA">
        <w:rPr>
          <w:noProof/>
        </w:rPr>
        <w:drawing>
          <wp:inline distT="0" distB="0" distL="0" distR="0" wp14:anchorId="312FF99A" wp14:editId="1887687B">
            <wp:extent cx="286094" cy="252000"/>
            <wp:effectExtent l="0" t="0" r="0" b="2540"/>
            <wp:docPr id="1919500717"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F85FCA">
        <w:t xml:space="preserve"> </w:t>
      </w:r>
      <w:r w:rsidR="00F85FCA">
        <w:t xml:space="preserve"> </w:t>
      </w:r>
      <w:r w:rsidR="00767044" w:rsidRPr="00F85FCA">
        <w:rPr>
          <w:rStyle w:val="Bold"/>
        </w:rPr>
        <w:t>Part 1:</w:t>
      </w:r>
      <w:r w:rsidR="00767044" w:rsidRPr="00F85FCA">
        <w:t xml:space="preserve"> You</w:t>
      </w:r>
      <w:r w:rsidR="00767044">
        <w:t xml:space="preserve"> are now going to think about a local issue you would like to work on. Complete </w:t>
      </w:r>
      <w:r w:rsidR="00767044" w:rsidRPr="00EA3751">
        <w:t xml:space="preserve">the </w:t>
      </w:r>
      <w:r w:rsidR="00767044">
        <w:t xml:space="preserve">table below. </w:t>
      </w:r>
      <w:r w:rsidR="00767044" w:rsidRPr="004B3776">
        <w:t>You will take this to share with your group in the next step.</w:t>
      </w:r>
    </w:p>
    <w:tbl>
      <w:tblPr>
        <w:tblStyle w:val="TableGrid"/>
        <w:tblW w:w="0" w:type="auto"/>
        <w:tblLook w:val="04A0" w:firstRow="1" w:lastRow="0" w:firstColumn="1" w:lastColumn="0" w:noHBand="0" w:noVBand="1"/>
      </w:tblPr>
      <w:tblGrid>
        <w:gridCol w:w="8693"/>
      </w:tblGrid>
      <w:tr w:rsidR="00767044" w:rsidRPr="00E40627" w14:paraId="7AD21FAD" w14:textId="77777777" w:rsidTr="00AC5CE3">
        <w:trPr>
          <w:trHeight w:val="430"/>
        </w:trPr>
        <w:tc>
          <w:tcPr>
            <w:tcW w:w="8693" w:type="dxa"/>
            <w:shd w:val="clear" w:color="auto" w:fill="00573F"/>
          </w:tcPr>
          <w:p w14:paraId="45D0EAF2" w14:textId="3AC2742F" w:rsidR="00767044" w:rsidRPr="00F85FCA" w:rsidRDefault="00767044" w:rsidP="00F85FCA">
            <w:pPr>
              <w:pStyle w:val="Tableheadingcondensed"/>
              <w:rPr>
                <w:rStyle w:val="Bold"/>
              </w:rPr>
            </w:pPr>
            <w:r w:rsidRPr="00F85FCA">
              <w:rPr>
                <w:rStyle w:val="Bold"/>
              </w:rPr>
              <w:t>Potential ideas to develop:</w:t>
            </w:r>
          </w:p>
        </w:tc>
      </w:tr>
      <w:tr w:rsidR="00767044" w:rsidRPr="00E40627" w14:paraId="7554D1A6" w14:textId="77777777" w:rsidTr="00AC5CE3">
        <w:trPr>
          <w:trHeight w:val="583"/>
        </w:trPr>
        <w:tc>
          <w:tcPr>
            <w:tcW w:w="8693" w:type="dxa"/>
          </w:tcPr>
          <w:p w14:paraId="6A1620EA" w14:textId="6B6EDFBF" w:rsidR="00767044" w:rsidRDefault="00767044" w:rsidP="00444D95">
            <w:pPr>
              <w:pStyle w:val="TablecondensedBullet"/>
            </w:pPr>
            <w:r>
              <w:t>Youth mental health</w:t>
            </w:r>
          </w:p>
          <w:p w14:paraId="6DF98E97" w14:textId="178A9601" w:rsidR="00767044" w:rsidRDefault="00767044" w:rsidP="00444D95">
            <w:pPr>
              <w:pStyle w:val="TablecondensedBullet"/>
            </w:pPr>
            <w:r>
              <w:t>Lack of social connection / loneliness</w:t>
            </w:r>
          </w:p>
          <w:p w14:paraId="19E0320A" w14:textId="3AA96254" w:rsidR="00767044" w:rsidRDefault="00767044" w:rsidP="00444D95">
            <w:pPr>
              <w:pStyle w:val="TablecondensedBullet"/>
            </w:pPr>
            <w:r>
              <w:t>Human rights</w:t>
            </w:r>
          </w:p>
          <w:p w14:paraId="48EC74C9" w14:textId="2F0845EA" w:rsidR="00767044" w:rsidRDefault="00767044" w:rsidP="00444D95">
            <w:pPr>
              <w:pStyle w:val="TablecondensedBullet"/>
            </w:pPr>
            <w:r>
              <w:t>Recycling</w:t>
            </w:r>
          </w:p>
          <w:p w14:paraId="324923FA" w14:textId="36748467" w:rsidR="00767044" w:rsidRDefault="00767044" w:rsidP="00444D95">
            <w:pPr>
              <w:pStyle w:val="TablecondensedBullet"/>
            </w:pPr>
            <w:r>
              <w:t>Waste management</w:t>
            </w:r>
          </w:p>
          <w:p w14:paraId="3AF6094F" w14:textId="0F2E12AD" w:rsidR="00767044" w:rsidRDefault="00767044" w:rsidP="00444D95">
            <w:pPr>
              <w:pStyle w:val="TablecondensedBullet"/>
            </w:pPr>
            <w:r>
              <w:t>Recycling</w:t>
            </w:r>
          </w:p>
          <w:p w14:paraId="0BCFED3A" w14:textId="758F285F" w:rsidR="00767044" w:rsidRDefault="00767044" w:rsidP="00444D95">
            <w:pPr>
              <w:pStyle w:val="TablecondensedBullet"/>
            </w:pPr>
            <w:r>
              <w:t>Wildlife</w:t>
            </w:r>
          </w:p>
          <w:p w14:paraId="42CC6F29" w14:textId="100CC731" w:rsidR="00767044" w:rsidRDefault="00767044" w:rsidP="00444D95">
            <w:pPr>
              <w:pStyle w:val="TablecondensedBullet"/>
            </w:pPr>
            <w:r>
              <w:t>Alcohol and drugs</w:t>
            </w:r>
          </w:p>
          <w:p w14:paraId="37D14E5D" w14:textId="55424DE2" w:rsidR="00767044" w:rsidRDefault="00767044" w:rsidP="00444D95">
            <w:pPr>
              <w:pStyle w:val="TablecondensedBullet"/>
            </w:pPr>
            <w:r>
              <w:t>Inclusion and diversity</w:t>
            </w:r>
          </w:p>
          <w:p w14:paraId="73B810C9" w14:textId="77777777" w:rsidR="00767044" w:rsidRDefault="00767044" w:rsidP="00444D95">
            <w:pPr>
              <w:pStyle w:val="TablecondensedBullet"/>
            </w:pPr>
            <w:r>
              <w:t>Anti-social behaviour / youth crime</w:t>
            </w:r>
          </w:p>
          <w:p w14:paraId="0EA89B27" w14:textId="14A2C9AB" w:rsidR="00767044" w:rsidRPr="000C1754" w:rsidRDefault="00767044" w:rsidP="00444D95">
            <w:pPr>
              <w:pStyle w:val="TablecondensedBullet"/>
            </w:pPr>
            <w:r>
              <w:t>Bullying</w:t>
            </w:r>
          </w:p>
        </w:tc>
      </w:tr>
    </w:tbl>
    <w:p w14:paraId="51FBCD22" w14:textId="77777777" w:rsidR="00767044" w:rsidRPr="00EA3751" w:rsidRDefault="00767044" w:rsidP="00444D95">
      <w:pPr>
        <w:pStyle w:val="BodyText"/>
      </w:pPr>
    </w:p>
    <w:tbl>
      <w:tblPr>
        <w:tblStyle w:val="TableGrid"/>
        <w:tblW w:w="0" w:type="auto"/>
        <w:tblLook w:val="04A0" w:firstRow="1" w:lastRow="0" w:firstColumn="1" w:lastColumn="0" w:noHBand="0" w:noVBand="1"/>
      </w:tblPr>
      <w:tblGrid>
        <w:gridCol w:w="4356"/>
        <w:gridCol w:w="4357"/>
      </w:tblGrid>
      <w:tr w:rsidR="00767044" w:rsidRPr="00444D95" w14:paraId="124E3E21" w14:textId="77777777" w:rsidTr="00AC5CE3">
        <w:trPr>
          <w:trHeight w:val="355"/>
        </w:trPr>
        <w:tc>
          <w:tcPr>
            <w:tcW w:w="4356" w:type="dxa"/>
            <w:shd w:val="clear" w:color="auto" w:fill="7F3F98"/>
          </w:tcPr>
          <w:p w14:paraId="43F9668C" w14:textId="77777777" w:rsidR="00767044" w:rsidRPr="00444D95" w:rsidRDefault="00767044" w:rsidP="00444D95">
            <w:pPr>
              <w:pStyle w:val="Tableheadingcondensed"/>
              <w:jc w:val="center"/>
              <w:rPr>
                <w:b/>
                <w:bCs/>
              </w:rPr>
            </w:pPr>
            <w:r w:rsidRPr="00444D95">
              <w:rPr>
                <w:b/>
                <w:bCs/>
              </w:rPr>
              <w:t>Question</w:t>
            </w:r>
          </w:p>
        </w:tc>
        <w:tc>
          <w:tcPr>
            <w:tcW w:w="4357" w:type="dxa"/>
            <w:shd w:val="clear" w:color="auto" w:fill="7F3F98"/>
          </w:tcPr>
          <w:p w14:paraId="51DFD07D" w14:textId="77777777" w:rsidR="00767044" w:rsidRPr="00444D95" w:rsidRDefault="00767044" w:rsidP="00444D95">
            <w:pPr>
              <w:pStyle w:val="Tableheadingcondensed"/>
              <w:jc w:val="center"/>
              <w:rPr>
                <w:b/>
                <w:bCs/>
              </w:rPr>
            </w:pPr>
            <w:r w:rsidRPr="00444D95">
              <w:rPr>
                <w:b/>
                <w:bCs/>
              </w:rPr>
              <w:t>Response</w:t>
            </w:r>
          </w:p>
        </w:tc>
      </w:tr>
      <w:tr w:rsidR="00767044" w:rsidRPr="00770921" w14:paraId="3985F92B" w14:textId="77777777" w:rsidTr="00AC5CE3">
        <w:trPr>
          <w:trHeight w:val="598"/>
        </w:trPr>
        <w:tc>
          <w:tcPr>
            <w:tcW w:w="4356" w:type="dxa"/>
          </w:tcPr>
          <w:p w14:paraId="5EB22EFC" w14:textId="2D95AC4A" w:rsidR="00767044" w:rsidRPr="00770921" w:rsidRDefault="00767044" w:rsidP="00444D95">
            <w:pPr>
              <w:pStyle w:val="Tablecondensed"/>
            </w:pPr>
            <w:r>
              <w:t>Identify the issue you would like to work on in your local community.</w:t>
            </w:r>
          </w:p>
        </w:tc>
        <w:tc>
          <w:tcPr>
            <w:tcW w:w="4357" w:type="dxa"/>
          </w:tcPr>
          <w:p w14:paraId="74C15FD2" w14:textId="77777777" w:rsidR="00767044" w:rsidRPr="00770921" w:rsidRDefault="00767044" w:rsidP="00444D95">
            <w:pPr>
              <w:pStyle w:val="Tablecondensed"/>
            </w:pPr>
          </w:p>
        </w:tc>
      </w:tr>
      <w:tr w:rsidR="00767044" w:rsidRPr="00770921" w14:paraId="6CE1DEC6" w14:textId="77777777" w:rsidTr="00AC5CE3">
        <w:trPr>
          <w:trHeight w:val="598"/>
        </w:trPr>
        <w:tc>
          <w:tcPr>
            <w:tcW w:w="4356" w:type="dxa"/>
          </w:tcPr>
          <w:p w14:paraId="63B4C674" w14:textId="39CAA12A" w:rsidR="00767044" w:rsidRPr="00770921" w:rsidRDefault="00767044" w:rsidP="00444D95">
            <w:pPr>
              <w:pStyle w:val="Tablecondensed"/>
            </w:pPr>
            <w:r>
              <w:t>What are some ways you could positively contribute to addressing the issue within your community?</w:t>
            </w:r>
          </w:p>
        </w:tc>
        <w:tc>
          <w:tcPr>
            <w:tcW w:w="4357" w:type="dxa"/>
          </w:tcPr>
          <w:p w14:paraId="292E3632" w14:textId="77777777" w:rsidR="00767044" w:rsidRPr="00770921" w:rsidRDefault="00767044" w:rsidP="00444D95">
            <w:pPr>
              <w:pStyle w:val="Tablecondensed"/>
            </w:pPr>
          </w:p>
        </w:tc>
      </w:tr>
      <w:tr w:rsidR="00767044" w:rsidRPr="0013360C" w14:paraId="62256FC9" w14:textId="77777777" w:rsidTr="00AC5CE3">
        <w:trPr>
          <w:trHeight w:val="814"/>
        </w:trPr>
        <w:tc>
          <w:tcPr>
            <w:tcW w:w="4356" w:type="dxa"/>
          </w:tcPr>
          <w:p w14:paraId="302C3E21" w14:textId="77777777" w:rsidR="00767044" w:rsidRDefault="00767044" w:rsidP="00444D95">
            <w:pPr>
              <w:pStyle w:val="Tablecondensed"/>
            </w:pPr>
            <w:r>
              <w:lastRenderedPageBreak/>
              <w:t>What strategies could you apply to your own project to foster diversity and inclusion in our community?</w:t>
            </w:r>
          </w:p>
          <w:p w14:paraId="2C58368E" w14:textId="77777777" w:rsidR="00767044" w:rsidRPr="00770921" w:rsidRDefault="00767044" w:rsidP="00444D95">
            <w:pPr>
              <w:pStyle w:val="Tablecondensed"/>
            </w:pPr>
            <w:r>
              <w:t>Select from the checklist or add your own.</w:t>
            </w:r>
          </w:p>
        </w:tc>
        <w:tc>
          <w:tcPr>
            <w:tcW w:w="4357" w:type="dxa"/>
          </w:tcPr>
          <w:p w14:paraId="4F31B2C3" w14:textId="00C8FE26" w:rsidR="00767044" w:rsidRPr="00F85FCA" w:rsidRDefault="00DB0AC2" w:rsidP="00F85FCA">
            <w:pPr>
              <w:pStyle w:val="Tablecondensed"/>
              <w:rPr>
                <w:rStyle w:val="contentcontrolboundarysink"/>
              </w:rPr>
            </w:pPr>
            <w:sdt>
              <w:sdtPr>
                <w:id w:val="220729645"/>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rPr>
                <w:rStyle w:val="contentcontrolboundarysink"/>
              </w:rPr>
              <w:t xml:space="preserve"> Have a wide variety of people included – different ages, backgrounds, cultures etc.</w:t>
            </w:r>
          </w:p>
          <w:p w14:paraId="40A3C020" w14:textId="68B19C60" w:rsidR="00767044" w:rsidRPr="00F85FCA" w:rsidRDefault="00DB0AC2" w:rsidP="00F85FCA">
            <w:pPr>
              <w:pStyle w:val="Tablecondensed"/>
              <w:rPr>
                <w:rStyle w:val="contentcontrolboundarysink"/>
              </w:rPr>
            </w:pPr>
            <w:sdt>
              <w:sdtPr>
                <w:id w:val="-1945841991"/>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rPr>
                <w:rStyle w:val="contentcontrolboundarysink"/>
              </w:rPr>
              <w:t xml:space="preserve"> Create a safe and supportive environment for all people to join.</w:t>
            </w:r>
          </w:p>
          <w:p w14:paraId="650E6AEF" w14:textId="77777777" w:rsidR="00767044" w:rsidRPr="00F85FCA" w:rsidRDefault="00DB0AC2" w:rsidP="00F85FCA">
            <w:pPr>
              <w:pStyle w:val="Tablecondensed"/>
            </w:pPr>
            <w:sdt>
              <w:sdtPr>
                <w:id w:val="692111350"/>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rPr>
                <w:rStyle w:val="contentcontrolboundarysink"/>
              </w:rPr>
              <w:t xml:space="preserve"> Have strategies that work to engage a wide variety of diverse people.</w:t>
            </w:r>
          </w:p>
          <w:p w14:paraId="34920DBA" w14:textId="0ACF85B3" w:rsidR="00767044" w:rsidRPr="00DD42ED" w:rsidRDefault="00DB0AC2" w:rsidP="00F85FCA">
            <w:pPr>
              <w:pStyle w:val="Tablecondensed"/>
              <w:rPr>
                <w:shd w:val="clear" w:color="auto" w:fill="FFFFFF"/>
                <w:lang w:val="en-AU"/>
              </w:rPr>
            </w:pPr>
            <w:sdt>
              <w:sdtPr>
                <w:id w:val="2086718286"/>
                <w14:checkbox>
                  <w14:checked w14:val="0"/>
                  <w14:checkedState w14:val="2612" w14:font="MS Gothic"/>
                  <w14:uncheckedState w14:val="2610" w14:font="MS Gothic"/>
                </w14:checkbox>
              </w:sdtPr>
              <w:sdtEndPr/>
              <w:sdtContent>
                <w:r w:rsidR="00767044" w:rsidRPr="00F85FCA">
                  <w:rPr>
                    <w:rFonts w:ascii="Segoe UI Symbol" w:hAnsi="Segoe UI Symbol" w:cs="Segoe UI Symbol"/>
                  </w:rPr>
                  <w:t>☐</w:t>
                </w:r>
              </w:sdtContent>
            </w:sdt>
            <w:r w:rsidR="00767044" w:rsidRPr="00F85FCA">
              <w:rPr>
                <w:rStyle w:val="contentcontrolboundarysink"/>
              </w:rPr>
              <w:t xml:space="preserve"> Other – add below:</w:t>
            </w:r>
          </w:p>
        </w:tc>
      </w:tr>
    </w:tbl>
    <w:p w14:paraId="513E5C58" w14:textId="77777777" w:rsidR="00767044" w:rsidRDefault="00767044" w:rsidP="000C1754">
      <w:pPr>
        <w:pStyle w:val="BodyText"/>
      </w:pPr>
    </w:p>
    <w:tbl>
      <w:tblPr>
        <w:tblStyle w:val="VCAAclosedtable"/>
        <w:tblW w:w="0" w:type="auto"/>
        <w:jc w:val="center"/>
        <w:tblLook w:val="04A0" w:firstRow="1" w:lastRow="0" w:firstColumn="1" w:lastColumn="0" w:noHBand="0" w:noVBand="1"/>
      </w:tblPr>
      <w:tblGrid>
        <w:gridCol w:w="1722"/>
        <w:gridCol w:w="1815"/>
        <w:gridCol w:w="1876"/>
        <w:gridCol w:w="1765"/>
        <w:gridCol w:w="1747"/>
      </w:tblGrid>
      <w:tr w:rsidR="00767044" w:rsidRPr="00EE3EFF" w14:paraId="43918381" w14:textId="77777777" w:rsidTr="00444D95">
        <w:trPr>
          <w:cnfStyle w:val="100000000000" w:firstRow="1" w:lastRow="0" w:firstColumn="0" w:lastColumn="0" w:oddVBand="0" w:evenVBand="0" w:oddHBand="0" w:evenHBand="0" w:firstRowFirstColumn="0" w:firstRowLastColumn="0" w:lastRowFirstColumn="0" w:lastRowLastColumn="0"/>
          <w:jc w:val="center"/>
        </w:trPr>
        <w:tc>
          <w:tcPr>
            <w:tcW w:w="8925" w:type="dxa"/>
            <w:gridSpan w:val="5"/>
            <w:shd w:val="clear" w:color="auto" w:fill="0076A3"/>
          </w:tcPr>
          <w:p w14:paraId="60696C24" w14:textId="71BAC8AD" w:rsidR="00767044" w:rsidRPr="007E5440" w:rsidRDefault="00767044" w:rsidP="00444D95">
            <w:pPr>
              <w:pStyle w:val="Tableheadingcondensed"/>
              <w:jc w:val="center"/>
            </w:pPr>
            <w:r>
              <w:t xml:space="preserve">Step 2: </w:t>
            </w:r>
            <w:r w:rsidRPr="00EE3EFF">
              <w:t xml:space="preserve">Activity </w:t>
            </w:r>
            <w:r>
              <w:t>2</w:t>
            </w:r>
            <w:r w:rsidRPr="00EE3EFF">
              <w:t>.</w:t>
            </w:r>
            <w:r>
              <w:t>1 Project ideas</w:t>
            </w:r>
          </w:p>
          <w:p w14:paraId="4766888E" w14:textId="6AEDF11A" w:rsidR="00767044" w:rsidRPr="00EE3EFF" w:rsidRDefault="007A02BA" w:rsidP="00444D95">
            <w:pPr>
              <w:pStyle w:val="Tableheadingcondensed"/>
              <w:jc w:val="center"/>
              <w:rPr>
                <w:lang w:val="en-AU"/>
              </w:rPr>
            </w:pPr>
            <w:r>
              <w:t>Student reflection</w:t>
            </w:r>
            <w:r w:rsidR="00767044">
              <w:t>:</w:t>
            </w:r>
            <w:r w:rsidR="00767044" w:rsidRPr="00EE3EFF">
              <w:t xml:space="preserve"> How well did you go with this step? (Please </w:t>
            </w:r>
            <w:r w:rsidR="00767044">
              <w:t>tick</w:t>
            </w:r>
            <w:r w:rsidR="00767044" w:rsidRPr="00EE3EFF">
              <w:t xml:space="preserve"> the box below)</w:t>
            </w:r>
          </w:p>
        </w:tc>
      </w:tr>
      <w:tr w:rsidR="00767044" w:rsidRPr="00EE3EFF" w14:paraId="533F09A0"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722" w:type="dxa"/>
            <w:vAlign w:val="center"/>
          </w:tcPr>
          <w:p w14:paraId="406ED67D" w14:textId="77777777" w:rsidR="00767044" w:rsidRPr="00EE3EFF" w:rsidRDefault="00DB0AC2" w:rsidP="00DA73B8">
            <w:pPr>
              <w:pStyle w:val="Tablecondensed"/>
              <w:jc w:val="center"/>
            </w:pPr>
            <w:sdt>
              <w:sdtPr>
                <w:id w:val="98609977"/>
                <w14:checkbox>
                  <w14:checked w14:val="0"/>
                  <w14:checkedState w14:val="2612" w14:font="MS Gothic"/>
                  <w14:uncheckedState w14:val="2610" w14:font="MS Gothic"/>
                </w14:checkbox>
              </w:sdtPr>
              <w:sdtEndPr/>
              <w:sdtContent>
                <w:r w:rsidR="00767044">
                  <w:rPr>
                    <w:rFonts w:ascii="MS Gothic" w:eastAsia="MS Gothic" w:hAnsi="MS Gothic" w:hint="eastAsia"/>
                  </w:rPr>
                  <w:t>☐</w:t>
                </w:r>
              </w:sdtContent>
            </w:sdt>
            <w:r w:rsidR="00767044" w:rsidRPr="00EE3EFF">
              <w:t>Not Submitted</w:t>
            </w:r>
          </w:p>
        </w:tc>
        <w:tc>
          <w:tcPr>
            <w:tcW w:w="1815" w:type="dxa"/>
            <w:vAlign w:val="center"/>
          </w:tcPr>
          <w:p w14:paraId="77273F17" w14:textId="77777777" w:rsidR="00767044" w:rsidRPr="00EE3EFF" w:rsidRDefault="00DB0AC2" w:rsidP="00DA73B8">
            <w:pPr>
              <w:pStyle w:val="Tablecondensed"/>
              <w:jc w:val="center"/>
            </w:pPr>
            <w:sdt>
              <w:sdtPr>
                <w:rPr>
                  <w:color w:val="2B579A"/>
                  <w:shd w:val="clear" w:color="auto" w:fill="E6E6E6"/>
                </w:rPr>
                <w:id w:val="-84161220"/>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Beginning</w:t>
            </w:r>
          </w:p>
        </w:tc>
        <w:tc>
          <w:tcPr>
            <w:tcW w:w="1876" w:type="dxa"/>
            <w:vAlign w:val="center"/>
          </w:tcPr>
          <w:p w14:paraId="37AC52B6"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686054690"/>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Consolidating</w:t>
            </w:r>
          </w:p>
        </w:tc>
        <w:tc>
          <w:tcPr>
            <w:tcW w:w="1765" w:type="dxa"/>
            <w:vAlign w:val="center"/>
          </w:tcPr>
          <w:p w14:paraId="68EDE59C"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871578927"/>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Achieving</w:t>
            </w:r>
          </w:p>
        </w:tc>
        <w:tc>
          <w:tcPr>
            <w:tcW w:w="1747" w:type="dxa"/>
            <w:vAlign w:val="center"/>
          </w:tcPr>
          <w:p w14:paraId="39322194" w14:textId="71161CB9" w:rsidR="00767044" w:rsidRPr="00444D95" w:rsidRDefault="00DB0AC2" w:rsidP="00DA73B8">
            <w:pPr>
              <w:pStyle w:val="Tablecondensed"/>
              <w:jc w:val="center"/>
              <w:rPr>
                <w:rFonts w:ascii="Arial" w:hAnsi="Arial"/>
                <w:lang w:val="en-AU"/>
              </w:rPr>
            </w:pPr>
            <w:sdt>
              <w:sdtPr>
                <w:rPr>
                  <w:rFonts w:eastAsia="Arial Narrow" w:cs="Arial Narrow"/>
                  <w:color w:val="2B579A"/>
                  <w:shd w:val="clear" w:color="auto" w:fill="E6E6E6"/>
                  <w:lang w:val="en-AU"/>
                </w:rPr>
                <w:id w:val="-229777469"/>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Excelling</w:t>
            </w:r>
          </w:p>
        </w:tc>
      </w:tr>
      <w:tr w:rsidR="00767044" w:rsidRPr="00EE3EFF" w14:paraId="0BC85040" w14:textId="77777777" w:rsidTr="00444D95">
        <w:trPr>
          <w:cnfStyle w:val="000000010000" w:firstRow="0" w:lastRow="0" w:firstColumn="0" w:lastColumn="0" w:oddVBand="0" w:evenVBand="0" w:oddHBand="0" w:evenHBand="1" w:firstRowFirstColumn="0" w:firstRowLastColumn="0" w:lastRowFirstColumn="0" w:lastRowLastColumn="0"/>
          <w:jc w:val="center"/>
        </w:trPr>
        <w:tc>
          <w:tcPr>
            <w:tcW w:w="8925" w:type="dxa"/>
            <w:gridSpan w:val="5"/>
          </w:tcPr>
          <w:p w14:paraId="34611751" w14:textId="0D8675B7" w:rsidR="00767044" w:rsidRPr="00EE3EFF" w:rsidRDefault="007A02BA" w:rsidP="00444D95">
            <w:pPr>
              <w:pStyle w:val="Tablecondensed"/>
            </w:pPr>
            <w:r>
              <w:t>Student comment</w:t>
            </w:r>
            <w:r w:rsidR="00767044" w:rsidRPr="00EE3EFF">
              <w:t xml:space="preserve"> (</w:t>
            </w:r>
            <w:r w:rsidR="0079328B">
              <w:t>o</w:t>
            </w:r>
            <w:r w:rsidR="00767044" w:rsidRPr="00EE3EFF">
              <w:t>ptional):</w:t>
            </w:r>
          </w:p>
        </w:tc>
      </w:tr>
      <w:tr w:rsidR="00767044" w:rsidRPr="00EE3EFF" w14:paraId="1699CBF7" w14:textId="77777777" w:rsidTr="007E5440">
        <w:trPr>
          <w:cnfStyle w:val="000000100000" w:firstRow="0" w:lastRow="0" w:firstColumn="0" w:lastColumn="0" w:oddVBand="0" w:evenVBand="0" w:oddHBand="1" w:evenHBand="0" w:firstRowFirstColumn="0" w:firstRowLastColumn="0" w:lastRowFirstColumn="0" w:lastRowLastColumn="0"/>
          <w:jc w:val="center"/>
        </w:trPr>
        <w:tc>
          <w:tcPr>
            <w:tcW w:w="8925" w:type="dxa"/>
            <w:gridSpan w:val="5"/>
            <w:shd w:val="clear" w:color="auto" w:fill="0076A3"/>
          </w:tcPr>
          <w:p w14:paraId="1EBB6837" w14:textId="6CBF1008" w:rsidR="00767044" w:rsidRPr="007E5440" w:rsidRDefault="007A02BA" w:rsidP="007E5440">
            <w:pPr>
              <w:pStyle w:val="Tableheadingcondensed"/>
              <w:jc w:val="center"/>
              <w:rPr>
                <w:rStyle w:val="Bold"/>
              </w:rPr>
            </w:pPr>
            <w:r w:rsidRPr="007E5440">
              <w:rPr>
                <w:rStyle w:val="Bold"/>
              </w:rPr>
              <w:t>Teacher feedback</w:t>
            </w:r>
          </w:p>
        </w:tc>
      </w:tr>
      <w:tr w:rsidR="00767044" w:rsidRPr="00EE3EFF" w14:paraId="1E539AD3"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722" w:type="dxa"/>
            <w:vAlign w:val="center"/>
          </w:tcPr>
          <w:p w14:paraId="25328F3C" w14:textId="77777777" w:rsidR="00767044" w:rsidRPr="00EE3EFF" w:rsidRDefault="00DB0AC2" w:rsidP="00DA73B8">
            <w:pPr>
              <w:pStyle w:val="Tablecondensed"/>
              <w:jc w:val="center"/>
              <w:rPr>
                <w:lang w:val="en-AU"/>
              </w:rPr>
            </w:pPr>
            <w:sdt>
              <w:sdtPr>
                <w:rPr>
                  <w:color w:val="2B579A"/>
                  <w:shd w:val="clear" w:color="auto" w:fill="E6E6E6"/>
                </w:rPr>
                <w:id w:val="-1356270737"/>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Not Submitted</w:t>
            </w:r>
          </w:p>
        </w:tc>
        <w:tc>
          <w:tcPr>
            <w:tcW w:w="1815" w:type="dxa"/>
            <w:vAlign w:val="center"/>
          </w:tcPr>
          <w:p w14:paraId="1FADB5BC" w14:textId="77777777" w:rsidR="00767044" w:rsidRPr="00EE3EFF" w:rsidRDefault="00DB0AC2" w:rsidP="00DA73B8">
            <w:pPr>
              <w:pStyle w:val="Tablecondensed"/>
              <w:jc w:val="center"/>
              <w:rPr>
                <w:lang w:val="en-AU"/>
              </w:rPr>
            </w:pPr>
            <w:sdt>
              <w:sdtPr>
                <w:rPr>
                  <w:color w:val="2B579A"/>
                  <w:shd w:val="clear" w:color="auto" w:fill="E6E6E6"/>
                </w:rPr>
                <w:id w:val="1288620005"/>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Beginning</w:t>
            </w:r>
          </w:p>
        </w:tc>
        <w:tc>
          <w:tcPr>
            <w:tcW w:w="1876" w:type="dxa"/>
            <w:vAlign w:val="center"/>
          </w:tcPr>
          <w:p w14:paraId="6621A4F7"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234758289"/>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Consolidating</w:t>
            </w:r>
          </w:p>
        </w:tc>
        <w:tc>
          <w:tcPr>
            <w:tcW w:w="1765" w:type="dxa"/>
            <w:vAlign w:val="center"/>
          </w:tcPr>
          <w:p w14:paraId="33C2965C"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482460822"/>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Achieving</w:t>
            </w:r>
          </w:p>
        </w:tc>
        <w:tc>
          <w:tcPr>
            <w:tcW w:w="1747" w:type="dxa"/>
            <w:vAlign w:val="center"/>
          </w:tcPr>
          <w:p w14:paraId="4B0F2036"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192188312"/>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Excelling</w:t>
            </w:r>
          </w:p>
        </w:tc>
      </w:tr>
      <w:tr w:rsidR="00767044" w:rsidRPr="00E96466" w14:paraId="5D5C89DE" w14:textId="77777777" w:rsidTr="00444D95">
        <w:trPr>
          <w:cnfStyle w:val="000000100000" w:firstRow="0" w:lastRow="0" w:firstColumn="0" w:lastColumn="0" w:oddVBand="0" w:evenVBand="0" w:oddHBand="1" w:evenHBand="0" w:firstRowFirstColumn="0" w:firstRowLastColumn="0" w:lastRowFirstColumn="0" w:lastRowLastColumn="0"/>
          <w:trHeight w:val="1448"/>
          <w:jc w:val="center"/>
        </w:trPr>
        <w:tc>
          <w:tcPr>
            <w:tcW w:w="1722" w:type="dxa"/>
          </w:tcPr>
          <w:p w14:paraId="08675704" w14:textId="5FF7ABD7" w:rsidR="00767044" w:rsidRPr="00E96466" w:rsidRDefault="00767044" w:rsidP="00444D95">
            <w:pPr>
              <w:pStyle w:val="Tablecondensed"/>
              <w:rPr>
                <w:lang w:val="en-AU"/>
              </w:rPr>
            </w:pPr>
            <w:r w:rsidRPr="00F85FCA">
              <w:rPr>
                <w:rStyle w:val="Bold"/>
              </w:rPr>
              <w:t xml:space="preserve">Not Submitted: </w:t>
            </w:r>
            <w:r w:rsidRPr="00E96466">
              <w:t>No work has been submitted or attempted for this activity.</w:t>
            </w:r>
          </w:p>
        </w:tc>
        <w:tc>
          <w:tcPr>
            <w:tcW w:w="1815" w:type="dxa"/>
          </w:tcPr>
          <w:p w14:paraId="7F81D711" w14:textId="01E95785" w:rsidR="00767044" w:rsidRPr="00F85FCA" w:rsidRDefault="00767044" w:rsidP="00F85FCA">
            <w:pPr>
              <w:pStyle w:val="Tablecondensed"/>
            </w:pPr>
            <w:r w:rsidRPr="00F85FCA">
              <w:rPr>
                <w:rStyle w:val="Bold"/>
              </w:rPr>
              <w:t>Beginning:</w:t>
            </w:r>
            <w:r w:rsidRPr="00F85FCA">
              <w:t xml:space="preserve"> You have attempted some parts of this task. To bump it up, you need to provide a basic response for all parts of this activity.</w:t>
            </w:r>
          </w:p>
        </w:tc>
        <w:tc>
          <w:tcPr>
            <w:tcW w:w="1876" w:type="dxa"/>
          </w:tcPr>
          <w:p w14:paraId="3324A43B" w14:textId="77777777" w:rsidR="00767044" w:rsidRPr="00F85FCA" w:rsidRDefault="00767044" w:rsidP="00F85FCA">
            <w:pPr>
              <w:pStyle w:val="Tablecondensed"/>
            </w:pPr>
            <w:r w:rsidRPr="00F85FCA">
              <w:rPr>
                <w:rStyle w:val="Bold"/>
              </w:rPr>
              <w:t>Consolidating:</w:t>
            </w:r>
            <w:r w:rsidRPr="00F85FCA">
              <w:t xml:space="preserve"> You have responded to all elements in the table with basic information. To bump it up, add additional details to each of the responses.</w:t>
            </w:r>
          </w:p>
        </w:tc>
        <w:tc>
          <w:tcPr>
            <w:tcW w:w="1765" w:type="dxa"/>
          </w:tcPr>
          <w:p w14:paraId="1FBD4B6B" w14:textId="77777777" w:rsidR="00767044" w:rsidRPr="00F85FCA" w:rsidRDefault="00767044" w:rsidP="00F85FCA">
            <w:pPr>
              <w:pStyle w:val="Tablecondensed"/>
            </w:pPr>
            <w:r w:rsidRPr="00F85FCA">
              <w:rPr>
                <w:rStyle w:val="Bold"/>
              </w:rPr>
              <w:t>Achieving:</w:t>
            </w:r>
            <w:r w:rsidRPr="00F85FCA">
              <w:t xml:space="preserve"> You have completed all elements of the table in detail. To bump it up, add additional details to each of the responses.</w:t>
            </w:r>
          </w:p>
        </w:tc>
        <w:tc>
          <w:tcPr>
            <w:tcW w:w="1747" w:type="dxa"/>
          </w:tcPr>
          <w:p w14:paraId="3C03157F" w14:textId="77777777" w:rsidR="00767044" w:rsidRPr="00F85FCA" w:rsidRDefault="00767044" w:rsidP="00F85FCA">
            <w:pPr>
              <w:pStyle w:val="Tablecondensed"/>
            </w:pPr>
            <w:r w:rsidRPr="00F85FCA">
              <w:rPr>
                <w:rStyle w:val="Bold"/>
              </w:rPr>
              <w:t>Excelling:</w:t>
            </w:r>
            <w:r w:rsidRPr="00F85FCA">
              <w:t xml:space="preserve"> You have provided highly detailed responses to each element of the table. </w:t>
            </w:r>
            <w:proofErr w:type="gramStart"/>
            <w:r w:rsidRPr="00F85FCA">
              <w:t>Well</w:t>
            </w:r>
            <w:proofErr w:type="gramEnd"/>
            <w:r w:rsidRPr="00F85FCA">
              <w:t xml:space="preserve"> done!  </w:t>
            </w:r>
          </w:p>
        </w:tc>
      </w:tr>
    </w:tbl>
    <w:p w14:paraId="2BFE031B" w14:textId="43C761DE" w:rsidR="00767044" w:rsidRPr="00635285" w:rsidRDefault="00767044" w:rsidP="0077180A">
      <w:pPr>
        <w:pStyle w:val="Heading2"/>
      </w:pPr>
      <w:bookmarkStart w:id="39" w:name="_Toc211332715"/>
      <w:bookmarkStart w:id="40" w:name="_Toc212215014"/>
      <w:r w:rsidRPr="00635285">
        <w:t>Activity 2.2 Community project concept map</w:t>
      </w:r>
      <w:bookmarkEnd w:id="39"/>
      <w:bookmarkEnd w:id="40"/>
    </w:p>
    <w:p w14:paraId="4AC9ED23" w14:textId="7C3F4377" w:rsidR="00767044" w:rsidRPr="00F85FCA" w:rsidRDefault="00EA6126" w:rsidP="00F85FCA">
      <w:pPr>
        <w:pStyle w:val="BodyText"/>
      </w:pPr>
      <w:r w:rsidRPr="00F85FCA">
        <w:rPr>
          <w:noProof/>
        </w:rPr>
        <w:drawing>
          <wp:inline distT="0" distB="0" distL="0" distR="0" wp14:anchorId="5E222D81" wp14:editId="60388873">
            <wp:extent cx="286938" cy="252000"/>
            <wp:effectExtent l="0" t="0" r="5715" b="2540"/>
            <wp:docPr id="49746408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Pr="00F85FCA">
        <w:t xml:space="preserve"> </w:t>
      </w:r>
      <w:r w:rsidR="00767044" w:rsidRPr="00F85FCA">
        <w:rPr>
          <w:rStyle w:val="Bold"/>
        </w:rPr>
        <w:t>Teacher advice</w:t>
      </w:r>
      <w:r w:rsidR="00F85FCA" w:rsidRPr="00F85FCA">
        <w:rPr>
          <w:rStyle w:val="Bold"/>
        </w:rPr>
        <w:t>:</w:t>
      </w:r>
      <w:r w:rsidR="00F85FCA">
        <w:t xml:space="preserve"> </w:t>
      </w:r>
      <w:r w:rsidR="00767044" w:rsidRPr="00F85FCA">
        <w:t>Students can either create their own community project idea or select from options provided by the teacher.</w:t>
      </w:r>
    </w:p>
    <w:p w14:paraId="3F9B38BF" w14:textId="677F4212" w:rsidR="00767044" w:rsidRPr="00F85FCA" w:rsidRDefault="00A66B01" w:rsidP="00F85FCA">
      <w:pPr>
        <w:pStyle w:val="BodyText"/>
      </w:pPr>
      <w:r w:rsidRPr="00F85FCA">
        <w:rPr>
          <w:noProof/>
        </w:rPr>
        <w:drawing>
          <wp:inline distT="0" distB="0" distL="0" distR="0" wp14:anchorId="1816A374" wp14:editId="378956BC">
            <wp:extent cx="272090" cy="252000"/>
            <wp:effectExtent l="0" t="0" r="0" b="2540"/>
            <wp:docPr id="1398858867"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444D95" w:rsidRPr="00F85FCA">
        <w:t xml:space="preserve"> </w:t>
      </w:r>
      <w:r w:rsidR="000614CB" w:rsidRPr="00F85FCA">
        <w:rPr>
          <w:noProof/>
        </w:rPr>
        <w:drawing>
          <wp:inline distT="0" distB="0" distL="0" distR="0" wp14:anchorId="5003DBAB" wp14:editId="3F0F0C68">
            <wp:extent cx="239882" cy="252000"/>
            <wp:effectExtent l="0" t="0" r="1905" b="2540"/>
            <wp:docPr id="1342555987"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0614CB" w:rsidRPr="00F85FCA">
        <w:t xml:space="preserve"> </w:t>
      </w:r>
      <w:r w:rsidR="0019162D" w:rsidRPr="00F85FCA">
        <w:rPr>
          <w:noProof/>
        </w:rPr>
        <w:drawing>
          <wp:inline distT="0" distB="0" distL="0" distR="0" wp14:anchorId="0F5911AB" wp14:editId="67078863">
            <wp:extent cx="286094" cy="252000"/>
            <wp:effectExtent l="0" t="0" r="0" b="2540"/>
            <wp:docPr id="206349290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F85FCA">
        <w:t xml:space="preserve"> </w:t>
      </w:r>
      <w:r w:rsidR="00767044" w:rsidRPr="00F85FCA">
        <w:rPr>
          <w:rStyle w:val="Bold"/>
        </w:rPr>
        <w:t>Part 1:</w:t>
      </w:r>
      <w:r w:rsidR="00767044" w:rsidRPr="00F85FCA">
        <w:t xml:space="preserve"> As a pair or small group, meet and decide which option you would like to focus on.</w:t>
      </w:r>
    </w:p>
    <w:p w14:paraId="739E00DE" w14:textId="3E641B12" w:rsidR="00767044" w:rsidRPr="00444D95" w:rsidRDefault="00EA6126" w:rsidP="00444D95">
      <w:pPr>
        <w:pStyle w:val="BodyText"/>
      </w:pPr>
      <w:r w:rsidRPr="00F85FCA">
        <w:rPr>
          <w:noProof/>
        </w:rPr>
        <w:drawing>
          <wp:inline distT="0" distB="0" distL="0" distR="0" wp14:anchorId="20D734BB" wp14:editId="7B0EBCF4">
            <wp:extent cx="286938" cy="252000"/>
            <wp:effectExtent l="0" t="0" r="5715" b="2540"/>
            <wp:docPr id="629094336"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F85FCA">
        <w:t xml:space="preserve"> </w:t>
      </w:r>
      <w:r w:rsidR="00767044" w:rsidRPr="00F85FCA">
        <w:rPr>
          <w:rStyle w:val="Bold"/>
        </w:rPr>
        <w:t>Teacher advic</w:t>
      </w:r>
      <w:r w:rsidR="00F85FCA" w:rsidRPr="00F85FCA">
        <w:rPr>
          <w:rStyle w:val="Bold"/>
        </w:rPr>
        <w:t>e:</w:t>
      </w:r>
      <w:r w:rsidR="00F85FCA">
        <w:t xml:space="preserve"> </w:t>
      </w:r>
      <w:r w:rsidR="00767044" w:rsidRPr="00F85FCA">
        <w:t xml:space="preserve"> For Option 1 teachers can add in suitable local community participation or project opportunities students could engage in. For Option 2</w:t>
      </w:r>
      <w:r w:rsidR="00F85FCA">
        <w:t>, s</w:t>
      </w:r>
      <w:r w:rsidR="00767044">
        <w:rPr>
          <w:bCs/>
        </w:rPr>
        <w:t xml:space="preserve">tudents can </w:t>
      </w:r>
      <w:r w:rsidR="00767044">
        <w:t>create their own community project. Students need to confirm their idea with the teacher.</w:t>
      </w:r>
    </w:p>
    <w:tbl>
      <w:tblPr>
        <w:tblStyle w:val="TableGrid"/>
        <w:tblW w:w="0" w:type="auto"/>
        <w:tblLook w:val="04A0" w:firstRow="1" w:lastRow="0" w:firstColumn="1" w:lastColumn="0" w:noHBand="0" w:noVBand="1"/>
      </w:tblPr>
      <w:tblGrid>
        <w:gridCol w:w="8805"/>
      </w:tblGrid>
      <w:tr w:rsidR="00767044" w14:paraId="62722E87" w14:textId="77777777" w:rsidTr="00AC5CE3">
        <w:tc>
          <w:tcPr>
            <w:tcW w:w="8805" w:type="dxa"/>
          </w:tcPr>
          <w:p w14:paraId="1B4A347D" w14:textId="2A46499B" w:rsidR="00767044" w:rsidRPr="00F50369" w:rsidRDefault="0019162D" w:rsidP="00444D95">
            <w:pPr>
              <w:pStyle w:val="Tablecondensed"/>
              <w:spacing w:before="240"/>
            </w:pPr>
            <w:r w:rsidRPr="00F50369">
              <w:rPr>
                <w:noProof/>
              </w:rPr>
              <w:drawing>
                <wp:inline distT="0" distB="0" distL="0" distR="0" wp14:anchorId="65828A9C" wp14:editId="5C0C7190">
                  <wp:extent cx="286094" cy="252000"/>
                  <wp:effectExtent l="0" t="0" r="0" b="2540"/>
                  <wp:docPr id="17424246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F50369">
              <w:t xml:space="preserve"> Tick what option your group has selected.</w:t>
            </w:r>
          </w:p>
          <w:p w14:paraId="08CC4DF2" w14:textId="3B8839A3" w:rsidR="00767044" w:rsidRPr="00F50369" w:rsidRDefault="00DB0AC2" w:rsidP="00F50369">
            <w:pPr>
              <w:pStyle w:val="Tablecondensed"/>
            </w:pPr>
            <w:sdt>
              <w:sdtPr>
                <w:id w:val="1068466530"/>
                <w14:checkbox>
                  <w14:checked w14:val="0"/>
                  <w14:checkedState w14:val="2612" w14:font="MS Gothic"/>
                  <w14:uncheckedState w14:val="2610" w14:font="MS Gothic"/>
                </w14:checkbox>
              </w:sdtPr>
              <w:sdtEndPr/>
              <w:sdtContent>
                <w:r w:rsidR="00767044" w:rsidRPr="00F50369">
                  <w:rPr>
                    <w:rFonts w:ascii="Segoe UI Symbol" w:hAnsi="Segoe UI Symbol" w:cs="Segoe UI Symbol"/>
                  </w:rPr>
                  <w:t>☐</w:t>
                </w:r>
              </w:sdtContent>
            </w:sdt>
            <w:r w:rsidR="00767044" w:rsidRPr="00F50369">
              <w:rPr>
                <w:rStyle w:val="contentcontrolboundarysink"/>
              </w:rPr>
              <w:t xml:space="preserve"> </w:t>
            </w:r>
            <w:r w:rsidR="00767044" w:rsidRPr="00F50369">
              <w:t>Option 1</w:t>
            </w:r>
          </w:p>
          <w:p w14:paraId="6FA8EB51" w14:textId="4D6B02B2" w:rsidR="00767044" w:rsidRPr="00F50369" w:rsidRDefault="00DB0AC2" w:rsidP="00F50369">
            <w:pPr>
              <w:pStyle w:val="Tablecondensed"/>
            </w:pPr>
            <w:sdt>
              <w:sdtPr>
                <w:id w:val="646326411"/>
                <w14:checkbox>
                  <w14:checked w14:val="0"/>
                  <w14:checkedState w14:val="2612" w14:font="MS Gothic"/>
                  <w14:uncheckedState w14:val="2610" w14:font="MS Gothic"/>
                </w14:checkbox>
              </w:sdtPr>
              <w:sdtEndPr/>
              <w:sdtContent>
                <w:r w:rsidR="00767044" w:rsidRPr="00F50369">
                  <w:rPr>
                    <w:rFonts w:ascii="Segoe UI Symbol" w:hAnsi="Segoe UI Symbol" w:cs="Segoe UI Symbol"/>
                  </w:rPr>
                  <w:t>☐</w:t>
                </w:r>
              </w:sdtContent>
            </w:sdt>
            <w:r w:rsidR="00767044" w:rsidRPr="00F50369">
              <w:rPr>
                <w:rStyle w:val="contentcontrolboundarysink"/>
              </w:rPr>
              <w:t xml:space="preserve"> </w:t>
            </w:r>
            <w:r w:rsidR="00767044" w:rsidRPr="00F50369">
              <w:t>Option 2</w:t>
            </w:r>
          </w:p>
          <w:p w14:paraId="3E5884A7" w14:textId="77777777" w:rsidR="00767044" w:rsidRPr="00F50369" w:rsidRDefault="00767044" w:rsidP="00F50369">
            <w:pPr>
              <w:pStyle w:val="Tablecondensed"/>
            </w:pPr>
            <w:r w:rsidRPr="00F50369">
              <w:t xml:space="preserve">Then, provide a brief overview of what your community participation is going to look like. </w:t>
            </w:r>
          </w:p>
          <w:p w14:paraId="12BC721B" w14:textId="77777777" w:rsidR="00767044" w:rsidRDefault="00767044" w:rsidP="00AC5CE3">
            <w:pPr>
              <w:rPr>
                <w:rFonts w:ascii="Arial" w:hAnsi="Arial" w:cs="Arial"/>
                <w:color w:val="1F1F1F"/>
                <w:shd w:val="clear" w:color="auto" w:fill="FFFFFF"/>
              </w:rPr>
            </w:pPr>
          </w:p>
        </w:tc>
      </w:tr>
    </w:tbl>
    <w:p w14:paraId="4BA9D089" w14:textId="75D3CDE2" w:rsidR="00767044" w:rsidRPr="00635285" w:rsidRDefault="00767044" w:rsidP="00444D95">
      <w:pPr>
        <w:pStyle w:val="Heading2"/>
      </w:pPr>
      <w:bookmarkStart w:id="41" w:name="_Toc211332716"/>
      <w:bookmarkStart w:id="42" w:name="_Toc212215015"/>
      <w:r w:rsidRPr="00635285">
        <w:t xml:space="preserve">Activity 2.3 </w:t>
      </w:r>
      <w:r w:rsidRPr="00444D95">
        <w:t>Individual</w:t>
      </w:r>
      <w:r w:rsidRPr="00635285">
        <w:t xml:space="preserve"> strengths and role allocation</w:t>
      </w:r>
      <w:bookmarkEnd w:id="41"/>
      <w:bookmarkEnd w:id="42"/>
    </w:p>
    <w:p w14:paraId="4CB20038" w14:textId="4963916D" w:rsidR="00767044" w:rsidRDefault="00EA6126" w:rsidP="009D25E1">
      <w:pPr>
        <w:pStyle w:val="BodyText"/>
      </w:pPr>
      <w:r w:rsidRPr="00F50369">
        <w:rPr>
          <w:noProof/>
        </w:rPr>
        <w:lastRenderedPageBreak/>
        <w:drawing>
          <wp:inline distT="0" distB="0" distL="0" distR="0" wp14:anchorId="14AA57A7" wp14:editId="65F16E2B">
            <wp:extent cx="286938" cy="252000"/>
            <wp:effectExtent l="0" t="0" r="5715" b="2540"/>
            <wp:docPr id="212689663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9D25E1" w:rsidRPr="00F50369">
        <w:t xml:space="preserve"> </w:t>
      </w:r>
      <w:r w:rsidR="000614CB" w:rsidRPr="00F50369">
        <w:rPr>
          <w:noProof/>
        </w:rPr>
        <w:drawing>
          <wp:inline distT="0" distB="0" distL="0" distR="0" wp14:anchorId="3AFEFD18" wp14:editId="63404EAC">
            <wp:extent cx="239882" cy="252000"/>
            <wp:effectExtent l="0" t="0" r="1905" b="2540"/>
            <wp:docPr id="2111555381"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9D25E1" w:rsidRPr="00F50369">
        <w:t xml:space="preserve"> </w:t>
      </w:r>
      <w:r w:rsidR="0019162D" w:rsidRPr="00F50369">
        <w:rPr>
          <w:noProof/>
        </w:rPr>
        <w:drawing>
          <wp:inline distT="0" distB="0" distL="0" distR="0" wp14:anchorId="423A7765" wp14:editId="580329E4">
            <wp:extent cx="286094" cy="252000"/>
            <wp:effectExtent l="0" t="0" r="0" b="2540"/>
            <wp:docPr id="114057806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9D25E1" w:rsidRPr="00F50369">
        <w:t xml:space="preserve"> </w:t>
      </w:r>
      <w:r w:rsidR="00540941" w:rsidRPr="00F50369">
        <w:rPr>
          <w:noProof/>
        </w:rPr>
        <w:drawing>
          <wp:inline distT="0" distB="0" distL="0" distR="0" wp14:anchorId="0BCECE34" wp14:editId="17C95EEF">
            <wp:extent cx="252000" cy="322254"/>
            <wp:effectExtent l="0" t="0" r="2540" b="0"/>
            <wp:docPr id="601555573"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767044" w:rsidRPr="00F50369">
        <w:t xml:space="preserve"> Part 1: Identifying</w:t>
      </w:r>
      <w:r w:rsidR="00767044" w:rsidRPr="005908A6">
        <w:t xml:space="preserve"> your strengths. Brainstorm</w:t>
      </w:r>
      <w:r w:rsidR="00767044">
        <w:t xml:space="preserve"> below all the knowledge, skills and capabilities that you have. Consider how these skills may be beneficial in a workplace.</w:t>
      </w:r>
    </w:p>
    <w:p w14:paraId="03D46004" w14:textId="1E7C1AD3" w:rsidR="00767044" w:rsidRDefault="00767044" w:rsidP="009D25E1">
      <w:pPr>
        <w:pStyle w:val="BodyText"/>
      </w:pPr>
      <w:r>
        <w:t>(For example, high-level communication skills, strong work ethic etc.).</w:t>
      </w:r>
    </w:p>
    <w:p w14:paraId="05742930" w14:textId="77777777" w:rsidR="00767044" w:rsidRPr="0025384B" w:rsidRDefault="00767044" w:rsidP="0025384B">
      <w:pPr>
        <w:pStyle w:val="BodyText"/>
      </w:pPr>
      <w:r>
        <w:rPr>
          <w:noProof/>
        </w:rPr>
        <mc:AlternateContent>
          <mc:Choice Requires="wpc">
            <w:drawing>
              <wp:inline distT="0" distB="0" distL="0" distR="0" wp14:anchorId="50629B90" wp14:editId="0DC75DA7">
                <wp:extent cx="5370830" cy="3803650"/>
                <wp:effectExtent l="0" t="0" r="1270" b="6350"/>
                <wp:docPr id="1251823189" name="Canvas 7" descr="This diagram is a brainstorming template. At the centre in an oval is the phrase 'my strengths' and there are a number of other ovals connecting back to it. These are blank for students to be able to fill in their strengths."/>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prstClr val="white"/>
                        </a:solidFill>
                      </wpc:bg>
                      <wpc:whole/>
                      <wps:wsp>
                        <wps:cNvPr id="1655671338" name="Flowchart: Connector 1655671338"/>
                        <wps:cNvSpPr/>
                        <wps:spPr>
                          <a:xfrm>
                            <a:off x="2097042" y="1318267"/>
                            <a:ext cx="1075368" cy="914399"/>
                          </a:xfrm>
                          <a:prstGeom prst="flowChartConnector">
                            <a:avLst/>
                          </a:prstGeom>
                          <a:solidFill>
                            <a:srgbClr val="00573F"/>
                          </a:solidFill>
                          <a:ln w="19050">
                            <a:solidFill>
                              <a:srgbClr val="00573F"/>
                            </a:solidFill>
                          </a:ln>
                        </wps:spPr>
                        <wps:style>
                          <a:lnRef idx="2">
                            <a:schemeClr val="dk1"/>
                          </a:lnRef>
                          <a:fillRef idx="1">
                            <a:schemeClr val="lt1"/>
                          </a:fillRef>
                          <a:effectRef idx="0">
                            <a:schemeClr val="dk1"/>
                          </a:effectRef>
                          <a:fontRef idx="minor">
                            <a:schemeClr val="dk1"/>
                          </a:fontRef>
                        </wps:style>
                        <wps:txbx>
                          <w:txbxContent>
                            <w:p w14:paraId="5AF37058" w14:textId="77777777" w:rsidR="00767044" w:rsidRPr="00F50369" w:rsidRDefault="00767044" w:rsidP="00F50369">
                              <w:pPr>
                                <w:pStyle w:val="Tablecondensed"/>
                                <w:jc w:val="center"/>
                                <w:rPr>
                                  <w:color w:val="FFFFFF" w:themeColor="background1"/>
                                </w:rPr>
                              </w:pPr>
                              <w:r w:rsidRPr="00F50369">
                                <w:rPr>
                                  <w:color w:val="FFFFFF" w:themeColor="background1"/>
                                </w:rPr>
                                <w:t>My Strengths: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37751414" name="Oval 137751414"/>
                        <wps:cNvSpPr/>
                        <wps:spPr>
                          <a:xfrm>
                            <a:off x="622300" y="42817"/>
                            <a:ext cx="1938086" cy="1133657"/>
                          </a:xfrm>
                          <a:prstGeom prst="ellipse">
                            <a:avLst/>
                          </a:prstGeom>
                          <a:ln w="19050">
                            <a:solidFill>
                              <a:srgbClr val="7F3F98"/>
                            </a:solidFill>
                          </a:ln>
                        </wps:spPr>
                        <wps:style>
                          <a:lnRef idx="2">
                            <a:schemeClr val="dk1"/>
                          </a:lnRef>
                          <a:fillRef idx="1">
                            <a:schemeClr val="lt1"/>
                          </a:fillRef>
                          <a:effectRef idx="0">
                            <a:schemeClr val="dk1"/>
                          </a:effectRef>
                          <a:fontRef idx="minor">
                            <a:schemeClr val="dk1"/>
                          </a:fontRef>
                        </wps:style>
                        <wps:txbx>
                          <w:txbxContent>
                            <w:p w14:paraId="06C0E9BC"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73999123" name="Oval 1673999123"/>
                        <wps:cNvSpPr/>
                        <wps:spPr>
                          <a:xfrm>
                            <a:off x="0" y="1319219"/>
                            <a:ext cx="1911350" cy="1105996"/>
                          </a:xfrm>
                          <a:prstGeom prst="ellipse">
                            <a:avLst/>
                          </a:prstGeom>
                          <a:ln w="12700">
                            <a:solidFill>
                              <a:srgbClr val="C60070"/>
                            </a:solidFill>
                          </a:ln>
                        </wps:spPr>
                        <wps:style>
                          <a:lnRef idx="2">
                            <a:schemeClr val="dk1"/>
                          </a:lnRef>
                          <a:fillRef idx="1">
                            <a:schemeClr val="lt1"/>
                          </a:fillRef>
                          <a:effectRef idx="0">
                            <a:schemeClr val="dk1"/>
                          </a:effectRef>
                          <a:fontRef idx="minor">
                            <a:schemeClr val="dk1"/>
                          </a:fontRef>
                        </wps:style>
                        <wps:txbx>
                          <w:txbxContent>
                            <w:p w14:paraId="18774A2D"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95674331" name="Straight Connector 1095674331"/>
                        <wps:cNvCnPr/>
                        <wps:spPr>
                          <a:xfrm flipH="1">
                            <a:off x="2127250" y="2220542"/>
                            <a:ext cx="320880" cy="439623"/>
                          </a:xfrm>
                          <a:prstGeom prst="line">
                            <a:avLst/>
                          </a:prstGeom>
                        </wps:spPr>
                        <wps:style>
                          <a:lnRef idx="1">
                            <a:schemeClr val="dk1"/>
                          </a:lnRef>
                          <a:fillRef idx="0">
                            <a:schemeClr val="dk1"/>
                          </a:fillRef>
                          <a:effectRef idx="0">
                            <a:schemeClr val="dk1"/>
                          </a:effectRef>
                          <a:fontRef idx="minor">
                            <a:schemeClr val="tx1"/>
                          </a:fontRef>
                        </wps:style>
                        <wps:bodyPr/>
                      </wps:wsp>
                      <wps:wsp>
                        <wps:cNvPr id="1701463608" name="Oval 1701463608"/>
                        <wps:cNvSpPr/>
                        <wps:spPr>
                          <a:xfrm>
                            <a:off x="813743" y="2645560"/>
                            <a:ext cx="1938020" cy="1132840"/>
                          </a:xfrm>
                          <a:prstGeom prst="ellipse">
                            <a:avLst/>
                          </a:prstGeom>
                          <a:ln w="19050">
                            <a:solidFill>
                              <a:srgbClr val="7F3F98"/>
                            </a:solidFill>
                          </a:ln>
                        </wps:spPr>
                        <wps:style>
                          <a:lnRef idx="2">
                            <a:schemeClr val="dk1"/>
                          </a:lnRef>
                          <a:fillRef idx="1">
                            <a:schemeClr val="lt1"/>
                          </a:fillRef>
                          <a:effectRef idx="0">
                            <a:schemeClr val="dk1"/>
                          </a:effectRef>
                          <a:fontRef idx="minor">
                            <a:schemeClr val="dk1"/>
                          </a:fontRef>
                        </wps:style>
                        <wps:txbx>
                          <w:txbxContent>
                            <w:p w14:paraId="5397FCF1"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86266409" name="Oval 386266409"/>
                        <wps:cNvSpPr/>
                        <wps:spPr>
                          <a:xfrm>
                            <a:off x="2925740" y="2672849"/>
                            <a:ext cx="1911350" cy="1105535"/>
                          </a:xfrm>
                          <a:prstGeom prst="ellipse">
                            <a:avLst/>
                          </a:prstGeom>
                          <a:ln w="12700">
                            <a:solidFill>
                              <a:srgbClr val="C60070"/>
                            </a:solidFill>
                          </a:ln>
                        </wps:spPr>
                        <wps:style>
                          <a:lnRef idx="2">
                            <a:schemeClr val="dk1"/>
                          </a:lnRef>
                          <a:fillRef idx="1">
                            <a:schemeClr val="lt1"/>
                          </a:fillRef>
                          <a:effectRef idx="0">
                            <a:schemeClr val="dk1"/>
                          </a:effectRef>
                          <a:fontRef idx="minor">
                            <a:schemeClr val="dk1"/>
                          </a:fontRef>
                        </wps:style>
                        <wps:txbx>
                          <w:txbxContent>
                            <w:p w14:paraId="1C5DA017"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01192587" name="Oval 2001192587"/>
                        <wps:cNvSpPr/>
                        <wps:spPr>
                          <a:xfrm>
                            <a:off x="3397250" y="1278065"/>
                            <a:ext cx="1938020" cy="1132840"/>
                          </a:xfrm>
                          <a:prstGeom prst="ellipse">
                            <a:avLst/>
                          </a:prstGeom>
                          <a:ln w="19050">
                            <a:solidFill>
                              <a:srgbClr val="7F3F98"/>
                            </a:solidFill>
                          </a:ln>
                        </wps:spPr>
                        <wps:style>
                          <a:lnRef idx="2">
                            <a:schemeClr val="dk1"/>
                          </a:lnRef>
                          <a:fillRef idx="1">
                            <a:schemeClr val="lt1"/>
                          </a:fillRef>
                          <a:effectRef idx="0">
                            <a:schemeClr val="dk1"/>
                          </a:effectRef>
                          <a:fontRef idx="minor">
                            <a:schemeClr val="dk1"/>
                          </a:fontRef>
                        </wps:style>
                        <wps:txbx>
                          <w:txbxContent>
                            <w:p w14:paraId="19A0D443"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78237356" name="Oval 1278237356"/>
                        <wps:cNvSpPr/>
                        <wps:spPr>
                          <a:xfrm>
                            <a:off x="2675550" y="49680"/>
                            <a:ext cx="1911350" cy="1105535"/>
                          </a:xfrm>
                          <a:prstGeom prst="ellipse">
                            <a:avLst/>
                          </a:prstGeom>
                          <a:ln w="12700">
                            <a:solidFill>
                              <a:srgbClr val="C60070"/>
                            </a:solidFill>
                          </a:ln>
                        </wps:spPr>
                        <wps:style>
                          <a:lnRef idx="2">
                            <a:schemeClr val="dk1"/>
                          </a:lnRef>
                          <a:fillRef idx="1">
                            <a:schemeClr val="lt1"/>
                          </a:fillRef>
                          <a:effectRef idx="0">
                            <a:schemeClr val="dk1"/>
                          </a:effectRef>
                          <a:fontRef idx="minor">
                            <a:schemeClr val="dk1"/>
                          </a:fontRef>
                        </wps:style>
                        <wps:txbx>
                          <w:txbxContent>
                            <w:p w14:paraId="5B1BF707"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30794377" name="Straight Connector 330794377"/>
                        <wps:cNvCnPr/>
                        <wps:spPr>
                          <a:xfrm>
                            <a:off x="2952695" y="2196520"/>
                            <a:ext cx="469955" cy="546195"/>
                          </a:xfrm>
                          <a:prstGeom prst="line">
                            <a:avLst/>
                          </a:prstGeom>
                        </wps:spPr>
                        <wps:style>
                          <a:lnRef idx="1">
                            <a:schemeClr val="dk1"/>
                          </a:lnRef>
                          <a:fillRef idx="0">
                            <a:schemeClr val="dk1"/>
                          </a:fillRef>
                          <a:effectRef idx="0">
                            <a:schemeClr val="dk1"/>
                          </a:effectRef>
                          <a:fontRef idx="minor">
                            <a:schemeClr val="tx1"/>
                          </a:fontRef>
                        </wps:style>
                        <wps:bodyPr/>
                      </wps:wsp>
                      <wps:wsp>
                        <wps:cNvPr id="498236849" name="Straight Connector 498236849"/>
                        <wps:cNvCnPr/>
                        <wps:spPr>
                          <a:xfrm flipH="1">
                            <a:off x="1919828" y="1783337"/>
                            <a:ext cx="201028" cy="67332"/>
                          </a:xfrm>
                          <a:prstGeom prst="line">
                            <a:avLst/>
                          </a:prstGeom>
                        </wps:spPr>
                        <wps:style>
                          <a:lnRef idx="1">
                            <a:schemeClr val="dk1"/>
                          </a:lnRef>
                          <a:fillRef idx="0">
                            <a:schemeClr val="dk1"/>
                          </a:fillRef>
                          <a:effectRef idx="0">
                            <a:schemeClr val="dk1"/>
                          </a:effectRef>
                          <a:fontRef idx="minor">
                            <a:schemeClr val="tx1"/>
                          </a:fontRef>
                        </wps:style>
                        <wps:bodyPr/>
                      </wps:wsp>
                      <wps:wsp>
                        <wps:cNvPr id="477714282" name="Straight Connector 477714282"/>
                        <wps:cNvCnPr/>
                        <wps:spPr>
                          <a:xfrm flipH="1" flipV="1">
                            <a:off x="3196204" y="1783337"/>
                            <a:ext cx="200983" cy="61066"/>
                          </a:xfrm>
                          <a:prstGeom prst="line">
                            <a:avLst/>
                          </a:prstGeom>
                        </wps:spPr>
                        <wps:style>
                          <a:lnRef idx="1">
                            <a:schemeClr val="dk1"/>
                          </a:lnRef>
                          <a:fillRef idx="0">
                            <a:schemeClr val="dk1"/>
                          </a:fillRef>
                          <a:effectRef idx="0">
                            <a:schemeClr val="dk1"/>
                          </a:effectRef>
                          <a:fontRef idx="minor">
                            <a:schemeClr val="tx1"/>
                          </a:fontRef>
                        </wps:style>
                        <wps:bodyPr/>
                      </wps:wsp>
                      <wps:wsp>
                        <wps:cNvPr id="1203919155" name="Straight Connector 1203919155"/>
                        <wps:cNvCnPr/>
                        <wps:spPr>
                          <a:xfrm>
                            <a:off x="2120745" y="1081095"/>
                            <a:ext cx="292255" cy="283603"/>
                          </a:xfrm>
                          <a:prstGeom prst="line">
                            <a:avLst/>
                          </a:prstGeom>
                        </wps:spPr>
                        <wps:style>
                          <a:lnRef idx="1">
                            <a:schemeClr val="dk1"/>
                          </a:lnRef>
                          <a:fillRef idx="0">
                            <a:schemeClr val="dk1"/>
                          </a:fillRef>
                          <a:effectRef idx="0">
                            <a:schemeClr val="dk1"/>
                          </a:effectRef>
                          <a:fontRef idx="minor">
                            <a:schemeClr val="tx1"/>
                          </a:fontRef>
                        </wps:style>
                        <wps:bodyPr/>
                      </wps:wsp>
                      <wps:wsp>
                        <wps:cNvPr id="679482449" name="Straight Connector 679482449"/>
                        <wps:cNvCnPr/>
                        <wps:spPr>
                          <a:xfrm flipH="1">
                            <a:off x="2967587" y="1098065"/>
                            <a:ext cx="228558" cy="298027"/>
                          </a:xfrm>
                          <a:prstGeom prst="line">
                            <a:avLst/>
                          </a:prstGeom>
                        </wps:spPr>
                        <wps:style>
                          <a:lnRef idx="1">
                            <a:schemeClr val="dk1"/>
                          </a:lnRef>
                          <a:fillRef idx="0">
                            <a:schemeClr val="dk1"/>
                          </a:fillRef>
                          <a:effectRef idx="0">
                            <a:schemeClr val="dk1"/>
                          </a:effectRef>
                          <a:fontRef idx="minor">
                            <a:schemeClr val="tx1"/>
                          </a:fontRef>
                        </wps:style>
                        <wps:bodyPr/>
                      </wps:wsp>
                    </wpc:wpc>
                  </a:graphicData>
                </a:graphic>
              </wp:inline>
            </w:drawing>
          </mc:Choice>
          <mc:Fallback>
            <w:pict>
              <v:group w14:anchorId="50629B90" id="Canvas 7" o:spid="_x0000_s1026" editas="canvas" alt="This diagram is a brainstorming template. At the centre in an oval is the phrase 'my strengths' and there are a number of other ovals connecting back to it. These are blank for students to be able to fill in their strengths." style="width:422.9pt;height:299.5pt;mso-position-horizontal-relative:char;mso-position-vertical-relative:line" coordsize="53708,38036"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prdj2/wUAAOQqAAAOAAAAZHJzL2Uyb0RvYy54bWzsWltv2zYUfh+w/yDofTUvEiUZdYrARbYB&#13;&#10;RVMs3fqsyFIsTBY1iomd/fp9pG62Y9dN2wUuoBdbEg+v53znfDzk6zebVeE8pKrOZTlz6SviOmmZ&#13;&#10;yEVe3s3cPz9e/RK6Tq3jchEXskxn7mNau28ufv7p9bqapkwuZbFIlYNGynq6rmbuUutqOpnUyTJd&#13;&#10;xfUrWaUlCjOpVrHGq7qbLFS8RuurYsIIEZO1VItKySSta3x92xS6F7b9LEsTfZ1ldaqdYuZibNr+&#13;&#10;Kvt7a34nF6/j6Z2Kq2WetMOIv2IUqzgv0Wnf1NtYx869yp80tcoTJWuZ6VeJXE1kluVJaueA2VCy&#13;&#10;N5t5XD7EtZ1MgtXpBoin79ju7Z0Zdy2LfHGVF4V5qVSt54VyHmKs2nqZ69Ss02RHaoJRTE1d87+G&#13;&#10;HlOIrCtosa56fdbfNs6bZVyldvr1NHn/8EE5+QJGJnxfBJRzmFYZr2BUV4VcJ8tY6akzl2UJpUvl&#13;&#10;bIm1I0MTN9UH1b7VeDST3WRqZf6hC2czcxmJAuIx13lET5yGTASNkaQb7SQQoCTwuUDfCSQi6vEo&#13;&#10;alena8ks36+pXDnmYeZmGN3cjK4fm7WU+OFdrZtl7So8UUSt7m57RRDiB/zqqSbiaVE6awwsIj6x&#13;&#10;Te8o84vagG6LEio2CmwWxj7pxyI1gyrKP9IMi2/Wp+nB4DPth7b4m7bjspKmSgZb6ivRQ5UK3VVq&#13;&#10;ZU211GK2r9jO51hvvbTtUZa6r7jKS6kO9ToMNWvku1k3czXT1pvbTWskt3LxCLNTsnEcdZVc5VDq&#13;&#10;u7jWH2IFTwGfAu+nr/Fj9DxzZfvkOkup/j303cgDFyh1nTU8z8yt/7mPVeo6xe8lEAOb8oyrsi+e&#13;&#10;HzC8qO2S2+2S8n41l4AphZ+tEvto5HXRPWZKrj7BSV6aXlEUlwn6nrmJVt3LXDceEW42SS8vrRjc&#13;&#10;UxXrd+WNcTaN/oyZftx8ilXVWrYGJt7LDqXxdM+kG1mjmlJe3muZ5dbezRI369ouPTzGS7kOHgQ+&#13;&#10;9ajXeY5ruDiH9l+f4ygEY5xgPeEFPBbSfS8R8ZCEovESFM5K+FYCQDviJtKiyKvauLsnC2mcifn8&#13;&#10;5TgPrvhVFD71FSPO612cNxHFLNRglqfhPsLXuMWXh68IEG0jyvgufofPzwFwg13E+IhRG8IRfboY&#13;&#10;HwGyCKY2xlNK/CgSLZi+Gb0sgNcwaD4epeeCkMBy0z3ONUbpA+hlI3oPxIwzDL4kAm/3OAdVaXj7&#13;&#10;jVZxfrfU26x9EBqwPC8PsnYnQ8T8rWMnHX+nLGAGuojLjDHig8ujpQHbnJEwbKEN8i7gTFB+PC4X&#13;&#10;efmZoPwFjPkg+R1o6GHGfIL4viRj1puepx9jzA2dM8toougL8rmAUE9wQfqtYEPohs+DEZ3e+oUg&#13;&#10;gh5Ci7Ec4WGT2aYHhqgATmfYuNn5IUCwEDz9s7YzcrqpzeQc2in+f3s3y+ksqkdOd/ZbMh4KJoRH&#13;&#10;oi4oWAQPX58DYBYxPzB7Z4vgAPg8xet87n8vBI+87vtlXyyCPaOZEcFnj2Ck4Sn2UH4Y7EB46/Nz&#13;&#10;MMx51PM3ULmQCIvQgb9Rk1kZo7BJzZ91BtVi2OpuxPDZY9ggjfGA+8hYNnuzhkgPn5+DYZyZ+H67&#13;&#10;B/Migd0Wam8jeC+7Mkbh/rzErtOZnIFYBNu814jgs0cw5ySIPJxkdAA+kFwZZAY0H8mtGDvsMiqR&#13;&#10;z0TkN6yaRsJH8N3BsyeiyEe52Rb7nqCQRfmYUTl6BnnGGRUvQhwQZuN0PEc3yJw0o4MpOhpR9IKU&#13;&#10;jUmjBCHnfO/wzFyFMOXGoJDb5zaDN9rTD2lPQRBQnI/iQsXRnK/XyzzDnqxl/bWX/MVZjmAEp7vH&#13;&#10;LYtEIVJ81rIoESdOdcbc7xnnfhnhcCTURJ6jpkUHoZO2tR3yUC/wmpBHSUhxKLEb8pBpYl3IYyES&#13;&#10;0OMhgr0d9CO6KAHeFDLvsyFvkDlpRgdDHouwJTIJEuOY4IKeZDUYC32/DXkM5ezEbZHRM32VZ7K3&#13;&#10;FnFj0dLT9tqnuau5/W5PsYbLqRf/AQAA//8DAFBLAwQUAAYACAAAACEAsmzLat8AAAAKAQAADwAA&#13;&#10;AGRycy9kb3ducmV2LnhtbEyPzU7DMBCE70i8g7VIXBB1QATaNE6F+Dv0RttDubn2Nolqr6PYadO3&#13;&#10;Z+ECl5FWo5mdr1yM3okj9rENpOBukoFAMsG2VCvYrN9vpyBi0mS1C4QKzhhhUV1elLqw4USfeFyl&#13;&#10;WnAJxUIraFLqCimjadDrOAkdEnv70Hud+OxraXt94nLv5H2WPUqvW+IPje7wpUFzWA1ewdPX+WO5&#13;&#10;dX065OZm/zaEuEZnlLq+Gl/nLM9zEAnH9JeAHwbeDxUP24WBbBROAdOkX2Vv+pAzy05BPptlIKtS&#13;&#10;/keovgEAAP//AwBQSwECLQAUAAYACAAAACEAtoM4kv4AAADhAQAAEwAAAAAAAAAAAAAAAAAAAAAA&#13;&#10;W0NvbnRlbnRfVHlwZXNdLnhtbFBLAQItABQABgAIAAAAIQA4/SH/1gAAAJQBAAALAAAAAAAAAAAA&#13;&#10;AAAAAC8BAABfcmVscy8ucmVsc1BLAQItABQABgAIAAAAIQAprdj2/wUAAOQqAAAOAAAAAAAAAAAA&#13;&#10;AAAAAC4CAABkcnMvZTJvRG9jLnhtbFBLAQItABQABgAIAAAAIQCybMtq3wAAAAoBAAAPAAAAAAAA&#13;&#10;AAAAAAAAAFkIAABkcnMvZG93bnJldi54bWxQSwUGAAAAAAQABADzAAAAZQk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This diagram is a brainstorming template. At the centre in an oval is the phrase 'my strengths' and there are a number of other ovals connecting back to it. These are blank for students to be able to fill in their strengths." style="position:absolute;width:53708;height:38036;visibility:visible;mso-wrap-style:square" filled="t">
                  <v:fill o:detectmouseclick="t"/>
                  <v:path o:connecttype="none"/>
                </v:shape>
                <v:shapetype id="_x0000_t120" coordsize="21600,21600" o:spt="120" path="m10800,qx,10800,10800,21600,21600,10800,10800,xe">
                  <v:path gradientshapeok="t" o:connecttype="custom" o:connectlocs="10800,0;3163,3163;0,10800;3163,18437;10800,21600;18437,18437;21600,10800;18437,3163" textboxrect="3163,3163,18437,18437"/>
                </v:shapetype>
                <v:shape id="Flowchart: Connector 1655671338" o:spid="_x0000_s1028" type="#_x0000_t120" style="position:absolute;left:20970;top:13182;width:10754;height:9144;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ct9L0zwAAAOgAAAAPAAAAZHJzL2Rvd25yZXYueG1sRI9Pa8JA&#13;&#10;EMXvhX6HZQq91Y2RRImuIkqph4L4B89DdkxCs7vp7kbTb985CF4ezHvMb+YtVoNpxY18aJxVMB4l&#13;&#10;IMiWTje2UnA+fX7MQISIVmPrLCn4owCr5evLAgvt7vZAt2OsBENsKFBBHWNXSBnKmgyGkevIcnZ1&#13;&#10;3mDk0VdSe7wz3LQyTZJcGmwsX6ixo01N5c+xNwoSd7me9tlvk/bp95ff76b9ee2Ven8btnOW9RxE&#13;&#10;pCE+Nx6IneYOeZbl0/Fkwp9zMTZALv8BAAD//wMAUEsBAi0AFAAGAAgAAAAhANvh9svuAAAAhQEA&#13;&#10;ABMAAAAAAAAAAAAAAAAAAAAAAFtDb250ZW50X1R5cGVzXS54bWxQSwECLQAUAAYACAAAACEAWvQs&#13;&#10;W78AAAAVAQAACwAAAAAAAAAAAAAAAAAfAQAAX3JlbHMvLnJlbHNQSwECLQAUAAYACAAAACEAnLfS&#13;&#10;9M8AAADoAAAADwAAAAAAAAAAAAAAAAAHAgAAZHJzL2Rvd25yZXYueG1sUEsFBgAAAAADAAMAtwAA&#13;&#10;AAMDAAAAAA==&#13;&#10;" fillcolor="#00573f" strokecolor="#00573f" strokeweight="1.5pt">
                  <v:textbox>
                    <w:txbxContent>
                      <w:p w14:paraId="5AF37058" w14:textId="77777777" w:rsidR="00767044" w:rsidRPr="00F50369" w:rsidRDefault="00767044" w:rsidP="00F50369">
                        <w:pPr>
                          <w:pStyle w:val="Tablecondensed"/>
                          <w:jc w:val="center"/>
                          <w:rPr>
                            <w:color w:val="FFFFFF" w:themeColor="background1"/>
                          </w:rPr>
                        </w:pPr>
                        <w:r w:rsidRPr="00F50369">
                          <w:rPr>
                            <w:color w:val="FFFFFF" w:themeColor="background1"/>
                          </w:rPr>
                          <w:t>My Strengths:</w:t>
                        </w:r>
                      </w:p>
                    </w:txbxContent>
                  </v:textbox>
                </v:shape>
                <v:oval id="Oval 137751414" o:spid="_x0000_s1029" style="position:absolute;left:6223;top:428;width:19380;height:11336;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tW/nAzQAAAOcAAAAPAAAAZHJzL2Rvd25yZXYueG1sRI/Na8JA&#13;&#10;FMTvhf4Pyyv0VjexqR/RVcSi9OLBr4O3R/aZBLNvQ3ZN4n/fLRS8DAzD/IaZL3tTiZYaV1pWEA8i&#13;&#10;EMSZ1SXnCk7HzccEhPPIGivLpOBBDpaL15c5ptp2vKf24HMRIOxSVFB4X6dSuqwgg25ga+KQXW1j&#13;&#10;0Afb5FI32AW4qeQwikbSYMlhocCa1gVlt8PdKGi3U/cYuuS86y4b3N7xvNfHSqn3t/57FmQ1A+Gp&#13;&#10;98/GP+JHhw+f4/FXnMQJ/P0KHuTiFwAA//8DAFBLAQItABQABgAIAAAAIQDb4fbL7gAAAIUBAAAT&#13;&#10;AAAAAAAAAAAAAAAAAAAAAABbQ29udGVudF9UeXBlc10ueG1sUEsBAi0AFAAGAAgAAAAhAFr0LFu/&#13;&#10;AAAAFQEAAAsAAAAAAAAAAAAAAAAAHwEAAF9yZWxzLy5yZWxzUEsBAi0AFAAGAAgAAAAhAG1b+cDN&#13;&#10;AAAA5wAAAA8AAAAAAAAAAAAAAAAABwIAAGRycy9kb3ducmV2LnhtbFBLBQYAAAAAAwADALcAAAAB&#13;&#10;AwAAAAA=&#13;&#10;" fillcolor="white [3201]" strokecolor="#7f3f98" strokeweight="1.5pt">
                  <v:textbox>
                    <w:txbxContent>
                      <w:p w14:paraId="06C0E9BC"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v:textbox>
                </v:oval>
                <v:oval id="Oval 1673999123" o:spid="_x0000_s1030" style="position:absolute;top:13192;width:19113;height:1106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STcqOzwAAAOgAAAAPAAAAZHJzL2Rvd25yZXYueG1sRI/BasJA&#13;&#10;EIbvhb7DMgUvRTdGUBNdpbUIOTaxQo9DdkyC2dmQ3Sbp23cLhV4GZn7+b/j2x8m0YqDeNZYVLBcR&#13;&#10;COLS6oYrBR+X83wLwnlkja1lUvBNDo6Hx4c9ptqOnNNQ+EoECLsUFdTed6mUrqzJoFvYjjhkN9sb&#13;&#10;9GHtK6l7HAPctDKOorU02HD4UGNHp5rKe/FlFPDwHmfna5G3ebYdn++f+eZye1Vq9jS97cJ42YHw&#13;&#10;NPn/xh8i08FhvVklSbKMV/ArFg4gDz8AAAD//wMAUEsBAi0AFAAGAAgAAAAhANvh9svuAAAAhQEA&#13;&#10;ABMAAAAAAAAAAAAAAAAAAAAAAFtDb250ZW50X1R5cGVzXS54bWxQSwECLQAUAAYACAAAACEAWvQs&#13;&#10;W78AAAAVAQAACwAAAAAAAAAAAAAAAAAfAQAAX3JlbHMvLnJlbHNQSwECLQAUAAYACAAAACEAEk3K&#13;&#10;js8AAADoAAAADwAAAAAAAAAAAAAAAAAHAgAAZHJzL2Rvd25yZXYueG1sUEsFBgAAAAADAAMAtwAA&#13;&#10;AAMDAAAAAA==&#13;&#10;" fillcolor="white [3201]" strokecolor="#c60070" strokeweight="1pt">
                  <v:textbox>
                    <w:txbxContent>
                      <w:p w14:paraId="18774A2D"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v:textbox>
                </v:oval>
                <v:line id="Straight Connector 1095674331" o:spid="_x0000_s1031" style="position:absolute;flip:x;visibility:visible;mso-wrap-style:square" from="21272,22205" to="24481,26601"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UP9mg0AAAAOgAAAAPAAAAZHJzL2Rvd25yZXYueG1sRI/LagJB&#13;&#10;EEX3Qv6hqUB22qMmPkZbCYaAJCi+ssiumK554HT1MN0649+nA4KbgqrLPcWZL1tTiivVrrCsoN+L&#13;&#10;QBAnVhecKTgdP7sTEM4jaywtk4IbOVgunjpzjLVteE/Xg89EgLCLUUHufRVL6ZKcDLqerYhDltra&#13;&#10;oA9rnUldYxPgppSDKBpJgwWHDzlWtMopOR8uRkHqLtXq90f7dPy12W/S72yLzU6pl+f2YxbG+wyE&#13;&#10;p9Y/GnfEWgeHaPo2Gr8Oh334FwsHkIs/AAAA//8DAFBLAQItABQABgAIAAAAIQDb4fbL7gAAAIUB&#13;&#10;AAATAAAAAAAAAAAAAAAAAAAAAABbQ29udGVudF9UeXBlc10ueG1sUEsBAi0AFAAGAAgAAAAhAFr0&#13;&#10;LFu/AAAAFQEAAAsAAAAAAAAAAAAAAAAAHwEAAF9yZWxzLy5yZWxzUEsBAi0AFAAGAAgAAAAhAFQ/&#13;&#10;2aDQAAAA6AAAAA8AAAAAAAAAAAAAAAAABwIAAGRycy9kb3ducmV2LnhtbFBLBQYAAAAAAwADALcA&#13;&#10;AAAEAwAAAAA=&#13;&#10;" strokecolor="black [3040]"/>
                <v:oval id="Oval 1701463608" o:spid="_x0000_s1032" style="position:absolute;left:8137;top:26455;width:19380;height:11329;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eKnH5zwAAAOgAAAAPAAAAZHJzL2Rvd25yZXYueG1sRI9Bb8Iw&#13;&#10;DIXvk/YfIk/abSQwVLZCQNMmEJcdgHHYzWq8tlrjVE1oy7+fD0i7PMnvyZ/9VpvRN6qnLtaBLUwn&#13;&#10;BhRxEVzNpYWv0/bpBVRMyA6bwGThShE26/u7FeYuDHyg/phKJRCOOVqoUmpzrWNRkcc4CS2xZD+h&#13;&#10;85hk7ErtOhwE7hs9MybTHmuWCxW29F5R8Xu8eAv97jVeZ3F+/hy+t7i74PngTo21jw/jx1LkbQkq&#13;&#10;0Zj+N26IvZMOCzOdZ8+Zkc+lmBig138AAAD//wMAUEsBAi0AFAAGAAgAAAAhANvh9svuAAAAhQEA&#13;&#10;ABMAAAAAAAAAAAAAAAAAAAAAAFtDb250ZW50X1R5cGVzXS54bWxQSwECLQAUAAYACAAAACEAWvQs&#13;&#10;W78AAAAVAQAACwAAAAAAAAAAAAAAAAAfAQAAX3JlbHMvLnJlbHNQSwECLQAUAAYACAAAACEAHipx&#13;&#10;+c8AAADoAAAADwAAAAAAAAAAAAAAAAAHAgAAZHJzL2Rvd25yZXYueG1sUEsFBgAAAAADAAMAtwAA&#13;&#10;AAMDAAAAAA==&#13;&#10;" fillcolor="white [3201]" strokecolor="#7f3f98" strokeweight="1.5pt">
                  <v:textbox>
                    <w:txbxContent>
                      <w:p w14:paraId="5397FCF1"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v:textbox>
                </v:oval>
                <v:oval id="Oval 386266409" o:spid="_x0000_s1033" style="position:absolute;left:29257;top:26728;width:19113;height:11055;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FS/cpzgAAAOcAAAAPAAAAZHJzL2Rvd25yZXYueG1sRI9Pa4NA&#13;&#10;FMTvhX6H5RVyKc1aW4w12YT+IeAxmhZ6fLgvKnHfirtR++27hUIuA8Mwv2E2u9l0YqTBtZYVPC4j&#13;&#10;EMSV1S3XCj6P+4cUhPPIGjvLpOCHHOy2tzcbzLSduKCx9LUIEHYZKmi87zMpXdWQQbe0PXHITnYw&#13;&#10;6IMdaqkHnALcdDKOokQabDksNNjTe0PVubwYBTwe4nz/VRZdkafT/fm7WB1Pb0ot7uaPdZDXNQhP&#13;&#10;s782/hG5VvCUJnGSPEcv8PcrfAK5/QUAAP//AwBQSwECLQAUAAYACAAAACEA2+H2y+4AAACFAQAA&#13;&#10;EwAAAAAAAAAAAAAAAAAAAAAAW0NvbnRlbnRfVHlwZXNdLnhtbFBLAQItABQABgAIAAAAIQBa9Cxb&#13;&#10;vwAAABUBAAALAAAAAAAAAAAAAAAAAB8BAABfcmVscy8ucmVsc1BLAQItABQABgAIAAAAIQAFS/cp&#13;&#10;zgAAAOcAAAAPAAAAAAAAAAAAAAAAAAcCAABkcnMvZG93bnJldi54bWxQSwUGAAAAAAMAAwC3AAAA&#13;&#10;AgMAAAAA&#13;&#10;" fillcolor="white [3201]" strokecolor="#c60070" strokeweight="1pt">
                  <v:textbox>
                    <w:txbxContent>
                      <w:p w14:paraId="1C5DA017"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v:textbox>
                </v:oval>
                <v:oval id="Oval 2001192587" o:spid="_x0000_s1034" style="position:absolute;left:33972;top:12780;width:19380;height:11329;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3N2L0zQAAAOgAAAAPAAAAZHJzL2Rvd25yZXYueG1sRI/Na8JA&#13;&#10;FMTvBf+H5Qm91U1C60d0FbEovXjw6+DtkX1NQrNvQ3ZN4n/fFQQvA8Mwv2EWq95UoqXGlZYVxKMI&#13;&#10;BHFmdcm5gvNp+zEF4TyyxsoyKbiTg9Vy8LbAVNuOD9QefS4ChF2KCgrv61RKlxVk0I1sTRyyX9sY&#13;&#10;9ME2udQNdgFuKplE0VgaLDksFFjTpqDs73gzCtrdzN0T93nZd9ct7m54OehTpdT7sP+eB1nPQXjq&#13;&#10;/avxRPxoBQEbx7PkazqBx7FwCuTyHwAA//8DAFBLAQItABQABgAIAAAAIQDb4fbL7gAAAIUBAAAT&#13;&#10;AAAAAAAAAAAAAAAAAAAAAABbQ29udGVudF9UeXBlc10ueG1sUEsBAi0AFAAGAAgAAAAhAFr0LFu/&#13;&#10;AAAAFQEAAAsAAAAAAAAAAAAAAAAAHwEAAF9yZWxzLy5yZWxzUEsBAi0AFAAGAAgAAAAhAPc3YvTN&#13;&#10;AAAA6AAAAA8AAAAAAAAAAAAAAAAABwIAAGRycy9kb3ducmV2LnhtbFBLBQYAAAAAAwADALcAAAAB&#13;&#10;AwAAAAA=&#13;&#10;" fillcolor="white [3201]" strokecolor="#7f3f98" strokeweight="1.5pt">
                  <v:textbox>
                    <w:txbxContent>
                      <w:p w14:paraId="19A0D443"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v:textbox>
                </v:oval>
                <v:oval id="Oval 1278237356" o:spid="_x0000_s1035" style="position:absolute;left:26755;top:496;width:19114;height:11056;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D1gSVzwAAAOgAAAAPAAAAZHJzL2Rvd25yZXYueG1sRI/BSsNA&#13;&#10;EIbvgu+wjOBF2o0pNiHttmilkKNJLXgcstMkNDsbstskvr0rCF4GZn7+b/i2+9l0YqTBtZYVPC8j&#13;&#10;EMSV1S3XCj5Px0UKwnlkjZ1lUvBNDva7+7stZtpOXNBY+loECLsMFTTe95mUrmrIoFvanjhkFzsY&#13;&#10;9GEdaqkHnALcdDKOorU02HL40GBPh4aqa3kzCnj8iPPjuSy6Ik+np+tXkZwub0o9PszvmzBeNyA8&#13;&#10;zf6/8YfIdXCIkzReJauXNfyKhQPI3Q8AAAD//wMAUEsBAi0AFAAGAAgAAAAhANvh9svuAAAAhQEA&#13;&#10;ABMAAAAAAAAAAAAAAAAAAAAAAFtDb250ZW50X1R5cGVzXS54bWxQSwECLQAUAAYACAAAACEAWvQs&#13;&#10;W78AAAAVAQAACwAAAAAAAAAAAAAAAAAfAQAAX3JlbHMvLnJlbHNQSwECLQAUAAYACAAAACEAg9YE&#13;&#10;lc8AAADoAAAADwAAAAAAAAAAAAAAAAAHAgAAZHJzL2Rvd25yZXYueG1sUEsFBgAAAAADAAMAtwAA&#13;&#10;AAMDAAAAAA==&#13;&#10;" fillcolor="white [3201]" strokecolor="#c60070" strokeweight="1pt">
                  <v:textbox>
                    <w:txbxContent>
                      <w:p w14:paraId="5B1BF707"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v:textbox>
                </v:oval>
                <v:line id="Straight Connector 330794377" o:spid="_x0000_s1036" style="position:absolute;visibility:visible;mso-wrap-style:square" from="29526,21965" to="34226,27427"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818VuzQAAAOcAAAAPAAAAZHJzL2Rvd25yZXYueG1sRI9BawIx&#13;&#10;FITvQv9DeIXeNGtX3boapbSVSnuqrffH5nV3cfOyJqmm/74pCF4GhmG+YZbraDpxIudbywrGowwE&#13;&#10;cWV1y7WCr8/N8AGED8gaO8uk4Jc8rFc3gyWW2p75g067UIsEYV+igiaEvpTSVw0Z9CPbE6fs2zqD&#13;&#10;IVlXS+3wnOCmk/dZNpMGW04LDfb01FB12P2YRBnvj0a+Hua4f3Pv7iWfxWk8KnV3G58XSR4XIALF&#13;&#10;cG1cEFutIM+zYj7JiwL+f6VPIFd/AAAA//8DAFBLAQItABQABgAIAAAAIQDb4fbL7gAAAIUBAAAT&#13;&#10;AAAAAAAAAAAAAAAAAAAAAABbQ29udGVudF9UeXBlc10ueG1sUEsBAi0AFAAGAAgAAAAhAFr0LFu/&#13;&#10;AAAAFQEAAAsAAAAAAAAAAAAAAAAAHwEAAF9yZWxzLy5yZWxzUEsBAi0AFAAGAAgAAAAhAHzXxW7N&#13;&#10;AAAA5wAAAA8AAAAAAAAAAAAAAAAABwIAAGRycy9kb3ducmV2LnhtbFBLBQYAAAAAAwADALcAAAAB&#13;&#10;AwAAAAA=&#13;&#10;" strokecolor="black [3040]"/>
                <v:line id="Straight Connector 498236849" o:spid="_x0000_s1037" style="position:absolute;flip:x;visibility:visible;mso-wrap-style:square" from="19198,17833" to="21208,18506"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0fyVlzwAAAOcAAAAPAAAAZHJzL2Rvd25yZXYueG1sRI9ba8JA&#13;&#10;FITfC/6H5RR8q5uq2BhdpVgKpaLU24Nvh+zJBbNnQ3Y16b93hUJfBoZhvmHmy85U4kaNKy0reB1E&#13;&#10;IIhTq0vOFRwPny8xCOeRNVaWScEvOVguek9zTLRteUe3vc9FgLBLUEHhfZ1I6dKCDLqBrYlDltnG&#13;&#10;oA+2yaVusA1wU8lhFE2kwZLDQoE1rQpKL/urUZC5a706n7TP3r43u022zrfY/ijVf+4+ZkHeZyA8&#13;&#10;df6/8Yf40grG03g4msTjKTx+hU8gF3cAAAD//wMAUEsBAi0AFAAGAAgAAAAhANvh9svuAAAAhQEA&#13;&#10;ABMAAAAAAAAAAAAAAAAAAAAAAFtDb250ZW50X1R5cGVzXS54bWxQSwECLQAUAAYACAAAACEAWvQs&#13;&#10;W78AAAAVAQAACwAAAAAAAAAAAAAAAAAfAQAAX3JlbHMvLnJlbHNQSwECLQAUAAYACAAAACEA9H8l&#13;&#10;Zc8AAADnAAAADwAAAAAAAAAAAAAAAAAHAgAAZHJzL2Rvd25yZXYueG1sUEsFBgAAAAADAAMAtwAA&#13;&#10;AAMDAAAAAA==&#13;&#10;" strokecolor="black [3040]"/>
                <v:line id="Straight Connector 477714282" o:spid="_x0000_s1038" style="position:absolute;flip:x y;visibility:visible;mso-wrap-style:square" from="31962,17833" to="33971,18444"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vo/8hzwAAAOcAAAAPAAAAZHJzL2Rvd25yZXYueG1sRI9BS8NA&#13;&#10;FITvQv/D8oRexG4aShPSbkuxLehJrebQ2yP7mgSzb+PumsZ/7wqCl4FhmG+Y9XY0nRjI+daygvks&#13;&#10;AUFcWd1yreD97Xifg/ABWWNnmRR8k4ftZnKzxkLbK7/ScAq1iBD2BSpoQugLKX3VkEE/sz1xzC7W&#13;&#10;GQzRulpqh9cIN51Mk2QpDbYcFxrs6aGh6uP0ZRT0ee2Wz58vyaHcD+enOypdaY5KTW/H/SrKbgUi&#13;&#10;0Bj+G3+IR61gkWXZfJHmKfz+ip9Abn4AAAD//wMAUEsBAi0AFAAGAAgAAAAhANvh9svuAAAAhQEA&#13;&#10;ABMAAAAAAAAAAAAAAAAAAAAAAFtDb250ZW50X1R5cGVzXS54bWxQSwECLQAUAAYACAAAACEAWvQs&#13;&#10;W78AAAAVAQAACwAAAAAAAAAAAAAAAAAfAQAAX3JlbHMvLnJlbHNQSwECLQAUAAYACAAAACEAr6P/&#13;&#10;Ic8AAADnAAAADwAAAAAAAAAAAAAAAAAHAgAAZHJzL2Rvd25yZXYueG1sUEsFBgAAAAADAAMAtwAA&#13;&#10;AAMDAAAAAA==&#13;&#10;" strokecolor="black [3040]"/>
                <v:line id="Straight Connector 1203919155" o:spid="_x0000_s1039" style="position:absolute;visibility:visible;mso-wrap-style:square" from="21207,10810" to="24130,13646"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jpIZMzQAAAOgAAAAPAAAAZHJzL2Rvd25yZXYueG1sRI9Na8JA&#13;&#10;EIbvBf/DMkJvdRMlYqKrSD9oqSdtvQ/ZMQlmZ+PuVrf/vlso9DIw8/I+w7PaRNOLKznfWVaQTzIQ&#13;&#10;xLXVHTcKPj9eHhYgfEDW2FsmBd/kYbMe3a2w0vbGe7oeQiMShH2FCtoQhkpKX7dk0E/sQJyyk3UG&#13;&#10;Q1pdI7XDW4KbXk6zbC4Ndpw+tDjQY0v1+fBlEiU/Xox8PZd4fHc79zybxyJelLofx6dlGtsliEAx&#13;&#10;/Df+EG86OUyzWZmXeVHAr1g6gFz/AAAA//8DAFBLAQItABQABgAIAAAAIQDb4fbL7gAAAIUBAAAT&#13;&#10;AAAAAAAAAAAAAAAAAAAAAABbQ29udGVudF9UeXBlc10ueG1sUEsBAi0AFAAGAAgAAAAhAFr0LFu/&#13;&#10;AAAAFQEAAAsAAAAAAAAAAAAAAAAAHwEAAF9yZWxzLy5yZWxzUEsBAi0AFAAGAAgAAAAhAKOkhkzN&#13;&#10;AAAA6AAAAA8AAAAAAAAAAAAAAAAABwIAAGRycy9kb3ducmV2LnhtbFBLBQYAAAAAAwADALcAAAAB&#13;&#10;AwAAAAA=&#13;&#10;" strokecolor="black [3040]"/>
                <v:line id="Straight Connector 679482449" o:spid="_x0000_s1040" style="position:absolute;flip:x;visibility:visible;mso-wrap-style:square" from="29675,10980" to="31961,13960"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0waKJzgAAAOcAAAAPAAAAZHJzL2Rvd25yZXYueG1sRI9ba8JA&#13;&#10;FITfBf/DcgTfdFMJXqKriKUgFaXa9qFvh+zJBbNnQ3Y16b/vCgVfBoZhvmFWm85U4k6NKy0reBlH&#13;&#10;IIhTq0vOFXx9vo3mIJxH1lhZJgW/5GCz7vdWmGjb8pnuF5+LAGGXoILC+zqR0qUFGXRjWxOHLLON&#13;&#10;QR9sk0vdYBvgppKTKJpKgyWHhQJr2hWUXi83oyBzt3r38619Nns/no/ZIT9h+6HUcNC9LoNslyA8&#13;&#10;df7Z+EfstYLpbBHPJ3G8gMev8Ank+g8AAP//AwBQSwECLQAUAAYACAAAACEA2+H2y+4AAACFAQAA&#13;&#10;EwAAAAAAAAAAAAAAAAAAAAAAW0NvbnRlbnRfVHlwZXNdLnhtbFBLAQItABQABgAIAAAAIQBa9Cxb&#13;&#10;vwAAABUBAAALAAAAAAAAAAAAAAAAAB8BAABfcmVscy8ucmVsc1BLAQItABQABgAIAAAAIQD0waKJ&#13;&#10;zgAAAOcAAAAPAAAAAAAAAAAAAAAAAAcCAABkcnMvZG93bnJldi54bWxQSwUGAAAAAAMAAwC3AAAA&#13;&#10;AgMAAAAA&#13;&#10;" strokecolor="black [3040]"/>
                <w10:anchorlock/>
              </v:group>
            </w:pict>
          </mc:Fallback>
        </mc:AlternateContent>
      </w:r>
    </w:p>
    <w:p w14:paraId="5940370C" w14:textId="1687FE98" w:rsidR="009D25E1" w:rsidRDefault="00A66B01" w:rsidP="00F50369">
      <w:pPr>
        <w:pStyle w:val="BodyText"/>
      </w:pPr>
      <w:r w:rsidRPr="00F50369">
        <w:rPr>
          <w:noProof/>
        </w:rPr>
        <w:drawing>
          <wp:inline distT="0" distB="0" distL="0" distR="0" wp14:anchorId="778BA846" wp14:editId="43C3852F">
            <wp:extent cx="272090" cy="252000"/>
            <wp:effectExtent l="0" t="0" r="0" b="2540"/>
            <wp:docPr id="1619983094"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F50369">
        <w:t xml:space="preserve"> </w:t>
      </w:r>
      <w:r w:rsidR="0019162D" w:rsidRPr="00F50369">
        <w:rPr>
          <w:noProof/>
        </w:rPr>
        <w:drawing>
          <wp:inline distT="0" distB="0" distL="0" distR="0" wp14:anchorId="50E95B43" wp14:editId="235F04DD">
            <wp:extent cx="286094" cy="252000"/>
            <wp:effectExtent l="0" t="0" r="0" b="2540"/>
            <wp:docPr id="187159204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F50369">
        <w:t xml:space="preserve"> </w:t>
      </w:r>
      <w:r w:rsidR="00767044" w:rsidRPr="00F50369">
        <w:rPr>
          <w:rStyle w:val="Bold"/>
        </w:rPr>
        <w:t>Part 2: Team roles –</w:t>
      </w:r>
      <w:r w:rsidR="00767044" w:rsidRPr="00F50369">
        <w:t xml:space="preserve"> As</w:t>
      </w:r>
      <w:r w:rsidR="00767044" w:rsidRPr="005908A6">
        <w:t xml:space="preserve"> a group</w:t>
      </w:r>
      <w:r w:rsidR="00767044">
        <w:t>,</w:t>
      </w:r>
      <w:r w:rsidR="00767044" w:rsidRPr="005908A6">
        <w:t xml:space="preserve"> establish team roles that are suitable for your group project</w:t>
      </w:r>
      <w:r w:rsidR="00767044">
        <w:t>.</w:t>
      </w:r>
      <w:r w:rsidR="00767044" w:rsidRPr="005908A6">
        <w:t xml:space="preserve"> </w:t>
      </w:r>
      <w:r w:rsidR="00767044">
        <w:t>M</w:t>
      </w:r>
      <w:r w:rsidR="00767044" w:rsidRPr="005908A6">
        <w:t xml:space="preserve">atch each other’s skills and attributes (refer to activity 2.3 – </w:t>
      </w:r>
      <w:r w:rsidR="00767044">
        <w:t>P</w:t>
      </w:r>
      <w:r w:rsidR="00767044" w:rsidRPr="005908A6">
        <w:t xml:space="preserve">art 1). </w:t>
      </w:r>
    </w:p>
    <w:p w14:paraId="6B96AE8D" w14:textId="2FFB5D8A" w:rsidR="00767044" w:rsidRPr="009D25E1" w:rsidRDefault="00767044" w:rsidP="009D25E1">
      <w:pPr>
        <w:pStyle w:val="BodyText"/>
      </w:pPr>
      <w:r w:rsidRPr="005908A6">
        <w:t>Create your own role names</w:t>
      </w:r>
      <w:r>
        <w:t xml:space="preserve">, </w:t>
      </w:r>
      <w:r w:rsidRPr="005908A6">
        <w:t>descriptions and list some key responsibilities that each person will be responsible for.</w:t>
      </w:r>
    </w:p>
    <w:tbl>
      <w:tblPr>
        <w:tblStyle w:val="TableGrid"/>
        <w:tblW w:w="0" w:type="auto"/>
        <w:tblLook w:val="04A0" w:firstRow="1" w:lastRow="0" w:firstColumn="1" w:lastColumn="0" w:noHBand="0" w:noVBand="1"/>
      </w:tblPr>
      <w:tblGrid>
        <w:gridCol w:w="2201"/>
        <w:gridCol w:w="2201"/>
        <w:gridCol w:w="2201"/>
        <w:gridCol w:w="2202"/>
      </w:tblGrid>
      <w:tr w:rsidR="00767044" w:rsidRPr="009D25E1" w14:paraId="7051A51D" w14:textId="77777777" w:rsidTr="00AC5CE3">
        <w:tc>
          <w:tcPr>
            <w:tcW w:w="2201" w:type="dxa"/>
            <w:tcBorders>
              <w:top w:val="single" w:sz="4" w:space="0" w:color="auto"/>
              <w:left w:val="single" w:sz="4" w:space="0" w:color="auto"/>
              <w:bottom w:val="single" w:sz="4" w:space="0" w:color="auto"/>
              <w:right w:val="single" w:sz="4" w:space="0" w:color="auto"/>
            </w:tcBorders>
            <w:shd w:val="clear" w:color="auto" w:fill="00573F"/>
            <w:hideMark/>
          </w:tcPr>
          <w:p w14:paraId="0EB34406" w14:textId="77777777" w:rsidR="00767044" w:rsidRPr="00A065E9" w:rsidRDefault="00767044" w:rsidP="00A065E9">
            <w:pPr>
              <w:pStyle w:val="Tableheadingcondensed"/>
              <w:rPr>
                <w:rStyle w:val="Bold"/>
              </w:rPr>
            </w:pPr>
            <w:r w:rsidRPr="00A065E9">
              <w:rPr>
                <w:rStyle w:val="Bold"/>
              </w:rPr>
              <w:t>Team member name</w:t>
            </w:r>
          </w:p>
        </w:tc>
        <w:tc>
          <w:tcPr>
            <w:tcW w:w="2201" w:type="dxa"/>
            <w:tcBorders>
              <w:top w:val="single" w:sz="4" w:space="0" w:color="auto"/>
              <w:left w:val="single" w:sz="4" w:space="0" w:color="auto"/>
              <w:bottom w:val="single" w:sz="4" w:space="0" w:color="auto"/>
              <w:right w:val="single" w:sz="4" w:space="0" w:color="auto"/>
            </w:tcBorders>
            <w:shd w:val="clear" w:color="auto" w:fill="7F3F98"/>
            <w:hideMark/>
          </w:tcPr>
          <w:p w14:paraId="0E4543C5" w14:textId="77777777" w:rsidR="00767044" w:rsidRPr="00A065E9" w:rsidRDefault="00767044" w:rsidP="00A065E9">
            <w:pPr>
              <w:pStyle w:val="Tableheadingcondensed"/>
              <w:rPr>
                <w:rStyle w:val="Bold"/>
              </w:rPr>
            </w:pPr>
            <w:r w:rsidRPr="00A065E9">
              <w:rPr>
                <w:rStyle w:val="Bold"/>
              </w:rPr>
              <w:t>Role name</w:t>
            </w:r>
          </w:p>
        </w:tc>
        <w:tc>
          <w:tcPr>
            <w:tcW w:w="2201" w:type="dxa"/>
            <w:tcBorders>
              <w:top w:val="single" w:sz="4" w:space="0" w:color="auto"/>
              <w:left w:val="single" w:sz="4" w:space="0" w:color="auto"/>
              <w:bottom w:val="single" w:sz="4" w:space="0" w:color="auto"/>
              <w:right w:val="single" w:sz="4" w:space="0" w:color="auto"/>
            </w:tcBorders>
            <w:shd w:val="clear" w:color="auto" w:fill="C60070"/>
            <w:hideMark/>
          </w:tcPr>
          <w:p w14:paraId="124588C7" w14:textId="77777777" w:rsidR="00767044" w:rsidRPr="00A065E9" w:rsidRDefault="00767044" w:rsidP="00A065E9">
            <w:pPr>
              <w:pStyle w:val="Tableheadingcondensed"/>
              <w:rPr>
                <w:rStyle w:val="Bold"/>
              </w:rPr>
            </w:pPr>
            <w:r w:rsidRPr="00A065E9">
              <w:rPr>
                <w:rStyle w:val="Bold"/>
              </w:rPr>
              <w:t>Main purpose of role</w:t>
            </w:r>
          </w:p>
        </w:tc>
        <w:tc>
          <w:tcPr>
            <w:tcW w:w="2202" w:type="dxa"/>
            <w:tcBorders>
              <w:top w:val="single" w:sz="4" w:space="0" w:color="auto"/>
              <w:left w:val="single" w:sz="4" w:space="0" w:color="auto"/>
              <w:bottom w:val="single" w:sz="4" w:space="0" w:color="auto"/>
              <w:right w:val="single" w:sz="4" w:space="0" w:color="auto"/>
            </w:tcBorders>
            <w:shd w:val="clear" w:color="auto" w:fill="00573F"/>
            <w:hideMark/>
          </w:tcPr>
          <w:p w14:paraId="109CF437" w14:textId="77777777" w:rsidR="00767044" w:rsidRPr="00A065E9" w:rsidRDefault="00767044" w:rsidP="00A065E9">
            <w:pPr>
              <w:pStyle w:val="Tableheadingcondensed"/>
              <w:rPr>
                <w:rStyle w:val="Bold"/>
              </w:rPr>
            </w:pPr>
            <w:r w:rsidRPr="00A065E9">
              <w:rPr>
                <w:rStyle w:val="Bold"/>
              </w:rPr>
              <w:t>What are they responsible for?</w:t>
            </w:r>
          </w:p>
        </w:tc>
      </w:tr>
      <w:tr w:rsidR="00767044" w14:paraId="18FA6317" w14:textId="77777777" w:rsidTr="00AC5CE3">
        <w:tc>
          <w:tcPr>
            <w:tcW w:w="2201" w:type="dxa"/>
            <w:tcBorders>
              <w:top w:val="single" w:sz="4" w:space="0" w:color="auto"/>
              <w:left w:val="single" w:sz="4" w:space="0" w:color="auto"/>
              <w:bottom w:val="single" w:sz="4" w:space="0" w:color="auto"/>
              <w:right w:val="single" w:sz="4" w:space="0" w:color="auto"/>
            </w:tcBorders>
            <w:hideMark/>
          </w:tcPr>
          <w:p w14:paraId="07384027" w14:textId="0AC074F8" w:rsidR="00767044" w:rsidRDefault="00767044" w:rsidP="009D25E1">
            <w:pPr>
              <w:pStyle w:val="Tablecondensed"/>
            </w:pPr>
            <w:r w:rsidRPr="00A065E9">
              <w:rPr>
                <w:rStyle w:val="Bold"/>
              </w:rPr>
              <w:t>Example:</w:t>
            </w:r>
            <w:r>
              <w:t xml:space="preserve"> Emily</w:t>
            </w:r>
          </w:p>
        </w:tc>
        <w:tc>
          <w:tcPr>
            <w:tcW w:w="2201" w:type="dxa"/>
            <w:tcBorders>
              <w:top w:val="single" w:sz="4" w:space="0" w:color="auto"/>
              <w:left w:val="single" w:sz="4" w:space="0" w:color="auto"/>
              <w:bottom w:val="single" w:sz="4" w:space="0" w:color="auto"/>
              <w:right w:val="single" w:sz="4" w:space="0" w:color="auto"/>
            </w:tcBorders>
            <w:hideMark/>
          </w:tcPr>
          <w:p w14:paraId="1401B9F7" w14:textId="77777777" w:rsidR="00767044" w:rsidRDefault="00767044" w:rsidP="009D25E1">
            <w:pPr>
              <w:pStyle w:val="Tablecondensed"/>
            </w:pPr>
            <w:r>
              <w:t xml:space="preserve">Facilitator </w:t>
            </w:r>
          </w:p>
        </w:tc>
        <w:tc>
          <w:tcPr>
            <w:tcW w:w="2201" w:type="dxa"/>
            <w:tcBorders>
              <w:top w:val="single" w:sz="4" w:space="0" w:color="auto"/>
              <w:left w:val="single" w:sz="4" w:space="0" w:color="auto"/>
              <w:bottom w:val="single" w:sz="4" w:space="0" w:color="auto"/>
              <w:right w:val="single" w:sz="4" w:space="0" w:color="auto"/>
            </w:tcBorders>
            <w:hideMark/>
          </w:tcPr>
          <w:p w14:paraId="2147E923" w14:textId="77777777" w:rsidR="00767044" w:rsidRDefault="00767044" w:rsidP="009D25E1">
            <w:pPr>
              <w:pStyle w:val="Tablecondensed"/>
            </w:pPr>
            <w:r>
              <w:t xml:space="preserve">Oversees all aspects of the project to get to the end goal. </w:t>
            </w:r>
          </w:p>
        </w:tc>
        <w:tc>
          <w:tcPr>
            <w:tcW w:w="2202" w:type="dxa"/>
            <w:tcBorders>
              <w:top w:val="single" w:sz="4" w:space="0" w:color="auto"/>
              <w:left w:val="single" w:sz="4" w:space="0" w:color="auto"/>
              <w:bottom w:val="single" w:sz="4" w:space="0" w:color="auto"/>
              <w:right w:val="single" w:sz="4" w:space="0" w:color="auto"/>
            </w:tcBorders>
          </w:tcPr>
          <w:p w14:paraId="5EC7A43A" w14:textId="7D353E13" w:rsidR="00767044" w:rsidRPr="00A065E9" w:rsidRDefault="00767044" w:rsidP="00A065E9">
            <w:pPr>
              <w:pStyle w:val="Tablecondensed"/>
              <w:rPr>
                <w:rStyle w:val="Bold"/>
              </w:rPr>
            </w:pPr>
            <w:r w:rsidRPr="00A065E9">
              <w:rPr>
                <w:rStyle w:val="Bold"/>
              </w:rPr>
              <w:t>Project administration:</w:t>
            </w:r>
          </w:p>
          <w:p w14:paraId="2BF42DF9" w14:textId="77777777" w:rsidR="00767044" w:rsidRPr="00A065E9" w:rsidRDefault="00767044" w:rsidP="00A065E9">
            <w:pPr>
              <w:pStyle w:val="TablecondensedBullet"/>
            </w:pPr>
            <w:r w:rsidRPr="00A065E9">
              <w:t>Organising weekly meetings.</w:t>
            </w:r>
          </w:p>
          <w:p w14:paraId="51946852" w14:textId="6104A174" w:rsidR="00767044" w:rsidRPr="00A065E9" w:rsidRDefault="00767044" w:rsidP="00A065E9">
            <w:pPr>
              <w:pStyle w:val="TablecondensedBullet"/>
            </w:pPr>
            <w:r w:rsidRPr="00A065E9">
              <w:t>Keeping meeting notes.</w:t>
            </w:r>
          </w:p>
          <w:p w14:paraId="4572FAD7" w14:textId="09B2CD24" w:rsidR="00767044" w:rsidRPr="00A065E9" w:rsidRDefault="00767044" w:rsidP="00A065E9">
            <w:pPr>
              <w:pStyle w:val="TablecondensedBullet"/>
            </w:pPr>
            <w:r w:rsidRPr="00A065E9">
              <w:t>Organising our shared google folder.</w:t>
            </w:r>
          </w:p>
          <w:p w14:paraId="670DD6E8" w14:textId="2B748411" w:rsidR="00767044" w:rsidRPr="00A065E9" w:rsidRDefault="00767044" w:rsidP="00A065E9">
            <w:pPr>
              <w:pStyle w:val="TablecondensedBullet"/>
            </w:pPr>
            <w:r w:rsidRPr="00A065E9">
              <w:t>Following up with team members if things aren't complete by their due date.</w:t>
            </w:r>
          </w:p>
        </w:tc>
      </w:tr>
      <w:tr w:rsidR="00767044" w14:paraId="02BF571F" w14:textId="77777777" w:rsidTr="00AC5CE3">
        <w:tc>
          <w:tcPr>
            <w:tcW w:w="2201" w:type="dxa"/>
            <w:tcBorders>
              <w:top w:val="single" w:sz="4" w:space="0" w:color="auto"/>
              <w:left w:val="single" w:sz="4" w:space="0" w:color="auto"/>
              <w:bottom w:val="single" w:sz="4" w:space="0" w:color="auto"/>
              <w:right w:val="single" w:sz="4" w:space="0" w:color="auto"/>
            </w:tcBorders>
          </w:tcPr>
          <w:p w14:paraId="23983A53" w14:textId="77777777" w:rsidR="00767044" w:rsidRDefault="00767044" w:rsidP="00AC5CE3">
            <w:pPr>
              <w:pStyle w:val="NormalWeb"/>
              <w:rPr>
                <w:rFonts w:ascii="Arial Narrow" w:eastAsia="Arial" w:hAnsi="Arial Narrow" w:cs="Arial"/>
                <w:sz w:val="20"/>
                <w:szCs w:val="20"/>
              </w:rPr>
            </w:pPr>
          </w:p>
        </w:tc>
        <w:tc>
          <w:tcPr>
            <w:tcW w:w="2201" w:type="dxa"/>
            <w:tcBorders>
              <w:top w:val="single" w:sz="4" w:space="0" w:color="auto"/>
              <w:left w:val="single" w:sz="4" w:space="0" w:color="auto"/>
              <w:bottom w:val="single" w:sz="4" w:space="0" w:color="auto"/>
              <w:right w:val="single" w:sz="4" w:space="0" w:color="auto"/>
            </w:tcBorders>
          </w:tcPr>
          <w:p w14:paraId="22025001" w14:textId="77777777" w:rsidR="00767044" w:rsidRDefault="00767044" w:rsidP="00AC5CE3">
            <w:pPr>
              <w:pStyle w:val="NormalWeb"/>
              <w:rPr>
                <w:rFonts w:ascii="Arial Narrow" w:eastAsia="Arial" w:hAnsi="Arial Narrow" w:cs="Arial"/>
                <w:sz w:val="20"/>
                <w:szCs w:val="20"/>
              </w:rPr>
            </w:pPr>
          </w:p>
        </w:tc>
        <w:tc>
          <w:tcPr>
            <w:tcW w:w="2201" w:type="dxa"/>
            <w:tcBorders>
              <w:top w:val="single" w:sz="4" w:space="0" w:color="auto"/>
              <w:left w:val="single" w:sz="4" w:space="0" w:color="auto"/>
              <w:bottom w:val="single" w:sz="4" w:space="0" w:color="auto"/>
              <w:right w:val="single" w:sz="4" w:space="0" w:color="auto"/>
            </w:tcBorders>
          </w:tcPr>
          <w:p w14:paraId="4DC405A3" w14:textId="77777777" w:rsidR="00767044" w:rsidRDefault="00767044" w:rsidP="00AC5CE3">
            <w:pPr>
              <w:pStyle w:val="NormalWeb"/>
              <w:rPr>
                <w:rFonts w:ascii="Arial Narrow" w:eastAsia="Arial" w:hAnsi="Arial Narrow" w:cs="Arial"/>
                <w:sz w:val="20"/>
                <w:szCs w:val="20"/>
              </w:rPr>
            </w:pPr>
          </w:p>
        </w:tc>
        <w:tc>
          <w:tcPr>
            <w:tcW w:w="2202" w:type="dxa"/>
            <w:tcBorders>
              <w:top w:val="single" w:sz="4" w:space="0" w:color="auto"/>
              <w:left w:val="single" w:sz="4" w:space="0" w:color="auto"/>
              <w:bottom w:val="single" w:sz="4" w:space="0" w:color="auto"/>
              <w:right w:val="single" w:sz="4" w:space="0" w:color="auto"/>
            </w:tcBorders>
          </w:tcPr>
          <w:p w14:paraId="74191ECB" w14:textId="77777777" w:rsidR="00767044" w:rsidRDefault="00767044" w:rsidP="00AC5CE3">
            <w:pPr>
              <w:pStyle w:val="NormalWeb"/>
              <w:rPr>
                <w:rFonts w:ascii="Arial Narrow" w:eastAsia="Arial" w:hAnsi="Arial Narrow" w:cs="Arial"/>
                <w:sz w:val="20"/>
                <w:szCs w:val="20"/>
              </w:rPr>
            </w:pPr>
          </w:p>
        </w:tc>
      </w:tr>
      <w:tr w:rsidR="00767044" w14:paraId="07C43E8F" w14:textId="77777777" w:rsidTr="00AC5CE3">
        <w:tc>
          <w:tcPr>
            <w:tcW w:w="2201" w:type="dxa"/>
            <w:tcBorders>
              <w:top w:val="single" w:sz="4" w:space="0" w:color="auto"/>
              <w:left w:val="single" w:sz="4" w:space="0" w:color="auto"/>
              <w:bottom w:val="single" w:sz="4" w:space="0" w:color="auto"/>
              <w:right w:val="single" w:sz="4" w:space="0" w:color="auto"/>
            </w:tcBorders>
          </w:tcPr>
          <w:p w14:paraId="252B4660" w14:textId="77777777" w:rsidR="00767044" w:rsidRDefault="00767044" w:rsidP="00AC5CE3">
            <w:pPr>
              <w:pStyle w:val="NormalWeb"/>
              <w:rPr>
                <w:rFonts w:ascii="Arial" w:eastAsia="Arial" w:hAnsi="Arial" w:cs="Arial"/>
                <w:sz w:val="20"/>
                <w:szCs w:val="20"/>
              </w:rPr>
            </w:pPr>
          </w:p>
        </w:tc>
        <w:tc>
          <w:tcPr>
            <w:tcW w:w="2201" w:type="dxa"/>
            <w:tcBorders>
              <w:top w:val="single" w:sz="4" w:space="0" w:color="auto"/>
              <w:left w:val="single" w:sz="4" w:space="0" w:color="auto"/>
              <w:bottom w:val="single" w:sz="4" w:space="0" w:color="auto"/>
              <w:right w:val="single" w:sz="4" w:space="0" w:color="auto"/>
            </w:tcBorders>
          </w:tcPr>
          <w:p w14:paraId="08378F25" w14:textId="77777777" w:rsidR="00767044" w:rsidRDefault="00767044" w:rsidP="00AC5CE3">
            <w:pPr>
              <w:pStyle w:val="NormalWeb"/>
              <w:rPr>
                <w:rFonts w:ascii="Arial" w:eastAsia="Arial" w:hAnsi="Arial" w:cs="Arial"/>
                <w:sz w:val="20"/>
                <w:szCs w:val="20"/>
              </w:rPr>
            </w:pPr>
          </w:p>
        </w:tc>
        <w:tc>
          <w:tcPr>
            <w:tcW w:w="2201" w:type="dxa"/>
            <w:tcBorders>
              <w:top w:val="single" w:sz="4" w:space="0" w:color="auto"/>
              <w:left w:val="single" w:sz="4" w:space="0" w:color="auto"/>
              <w:bottom w:val="single" w:sz="4" w:space="0" w:color="auto"/>
              <w:right w:val="single" w:sz="4" w:space="0" w:color="auto"/>
            </w:tcBorders>
          </w:tcPr>
          <w:p w14:paraId="567B2FBE" w14:textId="77777777" w:rsidR="00767044" w:rsidRDefault="00767044" w:rsidP="00AC5CE3">
            <w:pPr>
              <w:pStyle w:val="NormalWeb"/>
              <w:rPr>
                <w:rFonts w:ascii="Arial" w:eastAsia="Arial" w:hAnsi="Arial" w:cs="Arial"/>
                <w:sz w:val="20"/>
                <w:szCs w:val="20"/>
              </w:rPr>
            </w:pPr>
          </w:p>
        </w:tc>
        <w:tc>
          <w:tcPr>
            <w:tcW w:w="2202" w:type="dxa"/>
            <w:tcBorders>
              <w:top w:val="single" w:sz="4" w:space="0" w:color="auto"/>
              <w:left w:val="single" w:sz="4" w:space="0" w:color="auto"/>
              <w:bottom w:val="single" w:sz="4" w:space="0" w:color="auto"/>
              <w:right w:val="single" w:sz="4" w:space="0" w:color="auto"/>
            </w:tcBorders>
          </w:tcPr>
          <w:p w14:paraId="4EE379CB" w14:textId="77777777" w:rsidR="00767044" w:rsidRDefault="00767044" w:rsidP="00AC5CE3">
            <w:pPr>
              <w:pStyle w:val="NormalWeb"/>
              <w:rPr>
                <w:rFonts w:ascii="Arial" w:eastAsia="Arial" w:hAnsi="Arial" w:cs="Arial"/>
                <w:sz w:val="20"/>
                <w:szCs w:val="20"/>
              </w:rPr>
            </w:pPr>
          </w:p>
        </w:tc>
      </w:tr>
      <w:tr w:rsidR="00767044" w14:paraId="638A29EF" w14:textId="77777777" w:rsidTr="00AC5CE3">
        <w:tc>
          <w:tcPr>
            <w:tcW w:w="2201" w:type="dxa"/>
            <w:tcBorders>
              <w:top w:val="single" w:sz="4" w:space="0" w:color="auto"/>
              <w:left w:val="single" w:sz="4" w:space="0" w:color="auto"/>
              <w:bottom w:val="single" w:sz="4" w:space="0" w:color="auto"/>
              <w:right w:val="single" w:sz="4" w:space="0" w:color="auto"/>
            </w:tcBorders>
          </w:tcPr>
          <w:p w14:paraId="782713B6" w14:textId="77777777" w:rsidR="00767044" w:rsidRDefault="00767044" w:rsidP="00AC5CE3">
            <w:pPr>
              <w:pStyle w:val="NormalWeb"/>
              <w:rPr>
                <w:rFonts w:ascii="Arial" w:eastAsia="Arial" w:hAnsi="Arial" w:cs="Arial"/>
                <w:sz w:val="20"/>
                <w:szCs w:val="20"/>
              </w:rPr>
            </w:pPr>
          </w:p>
        </w:tc>
        <w:tc>
          <w:tcPr>
            <w:tcW w:w="2201" w:type="dxa"/>
            <w:tcBorders>
              <w:top w:val="single" w:sz="4" w:space="0" w:color="auto"/>
              <w:left w:val="single" w:sz="4" w:space="0" w:color="auto"/>
              <w:bottom w:val="single" w:sz="4" w:space="0" w:color="auto"/>
              <w:right w:val="single" w:sz="4" w:space="0" w:color="auto"/>
            </w:tcBorders>
          </w:tcPr>
          <w:p w14:paraId="0E2C33EB" w14:textId="77777777" w:rsidR="00767044" w:rsidRDefault="00767044" w:rsidP="00AC5CE3">
            <w:pPr>
              <w:pStyle w:val="NormalWeb"/>
              <w:rPr>
                <w:rFonts w:ascii="Arial" w:eastAsia="Arial" w:hAnsi="Arial" w:cs="Arial"/>
                <w:sz w:val="20"/>
                <w:szCs w:val="20"/>
              </w:rPr>
            </w:pPr>
          </w:p>
        </w:tc>
        <w:tc>
          <w:tcPr>
            <w:tcW w:w="2201" w:type="dxa"/>
            <w:tcBorders>
              <w:top w:val="single" w:sz="4" w:space="0" w:color="auto"/>
              <w:left w:val="single" w:sz="4" w:space="0" w:color="auto"/>
              <w:bottom w:val="single" w:sz="4" w:space="0" w:color="auto"/>
              <w:right w:val="single" w:sz="4" w:space="0" w:color="auto"/>
            </w:tcBorders>
          </w:tcPr>
          <w:p w14:paraId="50D06928" w14:textId="77777777" w:rsidR="00767044" w:rsidRDefault="00767044" w:rsidP="00AC5CE3">
            <w:pPr>
              <w:pStyle w:val="NormalWeb"/>
              <w:rPr>
                <w:rFonts w:ascii="Arial" w:eastAsia="Arial" w:hAnsi="Arial" w:cs="Arial"/>
                <w:sz w:val="20"/>
                <w:szCs w:val="20"/>
              </w:rPr>
            </w:pPr>
          </w:p>
        </w:tc>
        <w:tc>
          <w:tcPr>
            <w:tcW w:w="2202" w:type="dxa"/>
            <w:tcBorders>
              <w:top w:val="single" w:sz="4" w:space="0" w:color="auto"/>
              <w:left w:val="single" w:sz="4" w:space="0" w:color="auto"/>
              <w:bottom w:val="single" w:sz="4" w:space="0" w:color="auto"/>
              <w:right w:val="single" w:sz="4" w:space="0" w:color="auto"/>
            </w:tcBorders>
          </w:tcPr>
          <w:p w14:paraId="665EF281" w14:textId="77777777" w:rsidR="00767044" w:rsidRDefault="00767044" w:rsidP="00AC5CE3">
            <w:pPr>
              <w:pStyle w:val="NormalWeb"/>
              <w:rPr>
                <w:rFonts w:ascii="Arial" w:eastAsia="Arial" w:hAnsi="Arial" w:cs="Arial"/>
                <w:sz w:val="20"/>
                <w:szCs w:val="20"/>
              </w:rPr>
            </w:pPr>
          </w:p>
        </w:tc>
      </w:tr>
      <w:tr w:rsidR="00767044" w14:paraId="2E3F8661" w14:textId="77777777" w:rsidTr="00AC5CE3">
        <w:tc>
          <w:tcPr>
            <w:tcW w:w="2201" w:type="dxa"/>
            <w:tcBorders>
              <w:top w:val="single" w:sz="4" w:space="0" w:color="auto"/>
              <w:left w:val="single" w:sz="4" w:space="0" w:color="auto"/>
              <w:bottom w:val="single" w:sz="4" w:space="0" w:color="auto"/>
              <w:right w:val="single" w:sz="4" w:space="0" w:color="auto"/>
            </w:tcBorders>
          </w:tcPr>
          <w:p w14:paraId="6E1865C0" w14:textId="77777777" w:rsidR="00767044" w:rsidRDefault="00767044" w:rsidP="00AC5CE3">
            <w:pPr>
              <w:pStyle w:val="NormalWeb"/>
              <w:rPr>
                <w:rFonts w:ascii="Arial" w:eastAsia="Arial" w:hAnsi="Arial" w:cs="Arial"/>
                <w:sz w:val="20"/>
                <w:szCs w:val="20"/>
              </w:rPr>
            </w:pPr>
          </w:p>
        </w:tc>
        <w:tc>
          <w:tcPr>
            <w:tcW w:w="2201" w:type="dxa"/>
            <w:tcBorders>
              <w:top w:val="single" w:sz="4" w:space="0" w:color="auto"/>
              <w:left w:val="single" w:sz="4" w:space="0" w:color="auto"/>
              <w:bottom w:val="single" w:sz="4" w:space="0" w:color="auto"/>
              <w:right w:val="single" w:sz="4" w:space="0" w:color="auto"/>
            </w:tcBorders>
          </w:tcPr>
          <w:p w14:paraId="39046485" w14:textId="77777777" w:rsidR="00767044" w:rsidRDefault="00767044" w:rsidP="00AC5CE3">
            <w:pPr>
              <w:pStyle w:val="NormalWeb"/>
              <w:rPr>
                <w:rFonts w:ascii="Arial" w:eastAsia="Arial" w:hAnsi="Arial" w:cs="Arial"/>
                <w:sz w:val="20"/>
                <w:szCs w:val="20"/>
              </w:rPr>
            </w:pPr>
          </w:p>
        </w:tc>
        <w:tc>
          <w:tcPr>
            <w:tcW w:w="2201" w:type="dxa"/>
            <w:tcBorders>
              <w:top w:val="single" w:sz="4" w:space="0" w:color="auto"/>
              <w:left w:val="single" w:sz="4" w:space="0" w:color="auto"/>
              <w:bottom w:val="single" w:sz="4" w:space="0" w:color="auto"/>
              <w:right w:val="single" w:sz="4" w:space="0" w:color="auto"/>
            </w:tcBorders>
          </w:tcPr>
          <w:p w14:paraId="78912033" w14:textId="77777777" w:rsidR="00767044" w:rsidRDefault="00767044" w:rsidP="00AC5CE3">
            <w:pPr>
              <w:pStyle w:val="NormalWeb"/>
              <w:rPr>
                <w:rFonts w:ascii="Arial" w:eastAsia="Arial" w:hAnsi="Arial" w:cs="Arial"/>
                <w:sz w:val="20"/>
                <w:szCs w:val="20"/>
              </w:rPr>
            </w:pPr>
          </w:p>
        </w:tc>
        <w:tc>
          <w:tcPr>
            <w:tcW w:w="2202" w:type="dxa"/>
            <w:tcBorders>
              <w:top w:val="single" w:sz="4" w:space="0" w:color="auto"/>
              <w:left w:val="single" w:sz="4" w:space="0" w:color="auto"/>
              <w:bottom w:val="single" w:sz="4" w:space="0" w:color="auto"/>
              <w:right w:val="single" w:sz="4" w:space="0" w:color="auto"/>
            </w:tcBorders>
          </w:tcPr>
          <w:p w14:paraId="728D3537" w14:textId="77777777" w:rsidR="00767044" w:rsidRDefault="00767044" w:rsidP="00AC5CE3">
            <w:pPr>
              <w:pStyle w:val="NormalWeb"/>
              <w:rPr>
                <w:rFonts w:ascii="Arial" w:eastAsia="Arial" w:hAnsi="Arial" w:cs="Arial"/>
                <w:sz w:val="20"/>
                <w:szCs w:val="20"/>
              </w:rPr>
            </w:pPr>
          </w:p>
        </w:tc>
      </w:tr>
    </w:tbl>
    <w:p w14:paraId="3010B127" w14:textId="77777777" w:rsidR="00767044" w:rsidRDefault="00767044" w:rsidP="00A065E9">
      <w:pPr>
        <w:pStyle w:val="BodyText"/>
      </w:pPr>
    </w:p>
    <w:tbl>
      <w:tblPr>
        <w:tblStyle w:val="VCAAclosedtable"/>
        <w:tblW w:w="0" w:type="auto"/>
        <w:jc w:val="center"/>
        <w:tblLook w:val="04A0" w:firstRow="1" w:lastRow="0" w:firstColumn="1" w:lastColumn="0" w:noHBand="0" w:noVBand="1"/>
      </w:tblPr>
      <w:tblGrid>
        <w:gridCol w:w="1722"/>
        <w:gridCol w:w="1815"/>
        <w:gridCol w:w="1876"/>
        <w:gridCol w:w="1765"/>
        <w:gridCol w:w="1747"/>
      </w:tblGrid>
      <w:tr w:rsidR="00767044" w14:paraId="5D7725E7" w14:textId="77777777" w:rsidTr="009D25E1">
        <w:trPr>
          <w:cnfStyle w:val="100000000000" w:firstRow="1" w:lastRow="0" w:firstColumn="0" w:lastColumn="0" w:oddVBand="0" w:evenVBand="0" w:oddHBand="0" w:evenHBand="0" w:firstRowFirstColumn="0" w:firstRowLastColumn="0" w:lastRowFirstColumn="0" w:lastRowLastColumn="0"/>
          <w:trHeight w:val="300"/>
          <w:jc w:val="center"/>
        </w:trPr>
        <w:tc>
          <w:tcPr>
            <w:tcW w:w="8925" w:type="dxa"/>
            <w:gridSpan w:val="5"/>
            <w:tcBorders>
              <w:top w:val="single" w:sz="4" w:space="0" w:color="auto"/>
              <w:left w:val="single" w:sz="4" w:space="0" w:color="auto"/>
              <w:bottom w:val="single" w:sz="4" w:space="0" w:color="auto"/>
              <w:right w:val="single" w:sz="4" w:space="0" w:color="auto"/>
            </w:tcBorders>
            <w:shd w:val="clear" w:color="auto" w:fill="0076A3"/>
            <w:hideMark/>
          </w:tcPr>
          <w:p w14:paraId="0B68ECE1" w14:textId="77777777" w:rsidR="00767044" w:rsidRDefault="00767044" w:rsidP="009D25E1">
            <w:pPr>
              <w:pStyle w:val="Tableheadingcondensed"/>
              <w:jc w:val="center"/>
            </w:pPr>
            <w:r>
              <w:t>Step 3: Activity 2.3 Individual strengths and role allocation</w:t>
            </w:r>
          </w:p>
          <w:p w14:paraId="535420B2" w14:textId="5F2EB142" w:rsidR="00767044" w:rsidRDefault="007A02BA" w:rsidP="009D25E1">
            <w:pPr>
              <w:pStyle w:val="Tableheadingcondensed"/>
              <w:jc w:val="center"/>
              <w:rPr>
                <w:rFonts w:eastAsia="Arial Narrow" w:cs="Arial Narrow"/>
                <w:lang w:val="en-AU"/>
              </w:rPr>
            </w:pPr>
            <w:r>
              <w:rPr>
                <w:rFonts w:eastAsia="Arial Narrow" w:cs="Arial Narrow"/>
              </w:rPr>
              <w:t>Student reflection</w:t>
            </w:r>
            <w:r w:rsidR="00767044">
              <w:rPr>
                <w:rFonts w:eastAsia="Arial Narrow" w:cs="Arial Narrow"/>
              </w:rPr>
              <w:t>: How well did you go with this step? (Please tick the box below)</w:t>
            </w:r>
          </w:p>
        </w:tc>
      </w:tr>
      <w:tr w:rsidR="00767044" w14:paraId="1020797B" w14:textId="77777777" w:rsidTr="00DA73B8">
        <w:trPr>
          <w:cnfStyle w:val="000000100000" w:firstRow="0" w:lastRow="0" w:firstColumn="0" w:lastColumn="0" w:oddVBand="0" w:evenVBand="0" w:oddHBand="1" w:evenHBand="0" w:firstRowFirstColumn="0" w:firstRowLastColumn="0" w:lastRowFirstColumn="0" w:lastRowLastColumn="0"/>
          <w:trHeight w:val="300"/>
          <w:jc w:val="center"/>
        </w:trPr>
        <w:tc>
          <w:tcPr>
            <w:tcW w:w="1722" w:type="dxa"/>
            <w:tcBorders>
              <w:top w:val="single" w:sz="4" w:space="0" w:color="auto"/>
              <w:left w:val="single" w:sz="4" w:space="0" w:color="auto"/>
              <w:bottom w:val="single" w:sz="4" w:space="0" w:color="auto"/>
            </w:tcBorders>
            <w:vAlign w:val="center"/>
            <w:hideMark/>
          </w:tcPr>
          <w:p w14:paraId="3EF5F592" w14:textId="77777777" w:rsidR="00767044" w:rsidRPr="001600E1" w:rsidRDefault="00DB0AC2" w:rsidP="00DA73B8">
            <w:pPr>
              <w:pStyle w:val="Tablecondensed"/>
              <w:jc w:val="center"/>
              <w:rPr>
                <w:rFonts w:eastAsia="Arial Narrow" w:cs="Arial Narrow"/>
              </w:rPr>
            </w:pPr>
            <w:sdt>
              <w:sdtPr>
                <w:rPr>
                  <w:shd w:val="clear" w:color="auto" w:fill="E6E6E6"/>
                </w:rPr>
                <w:id w:val="2014210189"/>
                <w14:checkbox>
                  <w14:checked w14:val="0"/>
                  <w14:checkedState w14:val="2612" w14:font="MS Gothic"/>
                  <w14:uncheckedState w14:val="2610" w14:font="MS Gothic"/>
                </w14:checkbox>
              </w:sdtPr>
              <w:sdtEndPr/>
              <w:sdtContent>
                <w:r w:rsidR="00767044" w:rsidRPr="001600E1">
                  <w:rPr>
                    <w:rFonts w:ascii="Segoe UI Symbol" w:hAnsi="Segoe UI Symbol" w:cs="Segoe UI Symbol"/>
                    <w:shd w:val="clear" w:color="auto" w:fill="E6E6E6"/>
                  </w:rPr>
                  <w:t>☐</w:t>
                </w:r>
              </w:sdtContent>
            </w:sdt>
            <w:r w:rsidR="00767044" w:rsidRPr="001600E1">
              <w:t>Not Submitted</w:t>
            </w:r>
          </w:p>
        </w:tc>
        <w:tc>
          <w:tcPr>
            <w:tcW w:w="1815" w:type="dxa"/>
            <w:tcBorders>
              <w:top w:val="single" w:sz="4" w:space="0" w:color="auto"/>
              <w:bottom w:val="single" w:sz="4" w:space="0" w:color="auto"/>
            </w:tcBorders>
            <w:vAlign w:val="center"/>
            <w:hideMark/>
          </w:tcPr>
          <w:p w14:paraId="7CDAB608" w14:textId="77777777" w:rsidR="00767044" w:rsidRPr="001600E1" w:rsidRDefault="00DB0AC2" w:rsidP="00DA73B8">
            <w:pPr>
              <w:pStyle w:val="Tablecondensed"/>
              <w:jc w:val="center"/>
              <w:rPr>
                <w:rFonts w:eastAsia="Arial Narrow" w:cs="Arial Narrow"/>
              </w:rPr>
            </w:pPr>
            <w:sdt>
              <w:sdtPr>
                <w:id w:val="1263618368"/>
                <w14:checkbox>
                  <w14:checked w14:val="0"/>
                  <w14:checkedState w14:val="2612" w14:font="MS Gothic"/>
                  <w14:uncheckedState w14:val="2610" w14:font="MS Gothic"/>
                </w14:checkbox>
              </w:sdtPr>
              <w:sdtEndPr/>
              <w:sdtContent>
                <w:r w:rsidR="00767044" w:rsidRPr="001600E1">
                  <w:rPr>
                    <w:rFonts w:ascii="Segoe UI Symbol" w:eastAsia="MS Gothic" w:hAnsi="Segoe UI Symbol" w:cs="Segoe UI Symbol"/>
                  </w:rPr>
                  <w:t>☐</w:t>
                </w:r>
              </w:sdtContent>
            </w:sdt>
            <w:r w:rsidR="00767044" w:rsidRPr="001600E1">
              <w:t>Beginning</w:t>
            </w:r>
          </w:p>
        </w:tc>
        <w:tc>
          <w:tcPr>
            <w:tcW w:w="1876" w:type="dxa"/>
            <w:tcBorders>
              <w:top w:val="single" w:sz="4" w:space="0" w:color="auto"/>
              <w:bottom w:val="single" w:sz="4" w:space="0" w:color="auto"/>
            </w:tcBorders>
            <w:vAlign w:val="center"/>
            <w:hideMark/>
          </w:tcPr>
          <w:p w14:paraId="6D86427F" w14:textId="77777777" w:rsidR="00767044" w:rsidRPr="001600E1"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659039540"/>
                <w14:checkbox>
                  <w14:checked w14:val="0"/>
                  <w14:checkedState w14:val="2612" w14:font="MS Gothic"/>
                  <w14:uncheckedState w14:val="2610" w14:font="MS Gothic"/>
                </w14:checkbox>
              </w:sdtPr>
              <w:sdtEndPr/>
              <w:sdtContent>
                <w:r w:rsidR="00767044" w:rsidRPr="001600E1">
                  <w:rPr>
                    <w:rFonts w:ascii="Segoe UI Symbol" w:eastAsia="MS Gothic" w:hAnsi="Segoe UI Symbol" w:cs="Segoe UI Symbol"/>
                    <w:shd w:val="clear" w:color="auto" w:fill="E6E6E6"/>
                    <w:lang w:val="en-AU"/>
                  </w:rPr>
                  <w:t>☐</w:t>
                </w:r>
              </w:sdtContent>
            </w:sdt>
            <w:r w:rsidR="00767044" w:rsidRPr="001600E1">
              <w:rPr>
                <w:lang w:val="en-AU"/>
              </w:rPr>
              <w:t>Consolidating</w:t>
            </w:r>
          </w:p>
        </w:tc>
        <w:tc>
          <w:tcPr>
            <w:tcW w:w="1765" w:type="dxa"/>
            <w:tcBorders>
              <w:top w:val="single" w:sz="4" w:space="0" w:color="auto"/>
              <w:bottom w:val="single" w:sz="4" w:space="0" w:color="auto"/>
            </w:tcBorders>
            <w:vAlign w:val="center"/>
            <w:hideMark/>
          </w:tcPr>
          <w:p w14:paraId="52B1EA10" w14:textId="77777777" w:rsidR="00767044" w:rsidRPr="001600E1"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007283981"/>
                <w14:checkbox>
                  <w14:checked w14:val="0"/>
                  <w14:checkedState w14:val="2612" w14:font="MS Gothic"/>
                  <w14:uncheckedState w14:val="2610" w14:font="MS Gothic"/>
                </w14:checkbox>
              </w:sdtPr>
              <w:sdtEndPr/>
              <w:sdtContent>
                <w:r w:rsidR="00767044" w:rsidRPr="001600E1">
                  <w:rPr>
                    <w:rFonts w:ascii="Segoe UI Symbol" w:eastAsia="MS Gothic" w:hAnsi="Segoe UI Symbol" w:cs="Segoe UI Symbol"/>
                    <w:shd w:val="clear" w:color="auto" w:fill="E6E6E6"/>
                    <w:lang w:val="en-AU"/>
                  </w:rPr>
                  <w:t>☐</w:t>
                </w:r>
              </w:sdtContent>
            </w:sdt>
            <w:r w:rsidR="00767044" w:rsidRPr="001600E1">
              <w:rPr>
                <w:lang w:val="en-AU"/>
              </w:rPr>
              <w:t>Achieving</w:t>
            </w:r>
          </w:p>
        </w:tc>
        <w:tc>
          <w:tcPr>
            <w:tcW w:w="1747" w:type="dxa"/>
            <w:tcBorders>
              <w:top w:val="single" w:sz="4" w:space="0" w:color="auto"/>
              <w:bottom w:val="single" w:sz="4" w:space="0" w:color="auto"/>
              <w:right w:val="single" w:sz="4" w:space="0" w:color="auto"/>
            </w:tcBorders>
            <w:vAlign w:val="center"/>
            <w:hideMark/>
          </w:tcPr>
          <w:p w14:paraId="0E6D3F42" w14:textId="77777777" w:rsidR="00767044" w:rsidRPr="001600E1"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791414413"/>
                <w14:checkbox>
                  <w14:checked w14:val="0"/>
                  <w14:checkedState w14:val="2612" w14:font="MS Gothic"/>
                  <w14:uncheckedState w14:val="2610" w14:font="MS Gothic"/>
                </w14:checkbox>
              </w:sdtPr>
              <w:sdtEndPr/>
              <w:sdtContent>
                <w:r w:rsidR="00767044" w:rsidRPr="001600E1">
                  <w:rPr>
                    <w:rFonts w:ascii="Segoe UI Symbol" w:eastAsia="MS Gothic" w:hAnsi="Segoe UI Symbol" w:cs="Segoe UI Symbol"/>
                    <w:shd w:val="clear" w:color="auto" w:fill="E6E6E6"/>
                    <w:lang w:val="en-AU"/>
                  </w:rPr>
                  <w:t>☐</w:t>
                </w:r>
              </w:sdtContent>
            </w:sdt>
            <w:r w:rsidR="00767044" w:rsidRPr="001600E1">
              <w:rPr>
                <w:lang w:val="en-AU"/>
              </w:rPr>
              <w:t>Excelling</w:t>
            </w:r>
          </w:p>
        </w:tc>
      </w:tr>
      <w:tr w:rsidR="00767044" w14:paraId="00B4F561" w14:textId="77777777" w:rsidTr="009D25E1">
        <w:trPr>
          <w:cnfStyle w:val="000000010000" w:firstRow="0" w:lastRow="0" w:firstColumn="0" w:lastColumn="0" w:oddVBand="0" w:evenVBand="0" w:oddHBand="0" w:evenHBand="1" w:firstRowFirstColumn="0" w:firstRowLastColumn="0" w:lastRowFirstColumn="0" w:lastRowLastColumn="0"/>
          <w:trHeight w:val="300"/>
          <w:jc w:val="center"/>
        </w:trPr>
        <w:tc>
          <w:tcPr>
            <w:tcW w:w="8925" w:type="dxa"/>
            <w:gridSpan w:val="5"/>
            <w:tcBorders>
              <w:top w:val="single" w:sz="4" w:space="0" w:color="auto"/>
              <w:left w:val="single" w:sz="4" w:space="0" w:color="auto"/>
              <w:bottom w:val="single" w:sz="4" w:space="0" w:color="auto"/>
              <w:right w:val="single" w:sz="4" w:space="0" w:color="auto"/>
            </w:tcBorders>
            <w:hideMark/>
          </w:tcPr>
          <w:p w14:paraId="48E1277E" w14:textId="28A688D9" w:rsidR="00767044" w:rsidRPr="001600E1" w:rsidRDefault="007A02BA" w:rsidP="00A065E9">
            <w:pPr>
              <w:pStyle w:val="Tablecondensed"/>
            </w:pPr>
            <w:r>
              <w:t>Student comment</w:t>
            </w:r>
            <w:r w:rsidR="00767044" w:rsidRPr="001600E1">
              <w:t xml:space="preserve"> (</w:t>
            </w:r>
            <w:r w:rsidR="00A065E9">
              <w:t>o</w:t>
            </w:r>
            <w:r w:rsidR="00767044" w:rsidRPr="001600E1">
              <w:t>ptional):</w:t>
            </w:r>
          </w:p>
        </w:tc>
      </w:tr>
      <w:tr w:rsidR="00767044" w:rsidRPr="009D25E1" w14:paraId="6E72039A" w14:textId="77777777" w:rsidTr="009D25E1">
        <w:trPr>
          <w:cnfStyle w:val="000000100000" w:firstRow="0" w:lastRow="0" w:firstColumn="0" w:lastColumn="0" w:oddVBand="0" w:evenVBand="0" w:oddHBand="1" w:evenHBand="0" w:firstRowFirstColumn="0" w:firstRowLastColumn="0" w:lastRowFirstColumn="0" w:lastRowLastColumn="0"/>
          <w:trHeight w:val="300"/>
          <w:jc w:val="center"/>
        </w:trPr>
        <w:tc>
          <w:tcPr>
            <w:tcW w:w="8925" w:type="dxa"/>
            <w:gridSpan w:val="5"/>
            <w:tcBorders>
              <w:top w:val="single" w:sz="4" w:space="0" w:color="auto"/>
              <w:left w:val="single" w:sz="4" w:space="0" w:color="auto"/>
              <w:bottom w:val="single" w:sz="4" w:space="0" w:color="auto"/>
              <w:right w:val="single" w:sz="4" w:space="0" w:color="auto"/>
            </w:tcBorders>
            <w:shd w:val="clear" w:color="auto" w:fill="0076A3"/>
            <w:hideMark/>
          </w:tcPr>
          <w:p w14:paraId="39362D3B" w14:textId="6BD2D897" w:rsidR="00767044" w:rsidRPr="009D25E1" w:rsidRDefault="007A02BA" w:rsidP="007A02BA">
            <w:pPr>
              <w:pStyle w:val="Tableheadingcondensed"/>
              <w:jc w:val="center"/>
              <w:rPr>
                <w:b/>
                <w:bCs/>
                <w:lang w:val="en-AU"/>
              </w:rPr>
            </w:pPr>
            <w:r>
              <w:rPr>
                <w:b/>
                <w:bCs/>
                <w:lang w:val="en-AU"/>
              </w:rPr>
              <w:t>Teacher feedback</w:t>
            </w:r>
          </w:p>
        </w:tc>
      </w:tr>
      <w:tr w:rsidR="00767044" w14:paraId="36941805" w14:textId="77777777" w:rsidTr="00DA73B8">
        <w:trPr>
          <w:cnfStyle w:val="000000010000" w:firstRow="0" w:lastRow="0" w:firstColumn="0" w:lastColumn="0" w:oddVBand="0" w:evenVBand="0" w:oddHBand="0" w:evenHBand="1" w:firstRowFirstColumn="0" w:firstRowLastColumn="0" w:lastRowFirstColumn="0" w:lastRowLastColumn="0"/>
          <w:trHeight w:val="300"/>
          <w:jc w:val="center"/>
        </w:trPr>
        <w:tc>
          <w:tcPr>
            <w:tcW w:w="1722" w:type="dxa"/>
            <w:tcBorders>
              <w:top w:val="single" w:sz="4" w:space="0" w:color="auto"/>
              <w:left w:val="single" w:sz="4" w:space="0" w:color="auto"/>
              <w:bottom w:val="single" w:sz="4" w:space="0" w:color="auto"/>
            </w:tcBorders>
            <w:vAlign w:val="center"/>
            <w:hideMark/>
          </w:tcPr>
          <w:p w14:paraId="27012814" w14:textId="77777777" w:rsidR="00767044" w:rsidRPr="001600E1" w:rsidRDefault="00DB0AC2" w:rsidP="00DA73B8">
            <w:pPr>
              <w:pStyle w:val="Tablecondensed"/>
              <w:jc w:val="center"/>
              <w:rPr>
                <w:rFonts w:eastAsia="Arial Narrow" w:cs="Arial Narrow"/>
                <w:lang w:val="en-AU"/>
              </w:rPr>
            </w:pPr>
            <w:sdt>
              <w:sdtPr>
                <w:rPr>
                  <w:color w:val="2B579A"/>
                  <w:shd w:val="clear" w:color="auto" w:fill="E6E6E6"/>
                </w:rPr>
                <w:id w:val="2139057588"/>
                <w14:checkbox>
                  <w14:checked w14:val="0"/>
                  <w14:checkedState w14:val="2612" w14:font="MS Gothic"/>
                  <w14:uncheckedState w14:val="2610" w14:font="MS Gothic"/>
                </w14:checkbox>
              </w:sdtPr>
              <w:sdtEndPr/>
              <w:sdtContent>
                <w:r w:rsidR="00767044" w:rsidRPr="001600E1">
                  <w:rPr>
                    <w:rFonts w:ascii="Segoe UI Symbol" w:hAnsi="Segoe UI Symbol" w:cs="Segoe UI Symbol"/>
                    <w:shd w:val="clear" w:color="auto" w:fill="E6E6E6"/>
                  </w:rPr>
                  <w:t>☐</w:t>
                </w:r>
              </w:sdtContent>
            </w:sdt>
            <w:r w:rsidR="00767044" w:rsidRPr="001600E1">
              <w:t>Not Submitted</w:t>
            </w:r>
          </w:p>
        </w:tc>
        <w:tc>
          <w:tcPr>
            <w:tcW w:w="1815" w:type="dxa"/>
            <w:tcBorders>
              <w:top w:val="single" w:sz="4" w:space="0" w:color="auto"/>
              <w:bottom w:val="single" w:sz="4" w:space="0" w:color="auto"/>
            </w:tcBorders>
            <w:vAlign w:val="center"/>
            <w:hideMark/>
          </w:tcPr>
          <w:p w14:paraId="726B47C7" w14:textId="5BE428B6" w:rsidR="00767044" w:rsidRPr="001600E1" w:rsidRDefault="00DB0AC2" w:rsidP="00DA73B8">
            <w:pPr>
              <w:pStyle w:val="Tablecondensed"/>
              <w:jc w:val="center"/>
              <w:rPr>
                <w:rFonts w:eastAsia="Arial Narrow" w:cs="Arial Narrow"/>
                <w:lang w:val="en-AU"/>
              </w:rPr>
            </w:pPr>
            <w:sdt>
              <w:sdtPr>
                <w:rPr>
                  <w:color w:val="2B579A"/>
                  <w:shd w:val="clear" w:color="auto" w:fill="E6E6E6"/>
                </w:rPr>
                <w:id w:val="1614626553"/>
                <w14:checkbox>
                  <w14:checked w14:val="0"/>
                  <w14:checkedState w14:val="2612" w14:font="MS Gothic"/>
                  <w14:uncheckedState w14:val="2610" w14:font="MS Gothic"/>
                </w14:checkbox>
              </w:sdtPr>
              <w:sdtEndPr/>
              <w:sdtContent>
                <w:r w:rsidR="00A66B01">
                  <w:rPr>
                    <w:rFonts w:ascii="MS Gothic" w:eastAsia="MS Gothic" w:hAnsi="MS Gothic" w:hint="eastAsia"/>
                    <w:color w:val="2B579A"/>
                    <w:shd w:val="clear" w:color="auto" w:fill="E6E6E6"/>
                  </w:rPr>
                  <w:t>☐</w:t>
                </w:r>
              </w:sdtContent>
            </w:sdt>
            <w:r w:rsidR="00767044" w:rsidRPr="001600E1">
              <w:t>Beginning</w:t>
            </w:r>
          </w:p>
        </w:tc>
        <w:tc>
          <w:tcPr>
            <w:tcW w:w="1876" w:type="dxa"/>
            <w:tcBorders>
              <w:top w:val="single" w:sz="4" w:space="0" w:color="auto"/>
              <w:bottom w:val="single" w:sz="4" w:space="0" w:color="auto"/>
            </w:tcBorders>
            <w:vAlign w:val="center"/>
            <w:hideMark/>
          </w:tcPr>
          <w:p w14:paraId="18AD8632" w14:textId="77777777" w:rsidR="00767044" w:rsidRPr="001600E1" w:rsidRDefault="00DB0AC2" w:rsidP="00DA73B8">
            <w:pPr>
              <w:pStyle w:val="Tablecondensed"/>
              <w:jc w:val="center"/>
              <w:rPr>
                <w:rFonts w:eastAsia="Arial Narrow" w:cs="Arial Narrow"/>
                <w:lang w:val="en-AU"/>
              </w:rPr>
            </w:pPr>
            <w:sdt>
              <w:sdtPr>
                <w:rPr>
                  <w:lang w:val="en-AU"/>
                </w:rPr>
                <w:id w:val="785776444"/>
                <w14:checkbox>
                  <w14:checked w14:val="0"/>
                  <w14:checkedState w14:val="2612" w14:font="MS Gothic"/>
                  <w14:uncheckedState w14:val="2610" w14:font="MS Gothic"/>
                </w14:checkbox>
              </w:sdtPr>
              <w:sdtEndPr/>
              <w:sdtContent>
                <w:r w:rsidR="00767044" w:rsidRPr="001600E1">
                  <w:rPr>
                    <w:rFonts w:ascii="Segoe UI Symbol" w:eastAsia="MS Gothic" w:hAnsi="Segoe UI Symbol" w:cs="Segoe UI Symbol"/>
                    <w:lang w:val="en-AU"/>
                  </w:rPr>
                  <w:t>☐</w:t>
                </w:r>
              </w:sdtContent>
            </w:sdt>
            <w:r w:rsidR="00767044" w:rsidRPr="001600E1">
              <w:rPr>
                <w:lang w:val="en-AU"/>
              </w:rPr>
              <w:t>Consolidating</w:t>
            </w:r>
          </w:p>
        </w:tc>
        <w:tc>
          <w:tcPr>
            <w:tcW w:w="1765" w:type="dxa"/>
            <w:tcBorders>
              <w:top w:val="single" w:sz="4" w:space="0" w:color="auto"/>
              <w:bottom w:val="single" w:sz="4" w:space="0" w:color="auto"/>
            </w:tcBorders>
            <w:vAlign w:val="center"/>
            <w:hideMark/>
          </w:tcPr>
          <w:p w14:paraId="5401EB07" w14:textId="77777777" w:rsidR="00767044" w:rsidRPr="001600E1" w:rsidRDefault="00DB0AC2" w:rsidP="00DA73B8">
            <w:pPr>
              <w:pStyle w:val="Tablecondensed"/>
              <w:jc w:val="center"/>
              <w:rPr>
                <w:rFonts w:eastAsia="Arial Narrow" w:cs="Arial Narrow"/>
                <w:lang w:val="en-AU"/>
              </w:rPr>
            </w:pPr>
            <w:sdt>
              <w:sdtPr>
                <w:rPr>
                  <w:rFonts w:eastAsia="Arial Narrow" w:cs="Arial Narrow"/>
                  <w:shd w:val="clear" w:color="auto" w:fill="E6E6E6"/>
                  <w:lang w:val="en-AU"/>
                </w:rPr>
                <w:id w:val="1777058315"/>
                <w14:checkbox>
                  <w14:checked w14:val="0"/>
                  <w14:checkedState w14:val="2612" w14:font="MS Gothic"/>
                  <w14:uncheckedState w14:val="2610" w14:font="MS Gothic"/>
                </w14:checkbox>
              </w:sdtPr>
              <w:sdtEndPr/>
              <w:sdtContent>
                <w:r w:rsidR="00767044" w:rsidRPr="001600E1">
                  <w:rPr>
                    <w:rFonts w:ascii="Segoe UI Symbol" w:eastAsia="MS Gothic" w:hAnsi="Segoe UI Symbol" w:cs="Segoe UI Symbol"/>
                    <w:color w:val="auto"/>
                    <w:shd w:val="clear" w:color="auto" w:fill="E6E6E6"/>
                    <w:lang w:val="en-AU"/>
                  </w:rPr>
                  <w:t>☐</w:t>
                </w:r>
              </w:sdtContent>
            </w:sdt>
            <w:r w:rsidR="00767044" w:rsidRPr="001600E1">
              <w:rPr>
                <w:lang w:val="en-AU"/>
              </w:rPr>
              <w:t>Achieving</w:t>
            </w:r>
          </w:p>
        </w:tc>
        <w:tc>
          <w:tcPr>
            <w:tcW w:w="1747" w:type="dxa"/>
            <w:tcBorders>
              <w:top w:val="single" w:sz="4" w:space="0" w:color="auto"/>
              <w:bottom w:val="single" w:sz="4" w:space="0" w:color="auto"/>
              <w:right w:val="single" w:sz="4" w:space="0" w:color="auto"/>
            </w:tcBorders>
            <w:vAlign w:val="center"/>
            <w:hideMark/>
          </w:tcPr>
          <w:p w14:paraId="68A25497" w14:textId="77777777" w:rsidR="00767044" w:rsidRPr="001600E1"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34030812"/>
                <w14:checkbox>
                  <w14:checked w14:val="0"/>
                  <w14:checkedState w14:val="2612" w14:font="MS Gothic"/>
                  <w14:uncheckedState w14:val="2610" w14:font="MS Gothic"/>
                </w14:checkbox>
              </w:sdtPr>
              <w:sdtEndPr/>
              <w:sdtContent>
                <w:r w:rsidR="00767044" w:rsidRPr="001600E1">
                  <w:rPr>
                    <w:rFonts w:ascii="Segoe UI Symbol" w:eastAsia="MS Gothic" w:hAnsi="Segoe UI Symbol" w:cs="Segoe UI Symbol"/>
                    <w:shd w:val="clear" w:color="auto" w:fill="E6E6E6"/>
                    <w:lang w:val="en-AU"/>
                  </w:rPr>
                  <w:t>☐</w:t>
                </w:r>
              </w:sdtContent>
            </w:sdt>
            <w:r w:rsidR="00767044" w:rsidRPr="001600E1">
              <w:rPr>
                <w:lang w:val="en-AU"/>
              </w:rPr>
              <w:t>Excelling</w:t>
            </w:r>
          </w:p>
        </w:tc>
      </w:tr>
      <w:tr w:rsidR="00767044" w14:paraId="6B173BD5" w14:textId="77777777" w:rsidTr="009D25E1">
        <w:trPr>
          <w:cnfStyle w:val="000000100000" w:firstRow="0" w:lastRow="0" w:firstColumn="0" w:lastColumn="0" w:oddVBand="0" w:evenVBand="0" w:oddHBand="1" w:evenHBand="0" w:firstRowFirstColumn="0" w:firstRowLastColumn="0" w:lastRowFirstColumn="0" w:lastRowLastColumn="0"/>
          <w:trHeight w:val="300"/>
          <w:jc w:val="center"/>
        </w:trPr>
        <w:tc>
          <w:tcPr>
            <w:tcW w:w="1722" w:type="dxa"/>
            <w:tcBorders>
              <w:top w:val="single" w:sz="4" w:space="0" w:color="auto"/>
              <w:left w:val="single" w:sz="4" w:space="0" w:color="auto"/>
              <w:bottom w:val="single" w:sz="4" w:space="0" w:color="auto"/>
            </w:tcBorders>
            <w:hideMark/>
          </w:tcPr>
          <w:p w14:paraId="6A6A589F" w14:textId="77777777" w:rsidR="00767044" w:rsidRPr="00A065E9" w:rsidRDefault="00767044" w:rsidP="00A065E9">
            <w:pPr>
              <w:pStyle w:val="Tablecondensed"/>
            </w:pPr>
            <w:r w:rsidRPr="00A065E9">
              <w:rPr>
                <w:rStyle w:val="Bold"/>
              </w:rPr>
              <w:t>Not Submitted:</w:t>
            </w:r>
            <w:r w:rsidRPr="00A065E9">
              <w:t xml:space="preserve"> No work has been submitted or attempted for this activity.</w:t>
            </w:r>
          </w:p>
        </w:tc>
        <w:tc>
          <w:tcPr>
            <w:tcW w:w="1815" w:type="dxa"/>
            <w:tcBorders>
              <w:top w:val="single" w:sz="4" w:space="0" w:color="auto"/>
              <w:bottom w:val="single" w:sz="4" w:space="0" w:color="auto"/>
            </w:tcBorders>
            <w:hideMark/>
          </w:tcPr>
          <w:p w14:paraId="0CD6BFAE" w14:textId="77777777" w:rsidR="00767044" w:rsidRPr="00A065E9" w:rsidRDefault="00767044" w:rsidP="00A065E9">
            <w:pPr>
              <w:pStyle w:val="Tablecondensed"/>
            </w:pPr>
            <w:r w:rsidRPr="00A065E9">
              <w:rPr>
                <w:rStyle w:val="Bold"/>
              </w:rPr>
              <w:t>Beginning:</w:t>
            </w:r>
            <w:r w:rsidRPr="00A065E9">
              <w:t xml:space="preserve"> You have completed some aspects of this task. To bump it up, provide a basic response in all sections of the brainstorm. Make sure each team member's name, role name, purpose of role and responsibilities is included. </w:t>
            </w:r>
          </w:p>
        </w:tc>
        <w:tc>
          <w:tcPr>
            <w:tcW w:w="1876" w:type="dxa"/>
            <w:tcBorders>
              <w:top w:val="single" w:sz="4" w:space="0" w:color="auto"/>
              <w:bottom w:val="single" w:sz="4" w:space="0" w:color="auto"/>
            </w:tcBorders>
            <w:hideMark/>
          </w:tcPr>
          <w:p w14:paraId="2584299D" w14:textId="77777777" w:rsidR="00767044" w:rsidRPr="00A065E9" w:rsidRDefault="00767044" w:rsidP="00A065E9">
            <w:pPr>
              <w:pStyle w:val="Tablecondensed"/>
            </w:pPr>
            <w:r w:rsidRPr="00A065E9">
              <w:rPr>
                <w:rStyle w:val="Bold"/>
              </w:rPr>
              <w:t>Consolidating:</w:t>
            </w:r>
            <w:r w:rsidRPr="00A065E9">
              <w:t xml:space="preserve"> You have, with your group, provided basic information in each section. To bump it up, add more detailed information to my responses.</w:t>
            </w:r>
          </w:p>
        </w:tc>
        <w:tc>
          <w:tcPr>
            <w:tcW w:w="1765" w:type="dxa"/>
            <w:tcBorders>
              <w:top w:val="single" w:sz="4" w:space="0" w:color="auto"/>
              <w:bottom w:val="single" w:sz="4" w:space="0" w:color="auto"/>
            </w:tcBorders>
            <w:hideMark/>
          </w:tcPr>
          <w:p w14:paraId="5A3D36BD" w14:textId="77777777" w:rsidR="00767044" w:rsidRPr="00A065E9" w:rsidRDefault="00767044" w:rsidP="00A065E9">
            <w:pPr>
              <w:pStyle w:val="Tablecondensed"/>
            </w:pPr>
            <w:r w:rsidRPr="00A065E9">
              <w:rPr>
                <w:rStyle w:val="Bold"/>
              </w:rPr>
              <w:t>Achieving:</w:t>
            </w:r>
            <w:r w:rsidRPr="00A065E9">
              <w:t xml:space="preserve"> You have, with your group, completed all aspects of this task in detail. All the sections are complete including each team member's role and responsibilities. To bump it up, include an explanation about why each team member is suited to the roles and responsibilities that you have created as a team. </w:t>
            </w:r>
          </w:p>
        </w:tc>
        <w:tc>
          <w:tcPr>
            <w:tcW w:w="1747" w:type="dxa"/>
            <w:tcBorders>
              <w:top w:val="single" w:sz="4" w:space="0" w:color="auto"/>
              <w:bottom w:val="single" w:sz="4" w:space="0" w:color="auto"/>
              <w:right w:val="single" w:sz="4" w:space="0" w:color="auto"/>
            </w:tcBorders>
            <w:hideMark/>
          </w:tcPr>
          <w:p w14:paraId="7969CE2B" w14:textId="77777777" w:rsidR="00767044" w:rsidRPr="00A065E9" w:rsidRDefault="00767044" w:rsidP="00A065E9">
            <w:pPr>
              <w:pStyle w:val="Tablecondensed"/>
            </w:pPr>
            <w:r w:rsidRPr="00A065E9">
              <w:rPr>
                <w:rStyle w:val="Bold"/>
              </w:rPr>
              <w:t>Excelling:</w:t>
            </w:r>
            <w:r w:rsidRPr="00A065E9">
              <w:t xml:space="preserve"> You have, with your group, completed all aspects of the task with detailed and specific information. Great work!</w:t>
            </w:r>
          </w:p>
        </w:tc>
      </w:tr>
    </w:tbl>
    <w:p w14:paraId="649069FB" w14:textId="77777777" w:rsidR="00767044" w:rsidRPr="00635285" w:rsidRDefault="00767044" w:rsidP="009D25E1">
      <w:pPr>
        <w:pStyle w:val="Heading2"/>
      </w:pPr>
      <w:bookmarkStart w:id="43" w:name="_Toc211332717"/>
      <w:bookmarkStart w:id="44" w:name="_Toc212215016"/>
      <w:r w:rsidRPr="00635285">
        <w:t>Activity 2.4 Project plan</w:t>
      </w:r>
      <w:bookmarkEnd w:id="43"/>
      <w:bookmarkEnd w:id="44"/>
    </w:p>
    <w:p w14:paraId="652AD5E2" w14:textId="615CE1E2" w:rsidR="00767044" w:rsidRPr="006364CE" w:rsidRDefault="00EA6126" w:rsidP="009D25E1">
      <w:pPr>
        <w:pStyle w:val="BodyText"/>
      </w:pPr>
      <w:r w:rsidRPr="00A065E9">
        <w:rPr>
          <w:noProof/>
        </w:rPr>
        <w:drawing>
          <wp:inline distT="0" distB="0" distL="0" distR="0" wp14:anchorId="7B189D02" wp14:editId="7A4C5148">
            <wp:extent cx="286938" cy="252000"/>
            <wp:effectExtent l="0" t="0" r="5715" b="2540"/>
            <wp:docPr id="327560932"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9D25E1" w:rsidRPr="00A065E9">
        <w:t xml:space="preserve"> </w:t>
      </w:r>
      <w:r w:rsidR="000614CB" w:rsidRPr="00A065E9">
        <w:rPr>
          <w:noProof/>
        </w:rPr>
        <w:drawing>
          <wp:inline distT="0" distB="0" distL="0" distR="0" wp14:anchorId="02FDE14B" wp14:editId="60B8B43D">
            <wp:extent cx="239882" cy="252000"/>
            <wp:effectExtent l="0" t="0" r="1905" b="2540"/>
            <wp:docPr id="83327679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9D25E1" w:rsidRPr="00A065E9">
        <w:t xml:space="preserve"> </w:t>
      </w:r>
      <w:r w:rsidR="0019162D" w:rsidRPr="00A065E9">
        <w:rPr>
          <w:noProof/>
        </w:rPr>
        <w:drawing>
          <wp:inline distT="0" distB="0" distL="0" distR="0" wp14:anchorId="4D464D1E" wp14:editId="1D094B72">
            <wp:extent cx="286094" cy="252000"/>
            <wp:effectExtent l="0" t="0" r="0" b="2540"/>
            <wp:docPr id="52091093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9D25E1" w:rsidRPr="00A065E9">
        <w:t xml:space="preserve"> </w:t>
      </w:r>
      <w:r w:rsidR="00A66B01" w:rsidRPr="00A065E9">
        <w:rPr>
          <w:noProof/>
        </w:rPr>
        <w:drawing>
          <wp:inline distT="0" distB="0" distL="0" distR="0" wp14:anchorId="43528D24" wp14:editId="50FD8973">
            <wp:extent cx="272090" cy="252000"/>
            <wp:effectExtent l="0" t="0" r="0" b="2540"/>
            <wp:docPr id="66241328"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A065E9">
        <w:t xml:space="preserve"> </w:t>
      </w:r>
      <w:r w:rsidR="00767044" w:rsidRPr="00A065E9">
        <w:rPr>
          <w:rStyle w:val="Bold"/>
        </w:rPr>
        <w:t>Part 1:</w:t>
      </w:r>
      <w:r w:rsidR="00767044" w:rsidRPr="00A065E9">
        <w:t xml:space="preserve"> As</w:t>
      </w:r>
      <w:r w:rsidR="00767044" w:rsidRPr="00C610CE">
        <w:t xml:space="preserve"> a group, brainstorm everything that needs to be completed from the very start of the project, until the very end</w:t>
      </w:r>
      <w:r w:rsidR="00767044">
        <w:t xml:space="preserve"> (i</w:t>
      </w:r>
      <w:r w:rsidR="00767044" w:rsidRPr="00C610CE">
        <w:t>nclude planning, communication, organising, participating and reflection).</w:t>
      </w:r>
    </w:p>
    <w:tbl>
      <w:tblPr>
        <w:tblStyle w:val="TableGrid"/>
        <w:tblW w:w="0" w:type="auto"/>
        <w:tblLayout w:type="fixed"/>
        <w:tblLook w:val="06A0" w:firstRow="1" w:lastRow="0" w:firstColumn="1" w:lastColumn="0" w:noHBand="1" w:noVBand="1"/>
      </w:tblPr>
      <w:tblGrid>
        <w:gridCol w:w="8775"/>
      </w:tblGrid>
      <w:tr w:rsidR="00767044" w14:paraId="6FD056F2" w14:textId="77777777" w:rsidTr="00AC5CE3">
        <w:trPr>
          <w:trHeight w:val="840"/>
        </w:trPr>
        <w:tc>
          <w:tcPr>
            <w:tcW w:w="8775" w:type="dxa"/>
          </w:tcPr>
          <w:p w14:paraId="1B56E65E" w14:textId="1788EF32" w:rsidR="00767044" w:rsidRPr="009D25E1" w:rsidRDefault="00767044" w:rsidP="009D25E1">
            <w:pPr>
              <w:pStyle w:val="Tablecondensed"/>
            </w:pPr>
            <w:r>
              <w:t>Write your brainstorm here.</w:t>
            </w:r>
          </w:p>
        </w:tc>
      </w:tr>
    </w:tbl>
    <w:p w14:paraId="64E7FFC5" w14:textId="4E8FB10A" w:rsidR="00767044" w:rsidRPr="009D25E1" w:rsidRDefault="00A66B01" w:rsidP="009D25E1">
      <w:pPr>
        <w:pStyle w:val="BodyText"/>
      </w:pPr>
      <w:r w:rsidRPr="00A065E9">
        <w:rPr>
          <w:noProof/>
        </w:rPr>
        <w:drawing>
          <wp:inline distT="0" distB="0" distL="0" distR="0" wp14:anchorId="7987BEF8" wp14:editId="67B63756">
            <wp:extent cx="272090" cy="252000"/>
            <wp:effectExtent l="0" t="0" r="0" b="2540"/>
            <wp:docPr id="1006960396"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A065E9">
        <w:t xml:space="preserve"> </w:t>
      </w:r>
      <w:r w:rsidR="00767044" w:rsidRPr="00A065E9">
        <w:rPr>
          <w:rStyle w:val="Bold"/>
        </w:rPr>
        <w:t>Part 2:</w:t>
      </w:r>
      <w:r w:rsidR="00767044" w:rsidRPr="00A065E9">
        <w:t xml:space="preserve"> </w:t>
      </w:r>
      <w:r w:rsidR="00767044">
        <w:t xml:space="preserve">As a group, complete </w:t>
      </w:r>
      <w:r w:rsidR="00767044" w:rsidRPr="009D25E1">
        <w:t>the</w:t>
      </w:r>
      <w:r w:rsidR="00767044">
        <w:t xml:space="preserve"> following project plan for your community project.</w:t>
      </w:r>
    </w:p>
    <w:tbl>
      <w:tblPr>
        <w:tblStyle w:val="TableGrid"/>
        <w:tblW w:w="0" w:type="auto"/>
        <w:tblLook w:val="04A0" w:firstRow="1" w:lastRow="0" w:firstColumn="1" w:lastColumn="0" w:noHBand="0" w:noVBand="1"/>
      </w:tblPr>
      <w:tblGrid>
        <w:gridCol w:w="2122"/>
        <w:gridCol w:w="6591"/>
      </w:tblGrid>
      <w:tr w:rsidR="00767044" w:rsidRPr="00770921" w14:paraId="1763ACDA" w14:textId="77777777" w:rsidTr="00AC5CE3">
        <w:trPr>
          <w:trHeight w:val="567"/>
        </w:trPr>
        <w:tc>
          <w:tcPr>
            <w:tcW w:w="2122" w:type="dxa"/>
            <w:shd w:val="clear" w:color="auto" w:fill="00573F"/>
          </w:tcPr>
          <w:p w14:paraId="334C0FE5" w14:textId="77777777" w:rsidR="00767044" w:rsidRPr="00A065E9" w:rsidRDefault="00767044" w:rsidP="00A065E9">
            <w:pPr>
              <w:pStyle w:val="Tableheadingcondensed"/>
              <w:rPr>
                <w:rStyle w:val="Bold"/>
              </w:rPr>
            </w:pPr>
            <w:r w:rsidRPr="00A065E9">
              <w:rPr>
                <w:rStyle w:val="Bold"/>
              </w:rPr>
              <w:t xml:space="preserve">Project name:  </w:t>
            </w:r>
          </w:p>
        </w:tc>
        <w:tc>
          <w:tcPr>
            <w:tcW w:w="6591" w:type="dxa"/>
          </w:tcPr>
          <w:p w14:paraId="080A8A2E" w14:textId="77777777" w:rsidR="00767044" w:rsidRPr="00770921" w:rsidRDefault="00767044" w:rsidP="00AC5CE3">
            <w:pPr>
              <w:pStyle w:val="VCAAfigures"/>
              <w:jc w:val="left"/>
              <w:rPr>
                <w:rFonts w:ascii="Arial" w:hAnsi="Arial"/>
                <w:color w:val="auto"/>
                <w:sz w:val="24"/>
                <w:szCs w:val="24"/>
              </w:rPr>
            </w:pPr>
          </w:p>
        </w:tc>
      </w:tr>
      <w:tr w:rsidR="00767044" w:rsidRPr="00770921" w14:paraId="1F159A73" w14:textId="77777777" w:rsidTr="00AC5CE3">
        <w:trPr>
          <w:trHeight w:val="567"/>
        </w:trPr>
        <w:tc>
          <w:tcPr>
            <w:tcW w:w="2122" w:type="dxa"/>
            <w:shd w:val="clear" w:color="auto" w:fill="00573F"/>
          </w:tcPr>
          <w:p w14:paraId="65EAEC21" w14:textId="77777777" w:rsidR="00767044" w:rsidRPr="00A065E9" w:rsidRDefault="00767044" w:rsidP="00A065E9">
            <w:pPr>
              <w:pStyle w:val="Tableheadingcondensed"/>
              <w:rPr>
                <w:rStyle w:val="Bold"/>
              </w:rPr>
            </w:pPr>
            <w:r w:rsidRPr="00A065E9">
              <w:rPr>
                <w:rStyle w:val="Bold"/>
              </w:rPr>
              <w:t xml:space="preserve">Project aim / goal: </w:t>
            </w:r>
          </w:p>
        </w:tc>
        <w:tc>
          <w:tcPr>
            <w:tcW w:w="6591" w:type="dxa"/>
          </w:tcPr>
          <w:p w14:paraId="00718C07" w14:textId="77777777" w:rsidR="00767044" w:rsidRPr="00B457C0" w:rsidRDefault="00767044" w:rsidP="00AC5CE3">
            <w:pPr>
              <w:pStyle w:val="VCAAfigures"/>
              <w:jc w:val="left"/>
              <w:rPr>
                <w:rFonts w:ascii="Arial" w:hAnsi="Arial"/>
                <w:noProof/>
              </w:rPr>
            </w:pPr>
          </w:p>
        </w:tc>
      </w:tr>
      <w:tr w:rsidR="00767044" w:rsidRPr="00770921" w14:paraId="6412D796" w14:textId="77777777" w:rsidTr="00AC5CE3">
        <w:trPr>
          <w:trHeight w:val="567"/>
        </w:trPr>
        <w:tc>
          <w:tcPr>
            <w:tcW w:w="2122" w:type="dxa"/>
            <w:shd w:val="clear" w:color="auto" w:fill="00573F"/>
          </w:tcPr>
          <w:p w14:paraId="1AD2E035" w14:textId="77777777" w:rsidR="00767044" w:rsidRPr="00A065E9" w:rsidRDefault="00767044" w:rsidP="00A065E9">
            <w:pPr>
              <w:pStyle w:val="Tableheadingcondensed"/>
              <w:rPr>
                <w:rStyle w:val="Bold"/>
              </w:rPr>
            </w:pPr>
            <w:r w:rsidRPr="00A065E9">
              <w:rPr>
                <w:rStyle w:val="Bold"/>
              </w:rPr>
              <w:t xml:space="preserve">Team members:   </w:t>
            </w:r>
          </w:p>
        </w:tc>
        <w:tc>
          <w:tcPr>
            <w:tcW w:w="6591" w:type="dxa"/>
          </w:tcPr>
          <w:p w14:paraId="26F01999" w14:textId="77777777" w:rsidR="00767044" w:rsidRPr="00770921" w:rsidRDefault="00767044" w:rsidP="00AC5CE3">
            <w:pPr>
              <w:pStyle w:val="VCAAfigures"/>
              <w:jc w:val="left"/>
              <w:rPr>
                <w:rFonts w:ascii="Arial" w:hAnsi="Arial"/>
                <w:color w:val="auto"/>
                <w:sz w:val="24"/>
                <w:szCs w:val="24"/>
              </w:rPr>
            </w:pPr>
          </w:p>
        </w:tc>
      </w:tr>
      <w:tr w:rsidR="00767044" w:rsidRPr="00770921" w14:paraId="2F0B2491" w14:textId="77777777" w:rsidTr="00AC5CE3">
        <w:trPr>
          <w:trHeight w:val="567"/>
        </w:trPr>
        <w:tc>
          <w:tcPr>
            <w:tcW w:w="2122" w:type="dxa"/>
            <w:shd w:val="clear" w:color="auto" w:fill="00573F"/>
          </w:tcPr>
          <w:p w14:paraId="41E5853F" w14:textId="77777777" w:rsidR="00767044" w:rsidRPr="00A065E9" w:rsidRDefault="00767044" w:rsidP="00A065E9">
            <w:pPr>
              <w:pStyle w:val="Tableheadingcondensed"/>
              <w:rPr>
                <w:rStyle w:val="Bold"/>
              </w:rPr>
            </w:pPr>
            <w:r w:rsidRPr="00A065E9">
              <w:rPr>
                <w:rStyle w:val="Bold"/>
              </w:rPr>
              <w:t>Start date:</w:t>
            </w:r>
          </w:p>
        </w:tc>
        <w:tc>
          <w:tcPr>
            <w:tcW w:w="6591" w:type="dxa"/>
          </w:tcPr>
          <w:p w14:paraId="1D35ABC3" w14:textId="77777777" w:rsidR="00767044" w:rsidRPr="00770921" w:rsidRDefault="00767044" w:rsidP="00AC5CE3">
            <w:pPr>
              <w:pStyle w:val="VCAAfigures"/>
              <w:jc w:val="left"/>
              <w:rPr>
                <w:rFonts w:ascii="Arial" w:hAnsi="Arial"/>
                <w:color w:val="auto"/>
                <w:sz w:val="24"/>
                <w:szCs w:val="24"/>
              </w:rPr>
            </w:pPr>
          </w:p>
        </w:tc>
      </w:tr>
      <w:tr w:rsidR="00767044" w:rsidRPr="00770921" w14:paraId="59745083" w14:textId="77777777" w:rsidTr="00AC5CE3">
        <w:trPr>
          <w:trHeight w:val="567"/>
        </w:trPr>
        <w:tc>
          <w:tcPr>
            <w:tcW w:w="2122" w:type="dxa"/>
            <w:shd w:val="clear" w:color="auto" w:fill="00573F"/>
          </w:tcPr>
          <w:p w14:paraId="5986A883" w14:textId="77777777" w:rsidR="00767044" w:rsidRPr="00A065E9" w:rsidRDefault="00767044" w:rsidP="00A065E9">
            <w:pPr>
              <w:pStyle w:val="Tableheadingcondensed"/>
              <w:rPr>
                <w:rStyle w:val="Bold"/>
              </w:rPr>
            </w:pPr>
            <w:r w:rsidRPr="00A065E9">
              <w:rPr>
                <w:rStyle w:val="Bold"/>
              </w:rPr>
              <w:lastRenderedPageBreak/>
              <w:t>End date:</w:t>
            </w:r>
          </w:p>
        </w:tc>
        <w:tc>
          <w:tcPr>
            <w:tcW w:w="6591" w:type="dxa"/>
          </w:tcPr>
          <w:p w14:paraId="1DFBA1A1" w14:textId="77777777" w:rsidR="00767044" w:rsidRPr="00770921" w:rsidRDefault="00767044" w:rsidP="00AC5CE3">
            <w:pPr>
              <w:pStyle w:val="VCAAfigures"/>
              <w:jc w:val="left"/>
              <w:rPr>
                <w:rFonts w:ascii="Arial" w:hAnsi="Arial"/>
                <w:color w:val="auto"/>
                <w:sz w:val="24"/>
                <w:szCs w:val="24"/>
              </w:rPr>
            </w:pPr>
          </w:p>
        </w:tc>
      </w:tr>
    </w:tbl>
    <w:p w14:paraId="1790FE77" w14:textId="0CCE67E3" w:rsidR="00767044" w:rsidRPr="00A065E9" w:rsidRDefault="00EA6126" w:rsidP="00A065E9">
      <w:pPr>
        <w:pStyle w:val="BodyText"/>
      </w:pPr>
      <w:r w:rsidRPr="00A065E9">
        <w:rPr>
          <w:noProof/>
        </w:rPr>
        <w:drawing>
          <wp:inline distT="0" distB="0" distL="0" distR="0" wp14:anchorId="31DE0274" wp14:editId="2D10E7BF">
            <wp:extent cx="286938" cy="252000"/>
            <wp:effectExtent l="0" t="0" r="5715" b="2540"/>
            <wp:docPr id="973722885"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A065E9">
        <w:t xml:space="preserve"> </w:t>
      </w:r>
      <w:r w:rsidR="00767044" w:rsidRPr="00A065E9">
        <w:rPr>
          <w:rStyle w:val="Bold"/>
        </w:rPr>
        <w:t>Teacher advice</w:t>
      </w:r>
      <w:r w:rsidR="00A065E9" w:rsidRPr="00A065E9">
        <w:rPr>
          <w:rStyle w:val="Bold"/>
        </w:rPr>
        <w:t>:</w:t>
      </w:r>
      <w:r w:rsidR="00A065E9">
        <w:t xml:space="preserve"> </w:t>
      </w:r>
      <w:r w:rsidR="00767044" w:rsidRPr="00A065E9">
        <w:t xml:space="preserve"> Modify the project planning table to suit your students below. To further scaffold the planner, insert key dates and the timelines of the project.</w:t>
      </w:r>
    </w:p>
    <w:p w14:paraId="0F78BD24" w14:textId="3F67A224" w:rsidR="00767044" w:rsidRPr="00A065E9" w:rsidRDefault="00EA6126" w:rsidP="00A065E9">
      <w:pPr>
        <w:pStyle w:val="BodyText"/>
      </w:pPr>
      <w:r w:rsidRPr="00A065E9">
        <w:rPr>
          <w:noProof/>
        </w:rPr>
        <w:drawing>
          <wp:inline distT="0" distB="0" distL="0" distR="0" wp14:anchorId="6CBE5DEC" wp14:editId="5E2620CB">
            <wp:extent cx="286938" cy="252000"/>
            <wp:effectExtent l="0" t="0" r="5715" b="2540"/>
            <wp:docPr id="13522288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0614CB" w:rsidRPr="00A065E9">
        <w:t xml:space="preserve"> </w:t>
      </w:r>
      <w:r w:rsidR="000614CB" w:rsidRPr="00A065E9">
        <w:rPr>
          <w:noProof/>
        </w:rPr>
        <w:drawing>
          <wp:inline distT="0" distB="0" distL="0" distR="0" wp14:anchorId="761F01A4" wp14:editId="1E8ED8CE">
            <wp:extent cx="239882" cy="252000"/>
            <wp:effectExtent l="0" t="0" r="1905" b="2540"/>
            <wp:docPr id="1763253247"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0614CB" w:rsidRPr="00A065E9">
        <w:t xml:space="preserve"> </w:t>
      </w:r>
      <w:r w:rsidR="00A66B01" w:rsidRPr="00A065E9">
        <w:rPr>
          <w:noProof/>
        </w:rPr>
        <w:drawing>
          <wp:inline distT="0" distB="0" distL="0" distR="0" wp14:anchorId="05C414CD" wp14:editId="4E5EA828">
            <wp:extent cx="272090" cy="252000"/>
            <wp:effectExtent l="0" t="0" r="0" b="2540"/>
            <wp:docPr id="1271946879"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A065E9">
        <w:t xml:space="preserve"> </w:t>
      </w:r>
      <w:r w:rsidR="00767044" w:rsidRPr="00A065E9">
        <w:rPr>
          <w:rStyle w:val="Bold"/>
        </w:rPr>
        <w:t>Part 3:</w:t>
      </w:r>
      <w:r w:rsidR="00767044" w:rsidRPr="00A065E9">
        <w:t xml:space="preserve"> Adjust the table below to include all the tasks your group needs to complete based on your project timeline.</w:t>
      </w:r>
    </w:p>
    <w:tbl>
      <w:tblPr>
        <w:tblStyle w:val="TableGrid"/>
        <w:tblW w:w="0" w:type="auto"/>
        <w:tblLook w:val="04A0" w:firstRow="1" w:lastRow="0" w:firstColumn="1" w:lastColumn="0" w:noHBand="0" w:noVBand="1"/>
      </w:tblPr>
      <w:tblGrid>
        <w:gridCol w:w="1696"/>
        <w:gridCol w:w="1421"/>
        <w:gridCol w:w="1422"/>
        <w:gridCol w:w="1422"/>
        <w:gridCol w:w="1422"/>
        <w:gridCol w:w="1422"/>
      </w:tblGrid>
      <w:tr w:rsidR="00767044" w14:paraId="75197141" w14:textId="77777777" w:rsidTr="00AC5CE3">
        <w:tc>
          <w:tcPr>
            <w:tcW w:w="1696" w:type="dxa"/>
            <w:shd w:val="clear" w:color="auto" w:fill="7F3F98"/>
          </w:tcPr>
          <w:p w14:paraId="25FCBC3C" w14:textId="77777777" w:rsidR="00767044" w:rsidRPr="00A065E9" w:rsidRDefault="00767044" w:rsidP="00A065E9">
            <w:pPr>
              <w:pStyle w:val="Tableheadingcondensed"/>
              <w:rPr>
                <w:rStyle w:val="Bold"/>
              </w:rPr>
            </w:pPr>
            <w:r w:rsidRPr="00A065E9">
              <w:rPr>
                <w:rStyle w:val="Bold"/>
              </w:rPr>
              <w:t>Task name</w:t>
            </w:r>
          </w:p>
        </w:tc>
        <w:tc>
          <w:tcPr>
            <w:tcW w:w="1421" w:type="dxa"/>
            <w:shd w:val="clear" w:color="auto" w:fill="FFFFFF" w:themeFill="background1"/>
          </w:tcPr>
          <w:p w14:paraId="6BCE1F70" w14:textId="77777777" w:rsidR="00767044" w:rsidRPr="00C610CE" w:rsidRDefault="00767044" w:rsidP="009D25E1">
            <w:pPr>
              <w:pStyle w:val="TablecondensedBold"/>
            </w:pPr>
            <w:r w:rsidRPr="00C610CE">
              <w:t>Assigned to</w:t>
            </w:r>
          </w:p>
          <w:p w14:paraId="5D98FD21" w14:textId="77777777" w:rsidR="00767044" w:rsidRPr="009D25E1" w:rsidRDefault="00767044" w:rsidP="009D25E1">
            <w:pPr>
              <w:pStyle w:val="Tablecondensed"/>
            </w:pPr>
            <w:r w:rsidRPr="00C610CE">
              <w:t>(Team members name)</w:t>
            </w:r>
          </w:p>
        </w:tc>
        <w:tc>
          <w:tcPr>
            <w:tcW w:w="1422" w:type="dxa"/>
            <w:shd w:val="clear" w:color="auto" w:fill="FFFFFF" w:themeFill="background1"/>
          </w:tcPr>
          <w:p w14:paraId="5133B4FA" w14:textId="77777777" w:rsidR="00767044" w:rsidRPr="00C610CE" w:rsidRDefault="00767044" w:rsidP="009D25E1">
            <w:pPr>
              <w:pStyle w:val="TablecondensedBold"/>
            </w:pPr>
            <w:r w:rsidRPr="00C610CE">
              <w:t>Start date</w:t>
            </w:r>
          </w:p>
        </w:tc>
        <w:tc>
          <w:tcPr>
            <w:tcW w:w="1422" w:type="dxa"/>
            <w:shd w:val="clear" w:color="auto" w:fill="FFFFFF" w:themeFill="background1"/>
          </w:tcPr>
          <w:p w14:paraId="47B2BA6E" w14:textId="77777777" w:rsidR="00767044" w:rsidRPr="00C610CE" w:rsidRDefault="00767044" w:rsidP="009D25E1">
            <w:pPr>
              <w:pStyle w:val="TablecondensedBold"/>
            </w:pPr>
            <w:r w:rsidRPr="00C610CE">
              <w:t>End date</w:t>
            </w:r>
          </w:p>
        </w:tc>
        <w:tc>
          <w:tcPr>
            <w:tcW w:w="1422" w:type="dxa"/>
            <w:shd w:val="clear" w:color="auto" w:fill="FFFFFF" w:themeFill="background1"/>
          </w:tcPr>
          <w:p w14:paraId="2EA6DF1C" w14:textId="77777777" w:rsidR="00767044" w:rsidRPr="00C610CE" w:rsidRDefault="00767044" w:rsidP="009D25E1">
            <w:pPr>
              <w:pStyle w:val="TablecondensedBold"/>
            </w:pPr>
            <w:r w:rsidRPr="00C610CE">
              <w:t>Duration</w:t>
            </w:r>
          </w:p>
          <w:p w14:paraId="52CA0425" w14:textId="77777777" w:rsidR="00767044" w:rsidRPr="009D25E1" w:rsidRDefault="00767044" w:rsidP="009D25E1">
            <w:pPr>
              <w:pStyle w:val="Tablecondensed"/>
            </w:pPr>
            <w:r w:rsidRPr="00C610CE">
              <w:t>(Days)</w:t>
            </w:r>
          </w:p>
        </w:tc>
        <w:tc>
          <w:tcPr>
            <w:tcW w:w="1422" w:type="dxa"/>
            <w:shd w:val="clear" w:color="auto" w:fill="FFFFFF" w:themeFill="background1"/>
          </w:tcPr>
          <w:p w14:paraId="2B0DEA84" w14:textId="77777777" w:rsidR="00767044" w:rsidRPr="00C610CE" w:rsidRDefault="00767044" w:rsidP="009D25E1">
            <w:pPr>
              <w:pStyle w:val="TablecondensedBold"/>
            </w:pPr>
            <w:r w:rsidRPr="00C610CE">
              <w:t>Status</w:t>
            </w:r>
          </w:p>
          <w:p w14:paraId="4FEA9315" w14:textId="77777777" w:rsidR="00767044" w:rsidRPr="00C610CE" w:rsidRDefault="00767044" w:rsidP="009D25E1">
            <w:pPr>
              <w:pStyle w:val="Tablecondensed"/>
            </w:pPr>
            <w:r w:rsidRPr="00C610CE">
              <w:t>(Complete, in progress or incomplete)</w:t>
            </w:r>
          </w:p>
        </w:tc>
      </w:tr>
      <w:tr w:rsidR="00767044" w14:paraId="1388B22A" w14:textId="77777777" w:rsidTr="00AC5CE3">
        <w:tc>
          <w:tcPr>
            <w:tcW w:w="1696" w:type="dxa"/>
            <w:shd w:val="clear" w:color="auto" w:fill="FFFFFF" w:themeFill="background1"/>
          </w:tcPr>
          <w:p w14:paraId="678F1937" w14:textId="43C730B6" w:rsidR="00767044" w:rsidRPr="00C610CE" w:rsidRDefault="00767044" w:rsidP="009D25E1">
            <w:pPr>
              <w:pStyle w:val="Tablecondensed"/>
            </w:pPr>
            <w:r w:rsidRPr="00A065E9">
              <w:rPr>
                <w:rStyle w:val="Bold"/>
              </w:rPr>
              <w:t>1.</w:t>
            </w:r>
            <w:r>
              <w:t xml:space="preserve"> </w:t>
            </w:r>
            <w:r w:rsidRPr="00C610CE">
              <w:t>Agree on the project idea.</w:t>
            </w:r>
          </w:p>
        </w:tc>
        <w:tc>
          <w:tcPr>
            <w:tcW w:w="1421" w:type="dxa"/>
          </w:tcPr>
          <w:p w14:paraId="77C743AB" w14:textId="77777777" w:rsidR="00767044" w:rsidRPr="006364CE" w:rsidRDefault="00767044" w:rsidP="009D25E1">
            <w:pPr>
              <w:pStyle w:val="Tablecondensed"/>
            </w:pPr>
          </w:p>
        </w:tc>
        <w:tc>
          <w:tcPr>
            <w:tcW w:w="1422" w:type="dxa"/>
          </w:tcPr>
          <w:p w14:paraId="327BFE85" w14:textId="77777777" w:rsidR="00767044" w:rsidRPr="006364CE" w:rsidRDefault="00767044" w:rsidP="009D25E1">
            <w:pPr>
              <w:pStyle w:val="Tablecondensed"/>
            </w:pPr>
          </w:p>
        </w:tc>
        <w:tc>
          <w:tcPr>
            <w:tcW w:w="1422" w:type="dxa"/>
          </w:tcPr>
          <w:p w14:paraId="59DFF07C" w14:textId="77777777" w:rsidR="00767044" w:rsidRPr="006364CE" w:rsidRDefault="00767044" w:rsidP="009D25E1">
            <w:pPr>
              <w:pStyle w:val="Tablecondensed"/>
            </w:pPr>
          </w:p>
        </w:tc>
        <w:tc>
          <w:tcPr>
            <w:tcW w:w="1422" w:type="dxa"/>
          </w:tcPr>
          <w:p w14:paraId="7F19996A" w14:textId="77777777" w:rsidR="00767044" w:rsidRPr="006364CE" w:rsidRDefault="00767044" w:rsidP="009D25E1">
            <w:pPr>
              <w:pStyle w:val="Tablecondensed"/>
            </w:pPr>
          </w:p>
        </w:tc>
        <w:tc>
          <w:tcPr>
            <w:tcW w:w="1422" w:type="dxa"/>
          </w:tcPr>
          <w:p w14:paraId="141F6595" w14:textId="77777777" w:rsidR="00767044" w:rsidRPr="006364CE" w:rsidRDefault="00767044" w:rsidP="009D25E1">
            <w:pPr>
              <w:pStyle w:val="Tablecondensed"/>
            </w:pPr>
          </w:p>
        </w:tc>
      </w:tr>
      <w:tr w:rsidR="00767044" w14:paraId="1EDDB633" w14:textId="77777777" w:rsidTr="00AC5CE3">
        <w:tc>
          <w:tcPr>
            <w:tcW w:w="1696" w:type="dxa"/>
            <w:shd w:val="clear" w:color="auto" w:fill="FFFFFF" w:themeFill="background1"/>
          </w:tcPr>
          <w:p w14:paraId="53755AFA" w14:textId="48A02C10" w:rsidR="00767044" w:rsidRPr="00C610CE" w:rsidRDefault="00767044" w:rsidP="009D25E1">
            <w:pPr>
              <w:pStyle w:val="Tablecondensed"/>
            </w:pPr>
            <w:r w:rsidRPr="00A065E9">
              <w:rPr>
                <w:rStyle w:val="Bold"/>
              </w:rPr>
              <w:t>2.</w:t>
            </w:r>
            <w:r w:rsidRPr="00A065E9">
              <w:t xml:space="preserve"> Plan</w:t>
            </w:r>
            <w:r>
              <w:t>:</w:t>
            </w:r>
            <w:r w:rsidRPr="00C610CE">
              <w:t xml:space="preserve"> who, what, when, why, where and how?</w:t>
            </w:r>
          </w:p>
        </w:tc>
        <w:tc>
          <w:tcPr>
            <w:tcW w:w="1421" w:type="dxa"/>
          </w:tcPr>
          <w:p w14:paraId="582FFD43" w14:textId="77777777" w:rsidR="00767044" w:rsidRPr="006364CE" w:rsidRDefault="00767044" w:rsidP="009D25E1">
            <w:pPr>
              <w:pStyle w:val="Tablecondensed"/>
            </w:pPr>
          </w:p>
        </w:tc>
        <w:tc>
          <w:tcPr>
            <w:tcW w:w="1422" w:type="dxa"/>
          </w:tcPr>
          <w:p w14:paraId="4413E861" w14:textId="77777777" w:rsidR="00767044" w:rsidRPr="006364CE" w:rsidRDefault="00767044" w:rsidP="009D25E1">
            <w:pPr>
              <w:pStyle w:val="Tablecondensed"/>
            </w:pPr>
          </w:p>
        </w:tc>
        <w:tc>
          <w:tcPr>
            <w:tcW w:w="1422" w:type="dxa"/>
          </w:tcPr>
          <w:p w14:paraId="4AC6A070" w14:textId="77777777" w:rsidR="00767044" w:rsidRPr="006364CE" w:rsidRDefault="00767044" w:rsidP="009D25E1">
            <w:pPr>
              <w:pStyle w:val="Tablecondensed"/>
            </w:pPr>
          </w:p>
        </w:tc>
        <w:tc>
          <w:tcPr>
            <w:tcW w:w="1422" w:type="dxa"/>
          </w:tcPr>
          <w:p w14:paraId="4105C24D" w14:textId="77777777" w:rsidR="00767044" w:rsidRPr="006364CE" w:rsidRDefault="00767044" w:rsidP="009D25E1">
            <w:pPr>
              <w:pStyle w:val="Tablecondensed"/>
            </w:pPr>
          </w:p>
        </w:tc>
        <w:tc>
          <w:tcPr>
            <w:tcW w:w="1422" w:type="dxa"/>
          </w:tcPr>
          <w:p w14:paraId="14FBE71B" w14:textId="77777777" w:rsidR="00767044" w:rsidRPr="006364CE" w:rsidRDefault="00767044" w:rsidP="009D25E1">
            <w:pPr>
              <w:pStyle w:val="Tablecondensed"/>
            </w:pPr>
          </w:p>
        </w:tc>
      </w:tr>
      <w:tr w:rsidR="00767044" w14:paraId="3DE8132B" w14:textId="77777777" w:rsidTr="00AC5CE3">
        <w:tc>
          <w:tcPr>
            <w:tcW w:w="1696" w:type="dxa"/>
            <w:shd w:val="clear" w:color="auto" w:fill="FFFFFF" w:themeFill="background1"/>
          </w:tcPr>
          <w:p w14:paraId="3AA38FA1" w14:textId="77777777" w:rsidR="00767044" w:rsidRPr="00A065E9" w:rsidRDefault="00767044" w:rsidP="00A065E9">
            <w:pPr>
              <w:pStyle w:val="Tablecondensed"/>
            </w:pPr>
            <w:r w:rsidRPr="00A065E9">
              <w:rPr>
                <w:rStyle w:val="Bold"/>
              </w:rPr>
              <w:t>3.</w:t>
            </w:r>
            <w:r w:rsidRPr="00A065E9">
              <w:t xml:space="preserve"> Weekly participation in community project.</w:t>
            </w:r>
          </w:p>
        </w:tc>
        <w:tc>
          <w:tcPr>
            <w:tcW w:w="1421" w:type="dxa"/>
          </w:tcPr>
          <w:p w14:paraId="2FC9E9CF" w14:textId="77777777" w:rsidR="00767044" w:rsidRPr="006364CE" w:rsidRDefault="00767044" w:rsidP="009D25E1">
            <w:pPr>
              <w:pStyle w:val="Tablecondensed"/>
            </w:pPr>
          </w:p>
        </w:tc>
        <w:tc>
          <w:tcPr>
            <w:tcW w:w="1422" w:type="dxa"/>
          </w:tcPr>
          <w:p w14:paraId="701B6743" w14:textId="77777777" w:rsidR="00767044" w:rsidRPr="006364CE" w:rsidRDefault="00767044" w:rsidP="009D25E1">
            <w:pPr>
              <w:pStyle w:val="Tablecondensed"/>
            </w:pPr>
          </w:p>
        </w:tc>
        <w:tc>
          <w:tcPr>
            <w:tcW w:w="1422" w:type="dxa"/>
          </w:tcPr>
          <w:p w14:paraId="665576F7" w14:textId="77777777" w:rsidR="00767044" w:rsidRPr="006364CE" w:rsidRDefault="00767044" w:rsidP="009D25E1">
            <w:pPr>
              <w:pStyle w:val="Tablecondensed"/>
            </w:pPr>
          </w:p>
        </w:tc>
        <w:tc>
          <w:tcPr>
            <w:tcW w:w="1422" w:type="dxa"/>
          </w:tcPr>
          <w:p w14:paraId="77C1C4B5" w14:textId="77777777" w:rsidR="00767044" w:rsidRPr="006364CE" w:rsidRDefault="00767044" w:rsidP="009D25E1">
            <w:pPr>
              <w:pStyle w:val="Tablecondensed"/>
            </w:pPr>
          </w:p>
        </w:tc>
        <w:tc>
          <w:tcPr>
            <w:tcW w:w="1422" w:type="dxa"/>
          </w:tcPr>
          <w:p w14:paraId="5FA451EE" w14:textId="77777777" w:rsidR="00767044" w:rsidRPr="006364CE" w:rsidRDefault="00767044" w:rsidP="009D25E1">
            <w:pPr>
              <w:pStyle w:val="Tablecondensed"/>
            </w:pPr>
          </w:p>
        </w:tc>
      </w:tr>
      <w:tr w:rsidR="00767044" w14:paraId="4B4D3A78" w14:textId="77777777" w:rsidTr="00AC5CE3">
        <w:tc>
          <w:tcPr>
            <w:tcW w:w="1696" w:type="dxa"/>
            <w:shd w:val="clear" w:color="auto" w:fill="FFFFFF" w:themeFill="background1"/>
          </w:tcPr>
          <w:p w14:paraId="6BDCD1E9" w14:textId="76021302" w:rsidR="00767044" w:rsidRPr="00A065E9" w:rsidRDefault="00767044" w:rsidP="00A065E9">
            <w:pPr>
              <w:pStyle w:val="Tablecondensed"/>
            </w:pPr>
            <w:r w:rsidRPr="00A065E9">
              <w:rPr>
                <w:rStyle w:val="Bold"/>
              </w:rPr>
              <w:t>4.</w:t>
            </w:r>
            <w:r w:rsidRPr="00A065E9">
              <w:t xml:space="preserve"> Weekly participation in community project.</w:t>
            </w:r>
          </w:p>
        </w:tc>
        <w:tc>
          <w:tcPr>
            <w:tcW w:w="1421" w:type="dxa"/>
          </w:tcPr>
          <w:p w14:paraId="116DB5C2" w14:textId="77777777" w:rsidR="00767044" w:rsidRPr="006364CE" w:rsidRDefault="00767044" w:rsidP="009D25E1">
            <w:pPr>
              <w:pStyle w:val="Tablecondensed"/>
            </w:pPr>
          </w:p>
        </w:tc>
        <w:tc>
          <w:tcPr>
            <w:tcW w:w="1422" w:type="dxa"/>
          </w:tcPr>
          <w:p w14:paraId="38E28C59" w14:textId="77777777" w:rsidR="00767044" w:rsidRPr="006364CE" w:rsidRDefault="00767044" w:rsidP="009D25E1">
            <w:pPr>
              <w:pStyle w:val="Tablecondensed"/>
            </w:pPr>
          </w:p>
        </w:tc>
        <w:tc>
          <w:tcPr>
            <w:tcW w:w="1422" w:type="dxa"/>
          </w:tcPr>
          <w:p w14:paraId="662F0700" w14:textId="77777777" w:rsidR="00767044" w:rsidRPr="006364CE" w:rsidRDefault="00767044" w:rsidP="009D25E1">
            <w:pPr>
              <w:pStyle w:val="Tablecondensed"/>
            </w:pPr>
          </w:p>
        </w:tc>
        <w:tc>
          <w:tcPr>
            <w:tcW w:w="1422" w:type="dxa"/>
          </w:tcPr>
          <w:p w14:paraId="352C6E95" w14:textId="77777777" w:rsidR="00767044" w:rsidRPr="006364CE" w:rsidRDefault="00767044" w:rsidP="009D25E1">
            <w:pPr>
              <w:pStyle w:val="Tablecondensed"/>
            </w:pPr>
          </w:p>
        </w:tc>
        <w:tc>
          <w:tcPr>
            <w:tcW w:w="1422" w:type="dxa"/>
          </w:tcPr>
          <w:p w14:paraId="049B0CF8" w14:textId="77777777" w:rsidR="00767044" w:rsidRPr="006364CE" w:rsidRDefault="00767044" w:rsidP="009D25E1">
            <w:pPr>
              <w:pStyle w:val="Tablecondensed"/>
            </w:pPr>
          </w:p>
        </w:tc>
      </w:tr>
      <w:tr w:rsidR="00767044" w14:paraId="17530919" w14:textId="77777777" w:rsidTr="00AC5CE3">
        <w:tc>
          <w:tcPr>
            <w:tcW w:w="1696" w:type="dxa"/>
            <w:shd w:val="clear" w:color="auto" w:fill="FFFFFF" w:themeFill="background1"/>
          </w:tcPr>
          <w:p w14:paraId="72328131" w14:textId="0D54D06F" w:rsidR="00767044" w:rsidRPr="00A065E9" w:rsidRDefault="00767044" w:rsidP="00A065E9">
            <w:pPr>
              <w:pStyle w:val="Tablecondensed"/>
            </w:pPr>
            <w:r w:rsidRPr="00A065E9">
              <w:rPr>
                <w:rStyle w:val="Bold"/>
              </w:rPr>
              <w:t>5.</w:t>
            </w:r>
            <w:r w:rsidRPr="00A065E9">
              <w:t xml:space="preserve"> Weekly participation in community project.</w:t>
            </w:r>
          </w:p>
        </w:tc>
        <w:tc>
          <w:tcPr>
            <w:tcW w:w="1421" w:type="dxa"/>
          </w:tcPr>
          <w:p w14:paraId="16932DF6" w14:textId="77777777" w:rsidR="00767044" w:rsidRPr="006364CE" w:rsidRDefault="00767044" w:rsidP="009D25E1">
            <w:pPr>
              <w:pStyle w:val="Tablecondensed"/>
            </w:pPr>
          </w:p>
        </w:tc>
        <w:tc>
          <w:tcPr>
            <w:tcW w:w="1422" w:type="dxa"/>
          </w:tcPr>
          <w:p w14:paraId="27570545" w14:textId="77777777" w:rsidR="00767044" w:rsidRPr="006364CE" w:rsidRDefault="00767044" w:rsidP="009D25E1">
            <w:pPr>
              <w:pStyle w:val="Tablecondensed"/>
            </w:pPr>
          </w:p>
        </w:tc>
        <w:tc>
          <w:tcPr>
            <w:tcW w:w="1422" w:type="dxa"/>
          </w:tcPr>
          <w:p w14:paraId="5071E5CF" w14:textId="77777777" w:rsidR="00767044" w:rsidRPr="006364CE" w:rsidRDefault="00767044" w:rsidP="009D25E1">
            <w:pPr>
              <w:pStyle w:val="Tablecondensed"/>
            </w:pPr>
          </w:p>
        </w:tc>
        <w:tc>
          <w:tcPr>
            <w:tcW w:w="1422" w:type="dxa"/>
          </w:tcPr>
          <w:p w14:paraId="3C8A0373" w14:textId="77777777" w:rsidR="00767044" w:rsidRPr="006364CE" w:rsidRDefault="00767044" w:rsidP="009D25E1">
            <w:pPr>
              <w:pStyle w:val="Tablecondensed"/>
            </w:pPr>
          </w:p>
        </w:tc>
        <w:tc>
          <w:tcPr>
            <w:tcW w:w="1422" w:type="dxa"/>
          </w:tcPr>
          <w:p w14:paraId="15B33709" w14:textId="77777777" w:rsidR="00767044" w:rsidRPr="006364CE" w:rsidRDefault="00767044" w:rsidP="009D25E1">
            <w:pPr>
              <w:pStyle w:val="Tablecondensed"/>
            </w:pPr>
          </w:p>
        </w:tc>
      </w:tr>
      <w:tr w:rsidR="00767044" w14:paraId="30BAF3E8" w14:textId="77777777" w:rsidTr="00AC5CE3">
        <w:tc>
          <w:tcPr>
            <w:tcW w:w="1696" w:type="dxa"/>
            <w:shd w:val="clear" w:color="auto" w:fill="FFFFFF" w:themeFill="background1"/>
          </w:tcPr>
          <w:p w14:paraId="363216DF" w14:textId="157CF63A" w:rsidR="00767044" w:rsidRPr="00A065E9" w:rsidRDefault="00767044" w:rsidP="00A065E9">
            <w:pPr>
              <w:pStyle w:val="Tablecondensed"/>
            </w:pPr>
            <w:r w:rsidRPr="00A065E9">
              <w:rPr>
                <w:rStyle w:val="Bold"/>
              </w:rPr>
              <w:t>6.</w:t>
            </w:r>
            <w:r w:rsidRPr="00A065E9">
              <w:t xml:space="preserve"> Weekly participation in community project.</w:t>
            </w:r>
          </w:p>
        </w:tc>
        <w:tc>
          <w:tcPr>
            <w:tcW w:w="1421" w:type="dxa"/>
          </w:tcPr>
          <w:p w14:paraId="3AA43DFB" w14:textId="77777777" w:rsidR="00767044" w:rsidRPr="006364CE" w:rsidRDefault="00767044" w:rsidP="009D25E1">
            <w:pPr>
              <w:pStyle w:val="Tablecondensed"/>
            </w:pPr>
          </w:p>
        </w:tc>
        <w:tc>
          <w:tcPr>
            <w:tcW w:w="1422" w:type="dxa"/>
          </w:tcPr>
          <w:p w14:paraId="49EA9F46" w14:textId="77777777" w:rsidR="00767044" w:rsidRPr="006364CE" w:rsidRDefault="00767044" w:rsidP="009D25E1">
            <w:pPr>
              <w:pStyle w:val="Tablecondensed"/>
            </w:pPr>
          </w:p>
        </w:tc>
        <w:tc>
          <w:tcPr>
            <w:tcW w:w="1422" w:type="dxa"/>
          </w:tcPr>
          <w:p w14:paraId="48ED1925" w14:textId="77777777" w:rsidR="00767044" w:rsidRPr="006364CE" w:rsidRDefault="00767044" w:rsidP="009D25E1">
            <w:pPr>
              <w:pStyle w:val="Tablecondensed"/>
            </w:pPr>
          </w:p>
        </w:tc>
        <w:tc>
          <w:tcPr>
            <w:tcW w:w="1422" w:type="dxa"/>
          </w:tcPr>
          <w:p w14:paraId="4AEA7CAE" w14:textId="77777777" w:rsidR="00767044" w:rsidRPr="006364CE" w:rsidRDefault="00767044" w:rsidP="009D25E1">
            <w:pPr>
              <w:pStyle w:val="Tablecondensed"/>
            </w:pPr>
          </w:p>
        </w:tc>
        <w:tc>
          <w:tcPr>
            <w:tcW w:w="1422" w:type="dxa"/>
          </w:tcPr>
          <w:p w14:paraId="20BDE9B1" w14:textId="77777777" w:rsidR="00767044" w:rsidRPr="006364CE" w:rsidRDefault="00767044" w:rsidP="009D25E1">
            <w:pPr>
              <w:pStyle w:val="Tablecondensed"/>
            </w:pPr>
          </w:p>
        </w:tc>
      </w:tr>
      <w:tr w:rsidR="00767044" w14:paraId="220CEA91" w14:textId="77777777" w:rsidTr="00AC5CE3">
        <w:tc>
          <w:tcPr>
            <w:tcW w:w="1696" w:type="dxa"/>
            <w:shd w:val="clear" w:color="auto" w:fill="FFFFFF" w:themeFill="background1"/>
          </w:tcPr>
          <w:p w14:paraId="2210074A" w14:textId="26053F35" w:rsidR="00767044" w:rsidRPr="00A065E9" w:rsidRDefault="00767044" w:rsidP="00A065E9">
            <w:pPr>
              <w:pStyle w:val="Tablecondensed"/>
            </w:pPr>
            <w:r w:rsidRPr="00A065E9">
              <w:rPr>
                <w:rStyle w:val="Bold"/>
              </w:rPr>
              <w:t>7.</w:t>
            </w:r>
            <w:r w:rsidRPr="00A065E9">
              <w:t xml:space="preserve"> Weekly participation in community project.</w:t>
            </w:r>
          </w:p>
        </w:tc>
        <w:tc>
          <w:tcPr>
            <w:tcW w:w="1421" w:type="dxa"/>
          </w:tcPr>
          <w:p w14:paraId="5BF466AA" w14:textId="77777777" w:rsidR="00767044" w:rsidRPr="006364CE" w:rsidRDefault="00767044" w:rsidP="009D25E1">
            <w:pPr>
              <w:pStyle w:val="Tablecondensed"/>
            </w:pPr>
          </w:p>
        </w:tc>
        <w:tc>
          <w:tcPr>
            <w:tcW w:w="1422" w:type="dxa"/>
          </w:tcPr>
          <w:p w14:paraId="4A137E38" w14:textId="77777777" w:rsidR="00767044" w:rsidRPr="006364CE" w:rsidRDefault="00767044" w:rsidP="009D25E1">
            <w:pPr>
              <w:pStyle w:val="Tablecondensed"/>
            </w:pPr>
          </w:p>
        </w:tc>
        <w:tc>
          <w:tcPr>
            <w:tcW w:w="1422" w:type="dxa"/>
          </w:tcPr>
          <w:p w14:paraId="68DE0AD9" w14:textId="77777777" w:rsidR="00767044" w:rsidRPr="006364CE" w:rsidRDefault="00767044" w:rsidP="009D25E1">
            <w:pPr>
              <w:pStyle w:val="Tablecondensed"/>
            </w:pPr>
          </w:p>
        </w:tc>
        <w:tc>
          <w:tcPr>
            <w:tcW w:w="1422" w:type="dxa"/>
          </w:tcPr>
          <w:p w14:paraId="2953253D" w14:textId="77777777" w:rsidR="00767044" w:rsidRPr="006364CE" w:rsidRDefault="00767044" w:rsidP="009D25E1">
            <w:pPr>
              <w:pStyle w:val="Tablecondensed"/>
            </w:pPr>
          </w:p>
        </w:tc>
        <w:tc>
          <w:tcPr>
            <w:tcW w:w="1422" w:type="dxa"/>
          </w:tcPr>
          <w:p w14:paraId="75C8590B" w14:textId="77777777" w:rsidR="00767044" w:rsidRPr="006364CE" w:rsidRDefault="00767044" w:rsidP="009D25E1">
            <w:pPr>
              <w:pStyle w:val="Tablecondensed"/>
            </w:pPr>
          </w:p>
        </w:tc>
      </w:tr>
      <w:tr w:rsidR="00767044" w14:paraId="51CEA104" w14:textId="77777777" w:rsidTr="00AC5CE3">
        <w:tc>
          <w:tcPr>
            <w:tcW w:w="1696" w:type="dxa"/>
            <w:shd w:val="clear" w:color="auto" w:fill="FFFFFF" w:themeFill="background1"/>
          </w:tcPr>
          <w:p w14:paraId="648F81FC" w14:textId="77777777" w:rsidR="00767044" w:rsidRPr="00A065E9" w:rsidRDefault="00767044" w:rsidP="00A065E9">
            <w:pPr>
              <w:pStyle w:val="Tablecondensed"/>
            </w:pPr>
            <w:r w:rsidRPr="00A065E9">
              <w:rPr>
                <w:rStyle w:val="Bold"/>
              </w:rPr>
              <w:t>8.</w:t>
            </w:r>
            <w:r w:rsidRPr="00A065E9">
              <w:t xml:space="preserve"> Evaluate individual and team performance (Step 5: Reflect)</w:t>
            </w:r>
          </w:p>
        </w:tc>
        <w:tc>
          <w:tcPr>
            <w:tcW w:w="1421" w:type="dxa"/>
          </w:tcPr>
          <w:p w14:paraId="707A7B0F" w14:textId="77777777" w:rsidR="00767044" w:rsidRPr="006364CE" w:rsidRDefault="00767044" w:rsidP="009D25E1">
            <w:pPr>
              <w:pStyle w:val="Tablecondensed"/>
            </w:pPr>
          </w:p>
        </w:tc>
        <w:tc>
          <w:tcPr>
            <w:tcW w:w="1422" w:type="dxa"/>
          </w:tcPr>
          <w:p w14:paraId="25CFD87A" w14:textId="77777777" w:rsidR="00767044" w:rsidRPr="006364CE" w:rsidRDefault="00767044" w:rsidP="009D25E1">
            <w:pPr>
              <w:pStyle w:val="Tablecondensed"/>
            </w:pPr>
          </w:p>
        </w:tc>
        <w:tc>
          <w:tcPr>
            <w:tcW w:w="1422" w:type="dxa"/>
          </w:tcPr>
          <w:p w14:paraId="31B074B2" w14:textId="77777777" w:rsidR="00767044" w:rsidRPr="006364CE" w:rsidRDefault="00767044" w:rsidP="009D25E1">
            <w:pPr>
              <w:pStyle w:val="Tablecondensed"/>
            </w:pPr>
          </w:p>
        </w:tc>
        <w:tc>
          <w:tcPr>
            <w:tcW w:w="1422" w:type="dxa"/>
          </w:tcPr>
          <w:p w14:paraId="5979A93A" w14:textId="77777777" w:rsidR="00767044" w:rsidRPr="006364CE" w:rsidRDefault="00767044" w:rsidP="009D25E1">
            <w:pPr>
              <w:pStyle w:val="Tablecondensed"/>
            </w:pPr>
          </w:p>
        </w:tc>
        <w:tc>
          <w:tcPr>
            <w:tcW w:w="1422" w:type="dxa"/>
          </w:tcPr>
          <w:p w14:paraId="2B5E0ABC" w14:textId="77777777" w:rsidR="00767044" w:rsidRPr="006364CE" w:rsidRDefault="00767044" w:rsidP="009D25E1">
            <w:pPr>
              <w:pStyle w:val="Tablecondensed"/>
            </w:pPr>
          </w:p>
        </w:tc>
      </w:tr>
    </w:tbl>
    <w:p w14:paraId="62191905" w14:textId="74BD6893" w:rsidR="00767044" w:rsidRPr="00AD1C30" w:rsidRDefault="00767044" w:rsidP="00AD1C30">
      <w:pPr>
        <w:pStyle w:val="BodyText"/>
      </w:pPr>
      <w:r w:rsidRPr="00A065E9">
        <w:rPr>
          <w:rStyle w:val="Bold"/>
        </w:rPr>
        <w:t>Part 4:</w:t>
      </w:r>
      <w:r w:rsidRPr="00AD1C30">
        <w:t xml:space="preserve"> Proofread and edit the project plan using the checklist below:</w:t>
      </w:r>
    </w:p>
    <w:tbl>
      <w:tblPr>
        <w:tblStyle w:val="TableGrid"/>
        <w:tblW w:w="0" w:type="auto"/>
        <w:tblLook w:val="04A0" w:firstRow="1" w:lastRow="0" w:firstColumn="1" w:lastColumn="0" w:noHBand="0" w:noVBand="1"/>
      </w:tblPr>
      <w:tblGrid>
        <w:gridCol w:w="4402"/>
        <w:gridCol w:w="4403"/>
      </w:tblGrid>
      <w:tr w:rsidR="00767044" w:rsidRPr="00AD1C30" w14:paraId="27787974" w14:textId="77777777" w:rsidTr="00AC5CE3">
        <w:tc>
          <w:tcPr>
            <w:tcW w:w="4402" w:type="dxa"/>
            <w:shd w:val="clear" w:color="auto" w:fill="00573F"/>
          </w:tcPr>
          <w:p w14:paraId="29FE7D4C" w14:textId="4C467990" w:rsidR="00767044" w:rsidRPr="00A065E9" w:rsidRDefault="00767044" w:rsidP="00A065E9">
            <w:pPr>
              <w:pStyle w:val="Tableheadingcondensed"/>
              <w:rPr>
                <w:rStyle w:val="Bold"/>
              </w:rPr>
            </w:pPr>
            <w:r w:rsidRPr="00A065E9">
              <w:rPr>
                <w:rStyle w:val="Bold"/>
              </w:rPr>
              <w:t>Editing checklist</w:t>
            </w:r>
          </w:p>
        </w:tc>
        <w:tc>
          <w:tcPr>
            <w:tcW w:w="4403" w:type="dxa"/>
            <w:shd w:val="clear" w:color="auto" w:fill="7F3F98"/>
          </w:tcPr>
          <w:p w14:paraId="23199511" w14:textId="77777777" w:rsidR="00767044" w:rsidRPr="00A065E9" w:rsidRDefault="00767044" w:rsidP="00A065E9">
            <w:pPr>
              <w:pStyle w:val="Tableheadingcondensed"/>
              <w:rPr>
                <w:rStyle w:val="Bold"/>
              </w:rPr>
            </w:pPr>
            <w:r w:rsidRPr="00A065E9">
              <w:rPr>
                <w:rStyle w:val="Bold"/>
              </w:rPr>
              <w:t>Tick the box once complete</w:t>
            </w:r>
          </w:p>
        </w:tc>
      </w:tr>
      <w:tr w:rsidR="00767044" w14:paraId="6AD4DF2C" w14:textId="77777777" w:rsidTr="00AC5CE3">
        <w:tc>
          <w:tcPr>
            <w:tcW w:w="4402" w:type="dxa"/>
          </w:tcPr>
          <w:p w14:paraId="2757A4CE" w14:textId="2E32282A" w:rsidR="00767044" w:rsidRPr="00A065E9" w:rsidRDefault="00767044" w:rsidP="00A065E9">
            <w:pPr>
              <w:pStyle w:val="Tablecondensed"/>
            </w:pPr>
            <w:r w:rsidRPr="00A065E9">
              <w:rPr>
                <w:rStyle w:val="Bold"/>
              </w:rPr>
              <w:t>Spelling:</w:t>
            </w:r>
            <w:r w:rsidRPr="00A065E9">
              <w:t xml:space="preserve"> Do you have any red lines under any words?</w:t>
            </w:r>
            <w:r w:rsidRPr="00A065E9">
              <w:br/>
              <w:t>Use spell check.</w:t>
            </w:r>
          </w:p>
        </w:tc>
        <w:tc>
          <w:tcPr>
            <w:tcW w:w="4403" w:type="dxa"/>
          </w:tcPr>
          <w:p w14:paraId="685A49FA" w14:textId="77777777" w:rsidR="00767044" w:rsidRPr="00770921" w:rsidRDefault="00DB0AC2" w:rsidP="00AD1C30">
            <w:pPr>
              <w:pStyle w:val="Tablecondensed"/>
              <w:jc w:val="center"/>
              <w:rPr>
                <w:rFonts w:ascii="Arial" w:hAnsi="Arial"/>
                <w:sz w:val="24"/>
                <w:szCs w:val="24"/>
              </w:rPr>
            </w:pPr>
            <w:sdt>
              <w:sdtPr>
                <w:rPr>
                  <w:color w:val="2B579A"/>
                  <w:shd w:val="clear" w:color="auto" w:fill="E6E6E6"/>
                </w:rPr>
                <w:id w:val="1814747556"/>
                <w14:checkbox>
                  <w14:checked w14:val="0"/>
                  <w14:checkedState w14:val="2612" w14:font="MS Gothic"/>
                  <w14:uncheckedState w14:val="2610" w14:font="MS Gothic"/>
                </w14:checkbox>
              </w:sdtPr>
              <w:sdtEndPr>
                <w:rPr>
                  <w:color w:val="auto"/>
                  <w:shd w:val="clear" w:color="auto" w:fill="auto"/>
                </w:rPr>
              </w:sdtEndPr>
              <w:sdtContent>
                <w:r w:rsidR="00767044" w:rsidRPr="00EE3EFF">
                  <w:rPr>
                    <w:rFonts w:ascii="Segoe UI Symbol" w:hAnsi="Segoe UI Symbol" w:cs="Segoe UI Symbol"/>
                  </w:rPr>
                  <w:t>☐</w:t>
                </w:r>
              </w:sdtContent>
            </w:sdt>
          </w:p>
        </w:tc>
      </w:tr>
      <w:tr w:rsidR="00767044" w14:paraId="13BEFE6D" w14:textId="77777777" w:rsidTr="00AC5CE3">
        <w:tc>
          <w:tcPr>
            <w:tcW w:w="4402" w:type="dxa"/>
          </w:tcPr>
          <w:p w14:paraId="43B39BC1" w14:textId="6BC5DCC3" w:rsidR="00767044" w:rsidRPr="00A065E9" w:rsidRDefault="00767044" w:rsidP="00A065E9">
            <w:pPr>
              <w:pStyle w:val="Tablecondensed"/>
            </w:pPr>
            <w:r w:rsidRPr="00A065E9">
              <w:rPr>
                <w:rStyle w:val="Bold"/>
              </w:rPr>
              <w:t>Capital letters:</w:t>
            </w:r>
            <w:r w:rsidRPr="00A065E9">
              <w:t xml:space="preserve"> At the start of sentences and if I have used ‘I’ stand alone is it a capital?</w:t>
            </w:r>
          </w:p>
        </w:tc>
        <w:tc>
          <w:tcPr>
            <w:tcW w:w="4403" w:type="dxa"/>
          </w:tcPr>
          <w:p w14:paraId="5C6B1986" w14:textId="77777777" w:rsidR="00767044" w:rsidRPr="00770921" w:rsidRDefault="00DB0AC2" w:rsidP="00AD1C30">
            <w:pPr>
              <w:pStyle w:val="Tablecondensed"/>
              <w:jc w:val="center"/>
              <w:rPr>
                <w:rFonts w:ascii="Arial" w:hAnsi="Arial"/>
                <w:sz w:val="24"/>
                <w:szCs w:val="24"/>
              </w:rPr>
            </w:pPr>
            <w:sdt>
              <w:sdtPr>
                <w:rPr>
                  <w:color w:val="2B579A"/>
                  <w:shd w:val="clear" w:color="auto" w:fill="E6E6E6"/>
                </w:rPr>
                <w:id w:val="-489177104"/>
                <w14:checkbox>
                  <w14:checked w14:val="0"/>
                  <w14:checkedState w14:val="2612" w14:font="MS Gothic"/>
                  <w14:uncheckedState w14:val="2610" w14:font="MS Gothic"/>
                </w14:checkbox>
              </w:sdtPr>
              <w:sdtEndPr>
                <w:rPr>
                  <w:color w:val="auto"/>
                  <w:shd w:val="clear" w:color="auto" w:fill="auto"/>
                </w:rPr>
              </w:sdtEndPr>
              <w:sdtContent>
                <w:r w:rsidR="00767044" w:rsidRPr="00EE3EFF">
                  <w:rPr>
                    <w:rFonts w:ascii="Segoe UI Symbol" w:hAnsi="Segoe UI Symbol" w:cs="Segoe UI Symbol"/>
                  </w:rPr>
                  <w:t>☐</w:t>
                </w:r>
              </w:sdtContent>
            </w:sdt>
          </w:p>
        </w:tc>
      </w:tr>
      <w:tr w:rsidR="00767044" w14:paraId="02177C31" w14:textId="77777777" w:rsidTr="00AC5CE3">
        <w:tc>
          <w:tcPr>
            <w:tcW w:w="4402" w:type="dxa"/>
          </w:tcPr>
          <w:p w14:paraId="4AEE60BC" w14:textId="23DAA877" w:rsidR="00767044" w:rsidRPr="00A065E9" w:rsidRDefault="00767044" w:rsidP="00A065E9">
            <w:pPr>
              <w:pStyle w:val="Tablecondensed"/>
            </w:pPr>
            <w:r w:rsidRPr="00A065E9">
              <w:rPr>
                <w:rStyle w:val="Bold"/>
              </w:rPr>
              <w:t>Complete sentences:</w:t>
            </w:r>
            <w:r w:rsidRPr="00A065E9">
              <w:t xml:space="preserve"> Have I used full sentences that make sense if I read it out loud?</w:t>
            </w:r>
          </w:p>
        </w:tc>
        <w:tc>
          <w:tcPr>
            <w:tcW w:w="4403" w:type="dxa"/>
          </w:tcPr>
          <w:p w14:paraId="3601E769" w14:textId="77777777" w:rsidR="00767044" w:rsidRPr="0013360C" w:rsidRDefault="00DB0AC2" w:rsidP="00AD1C30">
            <w:pPr>
              <w:pStyle w:val="Tablecondensed"/>
              <w:jc w:val="center"/>
              <w:rPr>
                <w:rFonts w:ascii="Arial" w:hAnsi="Arial"/>
                <w:b/>
                <w:bCs/>
                <w:sz w:val="24"/>
                <w:szCs w:val="24"/>
              </w:rPr>
            </w:pPr>
            <w:sdt>
              <w:sdtPr>
                <w:id w:val="-859969748"/>
                <w14:checkbox>
                  <w14:checked w14:val="0"/>
                  <w14:checkedState w14:val="2612" w14:font="MS Gothic"/>
                  <w14:uncheckedState w14:val="2610" w14:font="MS Gothic"/>
                </w14:checkbox>
              </w:sdtPr>
              <w:sdtEndPr/>
              <w:sdtContent>
                <w:r w:rsidR="00767044">
                  <w:rPr>
                    <w:rFonts w:ascii="MS Gothic" w:eastAsia="MS Gothic" w:hAnsi="MS Gothic" w:hint="eastAsia"/>
                  </w:rPr>
                  <w:t>☐</w:t>
                </w:r>
              </w:sdtContent>
            </w:sdt>
          </w:p>
        </w:tc>
      </w:tr>
    </w:tbl>
    <w:p w14:paraId="5A041D7F" w14:textId="77777777" w:rsidR="00767044" w:rsidRPr="00E2566F" w:rsidRDefault="00767044" w:rsidP="00E2566F">
      <w:pPr>
        <w:pStyle w:val="BodyText"/>
      </w:pPr>
    </w:p>
    <w:tbl>
      <w:tblPr>
        <w:tblStyle w:val="VCAAclosedtable"/>
        <w:tblW w:w="0" w:type="auto"/>
        <w:jc w:val="center"/>
        <w:tblLook w:val="04A0" w:firstRow="1" w:lastRow="0" w:firstColumn="1" w:lastColumn="0" w:noHBand="0" w:noVBand="1"/>
      </w:tblPr>
      <w:tblGrid>
        <w:gridCol w:w="1722"/>
        <w:gridCol w:w="1815"/>
        <w:gridCol w:w="1876"/>
        <w:gridCol w:w="1765"/>
        <w:gridCol w:w="1747"/>
      </w:tblGrid>
      <w:tr w:rsidR="00767044" w:rsidRPr="00AD1C30" w14:paraId="6326A130" w14:textId="77777777" w:rsidTr="00AD1C30">
        <w:trPr>
          <w:cnfStyle w:val="100000000000" w:firstRow="1" w:lastRow="0" w:firstColumn="0" w:lastColumn="0" w:oddVBand="0" w:evenVBand="0" w:oddHBand="0" w:evenHBand="0" w:firstRowFirstColumn="0" w:firstRowLastColumn="0" w:lastRowFirstColumn="0" w:lastRowLastColumn="0"/>
          <w:jc w:val="center"/>
        </w:trPr>
        <w:tc>
          <w:tcPr>
            <w:tcW w:w="8925" w:type="dxa"/>
            <w:gridSpan w:val="5"/>
            <w:shd w:val="clear" w:color="auto" w:fill="0076A3"/>
          </w:tcPr>
          <w:p w14:paraId="6AEC65BB" w14:textId="3EAACA86" w:rsidR="00767044" w:rsidRPr="00AD1C30" w:rsidRDefault="00767044" w:rsidP="00AD1C30">
            <w:pPr>
              <w:pStyle w:val="Tableheadingcondensed"/>
              <w:jc w:val="center"/>
            </w:pPr>
            <w:r w:rsidRPr="00AD1C30">
              <w:lastRenderedPageBreak/>
              <w:t>Step 2: Activity 2.4 Project plan</w:t>
            </w:r>
          </w:p>
          <w:p w14:paraId="0A07AA8D" w14:textId="1A59317B" w:rsidR="00767044" w:rsidRPr="00AD1C30" w:rsidRDefault="007A02BA" w:rsidP="00AD1C30">
            <w:pPr>
              <w:pStyle w:val="Tableheadingcondensed"/>
              <w:jc w:val="center"/>
            </w:pPr>
            <w:r>
              <w:t>Student reflection</w:t>
            </w:r>
            <w:r w:rsidR="00767044" w:rsidRPr="00AD1C30">
              <w:t>: How well did you go with this step? (Please tick the box below)</w:t>
            </w:r>
          </w:p>
        </w:tc>
      </w:tr>
      <w:tr w:rsidR="00767044" w:rsidRPr="00EE3EFF" w14:paraId="73614559"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722" w:type="dxa"/>
            <w:vAlign w:val="center"/>
          </w:tcPr>
          <w:p w14:paraId="5C029098" w14:textId="77777777" w:rsidR="00767044" w:rsidRPr="00EE3EFF" w:rsidRDefault="00DB0AC2" w:rsidP="00DA73B8">
            <w:pPr>
              <w:pStyle w:val="Tablecondensed"/>
              <w:jc w:val="center"/>
            </w:pPr>
            <w:sdt>
              <w:sdtPr>
                <w:id w:val="-1462963240"/>
                <w14:checkbox>
                  <w14:checked w14:val="0"/>
                  <w14:checkedState w14:val="2612" w14:font="MS Gothic"/>
                  <w14:uncheckedState w14:val="2610" w14:font="MS Gothic"/>
                </w14:checkbox>
              </w:sdtPr>
              <w:sdtEndPr/>
              <w:sdtContent>
                <w:r w:rsidR="00767044">
                  <w:rPr>
                    <w:rFonts w:ascii="MS Gothic" w:eastAsia="MS Gothic" w:hAnsi="MS Gothic" w:hint="eastAsia"/>
                  </w:rPr>
                  <w:t>☐</w:t>
                </w:r>
              </w:sdtContent>
            </w:sdt>
            <w:r w:rsidR="00767044" w:rsidRPr="00EE3EFF">
              <w:t>Not Submitted</w:t>
            </w:r>
          </w:p>
        </w:tc>
        <w:tc>
          <w:tcPr>
            <w:tcW w:w="1815" w:type="dxa"/>
            <w:vAlign w:val="center"/>
          </w:tcPr>
          <w:p w14:paraId="6971EF1C" w14:textId="77777777" w:rsidR="00767044" w:rsidRPr="00EE3EFF" w:rsidRDefault="00DB0AC2" w:rsidP="00DA73B8">
            <w:pPr>
              <w:pStyle w:val="Tablecondensed"/>
              <w:jc w:val="center"/>
            </w:pPr>
            <w:sdt>
              <w:sdtPr>
                <w:rPr>
                  <w:color w:val="2B579A"/>
                  <w:shd w:val="clear" w:color="auto" w:fill="E6E6E6"/>
                </w:rPr>
                <w:id w:val="121428729"/>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Beginning</w:t>
            </w:r>
          </w:p>
        </w:tc>
        <w:tc>
          <w:tcPr>
            <w:tcW w:w="1876" w:type="dxa"/>
            <w:vAlign w:val="center"/>
          </w:tcPr>
          <w:p w14:paraId="52EEE17C"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530564502"/>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Consolidating</w:t>
            </w:r>
          </w:p>
        </w:tc>
        <w:tc>
          <w:tcPr>
            <w:tcW w:w="1765" w:type="dxa"/>
            <w:vAlign w:val="center"/>
          </w:tcPr>
          <w:p w14:paraId="314D237F"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012569105"/>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Achieving</w:t>
            </w:r>
          </w:p>
        </w:tc>
        <w:tc>
          <w:tcPr>
            <w:tcW w:w="1747" w:type="dxa"/>
            <w:vAlign w:val="center"/>
          </w:tcPr>
          <w:p w14:paraId="7757839E"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528563969"/>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Excelling</w:t>
            </w:r>
          </w:p>
        </w:tc>
      </w:tr>
      <w:tr w:rsidR="00767044" w:rsidRPr="00EE3EFF" w14:paraId="3C821EA4" w14:textId="77777777" w:rsidTr="00AD1C30">
        <w:trPr>
          <w:cnfStyle w:val="000000010000" w:firstRow="0" w:lastRow="0" w:firstColumn="0" w:lastColumn="0" w:oddVBand="0" w:evenVBand="0" w:oddHBand="0" w:evenHBand="1" w:firstRowFirstColumn="0" w:firstRowLastColumn="0" w:lastRowFirstColumn="0" w:lastRowLastColumn="0"/>
          <w:jc w:val="center"/>
        </w:trPr>
        <w:tc>
          <w:tcPr>
            <w:tcW w:w="8925" w:type="dxa"/>
            <w:gridSpan w:val="5"/>
          </w:tcPr>
          <w:p w14:paraId="75AE5865" w14:textId="2DAE8AD5" w:rsidR="00767044" w:rsidRPr="00EE3EFF" w:rsidRDefault="007A02BA" w:rsidP="00AD1C30">
            <w:pPr>
              <w:pStyle w:val="Tablecondensed"/>
            </w:pPr>
            <w:r>
              <w:t>Student comment</w:t>
            </w:r>
            <w:r w:rsidR="00767044" w:rsidRPr="00EE3EFF">
              <w:t xml:space="preserve"> (</w:t>
            </w:r>
            <w:r w:rsidR="00A065E9">
              <w:t>o</w:t>
            </w:r>
            <w:r w:rsidR="00767044" w:rsidRPr="00EE3EFF">
              <w:t>ptional):</w:t>
            </w:r>
          </w:p>
        </w:tc>
      </w:tr>
      <w:tr w:rsidR="00767044" w:rsidRPr="00AD1C30" w14:paraId="79754A13" w14:textId="77777777" w:rsidTr="00AD1C30">
        <w:trPr>
          <w:cnfStyle w:val="000000100000" w:firstRow="0" w:lastRow="0" w:firstColumn="0" w:lastColumn="0" w:oddVBand="0" w:evenVBand="0" w:oddHBand="1" w:evenHBand="0" w:firstRowFirstColumn="0" w:firstRowLastColumn="0" w:lastRowFirstColumn="0" w:lastRowLastColumn="0"/>
          <w:jc w:val="center"/>
        </w:trPr>
        <w:tc>
          <w:tcPr>
            <w:tcW w:w="8925" w:type="dxa"/>
            <w:gridSpan w:val="5"/>
            <w:shd w:val="clear" w:color="auto" w:fill="0076A3"/>
          </w:tcPr>
          <w:p w14:paraId="66DE4E78" w14:textId="368918A2" w:rsidR="00767044" w:rsidRPr="00AD1C30" w:rsidRDefault="007A02BA" w:rsidP="00AD1C30">
            <w:pPr>
              <w:pStyle w:val="Tableheadingcondensed"/>
              <w:jc w:val="center"/>
              <w:rPr>
                <w:b/>
                <w:bCs/>
                <w:lang w:val="en-AU"/>
              </w:rPr>
            </w:pPr>
            <w:r>
              <w:rPr>
                <w:b/>
                <w:bCs/>
                <w:lang w:val="en-AU"/>
              </w:rPr>
              <w:t>Teacher feedback</w:t>
            </w:r>
          </w:p>
        </w:tc>
      </w:tr>
      <w:tr w:rsidR="00767044" w:rsidRPr="00EE3EFF" w14:paraId="6B014CA0"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722" w:type="dxa"/>
            <w:vAlign w:val="center"/>
          </w:tcPr>
          <w:p w14:paraId="23A7BE1B" w14:textId="77777777" w:rsidR="00767044" w:rsidRPr="00EE3EFF" w:rsidRDefault="00DB0AC2" w:rsidP="00DA73B8">
            <w:pPr>
              <w:pStyle w:val="Tablecondensed"/>
              <w:jc w:val="center"/>
              <w:rPr>
                <w:lang w:val="en-AU"/>
              </w:rPr>
            </w:pPr>
            <w:sdt>
              <w:sdtPr>
                <w:rPr>
                  <w:color w:val="2B579A"/>
                  <w:shd w:val="clear" w:color="auto" w:fill="E6E6E6"/>
                </w:rPr>
                <w:id w:val="-245270062"/>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Not Submitted</w:t>
            </w:r>
          </w:p>
        </w:tc>
        <w:tc>
          <w:tcPr>
            <w:tcW w:w="1815" w:type="dxa"/>
            <w:vAlign w:val="center"/>
          </w:tcPr>
          <w:p w14:paraId="7534C761" w14:textId="77777777" w:rsidR="00767044" w:rsidRPr="00EE3EFF" w:rsidRDefault="00DB0AC2" w:rsidP="00DA73B8">
            <w:pPr>
              <w:pStyle w:val="Tablecondensed"/>
              <w:jc w:val="center"/>
              <w:rPr>
                <w:lang w:val="en-AU"/>
              </w:rPr>
            </w:pPr>
            <w:sdt>
              <w:sdtPr>
                <w:rPr>
                  <w:color w:val="2B579A"/>
                  <w:shd w:val="clear" w:color="auto" w:fill="E6E6E6"/>
                </w:rPr>
                <w:id w:val="-1145498935"/>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Beginning</w:t>
            </w:r>
          </w:p>
        </w:tc>
        <w:tc>
          <w:tcPr>
            <w:tcW w:w="1876" w:type="dxa"/>
            <w:vAlign w:val="center"/>
          </w:tcPr>
          <w:p w14:paraId="04D1CF93"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39813208"/>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Consolidating</w:t>
            </w:r>
          </w:p>
        </w:tc>
        <w:tc>
          <w:tcPr>
            <w:tcW w:w="1765" w:type="dxa"/>
            <w:vAlign w:val="center"/>
          </w:tcPr>
          <w:p w14:paraId="0014ED22"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298450570"/>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Achieving</w:t>
            </w:r>
          </w:p>
        </w:tc>
        <w:tc>
          <w:tcPr>
            <w:tcW w:w="1747" w:type="dxa"/>
            <w:vAlign w:val="center"/>
          </w:tcPr>
          <w:p w14:paraId="3DD9E3B4"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300040739"/>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Excelling</w:t>
            </w:r>
          </w:p>
        </w:tc>
      </w:tr>
      <w:tr w:rsidR="00767044" w:rsidRPr="00E96466" w14:paraId="1B35CDED" w14:textId="77777777" w:rsidTr="00AD1C30">
        <w:trPr>
          <w:cnfStyle w:val="000000100000" w:firstRow="0" w:lastRow="0" w:firstColumn="0" w:lastColumn="0" w:oddVBand="0" w:evenVBand="0" w:oddHBand="1" w:evenHBand="0" w:firstRowFirstColumn="0" w:firstRowLastColumn="0" w:lastRowFirstColumn="0" w:lastRowLastColumn="0"/>
          <w:trHeight w:val="1448"/>
          <w:jc w:val="center"/>
        </w:trPr>
        <w:tc>
          <w:tcPr>
            <w:tcW w:w="1722" w:type="dxa"/>
          </w:tcPr>
          <w:p w14:paraId="2BE5949B" w14:textId="77777777" w:rsidR="00767044" w:rsidRPr="00A065E9" w:rsidRDefault="00767044" w:rsidP="00A065E9">
            <w:pPr>
              <w:pStyle w:val="Tablecondensed"/>
            </w:pPr>
            <w:r w:rsidRPr="00A065E9">
              <w:rPr>
                <w:rStyle w:val="Bold"/>
              </w:rPr>
              <w:t>Not Submitted:</w:t>
            </w:r>
            <w:r w:rsidRPr="00A065E9">
              <w:t xml:space="preserve"> No work has been submitted or attempted for this activity. </w:t>
            </w:r>
          </w:p>
        </w:tc>
        <w:tc>
          <w:tcPr>
            <w:tcW w:w="1815" w:type="dxa"/>
          </w:tcPr>
          <w:p w14:paraId="2182C92A" w14:textId="77777777" w:rsidR="00767044" w:rsidRPr="00A065E9" w:rsidRDefault="00767044" w:rsidP="00A065E9">
            <w:pPr>
              <w:pStyle w:val="Tablecondensed"/>
            </w:pPr>
            <w:r w:rsidRPr="00A065E9">
              <w:rPr>
                <w:rStyle w:val="Bold"/>
              </w:rPr>
              <w:t>Beginning:</w:t>
            </w:r>
            <w:r w:rsidRPr="00A065E9">
              <w:t xml:space="preserve"> You have attempted some aspects of the project plan. To bump it up, make sure that each all parts of the project plan are complete and that you have gone through the editing checklist. </w:t>
            </w:r>
          </w:p>
        </w:tc>
        <w:tc>
          <w:tcPr>
            <w:tcW w:w="1876" w:type="dxa"/>
          </w:tcPr>
          <w:p w14:paraId="316C1558" w14:textId="77777777" w:rsidR="00767044" w:rsidRPr="00A065E9" w:rsidRDefault="00767044" w:rsidP="00A065E9">
            <w:pPr>
              <w:pStyle w:val="Tablecondensed"/>
            </w:pPr>
            <w:r w:rsidRPr="00A065E9">
              <w:rPr>
                <w:rStyle w:val="Bold"/>
              </w:rPr>
              <w:t>Consolidating:</w:t>
            </w:r>
            <w:r w:rsidRPr="00A065E9">
              <w:t xml:space="preserve"> You have completed all parts of the project plan with basic responses. To bump it up, add more specific details into your project plan and make sure you complete the edit checklist. </w:t>
            </w:r>
          </w:p>
        </w:tc>
        <w:tc>
          <w:tcPr>
            <w:tcW w:w="1765" w:type="dxa"/>
          </w:tcPr>
          <w:p w14:paraId="1A7B9694" w14:textId="77777777" w:rsidR="00767044" w:rsidRPr="00A065E9" w:rsidRDefault="00767044" w:rsidP="00A065E9">
            <w:pPr>
              <w:pStyle w:val="Tablecondensed"/>
            </w:pPr>
            <w:r w:rsidRPr="00A065E9">
              <w:rPr>
                <w:rStyle w:val="Bold"/>
              </w:rPr>
              <w:t>Achieving:</w:t>
            </w:r>
            <w:r w:rsidRPr="00A065E9">
              <w:t xml:space="preserve"> You have completed all parts of the project plan. Your responses included detailed and specific information. To bump it up, use the edit checklist to check over your project plan.  </w:t>
            </w:r>
          </w:p>
        </w:tc>
        <w:tc>
          <w:tcPr>
            <w:tcW w:w="1747" w:type="dxa"/>
          </w:tcPr>
          <w:p w14:paraId="124C7BCB" w14:textId="77777777" w:rsidR="00767044" w:rsidRPr="00A065E9" w:rsidRDefault="00767044" w:rsidP="00A065E9">
            <w:pPr>
              <w:pStyle w:val="Tablecondensed"/>
            </w:pPr>
            <w:r w:rsidRPr="00A065E9">
              <w:rPr>
                <w:rStyle w:val="Bold"/>
              </w:rPr>
              <w:t>Excelling:</w:t>
            </w:r>
            <w:r w:rsidRPr="00A065E9">
              <w:t xml:space="preserve"> You have created a project plan with detailed and specific information. You have edited and checked over your responses. Keep up the great work! </w:t>
            </w:r>
          </w:p>
        </w:tc>
      </w:tr>
    </w:tbl>
    <w:p w14:paraId="2CC0E511" w14:textId="37CB2ECC" w:rsidR="00767044" w:rsidRPr="00A84A3C" w:rsidRDefault="00767044" w:rsidP="00AD1C30">
      <w:pPr>
        <w:pStyle w:val="Heading2"/>
      </w:pPr>
      <w:bookmarkStart w:id="45" w:name="_Toc211332718"/>
      <w:bookmarkStart w:id="46" w:name="_Toc212215017"/>
      <w:r w:rsidRPr="00A84A3C">
        <w:t>Activity 2.5 Numeracy – Identify the mathematics</w:t>
      </w:r>
      <w:bookmarkEnd w:id="45"/>
      <w:bookmarkEnd w:id="46"/>
    </w:p>
    <w:p w14:paraId="7F2089F9" w14:textId="77777777" w:rsidR="00767044" w:rsidRPr="0038450B" w:rsidRDefault="00767044" w:rsidP="00AD1C30">
      <w:pPr>
        <w:pStyle w:val="BodyText"/>
        <w:rPr>
          <w:rFonts w:eastAsia="Arial"/>
        </w:rPr>
      </w:pPr>
      <w:r w:rsidRPr="00A065E9">
        <w:rPr>
          <w:rStyle w:val="Bold"/>
        </w:rPr>
        <w:t>Numeracy problem-solving cycle:</w:t>
      </w:r>
      <w:r w:rsidRPr="0038450B">
        <w:rPr>
          <w:rFonts w:eastAsia="Arial"/>
        </w:rPr>
        <w:t xml:space="preserve"> </w:t>
      </w:r>
      <w:r w:rsidRPr="00A065E9">
        <w:t xml:space="preserve">You will use the numeracy cycle below to demonstrate your </w:t>
      </w:r>
      <w:r w:rsidRPr="0038450B">
        <w:t>numeracy skills and knowledge relevant to your group</w:t>
      </w:r>
      <w:r>
        <w:t xml:space="preserve"> </w:t>
      </w:r>
      <w:r w:rsidRPr="0038450B">
        <w:t>project.</w:t>
      </w:r>
    </w:p>
    <w:p w14:paraId="1E5A1CA1" w14:textId="77777777" w:rsidR="00767044" w:rsidRPr="00A065E9" w:rsidRDefault="00767044" w:rsidP="00767044">
      <w:pPr>
        <w:spacing w:line="240" w:lineRule="auto"/>
        <w:jc w:val="center"/>
        <w:rPr>
          <w:rStyle w:val="BodyTextChar"/>
        </w:rPr>
      </w:pPr>
      <w:r>
        <w:rPr>
          <w:noProof/>
        </w:rPr>
        <mc:AlternateContent>
          <mc:Choice Requires="wps">
            <w:drawing>
              <wp:anchor distT="0" distB="0" distL="114300" distR="114300" simplePos="0" relativeHeight="251667456" behindDoc="0" locked="0" layoutInCell="1" allowOverlap="1" wp14:anchorId="66254112" wp14:editId="1A2F320A">
                <wp:simplePos x="0" y="0"/>
                <wp:positionH relativeFrom="column">
                  <wp:posOffset>2440940</wp:posOffset>
                </wp:positionH>
                <wp:positionV relativeFrom="paragraph">
                  <wp:posOffset>182880</wp:posOffset>
                </wp:positionV>
                <wp:extent cx="736979" cy="382137"/>
                <wp:effectExtent l="12700" t="12700" r="12700" b="12065"/>
                <wp:wrapNone/>
                <wp:docPr id="2007694737" name="Rectangl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36979" cy="382137"/>
                        </a:xfrm>
                        <a:prstGeom prst="rect">
                          <a:avLst/>
                        </a:prstGeom>
                        <a:noFill/>
                      </wps:spPr>
                      <wps:style>
                        <a:lnRef idx="2">
                          <a:schemeClr val="dk1"/>
                        </a:lnRef>
                        <a:fillRef idx="1">
                          <a:schemeClr val="lt1"/>
                        </a:fillRef>
                        <a:effectRef idx="0">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11662BEB" id="Rectangle 2" o:spid="_x0000_s1026" alt="&quot;&quot;" style="position:absolute;margin-left:192.2pt;margin-top:14.4pt;width:58.05pt;height:30.1pt;z-index:25166745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e9xGSwIAAO4EAAAOAAAAZHJzL2Uyb0RvYy54bWysVE1vGjEQvVfqf7B8L8tCGhKUJUJEqSpF&#10;CWpS5Wy8Nqzq9bhjw0J/fcfeZYlS1EPVixl73nw93uzN7b42bKfQV2ALng+GnCkroazsuuDfX+4/&#10;XXHmg7ClMGBVwQ/K89vZxw83jZuqEWzAlAoZJbF+2riCb0Jw0yzzcqNq4QfglCWnBqxFoCuusxJF&#10;Q9lrk42Gw8usASwdglTe0+td6+SzlF9rJcOT1l4FZgpOvYV0YjpX8cxmN2K6RuE2lezaEP/QRS0q&#10;S0X7VHciCLbF6o9UdSURPOgwkFBnoHUlVZqBpsmH76Z53gin0ixEjnc9Tf7/pZWPu2e3RKKhcX7q&#10;yYxT7DXW8Zf6Y/tE1qEnS+0Dk/Q4GV9eT645k+QaX43y8SSSmZ2CHfrwRUHNolFwpP8iUSR2Dz60&#10;0CMk1rJwXxkT30+dJCscjIoAY78pzaqSao9SoiQStTDIdoL+3vJH3nWQkDFEU8Y+KD8XZMIxqMPG&#10;MJWE0wcOzwWeqvXoVBFs6APrygL+PVi3+OPU7axx7BWUhyUyhFay3sn7inh8ED4sBZJGSc20d+GJ&#10;Dm2gKTh0FmcbwF/n3iOepENezhrSfMH9z61AxZn5aklU1/nFRVySdLn4PBnRBd96Vm89dlsvgHjP&#10;acOdTGbEB3M0NUL9Sus5j1XJJayk2gWXAY+XRWh3kRZcqvk8wWgxnAgP9tnJmDyyGnXysn8V6Dox&#10;BVLhIxz3Q0zfaarFxkgL820AXSXBnXjt+KalSpLtPgBxa9/eE+r0mZr9BgAA//8DAFBLAwQUAAYA&#10;CAAAACEAWHoWld8AAAAJAQAADwAAAGRycy9kb3ducmV2LnhtbEyPwU7DMBBE70j8g7VI3KhN2qIQ&#10;sqmqSgjBiRZarm5skoh4HcVumvw9y6kcV/s08yZfja4Vg+1D4wnhfqZAWCq9aahC+Px4vktBhKjJ&#10;6NaTRZhsgFVxfZXrzPgzbe2wi5XgEAqZRqhj7DIpQ1lbp8PMd5b49+17pyOffSVNr88c7lqZKPUg&#10;nW6IG2rd2U1ty5/dySHsh1eSbyHE5DBfv798bSbfbCfE25tx/QQi2jFeYPjTZ3Uo2OnoT2SCaBHm&#10;6WLBKEKS8gQGlkotQRwR0kcFssjl/wXFLwAAAP//AwBQSwECLQAUAAYACAAAACEAtoM4kv4AAADh&#10;AQAAEwAAAAAAAAAAAAAAAAAAAAAAW0NvbnRlbnRfVHlwZXNdLnhtbFBLAQItABQABgAIAAAAIQA4&#10;/SH/1gAAAJQBAAALAAAAAAAAAAAAAAAAAC8BAABfcmVscy8ucmVsc1BLAQItABQABgAIAAAAIQAl&#10;e9xGSwIAAO4EAAAOAAAAAAAAAAAAAAAAAC4CAABkcnMvZTJvRG9jLnhtbFBLAQItABQABgAIAAAA&#10;IQBYehaV3wAAAAkBAAAPAAAAAAAAAAAAAAAAAKUEAABkcnMvZG93bnJldi54bWxQSwUGAAAAAAQA&#10;BADzAAAAsQUAAAAA&#10;" filled="f" strokecolor="black [3200]" strokeweight="2pt"/>
            </w:pict>
          </mc:Fallback>
        </mc:AlternateContent>
      </w:r>
      <w:r>
        <w:rPr>
          <w:noProof/>
        </w:rPr>
        <w:drawing>
          <wp:inline distT="0" distB="0" distL="0" distR="0" wp14:anchorId="73221042" wp14:editId="162B01D2">
            <wp:extent cx="2469425" cy="2165871"/>
            <wp:effectExtent l="0" t="0" r="7620" b="6350"/>
            <wp:docPr id="1004674947" name="Picture 1004674947" descr="A diagram of the numeracy problem-solving cycle, showing the four stages: identify the mathematics, act on and use mathematics, evaluate and reflect, and lastly, communicate and report. The first stage, 'identify the mathematics', has a black border, indicating this stage will be used in the upcoming activ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4674947" name="Picture 1004674947" descr="A diagram of the numeracy problem-solving cycle, showing the four stages: identify the mathematics, act on and use mathematics, evaluate and reflect, and lastly, communicate and report. The first stage, 'identify the mathematics', has a black border, indicating this stage will be used in the upcoming activity."/>
                    <pic:cNvPicPr/>
                  </pic:nvPicPr>
                  <pic:blipFill>
                    <a:blip r:embed="rId43">
                      <a:extLst>
                        <a:ext uri="{28A0092B-C50C-407E-A947-70E740481C1C}">
                          <a14:useLocalDpi xmlns:a14="http://schemas.microsoft.com/office/drawing/2010/main" val="0"/>
                        </a:ext>
                      </a:extLst>
                    </a:blip>
                    <a:stretch>
                      <a:fillRect/>
                    </a:stretch>
                  </pic:blipFill>
                  <pic:spPr>
                    <a:xfrm>
                      <a:off x="0" y="0"/>
                      <a:ext cx="2482996" cy="2177774"/>
                    </a:xfrm>
                    <a:prstGeom prst="rect">
                      <a:avLst/>
                    </a:prstGeom>
                  </pic:spPr>
                </pic:pic>
              </a:graphicData>
            </a:graphic>
          </wp:inline>
        </w:drawing>
      </w:r>
    </w:p>
    <w:p w14:paraId="02091A0B" w14:textId="1C54E342" w:rsidR="00767044" w:rsidRDefault="00EA6126" w:rsidP="00A065E9">
      <w:pPr>
        <w:pStyle w:val="BodyText"/>
      </w:pPr>
      <w:r w:rsidRPr="00A065E9">
        <w:rPr>
          <w:noProof/>
        </w:rPr>
        <w:drawing>
          <wp:inline distT="0" distB="0" distL="0" distR="0" wp14:anchorId="5C92A8E5" wp14:editId="01664611">
            <wp:extent cx="286938" cy="252000"/>
            <wp:effectExtent l="0" t="0" r="5715" b="2540"/>
            <wp:docPr id="1279033366"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AD1C30" w:rsidRPr="00A065E9">
        <w:t xml:space="preserve"> </w:t>
      </w:r>
      <w:r w:rsidR="000614CB" w:rsidRPr="00A065E9">
        <w:rPr>
          <w:noProof/>
        </w:rPr>
        <w:drawing>
          <wp:inline distT="0" distB="0" distL="0" distR="0" wp14:anchorId="550748E4" wp14:editId="13843C8E">
            <wp:extent cx="239882" cy="252000"/>
            <wp:effectExtent l="0" t="0" r="1905" b="2540"/>
            <wp:docPr id="1462654221"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AD1C30" w:rsidRPr="00A065E9">
        <w:t xml:space="preserve"> </w:t>
      </w:r>
      <w:r w:rsidR="0019162D" w:rsidRPr="00A065E9">
        <w:rPr>
          <w:noProof/>
        </w:rPr>
        <w:drawing>
          <wp:inline distT="0" distB="0" distL="0" distR="0" wp14:anchorId="244DAFDD" wp14:editId="53606C67">
            <wp:extent cx="286094" cy="252000"/>
            <wp:effectExtent l="0" t="0" r="0" b="2540"/>
            <wp:docPr id="179826249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AD1C30" w:rsidRPr="00A065E9">
        <w:t xml:space="preserve"> </w:t>
      </w:r>
      <w:r w:rsidR="00A66B01" w:rsidRPr="00A065E9">
        <w:rPr>
          <w:noProof/>
        </w:rPr>
        <w:drawing>
          <wp:inline distT="0" distB="0" distL="0" distR="0" wp14:anchorId="7F9F1B30" wp14:editId="15E2F3D4">
            <wp:extent cx="272090" cy="252000"/>
            <wp:effectExtent l="0" t="0" r="0" b="2540"/>
            <wp:docPr id="1255381242"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AD1C30" w:rsidRPr="00A065E9">
        <w:t xml:space="preserve"> </w:t>
      </w:r>
      <w:r w:rsidR="00767044" w:rsidRPr="00A065E9">
        <w:rPr>
          <w:rStyle w:val="Bold"/>
        </w:rPr>
        <w:t>Part 1:</w:t>
      </w:r>
      <w:r w:rsidR="00767044" w:rsidRPr="00A065E9">
        <w:t xml:space="preserve"> As</w:t>
      </w:r>
      <w:r w:rsidR="00767044">
        <w:t xml:space="preserve"> a team complete the numeracy pre-project survey reflection questions below. </w:t>
      </w:r>
    </w:p>
    <w:p w14:paraId="3238CB66" w14:textId="29B3EFFF" w:rsidR="00767044" w:rsidRPr="00A065E9" w:rsidRDefault="00767044" w:rsidP="00A065E9">
      <w:pPr>
        <w:pStyle w:val="BodyList"/>
        <w:numPr>
          <w:ilvl w:val="0"/>
          <w:numId w:val="29"/>
        </w:numPr>
      </w:pPr>
      <w:r w:rsidRPr="00A065E9">
        <w:t>List your group members’ names below.</w:t>
      </w:r>
    </w:p>
    <w:tbl>
      <w:tblPr>
        <w:tblStyle w:val="TableGrid"/>
        <w:tblW w:w="0" w:type="auto"/>
        <w:tblInd w:w="279" w:type="dxa"/>
        <w:tblLook w:val="04A0" w:firstRow="1" w:lastRow="0" w:firstColumn="1" w:lastColumn="0" w:noHBand="0" w:noVBand="1"/>
      </w:tblPr>
      <w:tblGrid>
        <w:gridCol w:w="8384"/>
      </w:tblGrid>
      <w:tr w:rsidR="00767044" w14:paraId="3600408C" w14:textId="77777777" w:rsidTr="00AD1C30">
        <w:tc>
          <w:tcPr>
            <w:tcW w:w="8384" w:type="dxa"/>
          </w:tcPr>
          <w:p w14:paraId="1120E510" w14:textId="77777777" w:rsidR="00767044" w:rsidRDefault="00767044" w:rsidP="00AD1C30">
            <w:pPr>
              <w:pStyle w:val="BodyText"/>
              <w:rPr>
                <w:rFonts w:eastAsia="Arial"/>
                <w:b/>
                <w:bCs/>
              </w:rPr>
            </w:pPr>
          </w:p>
        </w:tc>
      </w:tr>
    </w:tbl>
    <w:p w14:paraId="525BBD30" w14:textId="77777777" w:rsidR="00767044" w:rsidRPr="00A065E9" w:rsidRDefault="00767044" w:rsidP="00A065E9">
      <w:pPr>
        <w:pStyle w:val="BodyList"/>
      </w:pPr>
      <w:r w:rsidRPr="00A065E9">
        <w:t>What is your group's project goal/aim/purpose?</w:t>
      </w:r>
    </w:p>
    <w:tbl>
      <w:tblPr>
        <w:tblStyle w:val="TableGrid"/>
        <w:tblW w:w="0" w:type="auto"/>
        <w:tblInd w:w="279" w:type="dxa"/>
        <w:tblLook w:val="04A0" w:firstRow="1" w:lastRow="0" w:firstColumn="1" w:lastColumn="0" w:noHBand="0" w:noVBand="1"/>
      </w:tblPr>
      <w:tblGrid>
        <w:gridCol w:w="8384"/>
      </w:tblGrid>
      <w:tr w:rsidR="00767044" w14:paraId="3E1ED565" w14:textId="77777777" w:rsidTr="00AD1C30">
        <w:tc>
          <w:tcPr>
            <w:tcW w:w="8384" w:type="dxa"/>
          </w:tcPr>
          <w:p w14:paraId="168D19AE" w14:textId="77777777" w:rsidR="00767044" w:rsidRDefault="00767044" w:rsidP="00AD1C30">
            <w:pPr>
              <w:pStyle w:val="BodyText"/>
              <w:rPr>
                <w:rFonts w:eastAsia="Arial"/>
                <w:b/>
                <w:bCs/>
              </w:rPr>
            </w:pPr>
          </w:p>
        </w:tc>
      </w:tr>
    </w:tbl>
    <w:p w14:paraId="0D753B40" w14:textId="77777777" w:rsidR="00767044" w:rsidRPr="00A065E9" w:rsidRDefault="00767044" w:rsidP="00A065E9">
      <w:pPr>
        <w:pStyle w:val="BodyList"/>
      </w:pPr>
      <w:r w:rsidRPr="00A065E9">
        <w:t xml:space="preserve">What numeracy skills does your group require for this project? </w:t>
      </w:r>
    </w:p>
    <w:tbl>
      <w:tblPr>
        <w:tblStyle w:val="TableGrid"/>
        <w:tblW w:w="0" w:type="auto"/>
        <w:tblInd w:w="279" w:type="dxa"/>
        <w:tblLook w:val="04A0" w:firstRow="1" w:lastRow="0" w:firstColumn="1" w:lastColumn="0" w:noHBand="0" w:noVBand="1"/>
      </w:tblPr>
      <w:tblGrid>
        <w:gridCol w:w="8384"/>
      </w:tblGrid>
      <w:tr w:rsidR="00767044" w14:paraId="761101AD" w14:textId="77777777" w:rsidTr="00AD1C30">
        <w:tc>
          <w:tcPr>
            <w:tcW w:w="8384" w:type="dxa"/>
          </w:tcPr>
          <w:p w14:paraId="3A840718" w14:textId="77777777" w:rsidR="00767044" w:rsidRDefault="00767044" w:rsidP="00AD1C30">
            <w:pPr>
              <w:pStyle w:val="BodyText"/>
            </w:pPr>
          </w:p>
        </w:tc>
      </w:tr>
    </w:tbl>
    <w:p w14:paraId="3E2FF537" w14:textId="77777777" w:rsidR="00767044" w:rsidRPr="00A065E9" w:rsidRDefault="00767044" w:rsidP="00A065E9">
      <w:pPr>
        <w:pStyle w:val="BodyList"/>
      </w:pPr>
      <w:r w:rsidRPr="00A065E9">
        <w:t>As a group, how are you all feeling about starting your project? Tick one box from the list below.</w:t>
      </w:r>
    </w:p>
    <w:tbl>
      <w:tblPr>
        <w:tblStyle w:val="TableGrid"/>
        <w:tblW w:w="0" w:type="auto"/>
        <w:tblInd w:w="360" w:type="dxa"/>
        <w:tblLook w:val="04A0" w:firstRow="1" w:lastRow="0" w:firstColumn="1" w:lastColumn="0" w:noHBand="0" w:noVBand="1"/>
      </w:tblPr>
      <w:tblGrid>
        <w:gridCol w:w="1732"/>
        <w:gridCol w:w="1728"/>
        <w:gridCol w:w="1728"/>
        <w:gridCol w:w="1728"/>
        <w:gridCol w:w="1741"/>
      </w:tblGrid>
      <w:tr w:rsidR="00767044" w:rsidRPr="00873ED8" w14:paraId="443F25D7" w14:textId="77777777" w:rsidTr="00873ED8">
        <w:tc>
          <w:tcPr>
            <w:tcW w:w="1761" w:type="dxa"/>
            <w:shd w:val="clear" w:color="auto" w:fill="00573F"/>
          </w:tcPr>
          <w:p w14:paraId="50DF026A" w14:textId="64B78183" w:rsidR="00767044" w:rsidRPr="00873ED8" w:rsidRDefault="00767044" w:rsidP="00873ED8">
            <w:pPr>
              <w:pStyle w:val="Tableheadingcondensed"/>
              <w:jc w:val="center"/>
              <w:rPr>
                <w:b/>
                <w:bCs/>
              </w:rPr>
            </w:pPr>
            <w:r w:rsidRPr="00873ED8">
              <w:rPr>
                <w:b/>
                <w:bCs/>
              </w:rPr>
              <w:t>1</w:t>
            </w:r>
            <w:r w:rsidR="00873ED8" w:rsidRPr="00873ED8">
              <w:rPr>
                <w:b/>
                <w:bCs/>
              </w:rPr>
              <w:t>–</w:t>
            </w:r>
            <w:r w:rsidRPr="00873ED8">
              <w:rPr>
                <w:b/>
                <w:bCs/>
              </w:rPr>
              <w:t>Poor</w:t>
            </w:r>
          </w:p>
          <w:sdt>
            <w:sdtPr>
              <w:rPr>
                <w:b/>
                <w:bCs/>
                <w:shd w:val="clear" w:color="auto" w:fill="00573F"/>
              </w:rPr>
              <w:id w:val="2047947827"/>
              <w14:checkbox>
                <w14:checked w14:val="0"/>
                <w14:checkedState w14:val="2612" w14:font="MS Gothic"/>
                <w14:uncheckedState w14:val="2610" w14:font="MS Gothic"/>
              </w14:checkbox>
            </w:sdtPr>
            <w:sdtEndPr/>
            <w:sdtContent>
              <w:p w14:paraId="166C88A2" w14:textId="77777777" w:rsidR="00767044" w:rsidRPr="00873ED8" w:rsidRDefault="00767044" w:rsidP="00873ED8">
                <w:pPr>
                  <w:pStyle w:val="Tableheadingcondensed"/>
                  <w:jc w:val="center"/>
                  <w:rPr>
                    <w:b/>
                    <w:bCs/>
                    <w:color w:val="202124"/>
                    <w:shd w:val="clear" w:color="auto" w:fill="FFFFFF"/>
                  </w:rPr>
                </w:pPr>
                <w:r w:rsidRPr="00873ED8">
                  <w:rPr>
                    <w:rFonts w:ascii="Segoe UI Symbol" w:eastAsia="MS Gothic" w:hAnsi="Segoe UI Symbol" w:cs="Segoe UI Symbol"/>
                    <w:b/>
                    <w:bCs/>
                    <w:shd w:val="clear" w:color="auto" w:fill="00573F"/>
                  </w:rPr>
                  <w:t>☐</w:t>
                </w:r>
              </w:p>
            </w:sdtContent>
          </w:sdt>
        </w:tc>
        <w:tc>
          <w:tcPr>
            <w:tcW w:w="1761" w:type="dxa"/>
            <w:shd w:val="clear" w:color="auto" w:fill="00573F"/>
          </w:tcPr>
          <w:p w14:paraId="5CC26672" w14:textId="77777777" w:rsidR="00767044" w:rsidRPr="00873ED8" w:rsidRDefault="00767044" w:rsidP="00873ED8">
            <w:pPr>
              <w:pStyle w:val="Tableheadingcondensed"/>
              <w:jc w:val="center"/>
              <w:rPr>
                <w:b/>
                <w:bCs/>
              </w:rPr>
            </w:pPr>
            <w:r w:rsidRPr="00873ED8">
              <w:rPr>
                <w:b/>
                <w:bCs/>
              </w:rPr>
              <w:t>2</w:t>
            </w:r>
          </w:p>
          <w:sdt>
            <w:sdtPr>
              <w:rPr>
                <w:b/>
                <w:bCs/>
                <w:shd w:val="clear" w:color="auto" w:fill="00573F"/>
              </w:rPr>
              <w:id w:val="-901051958"/>
              <w14:checkbox>
                <w14:checked w14:val="0"/>
                <w14:checkedState w14:val="2612" w14:font="MS Gothic"/>
                <w14:uncheckedState w14:val="2610" w14:font="MS Gothic"/>
              </w14:checkbox>
            </w:sdtPr>
            <w:sdtEndPr/>
            <w:sdtContent>
              <w:p w14:paraId="28E11B14" w14:textId="77777777" w:rsidR="00767044" w:rsidRPr="00873ED8" w:rsidRDefault="00767044" w:rsidP="00873ED8">
                <w:pPr>
                  <w:pStyle w:val="Tableheadingcondensed"/>
                  <w:jc w:val="center"/>
                  <w:rPr>
                    <w:b/>
                    <w:bCs/>
                    <w:color w:val="202124"/>
                    <w:shd w:val="clear" w:color="auto" w:fill="FFFFFF"/>
                  </w:rPr>
                </w:pPr>
                <w:r w:rsidRPr="00873ED8">
                  <w:rPr>
                    <w:rFonts w:ascii="MS Gothic" w:eastAsia="MS Gothic" w:hAnsi="MS Gothic" w:hint="eastAsia"/>
                    <w:b/>
                    <w:bCs/>
                    <w:shd w:val="clear" w:color="auto" w:fill="00573F"/>
                  </w:rPr>
                  <w:t>☐</w:t>
                </w:r>
              </w:p>
            </w:sdtContent>
          </w:sdt>
        </w:tc>
        <w:tc>
          <w:tcPr>
            <w:tcW w:w="1761" w:type="dxa"/>
            <w:shd w:val="clear" w:color="auto" w:fill="00573F"/>
          </w:tcPr>
          <w:p w14:paraId="5ED884D0" w14:textId="77777777" w:rsidR="00767044" w:rsidRPr="00873ED8" w:rsidRDefault="00767044" w:rsidP="00873ED8">
            <w:pPr>
              <w:pStyle w:val="Tableheadingcondensed"/>
              <w:jc w:val="center"/>
              <w:rPr>
                <w:b/>
                <w:bCs/>
              </w:rPr>
            </w:pPr>
            <w:r w:rsidRPr="00873ED8">
              <w:rPr>
                <w:b/>
                <w:bCs/>
              </w:rPr>
              <w:t>3</w:t>
            </w:r>
          </w:p>
          <w:sdt>
            <w:sdtPr>
              <w:rPr>
                <w:b/>
                <w:bCs/>
                <w:shd w:val="clear" w:color="auto" w:fill="00573F"/>
              </w:rPr>
              <w:id w:val="124046901"/>
              <w14:checkbox>
                <w14:checked w14:val="0"/>
                <w14:checkedState w14:val="2612" w14:font="MS Gothic"/>
                <w14:uncheckedState w14:val="2610" w14:font="MS Gothic"/>
              </w14:checkbox>
            </w:sdtPr>
            <w:sdtEndPr/>
            <w:sdtContent>
              <w:p w14:paraId="336C0265" w14:textId="77777777" w:rsidR="00767044" w:rsidRPr="00873ED8" w:rsidRDefault="00767044" w:rsidP="00873ED8">
                <w:pPr>
                  <w:pStyle w:val="Tableheadingcondensed"/>
                  <w:jc w:val="center"/>
                  <w:rPr>
                    <w:b/>
                    <w:bCs/>
                    <w:color w:val="202124"/>
                    <w:shd w:val="clear" w:color="auto" w:fill="FFFFFF"/>
                  </w:rPr>
                </w:pPr>
                <w:r w:rsidRPr="00873ED8">
                  <w:rPr>
                    <w:rFonts w:ascii="MS Gothic" w:eastAsia="MS Gothic" w:hAnsi="MS Gothic" w:hint="eastAsia"/>
                    <w:b/>
                    <w:bCs/>
                    <w:shd w:val="clear" w:color="auto" w:fill="00573F"/>
                  </w:rPr>
                  <w:t>☐</w:t>
                </w:r>
              </w:p>
            </w:sdtContent>
          </w:sdt>
        </w:tc>
        <w:tc>
          <w:tcPr>
            <w:tcW w:w="1761" w:type="dxa"/>
            <w:shd w:val="clear" w:color="auto" w:fill="00573F"/>
          </w:tcPr>
          <w:p w14:paraId="51A4A692" w14:textId="77777777" w:rsidR="00767044" w:rsidRPr="00873ED8" w:rsidRDefault="00767044" w:rsidP="00873ED8">
            <w:pPr>
              <w:pStyle w:val="Tableheadingcondensed"/>
              <w:jc w:val="center"/>
              <w:rPr>
                <w:b/>
                <w:bCs/>
              </w:rPr>
            </w:pPr>
            <w:r w:rsidRPr="00873ED8">
              <w:rPr>
                <w:b/>
                <w:bCs/>
              </w:rPr>
              <w:t>4</w:t>
            </w:r>
          </w:p>
          <w:sdt>
            <w:sdtPr>
              <w:rPr>
                <w:b/>
                <w:bCs/>
                <w:shd w:val="clear" w:color="auto" w:fill="00573F"/>
              </w:rPr>
              <w:id w:val="617410907"/>
              <w14:checkbox>
                <w14:checked w14:val="0"/>
                <w14:checkedState w14:val="2612" w14:font="MS Gothic"/>
                <w14:uncheckedState w14:val="2610" w14:font="MS Gothic"/>
              </w14:checkbox>
            </w:sdtPr>
            <w:sdtEndPr/>
            <w:sdtContent>
              <w:p w14:paraId="34970CA0" w14:textId="77777777" w:rsidR="00767044" w:rsidRPr="00873ED8" w:rsidRDefault="00767044" w:rsidP="00873ED8">
                <w:pPr>
                  <w:pStyle w:val="Tableheadingcondensed"/>
                  <w:jc w:val="center"/>
                  <w:rPr>
                    <w:b/>
                    <w:bCs/>
                    <w:color w:val="202124"/>
                    <w:shd w:val="clear" w:color="auto" w:fill="FFFFFF"/>
                  </w:rPr>
                </w:pPr>
                <w:r w:rsidRPr="00873ED8">
                  <w:rPr>
                    <w:rFonts w:ascii="MS Gothic" w:eastAsia="MS Gothic" w:hAnsi="MS Gothic" w:hint="eastAsia"/>
                    <w:b/>
                    <w:bCs/>
                    <w:shd w:val="clear" w:color="auto" w:fill="00573F"/>
                  </w:rPr>
                  <w:t>☐</w:t>
                </w:r>
              </w:p>
            </w:sdtContent>
          </w:sdt>
        </w:tc>
        <w:tc>
          <w:tcPr>
            <w:tcW w:w="1761" w:type="dxa"/>
            <w:shd w:val="clear" w:color="auto" w:fill="00573F"/>
          </w:tcPr>
          <w:p w14:paraId="21CC2AF2" w14:textId="1B1A84F9" w:rsidR="00767044" w:rsidRPr="00873ED8" w:rsidRDefault="00767044" w:rsidP="00873ED8">
            <w:pPr>
              <w:pStyle w:val="Tableheadingcondensed"/>
              <w:jc w:val="center"/>
              <w:rPr>
                <w:b/>
                <w:bCs/>
              </w:rPr>
            </w:pPr>
            <w:r w:rsidRPr="00873ED8">
              <w:rPr>
                <w:b/>
                <w:bCs/>
              </w:rPr>
              <w:t>5</w:t>
            </w:r>
            <w:r w:rsidR="00873ED8" w:rsidRPr="00873ED8">
              <w:rPr>
                <w:b/>
                <w:bCs/>
              </w:rPr>
              <w:t>–</w:t>
            </w:r>
            <w:r w:rsidRPr="00873ED8">
              <w:rPr>
                <w:b/>
                <w:bCs/>
              </w:rPr>
              <w:t>Excellent</w:t>
            </w:r>
          </w:p>
          <w:sdt>
            <w:sdtPr>
              <w:rPr>
                <w:b/>
                <w:bCs/>
                <w:color w:val="auto"/>
              </w:rPr>
              <w:id w:val="-1680267620"/>
              <w14:checkbox>
                <w14:checked w14:val="0"/>
                <w14:checkedState w14:val="2612" w14:font="MS Gothic"/>
                <w14:uncheckedState w14:val="2610" w14:font="MS Gothic"/>
              </w14:checkbox>
            </w:sdtPr>
            <w:sdtEndPr/>
            <w:sdtContent>
              <w:p w14:paraId="5E6ADA22" w14:textId="11802163" w:rsidR="00767044" w:rsidRPr="00873ED8" w:rsidRDefault="00767044" w:rsidP="00873ED8">
                <w:pPr>
                  <w:pStyle w:val="Tableheadingcondensed"/>
                  <w:jc w:val="center"/>
                  <w:rPr>
                    <w:b/>
                    <w:bCs/>
                    <w:color w:val="auto"/>
                  </w:rPr>
                </w:pPr>
                <w:r w:rsidRPr="00873ED8">
                  <w:rPr>
                    <w:rFonts w:ascii="MS Gothic" w:hAnsi="MS Gothic" w:hint="eastAsia"/>
                    <w:b/>
                    <w:bCs/>
                    <w:color w:val="auto"/>
                  </w:rPr>
                  <w:t>☐</w:t>
                </w:r>
              </w:p>
            </w:sdtContent>
          </w:sdt>
        </w:tc>
      </w:tr>
    </w:tbl>
    <w:p w14:paraId="78BC3DF0" w14:textId="77777777" w:rsidR="00767044" w:rsidRPr="00A065E9" w:rsidRDefault="00767044" w:rsidP="00A065E9">
      <w:pPr>
        <w:pStyle w:val="BodyList"/>
      </w:pPr>
      <w:r w:rsidRPr="00A065E9">
        <w:t>As a group, how are you all feeling about the numeracy required for this project? Tick one box from the list below.</w:t>
      </w:r>
    </w:p>
    <w:tbl>
      <w:tblPr>
        <w:tblStyle w:val="TableGrid"/>
        <w:tblW w:w="0" w:type="auto"/>
        <w:tblInd w:w="360" w:type="dxa"/>
        <w:tblLook w:val="04A0" w:firstRow="1" w:lastRow="0" w:firstColumn="1" w:lastColumn="0" w:noHBand="0" w:noVBand="1"/>
      </w:tblPr>
      <w:tblGrid>
        <w:gridCol w:w="1692"/>
        <w:gridCol w:w="1680"/>
        <w:gridCol w:w="1680"/>
        <w:gridCol w:w="1681"/>
        <w:gridCol w:w="1712"/>
      </w:tblGrid>
      <w:tr w:rsidR="00767044" w:rsidRPr="00873ED8" w14:paraId="6349D03F" w14:textId="77777777" w:rsidTr="00AC5CE3">
        <w:tc>
          <w:tcPr>
            <w:tcW w:w="1692" w:type="dxa"/>
            <w:shd w:val="clear" w:color="auto" w:fill="7F3F98"/>
          </w:tcPr>
          <w:p w14:paraId="68A11D04" w14:textId="666C9428" w:rsidR="00767044" w:rsidRPr="00873ED8" w:rsidRDefault="00767044" w:rsidP="00873ED8">
            <w:pPr>
              <w:pStyle w:val="Tableheadingcondensed"/>
              <w:jc w:val="center"/>
              <w:rPr>
                <w:b/>
                <w:bCs/>
              </w:rPr>
            </w:pPr>
            <w:r w:rsidRPr="00873ED8">
              <w:rPr>
                <w:b/>
                <w:bCs/>
              </w:rPr>
              <w:t>1</w:t>
            </w:r>
            <w:r w:rsidR="00873ED8" w:rsidRPr="00873ED8">
              <w:rPr>
                <w:b/>
                <w:bCs/>
              </w:rPr>
              <w:t>–</w:t>
            </w:r>
            <w:r w:rsidRPr="00873ED8">
              <w:rPr>
                <w:b/>
                <w:bCs/>
              </w:rPr>
              <w:t>Poor</w:t>
            </w:r>
          </w:p>
          <w:sdt>
            <w:sdtPr>
              <w:rPr>
                <w:b/>
                <w:bCs/>
              </w:rPr>
              <w:id w:val="-2053066785"/>
              <w14:checkbox>
                <w14:checked w14:val="0"/>
                <w14:checkedState w14:val="2612" w14:font="MS Gothic"/>
                <w14:uncheckedState w14:val="2610" w14:font="MS Gothic"/>
              </w14:checkbox>
            </w:sdtPr>
            <w:sdtEndPr/>
            <w:sdtContent>
              <w:p w14:paraId="10A2E46F" w14:textId="0DB8AD94" w:rsidR="00767044" w:rsidRPr="00873ED8" w:rsidRDefault="00767044" w:rsidP="00873ED8">
                <w:pPr>
                  <w:pStyle w:val="Tableheadingcondensed"/>
                  <w:jc w:val="center"/>
                  <w:rPr>
                    <w:b/>
                    <w:bCs/>
                  </w:rPr>
                </w:pPr>
                <w:r w:rsidRPr="00873ED8">
                  <w:rPr>
                    <w:rFonts w:ascii="Segoe UI Symbol" w:hAnsi="Segoe UI Symbol"/>
                    <w:b/>
                    <w:bCs/>
                  </w:rPr>
                  <w:t>☐</w:t>
                </w:r>
              </w:p>
            </w:sdtContent>
          </w:sdt>
        </w:tc>
        <w:tc>
          <w:tcPr>
            <w:tcW w:w="1680" w:type="dxa"/>
            <w:shd w:val="clear" w:color="auto" w:fill="7F3F98"/>
          </w:tcPr>
          <w:p w14:paraId="542220BC" w14:textId="77777777" w:rsidR="00767044" w:rsidRPr="00873ED8" w:rsidRDefault="00767044" w:rsidP="00873ED8">
            <w:pPr>
              <w:pStyle w:val="Tableheadingcondensed"/>
              <w:jc w:val="center"/>
              <w:rPr>
                <w:b/>
                <w:bCs/>
              </w:rPr>
            </w:pPr>
            <w:r w:rsidRPr="00873ED8">
              <w:rPr>
                <w:b/>
                <w:bCs/>
              </w:rPr>
              <w:t>2</w:t>
            </w:r>
          </w:p>
          <w:sdt>
            <w:sdtPr>
              <w:rPr>
                <w:b/>
                <w:bCs/>
                <w:shd w:val="clear" w:color="auto" w:fill="7F3F98"/>
              </w:rPr>
              <w:id w:val="1361168216"/>
              <w14:checkbox>
                <w14:checked w14:val="0"/>
                <w14:checkedState w14:val="2612" w14:font="MS Gothic"/>
                <w14:uncheckedState w14:val="2610" w14:font="MS Gothic"/>
              </w14:checkbox>
            </w:sdtPr>
            <w:sdtEndPr/>
            <w:sdtContent>
              <w:p w14:paraId="3C4E9ECB" w14:textId="77777777" w:rsidR="00767044" w:rsidRPr="00873ED8" w:rsidRDefault="00767044" w:rsidP="00873ED8">
                <w:pPr>
                  <w:pStyle w:val="Tableheadingcondensed"/>
                  <w:jc w:val="center"/>
                  <w:rPr>
                    <w:b/>
                    <w:bCs/>
                    <w:shd w:val="clear" w:color="auto" w:fill="FFFFFF"/>
                  </w:rPr>
                </w:pPr>
                <w:r w:rsidRPr="00873ED8">
                  <w:rPr>
                    <w:rFonts w:ascii="Segoe UI Symbol" w:eastAsia="MS Gothic" w:hAnsi="Segoe UI Symbol" w:cs="Segoe UI Symbol"/>
                    <w:b/>
                    <w:bCs/>
                    <w:shd w:val="clear" w:color="auto" w:fill="7F3F98"/>
                  </w:rPr>
                  <w:t>☐</w:t>
                </w:r>
              </w:p>
            </w:sdtContent>
          </w:sdt>
        </w:tc>
        <w:tc>
          <w:tcPr>
            <w:tcW w:w="1680" w:type="dxa"/>
            <w:shd w:val="clear" w:color="auto" w:fill="7F3F98"/>
          </w:tcPr>
          <w:p w14:paraId="2F2EAB10" w14:textId="77777777" w:rsidR="00767044" w:rsidRPr="00873ED8" w:rsidRDefault="00767044" w:rsidP="00873ED8">
            <w:pPr>
              <w:pStyle w:val="Tableheadingcondensed"/>
              <w:jc w:val="center"/>
              <w:rPr>
                <w:b/>
                <w:bCs/>
              </w:rPr>
            </w:pPr>
            <w:r w:rsidRPr="00873ED8">
              <w:rPr>
                <w:b/>
                <w:bCs/>
              </w:rPr>
              <w:t>3</w:t>
            </w:r>
          </w:p>
          <w:sdt>
            <w:sdtPr>
              <w:rPr>
                <w:b/>
                <w:bCs/>
                <w:shd w:val="clear" w:color="auto" w:fill="7F3F98"/>
              </w:rPr>
              <w:id w:val="-666861527"/>
              <w14:checkbox>
                <w14:checked w14:val="0"/>
                <w14:checkedState w14:val="2612" w14:font="MS Gothic"/>
                <w14:uncheckedState w14:val="2610" w14:font="MS Gothic"/>
              </w14:checkbox>
            </w:sdtPr>
            <w:sdtEndPr/>
            <w:sdtContent>
              <w:p w14:paraId="2C654C12" w14:textId="77777777" w:rsidR="00767044" w:rsidRPr="00873ED8" w:rsidRDefault="00767044" w:rsidP="00873ED8">
                <w:pPr>
                  <w:pStyle w:val="Tableheadingcondensed"/>
                  <w:jc w:val="center"/>
                  <w:rPr>
                    <w:b/>
                    <w:bCs/>
                    <w:shd w:val="clear" w:color="auto" w:fill="FFFFFF"/>
                  </w:rPr>
                </w:pPr>
                <w:r w:rsidRPr="00873ED8">
                  <w:rPr>
                    <w:rFonts w:ascii="Segoe UI Symbol" w:eastAsia="MS Gothic" w:hAnsi="Segoe UI Symbol" w:cs="Segoe UI Symbol"/>
                    <w:b/>
                    <w:bCs/>
                    <w:shd w:val="clear" w:color="auto" w:fill="7F3F98"/>
                  </w:rPr>
                  <w:t>☐</w:t>
                </w:r>
              </w:p>
            </w:sdtContent>
          </w:sdt>
        </w:tc>
        <w:tc>
          <w:tcPr>
            <w:tcW w:w="1681" w:type="dxa"/>
            <w:shd w:val="clear" w:color="auto" w:fill="7F3F98"/>
          </w:tcPr>
          <w:p w14:paraId="45241E6A" w14:textId="77777777" w:rsidR="00767044" w:rsidRPr="00873ED8" w:rsidRDefault="00767044" w:rsidP="00873ED8">
            <w:pPr>
              <w:pStyle w:val="Tableheadingcondensed"/>
              <w:jc w:val="center"/>
              <w:rPr>
                <w:b/>
                <w:bCs/>
              </w:rPr>
            </w:pPr>
            <w:r w:rsidRPr="00873ED8">
              <w:rPr>
                <w:b/>
                <w:bCs/>
              </w:rPr>
              <w:t>4</w:t>
            </w:r>
          </w:p>
          <w:sdt>
            <w:sdtPr>
              <w:rPr>
                <w:b/>
                <w:bCs/>
                <w:shd w:val="clear" w:color="auto" w:fill="7F3F98"/>
              </w:rPr>
              <w:id w:val="85047459"/>
              <w14:checkbox>
                <w14:checked w14:val="0"/>
                <w14:checkedState w14:val="2612" w14:font="MS Gothic"/>
                <w14:uncheckedState w14:val="2610" w14:font="MS Gothic"/>
              </w14:checkbox>
            </w:sdtPr>
            <w:sdtEndPr/>
            <w:sdtContent>
              <w:p w14:paraId="15AF941D" w14:textId="77777777" w:rsidR="00767044" w:rsidRPr="00873ED8" w:rsidRDefault="00767044" w:rsidP="00873ED8">
                <w:pPr>
                  <w:pStyle w:val="Tableheadingcondensed"/>
                  <w:jc w:val="center"/>
                  <w:rPr>
                    <w:b/>
                    <w:bCs/>
                    <w:shd w:val="clear" w:color="auto" w:fill="FFFFFF"/>
                  </w:rPr>
                </w:pPr>
                <w:r w:rsidRPr="00873ED8">
                  <w:rPr>
                    <w:rFonts w:ascii="MS Gothic" w:eastAsia="MS Gothic" w:hAnsi="MS Gothic" w:hint="eastAsia"/>
                    <w:b/>
                    <w:bCs/>
                    <w:shd w:val="clear" w:color="auto" w:fill="7F3F98"/>
                  </w:rPr>
                  <w:t>☐</w:t>
                </w:r>
              </w:p>
            </w:sdtContent>
          </w:sdt>
        </w:tc>
        <w:tc>
          <w:tcPr>
            <w:tcW w:w="1712" w:type="dxa"/>
            <w:shd w:val="clear" w:color="auto" w:fill="7F3F98"/>
          </w:tcPr>
          <w:p w14:paraId="0BD1DA94" w14:textId="41AB8B22" w:rsidR="00767044" w:rsidRPr="00873ED8" w:rsidRDefault="00767044" w:rsidP="00873ED8">
            <w:pPr>
              <w:pStyle w:val="Tableheadingcondensed"/>
              <w:jc w:val="center"/>
              <w:rPr>
                <w:b/>
                <w:bCs/>
              </w:rPr>
            </w:pPr>
            <w:r w:rsidRPr="00873ED8">
              <w:rPr>
                <w:b/>
                <w:bCs/>
              </w:rPr>
              <w:t>5</w:t>
            </w:r>
            <w:r w:rsidR="00873ED8" w:rsidRPr="00873ED8">
              <w:rPr>
                <w:b/>
                <w:bCs/>
              </w:rPr>
              <w:t>–</w:t>
            </w:r>
            <w:r w:rsidRPr="00873ED8">
              <w:rPr>
                <w:b/>
                <w:bCs/>
              </w:rPr>
              <w:t>Excellent</w:t>
            </w:r>
          </w:p>
          <w:sdt>
            <w:sdtPr>
              <w:rPr>
                <w:b/>
                <w:bCs/>
              </w:rPr>
              <w:id w:val="-1534035637"/>
              <w14:checkbox>
                <w14:checked w14:val="0"/>
                <w14:checkedState w14:val="2612" w14:font="MS Gothic"/>
                <w14:uncheckedState w14:val="2610" w14:font="MS Gothic"/>
              </w14:checkbox>
            </w:sdtPr>
            <w:sdtEndPr/>
            <w:sdtContent>
              <w:p w14:paraId="022868D1" w14:textId="7C68E209" w:rsidR="00767044" w:rsidRPr="00873ED8" w:rsidRDefault="00767044" w:rsidP="00873ED8">
                <w:pPr>
                  <w:pStyle w:val="Tableheadingcondensed"/>
                  <w:jc w:val="center"/>
                  <w:rPr>
                    <w:b/>
                    <w:bCs/>
                  </w:rPr>
                </w:pPr>
                <w:r w:rsidRPr="00873ED8">
                  <w:rPr>
                    <w:rFonts w:ascii="Segoe UI Symbol" w:hAnsi="Segoe UI Symbol"/>
                    <w:b/>
                    <w:bCs/>
                  </w:rPr>
                  <w:t>☐</w:t>
                </w:r>
              </w:p>
            </w:sdtContent>
          </w:sdt>
        </w:tc>
      </w:tr>
    </w:tbl>
    <w:p w14:paraId="68B8AC97" w14:textId="77777777" w:rsidR="00767044" w:rsidRPr="00A065E9" w:rsidRDefault="00767044" w:rsidP="00A065E9">
      <w:pPr>
        <w:pStyle w:val="BodyList"/>
      </w:pPr>
      <w:r w:rsidRPr="00A065E9">
        <w:t>As a group, outline some new numeracy skills you think will be needed for your project.</w:t>
      </w:r>
    </w:p>
    <w:tbl>
      <w:tblPr>
        <w:tblStyle w:val="TableGrid"/>
        <w:tblW w:w="0" w:type="auto"/>
        <w:tblInd w:w="279" w:type="dxa"/>
        <w:tblLook w:val="04A0" w:firstRow="1" w:lastRow="0" w:firstColumn="1" w:lastColumn="0" w:noHBand="0" w:noVBand="1"/>
      </w:tblPr>
      <w:tblGrid>
        <w:gridCol w:w="8384"/>
      </w:tblGrid>
      <w:tr w:rsidR="00767044" w14:paraId="6ED6B735" w14:textId="77777777" w:rsidTr="00AD1C30">
        <w:tc>
          <w:tcPr>
            <w:tcW w:w="8384" w:type="dxa"/>
          </w:tcPr>
          <w:p w14:paraId="57659374" w14:textId="77777777" w:rsidR="00767044" w:rsidRDefault="00767044" w:rsidP="00AD1C30">
            <w:pPr>
              <w:pStyle w:val="BodyText"/>
            </w:pPr>
          </w:p>
        </w:tc>
      </w:tr>
    </w:tbl>
    <w:p w14:paraId="2136816E" w14:textId="7494C022" w:rsidR="00767044" w:rsidRPr="00A065E9" w:rsidRDefault="00767044" w:rsidP="00A065E9">
      <w:pPr>
        <w:pStyle w:val="BodyList"/>
      </w:pPr>
      <w:r w:rsidRPr="00A065E9">
        <w:t>What mathematical tools will your group be likely to use? (E.g. digital/spreadsheets, tables, data collection tools such as google forms.)</w:t>
      </w:r>
    </w:p>
    <w:tbl>
      <w:tblPr>
        <w:tblStyle w:val="TableGrid"/>
        <w:tblW w:w="0" w:type="auto"/>
        <w:tblInd w:w="279" w:type="dxa"/>
        <w:tblLook w:val="04A0" w:firstRow="1" w:lastRow="0" w:firstColumn="1" w:lastColumn="0" w:noHBand="0" w:noVBand="1"/>
      </w:tblPr>
      <w:tblGrid>
        <w:gridCol w:w="8384"/>
      </w:tblGrid>
      <w:tr w:rsidR="00767044" w14:paraId="08DF6250" w14:textId="77777777" w:rsidTr="00AD1C30">
        <w:tc>
          <w:tcPr>
            <w:tcW w:w="8384" w:type="dxa"/>
          </w:tcPr>
          <w:p w14:paraId="637E8C75" w14:textId="77777777" w:rsidR="00767044" w:rsidRDefault="00767044" w:rsidP="00AD1C30">
            <w:pPr>
              <w:pStyle w:val="BodyText"/>
            </w:pPr>
          </w:p>
        </w:tc>
      </w:tr>
    </w:tbl>
    <w:p w14:paraId="1DD2037D" w14:textId="77777777" w:rsidR="00767044" w:rsidRPr="00A065E9" w:rsidRDefault="00767044" w:rsidP="00A065E9">
      <w:pPr>
        <w:pStyle w:val="BodyList"/>
      </w:pPr>
      <w:r w:rsidRPr="00A065E9">
        <w:t>What does your group need to clarify, find out, learn, ask or seek assistance with?</w:t>
      </w:r>
    </w:p>
    <w:tbl>
      <w:tblPr>
        <w:tblStyle w:val="TableGrid"/>
        <w:tblW w:w="0" w:type="auto"/>
        <w:tblInd w:w="279" w:type="dxa"/>
        <w:tblLook w:val="04A0" w:firstRow="1" w:lastRow="0" w:firstColumn="1" w:lastColumn="0" w:noHBand="0" w:noVBand="1"/>
      </w:tblPr>
      <w:tblGrid>
        <w:gridCol w:w="8384"/>
      </w:tblGrid>
      <w:tr w:rsidR="00767044" w14:paraId="00828516" w14:textId="77777777" w:rsidTr="00AD1C30">
        <w:tc>
          <w:tcPr>
            <w:tcW w:w="8384" w:type="dxa"/>
          </w:tcPr>
          <w:p w14:paraId="3A34392F" w14:textId="77777777" w:rsidR="00767044" w:rsidRDefault="00767044" w:rsidP="00AD1C30">
            <w:pPr>
              <w:pStyle w:val="BodyText"/>
            </w:pPr>
          </w:p>
        </w:tc>
      </w:tr>
    </w:tbl>
    <w:p w14:paraId="1FF8004E" w14:textId="377C9DC0" w:rsidR="00767044" w:rsidRPr="00AD1C30" w:rsidRDefault="00A66B01" w:rsidP="00AD1C30">
      <w:pPr>
        <w:pStyle w:val="BodyText"/>
      </w:pPr>
      <w:r w:rsidRPr="00A065E9">
        <w:rPr>
          <w:noProof/>
        </w:rPr>
        <w:drawing>
          <wp:inline distT="0" distB="0" distL="0" distR="0" wp14:anchorId="50D4473A" wp14:editId="7ABD4C3E">
            <wp:extent cx="272090" cy="252000"/>
            <wp:effectExtent l="0" t="0" r="0" b="2540"/>
            <wp:docPr id="1123161286"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Pr="00A065E9">
        <w:t xml:space="preserve"> </w:t>
      </w:r>
      <w:r w:rsidR="00767044" w:rsidRPr="00A065E9">
        <w:rPr>
          <w:rStyle w:val="Bold"/>
        </w:rPr>
        <w:t>Part 2:</w:t>
      </w:r>
      <w:r w:rsidR="00767044" w:rsidRPr="00A065E9">
        <w:t xml:space="preserve"> Identify the different mathematical skills your group would require for the ideas you currently</w:t>
      </w:r>
      <w:r w:rsidR="00767044" w:rsidRPr="00116E46">
        <w:t xml:space="preserve"> have for this project</w:t>
      </w:r>
      <w:r w:rsidR="00767044">
        <w:t>.</w:t>
      </w:r>
      <w:r w:rsidR="00767044" w:rsidRPr="00116E46">
        <w:t xml:space="preserve"> </w:t>
      </w:r>
      <w:r w:rsidR="00767044">
        <w:t>Explain</w:t>
      </w:r>
      <w:r w:rsidR="00767044" w:rsidRPr="00116E46">
        <w:t xml:space="preserve"> how you will use them in your project</w:t>
      </w:r>
      <w:r w:rsidR="00767044">
        <w:t xml:space="preserve"> (</w:t>
      </w:r>
      <w:r w:rsidR="00767044" w:rsidRPr="00116E46">
        <w:t>select from the checklist below).</w:t>
      </w:r>
    </w:p>
    <w:tbl>
      <w:tblPr>
        <w:tblStyle w:val="VCAAclosedtable"/>
        <w:tblW w:w="9056" w:type="dxa"/>
        <w:tblLook w:val="04A0" w:firstRow="1" w:lastRow="0" w:firstColumn="1" w:lastColumn="0" w:noHBand="0" w:noVBand="1"/>
      </w:tblPr>
      <w:tblGrid>
        <w:gridCol w:w="4527"/>
        <w:gridCol w:w="4529"/>
      </w:tblGrid>
      <w:tr w:rsidR="00767044" w14:paraId="59378638" w14:textId="77777777" w:rsidTr="00AC5CE3">
        <w:trPr>
          <w:cnfStyle w:val="100000000000" w:firstRow="1" w:lastRow="0" w:firstColumn="0" w:lastColumn="0" w:oddVBand="0" w:evenVBand="0" w:oddHBand="0" w:evenHBand="0" w:firstRowFirstColumn="0" w:firstRowLastColumn="0" w:lastRowFirstColumn="0" w:lastRowLastColumn="0"/>
          <w:trHeight w:val="707"/>
        </w:trPr>
        <w:tc>
          <w:tcPr>
            <w:tcW w:w="4527" w:type="dxa"/>
            <w:shd w:val="clear" w:color="auto" w:fill="00573F"/>
          </w:tcPr>
          <w:p w14:paraId="468590CD" w14:textId="24899981" w:rsidR="00767044" w:rsidRPr="00F5535E" w:rsidRDefault="00767044" w:rsidP="00873ED8">
            <w:pPr>
              <w:pStyle w:val="Tableheadingcondensed"/>
              <w:rPr>
                <w:lang w:val="en-AU"/>
              </w:rPr>
            </w:pPr>
            <w:r w:rsidRPr="00F5535E">
              <w:rPr>
                <w:lang w:val="en-AU"/>
              </w:rPr>
              <w:t xml:space="preserve">Click on the </w:t>
            </w:r>
            <w:r>
              <w:rPr>
                <w:lang w:val="en-AU"/>
              </w:rPr>
              <w:t xml:space="preserve">tick </w:t>
            </w:r>
            <w:r w:rsidRPr="00F5535E">
              <w:rPr>
                <w:lang w:val="en-AU"/>
              </w:rPr>
              <w:t>box to select a</w:t>
            </w:r>
            <w:r w:rsidR="00873ED8">
              <w:rPr>
                <w:lang w:val="en-AU"/>
              </w:rPr>
              <w:t xml:space="preserve"> </w:t>
            </w:r>
            <w:r w:rsidRPr="00F5535E">
              <w:rPr>
                <w:lang w:val="en-AU"/>
              </w:rPr>
              <w:t>mathematical skill</w:t>
            </w:r>
          </w:p>
        </w:tc>
        <w:tc>
          <w:tcPr>
            <w:tcW w:w="4529" w:type="dxa"/>
            <w:shd w:val="clear" w:color="auto" w:fill="00573F"/>
          </w:tcPr>
          <w:p w14:paraId="0D10D13B" w14:textId="77777777" w:rsidR="00767044" w:rsidRPr="00F5535E" w:rsidRDefault="00767044" w:rsidP="00873ED8">
            <w:pPr>
              <w:pStyle w:val="Tableheadingcondensed"/>
              <w:rPr>
                <w:lang w:val="en-AU"/>
              </w:rPr>
            </w:pPr>
            <w:r>
              <w:rPr>
                <w:lang w:val="en-AU"/>
              </w:rPr>
              <w:t>Explain</w:t>
            </w:r>
            <w:r w:rsidRPr="00F5535E">
              <w:rPr>
                <w:lang w:val="en-AU"/>
              </w:rPr>
              <w:t xml:space="preserve"> how your group would use the mathematical skill/s for your project ideas</w:t>
            </w:r>
          </w:p>
        </w:tc>
      </w:tr>
      <w:tr w:rsidR="00767044" w14:paraId="0FAFEED6" w14:textId="77777777" w:rsidTr="00AC5CE3">
        <w:trPr>
          <w:cnfStyle w:val="000000100000" w:firstRow="0" w:lastRow="0" w:firstColumn="0" w:lastColumn="0" w:oddVBand="0" w:evenVBand="0" w:oddHBand="1" w:evenHBand="0" w:firstRowFirstColumn="0" w:firstRowLastColumn="0" w:lastRowFirstColumn="0" w:lastRowLastColumn="0"/>
          <w:trHeight w:val="2385"/>
        </w:trPr>
        <w:tc>
          <w:tcPr>
            <w:tcW w:w="4527" w:type="dxa"/>
          </w:tcPr>
          <w:p w14:paraId="4224FE9E" w14:textId="77777777" w:rsidR="00767044" w:rsidRDefault="00767044" w:rsidP="00873ED8">
            <w:pPr>
              <w:pStyle w:val="TablecondensedBold"/>
            </w:pPr>
            <w:r w:rsidRPr="00302C01">
              <w:rPr>
                <w:rFonts w:eastAsia="Arial Narrow"/>
              </w:rPr>
              <w:t>S</w:t>
            </w:r>
            <w:r w:rsidRPr="00302C01">
              <w:t>hape:</w:t>
            </w:r>
          </w:p>
          <w:p w14:paraId="2048B8EF" w14:textId="77777777" w:rsidR="00767044" w:rsidRDefault="00DB0AC2" w:rsidP="00873ED8">
            <w:pPr>
              <w:pStyle w:val="Tablecondensed"/>
            </w:pPr>
            <w:sdt>
              <w:sdtPr>
                <w:rPr>
                  <w:lang w:val="en-AU" w:eastAsia="en-AU"/>
                </w:rPr>
                <w:id w:val="-1875294708"/>
                <w14:checkbox>
                  <w14:checked w14:val="0"/>
                  <w14:checkedState w14:val="2612" w14:font="MS Gothic"/>
                  <w14:uncheckedState w14:val="2610" w14:font="MS Gothic"/>
                </w14:checkbox>
              </w:sdtPr>
              <w:sdtEndPr/>
              <w:sdtContent>
                <w:r w:rsidR="00767044" w:rsidRPr="00481A9A">
                  <w:rPr>
                    <w:rFonts w:ascii="MS Gothic" w:eastAsia="MS Gothic" w:hAnsi="MS Gothic"/>
                    <w:lang w:val="en-AU" w:eastAsia="en-AU"/>
                  </w:rPr>
                  <w:t>☐</w:t>
                </w:r>
              </w:sdtContent>
            </w:sdt>
            <w:r w:rsidR="00767044">
              <w:t xml:space="preserve"> Recognise common and familiar one- and two-dimensional shapes.</w:t>
            </w:r>
          </w:p>
          <w:p w14:paraId="20EB71E2" w14:textId="77777777" w:rsidR="00767044" w:rsidRDefault="00DB0AC2" w:rsidP="00873ED8">
            <w:pPr>
              <w:pStyle w:val="Tablecondensed"/>
            </w:pPr>
            <w:sdt>
              <w:sdtPr>
                <w:rPr>
                  <w:lang w:val="en-AU" w:eastAsia="en-AU"/>
                </w:rPr>
                <w:id w:val="1406180195"/>
                <w14:checkbox>
                  <w14:checked w14:val="0"/>
                  <w14:checkedState w14:val="2612" w14:font="MS Gothic"/>
                  <w14:uncheckedState w14:val="2610" w14:font="MS Gothic"/>
                </w14:checkbox>
              </w:sdtPr>
              <w:sdtEndPr/>
              <w:sdtContent>
                <w:r w:rsidR="00767044" w:rsidRPr="00481A9A">
                  <w:rPr>
                    <w:rFonts w:ascii="MS Gothic" w:eastAsia="MS Gothic" w:hAnsi="MS Gothic"/>
                    <w:lang w:val="en-AU" w:eastAsia="en-AU"/>
                  </w:rPr>
                  <w:t>☐</w:t>
                </w:r>
              </w:sdtContent>
            </w:sdt>
            <w:r w:rsidR="00767044">
              <w:t xml:space="preserve"> Name common and familiar one- and two-dimensional shapes.</w:t>
            </w:r>
          </w:p>
          <w:p w14:paraId="037CA267" w14:textId="77777777" w:rsidR="00767044" w:rsidRDefault="00DB0AC2" w:rsidP="00873ED8">
            <w:pPr>
              <w:pStyle w:val="Tablecondensed"/>
            </w:pPr>
            <w:sdt>
              <w:sdtPr>
                <w:rPr>
                  <w:lang w:val="en-AU" w:eastAsia="en-AU"/>
                </w:rPr>
                <w:id w:val="1757713040"/>
                <w14:checkbox>
                  <w14:checked w14:val="0"/>
                  <w14:checkedState w14:val="2612" w14:font="MS Gothic"/>
                  <w14:uncheckedState w14:val="2610" w14:font="MS Gothic"/>
                </w14:checkbox>
              </w:sdtPr>
              <w:sdtEndPr/>
              <w:sdtContent>
                <w:r w:rsidR="00767044" w:rsidRPr="00481A9A">
                  <w:rPr>
                    <w:rFonts w:ascii="MS Gothic" w:eastAsia="MS Gothic" w:hAnsi="MS Gothic"/>
                    <w:lang w:val="en-AU" w:eastAsia="en-AU"/>
                  </w:rPr>
                  <w:t>☐</w:t>
                </w:r>
              </w:sdtContent>
            </w:sdt>
            <w:r w:rsidR="00767044">
              <w:t xml:space="preserve"> Construct common and familiar two-dimensional shapes.</w:t>
            </w:r>
          </w:p>
          <w:p w14:paraId="5F6EFED7" w14:textId="77777777" w:rsidR="00767044" w:rsidRPr="00934B77" w:rsidRDefault="00DB0AC2" w:rsidP="00873ED8">
            <w:pPr>
              <w:pStyle w:val="Tablecondensed"/>
              <w:rPr>
                <w:rFonts w:eastAsia="Arial Narrow"/>
                <w:b/>
                <w:bCs/>
              </w:rPr>
            </w:pPr>
            <w:sdt>
              <w:sdtPr>
                <w:rPr>
                  <w:shd w:val="clear" w:color="auto" w:fill="E6E6E6"/>
                  <w:lang w:val="en-AU" w:eastAsia="en-AU"/>
                </w:rPr>
                <w:id w:val="1312371970"/>
                <w14:checkbox>
                  <w14:checked w14:val="0"/>
                  <w14:checkedState w14:val="2612" w14:font="MS Gothic"/>
                  <w14:uncheckedState w14:val="2610" w14:font="MS Gothic"/>
                </w14:checkbox>
              </w:sdtPr>
              <w:sdtEndPr/>
              <w:sdtContent>
                <w:r w:rsidR="00767044" w:rsidRPr="00302C01">
                  <w:rPr>
                    <w:rFonts w:ascii="Segoe UI Symbol" w:eastAsia="MS Gothic" w:hAnsi="Segoe UI Symbol" w:cs="Segoe UI Symbol"/>
                    <w:lang w:val="en-AU" w:eastAsia="en-AU"/>
                  </w:rPr>
                  <w:t>☐</w:t>
                </w:r>
              </w:sdtContent>
            </w:sdt>
            <w:r w:rsidR="00767044">
              <w:t xml:space="preserve"> Categorise similar shapes according to common classifications.</w:t>
            </w:r>
          </w:p>
        </w:tc>
        <w:tc>
          <w:tcPr>
            <w:tcW w:w="4529" w:type="dxa"/>
          </w:tcPr>
          <w:p w14:paraId="40336B80" w14:textId="77777777" w:rsidR="00767044" w:rsidRPr="00F5535E" w:rsidRDefault="00767044" w:rsidP="00873ED8">
            <w:pPr>
              <w:pStyle w:val="Tablecondensed"/>
            </w:pPr>
          </w:p>
        </w:tc>
      </w:tr>
      <w:tr w:rsidR="00767044" w14:paraId="79CBB0D3" w14:textId="77777777" w:rsidTr="00AC5CE3">
        <w:trPr>
          <w:cnfStyle w:val="000000010000" w:firstRow="0" w:lastRow="0" w:firstColumn="0" w:lastColumn="0" w:oddVBand="0" w:evenVBand="0" w:oddHBand="0" w:evenHBand="1" w:firstRowFirstColumn="0" w:firstRowLastColumn="0" w:lastRowFirstColumn="0" w:lastRowLastColumn="0"/>
          <w:trHeight w:val="1476"/>
        </w:trPr>
        <w:tc>
          <w:tcPr>
            <w:tcW w:w="4527" w:type="dxa"/>
          </w:tcPr>
          <w:p w14:paraId="6B6A3958" w14:textId="77777777" w:rsidR="00767044" w:rsidRDefault="00767044" w:rsidP="00873ED8">
            <w:pPr>
              <w:pStyle w:val="TablecondensedBold"/>
            </w:pPr>
            <w:r>
              <w:t>Data</w:t>
            </w:r>
            <w:r w:rsidRPr="00302C01">
              <w:t>:</w:t>
            </w:r>
          </w:p>
          <w:p w14:paraId="6526C83F" w14:textId="6B8926FA" w:rsidR="00767044" w:rsidRPr="00934B77" w:rsidRDefault="00DB0AC2" w:rsidP="00873ED8">
            <w:pPr>
              <w:pStyle w:val="Tablecondensed"/>
            </w:pPr>
            <w:sdt>
              <w:sdtPr>
                <w:rPr>
                  <w:shd w:val="clear" w:color="auto" w:fill="E6E6E6"/>
                  <w:lang w:val="en-AU" w:eastAsia="en-AU"/>
                </w:rPr>
                <w:id w:val="-858889261"/>
                <w14:checkbox>
                  <w14:checked w14:val="0"/>
                  <w14:checkedState w14:val="2612" w14:font="MS Gothic"/>
                  <w14:uncheckedState w14:val="2610" w14:font="MS Gothic"/>
                </w14:checkbox>
              </w:sdtPr>
              <w:sdtEndPr/>
              <w:sdtContent>
                <w:r w:rsidR="00767044" w:rsidRPr="00302C01">
                  <w:rPr>
                    <w:rFonts w:ascii="Segoe UI Symbol" w:eastAsia="MS Gothic" w:hAnsi="Segoe UI Symbol" w:cs="Segoe UI Symbol"/>
                    <w:lang w:val="en-AU" w:eastAsia="en-AU"/>
                  </w:rPr>
                  <w:t>☐</w:t>
                </w:r>
              </w:sdtContent>
            </w:sdt>
            <w:r w:rsidR="00767044">
              <w:t xml:space="preserve"> Collect</w:t>
            </w:r>
            <w:r w:rsidR="00767044" w:rsidRPr="00934B77">
              <w:t xml:space="preserve"> and display simple data</w:t>
            </w:r>
            <w:r w:rsidR="00767044">
              <w:t>.</w:t>
            </w:r>
          </w:p>
          <w:p w14:paraId="1BDD0CA7" w14:textId="77777777" w:rsidR="00767044" w:rsidRPr="00934B77" w:rsidRDefault="00DB0AC2" w:rsidP="00873ED8">
            <w:pPr>
              <w:pStyle w:val="Tablecondensed"/>
            </w:pPr>
            <w:sdt>
              <w:sdtPr>
                <w:rPr>
                  <w:shd w:val="clear" w:color="auto" w:fill="E6E6E6"/>
                  <w:lang w:val="en-AU" w:eastAsia="en-AU"/>
                </w:rPr>
                <w:id w:val="-995500541"/>
                <w14:checkbox>
                  <w14:checked w14:val="0"/>
                  <w14:checkedState w14:val="2612" w14:font="MS Gothic"/>
                  <w14:uncheckedState w14:val="2610" w14:font="MS Gothic"/>
                </w14:checkbox>
              </w:sdtPr>
              <w:sdtEndPr/>
              <w:sdtContent>
                <w:r w:rsidR="00767044" w:rsidRPr="00302C01">
                  <w:rPr>
                    <w:rFonts w:ascii="Segoe UI Symbol" w:eastAsia="MS Gothic" w:hAnsi="Segoe UI Symbol" w:cs="Segoe UI Symbol"/>
                    <w:lang w:val="en-AU" w:eastAsia="en-AU"/>
                  </w:rPr>
                  <w:t>☐</w:t>
                </w:r>
              </w:sdtContent>
            </w:sdt>
            <w:r w:rsidR="00767044">
              <w:t xml:space="preserve"> Read</w:t>
            </w:r>
            <w:r w:rsidR="00767044" w:rsidRPr="00934B77">
              <w:t xml:space="preserve"> simple graphs such as bar or pie graphs</w:t>
            </w:r>
            <w:r w:rsidR="00767044">
              <w:t>.</w:t>
            </w:r>
          </w:p>
          <w:p w14:paraId="0A3B2E80" w14:textId="77777777" w:rsidR="00767044" w:rsidRPr="00934B77" w:rsidRDefault="00DB0AC2" w:rsidP="00873ED8">
            <w:pPr>
              <w:pStyle w:val="Tablecondensed"/>
            </w:pPr>
            <w:sdt>
              <w:sdtPr>
                <w:rPr>
                  <w:shd w:val="clear" w:color="auto" w:fill="E6E6E6"/>
                  <w:lang w:val="en-AU" w:eastAsia="en-AU"/>
                </w:rPr>
                <w:id w:val="1910804501"/>
                <w14:checkbox>
                  <w14:checked w14:val="0"/>
                  <w14:checkedState w14:val="2612" w14:font="MS Gothic"/>
                  <w14:uncheckedState w14:val="2610" w14:font="MS Gothic"/>
                </w14:checkbox>
              </w:sdtPr>
              <w:sdtEndPr/>
              <w:sdtContent>
                <w:r w:rsidR="00767044" w:rsidRPr="00302C01">
                  <w:rPr>
                    <w:rFonts w:ascii="Segoe UI Symbol" w:eastAsia="MS Gothic" w:hAnsi="Segoe UI Symbol" w:cs="Segoe UI Symbol"/>
                    <w:lang w:val="en-AU" w:eastAsia="en-AU"/>
                  </w:rPr>
                  <w:t>☐</w:t>
                </w:r>
              </w:sdtContent>
            </w:sdt>
            <w:r w:rsidR="00767044">
              <w:t xml:space="preserve"> Read</w:t>
            </w:r>
            <w:r w:rsidR="00767044" w:rsidRPr="00934B77">
              <w:t xml:space="preserve"> simple tables</w:t>
            </w:r>
            <w:r w:rsidR="00767044">
              <w:t>.</w:t>
            </w:r>
          </w:p>
          <w:p w14:paraId="3B91AF64" w14:textId="4548179C" w:rsidR="00767044" w:rsidRPr="00873ED8" w:rsidRDefault="00DB0AC2" w:rsidP="00873ED8">
            <w:pPr>
              <w:pStyle w:val="Tablecondensed"/>
            </w:pPr>
            <w:sdt>
              <w:sdtPr>
                <w:rPr>
                  <w:shd w:val="clear" w:color="auto" w:fill="E6E6E6"/>
                  <w:lang w:val="en-AU" w:eastAsia="en-AU"/>
                </w:rPr>
                <w:id w:val="703448653"/>
                <w14:checkbox>
                  <w14:checked w14:val="0"/>
                  <w14:checkedState w14:val="2612" w14:font="MS Gothic"/>
                  <w14:uncheckedState w14:val="2610" w14:font="MS Gothic"/>
                </w14:checkbox>
              </w:sdtPr>
              <w:sdtEndPr/>
              <w:sdtContent>
                <w:r w:rsidR="00767044" w:rsidRPr="00302C01">
                  <w:rPr>
                    <w:rFonts w:ascii="Segoe UI Symbol" w:eastAsia="MS Gothic" w:hAnsi="Segoe UI Symbol" w:cs="Segoe UI Symbol"/>
                    <w:lang w:val="en-AU" w:eastAsia="en-AU"/>
                  </w:rPr>
                  <w:t>☐</w:t>
                </w:r>
              </w:sdtContent>
            </w:sdt>
            <w:r w:rsidR="00767044">
              <w:t xml:space="preserve"> Identify</w:t>
            </w:r>
            <w:r w:rsidR="00767044" w:rsidRPr="00934B77">
              <w:t xml:space="preserve"> and locate key facts from simple data</w:t>
            </w:r>
            <w:r w:rsidR="00767044">
              <w:t>.</w:t>
            </w:r>
          </w:p>
        </w:tc>
        <w:tc>
          <w:tcPr>
            <w:tcW w:w="4529" w:type="dxa"/>
          </w:tcPr>
          <w:p w14:paraId="5F026438" w14:textId="77777777" w:rsidR="00767044" w:rsidRPr="00F5535E" w:rsidRDefault="00767044" w:rsidP="00873ED8">
            <w:pPr>
              <w:pStyle w:val="Tablecondensed"/>
            </w:pPr>
          </w:p>
        </w:tc>
      </w:tr>
      <w:tr w:rsidR="00767044" w14:paraId="41F60FE1" w14:textId="77777777" w:rsidTr="00873ED8">
        <w:trPr>
          <w:cnfStyle w:val="000000100000" w:firstRow="0" w:lastRow="0" w:firstColumn="0" w:lastColumn="0" w:oddVBand="0" w:evenVBand="0" w:oddHBand="1" w:evenHBand="0" w:firstRowFirstColumn="0" w:firstRowLastColumn="0" w:lastRowFirstColumn="0" w:lastRowLastColumn="0"/>
          <w:trHeight w:val="1033"/>
        </w:trPr>
        <w:tc>
          <w:tcPr>
            <w:tcW w:w="4527" w:type="dxa"/>
          </w:tcPr>
          <w:p w14:paraId="164B91DB" w14:textId="6CD226B2" w:rsidR="00767044" w:rsidRDefault="00767044" w:rsidP="00873ED8">
            <w:pPr>
              <w:pStyle w:val="TablecondensedBold"/>
            </w:pPr>
            <w:r>
              <w:lastRenderedPageBreak/>
              <w:t>Likelihood:</w:t>
            </w:r>
          </w:p>
          <w:p w14:paraId="6C273421" w14:textId="77777777" w:rsidR="00767044" w:rsidRPr="00604C6C" w:rsidRDefault="00DB0AC2" w:rsidP="00873ED8">
            <w:pPr>
              <w:pStyle w:val="Tablecondensed"/>
              <w:rPr>
                <w:b/>
                <w:shd w:val="clear" w:color="auto" w:fill="E6E6E6"/>
                <w:lang w:val="en-AU" w:eastAsia="en-AU"/>
              </w:rPr>
            </w:pPr>
            <w:sdt>
              <w:sdtPr>
                <w:rPr>
                  <w:shd w:val="clear" w:color="auto" w:fill="E6E6E6"/>
                  <w:lang w:val="en-AU" w:eastAsia="en-AU"/>
                </w:rPr>
                <w:id w:val="-382944441"/>
                <w14:checkbox>
                  <w14:checked w14:val="0"/>
                  <w14:checkedState w14:val="2612" w14:font="MS Gothic"/>
                  <w14:uncheckedState w14:val="2610" w14:font="MS Gothic"/>
                </w14:checkbox>
              </w:sdtPr>
              <w:sdtEndPr/>
              <w:sdtContent>
                <w:r w:rsidR="00767044" w:rsidRPr="00302C01">
                  <w:rPr>
                    <w:rFonts w:ascii="Segoe UI Symbol" w:eastAsia="MS Gothic" w:hAnsi="Segoe UI Symbol" w:cs="Segoe UI Symbol"/>
                    <w:lang w:val="en-AU" w:eastAsia="en-AU"/>
                  </w:rPr>
                  <w:t>☐</w:t>
                </w:r>
              </w:sdtContent>
            </w:sdt>
            <w:r w:rsidR="00767044">
              <w:t xml:space="preserve"> Recognise and use the everyday language of chance and likelihood.</w:t>
            </w:r>
          </w:p>
        </w:tc>
        <w:tc>
          <w:tcPr>
            <w:tcW w:w="4529" w:type="dxa"/>
          </w:tcPr>
          <w:p w14:paraId="3707D152" w14:textId="77777777" w:rsidR="00767044" w:rsidRPr="00F5535E" w:rsidRDefault="00767044" w:rsidP="00873ED8">
            <w:pPr>
              <w:pStyle w:val="Tablecondensed"/>
            </w:pPr>
          </w:p>
        </w:tc>
      </w:tr>
    </w:tbl>
    <w:p w14:paraId="17CC0375" w14:textId="77777777" w:rsidR="00767044" w:rsidRPr="00873ED8" w:rsidRDefault="00767044" w:rsidP="00873ED8">
      <w:pPr>
        <w:pStyle w:val="BodyText"/>
      </w:pPr>
    </w:p>
    <w:tbl>
      <w:tblPr>
        <w:tblStyle w:val="VCAAclosedtable"/>
        <w:tblW w:w="0" w:type="auto"/>
        <w:jc w:val="center"/>
        <w:tblLook w:val="04A0" w:firstRow="1" w:lastRow="0" w:firstColumn="1" w:lastColumn="0" w:noHBand="0" w:noVBand="1"/>
      </w:tblPr>
      <w:tblGrid>
        <w:gridCol w:w="1575"/>
        <w:gridCol w:w="1815"/>
        <w:gridCol w:w="1876"/>
        <w:gridCol w:w="1765"/>
        <w:gridCol w:w="1747"/>
      </w:tblGrid>
      <w:tr w:rsidR="00767044" w:rsidRPr="00C11C0F" w14:paraId="35403F73" w14:textId="77777777" w:rsidTr="00AC5CE3">
        <w:trPr>
          <w:cnfStyle w:val="100000000000" w:firstRow="1" w:lastRow="0" w:firstColumn="0" w:lastColumn="0" w:oddVBand="0" w:evenVBand="0" w:oddHBand="0" w:evenHBand="0" w:firstRowFirstColumn="0" w:firstRowLastColumn="0" w:lastRowFirstColumn="0" w:lastRowLastColumn="0"/>
          <w:jc w:val="center"/>
        </w:trPr>
        <w:tc>
          <w:tcPr>
            <w:tcW w:w="8778" w:type="dxa"/>
            <w:gridSpan w:val="5"/>
            <w:shd w:val="clear" w:color="auto" w:fill="0076A3"/>
          </w:tcPr>
          <w:p w14:paraId="08AD5562" w14:textId="77777777" w:rsidR="00767044" w:rsidRPr="005C2433" w:rsidRDefault="00767044" w:rsidP="00873ED8">
            <w:pPr>
              <w:pStyle w:val="Tableheadingcondensed"/>
              <w:jc w:val="center"/>
            </w:pPr>
            <w:r w:rsidRPr="00C11C0F">
              <w:t xml:space="preserve">Step 2: Activity 2.5 </w:t>
            </w:r>
            <w:r>
              <w:t xml:space="preserve">Numeracy – </w:t>
            </w:r>
            <w:r w:rsidRPr="00C11C0F">
              <w:t>Identify the mathematics</w:t>
            </w:r>
          </w:p>
          <w:p w14:paraId="7CB134B7" w14:textId="30A4FB66" w:rsidR="00767044" w:rsidRPr="00481A9A" w:rsidRDefault="007A02BA" w:rsidP="00873ED8">
            <w:pPr>
              <w:pStyle w:val="Tableheadingcondensed"/>
              <w:jc w:val="center"/>
              <w:rPr>
                <w:lang w:val="en-AU"/>
              </w:rPr>
            </w:pPr>
            <w:r>
              <w:t>Student reflection</w:t>
            </w:r>
            <w:r w:rsidR="00767044" w:rsidRPr="00C11C0F">
              <w:t>: How well did you go with this step? (Please tick the box below)</w:t>
            </w:r>
          </w:p>
        </w:tc>
      </w:tr>
      <w:tr w:rsidR="00767044" w14:paraId="3355B8B8"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575" w:type="dxa"/>
            <w:vAlign w:val="center"/>
          </w:tcPr>
          <w:p w14:paraId="7CCEF910" w14:textId="77777777" w:rsidR="00767044" w:rsidRPr="00F5535E" w:rsidRDefault="00DB0AC2" w:rsidP="00DA73B8">
            <w:pPr>
              <w:pStyle w:val="Tablecondensed"/>
              <w:jc w:val="center"/>
              <w:rPr>
                <w:rFonts w:eastAsia="Arial Narrow" w:cs="Arial Narrow"/>
              </w:rPr>
            </w:pPr>
            <w:sdt>
              <w:sdtPr>
                <w:rPr>
                  <w:color w:val="2B579A"/>
                  <w:shd w:val="clear" w:color="auto" w:fill="E6E6E6"/>
                </w:rPr>
                <w:id w:val="615951355"/>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F5535E">
                  <w:rPr>
                    <w:rFonts w:ascii="Segoe UI Symbol" w:hAnsi="Segoe UI Symbol" w:cs="Segoe UI Symbol"/>
                  </w:rPr>
                  <w:t>☐</w:t>
                </w:r>
              </w:sdtContent>
            </w:sdt>
            <w:r w:rsidR="00767044" w:rsidRPr="00F5535E">
              <w:t>Not Submitted</w:t>
            </w:r>
          </w:p>
        </w:tc>
        <w:tc>
          <w:tcPr>
            <w:tcW w:w="1815" w:type="dxa"/>
            <w:vAlign w:val="center"/>
          </w:tcPr>
          <w:p w14:paraId="2B35D64C" w14:textId="77777777" w:rsidR="00767044" w:rsidRPr="00F5535E" w:rsidRDefault="00DB0AC2" w:rsidP="00DA73B8">
            <w:pPr>
              <w:pStyle w:val="Tablecondensed"/>
              <w:jc w:val="center"/>
            </w:pPr>
            <w:sdt>
              <w:sdtPr>
                <w:rPr>
                  <w:color w:val="2B579A"/>
                  <w:shd w:val="clear" w:color="auto" w:fill="E6E6E6"/>
                </w:rPr>
                <w:id w:val="742454634"/>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F5535E">
                  <w:rPr>
                    <w:rFonts w:ascii="Segoe UI Symbol" w:hAnsi="Segoe UI Symbol" w:cs="Segoe UI Symbol"/>
                  </w:rPr>
                  <w:t>☐</w:t>
                </w:r>
              </w:sdtContent>
            </w:sdt>
            <w:r w:rsidR="00767044" w:rsidRPr="00F5535E">
              <w:t>Beginning</w:t>
            </w:r>
          </w:p>
        </w:tc>
        <w:tc>
          <w:tcPr>
            <w:tcW w:w="1876" w:type="dxa"/>
            <w:vAlign w:val="center"/>
          </w:tcPr>
          <w:p w14:paraId="4B6AE246" w14:textId="77777777" w:rsidR="00767044" w:rsidRPr="00F5535E" w:rsidRDefault="00DB0AC2" w:rsidP="00DA73B8">
            <w:pPr>
              <w:pStyle w:val="Tablecondensed"/>
              <w:jc w:val="center"/>
              <w:rPr>
                <w:lang w:val="en-AU"/>
              </w:rPr>
            </w:pPr>
            <w:sdt>
              <w:sdtPr>
                <w:rPr>
                  <w:color w:val="2B579A"/>
                  <w:shd w:val="clear" w:color="auto" w:fill="E6E6E6"/>
                  <w:lang w:val="en-AU"/>
                </w:rPr>
                <w:id w:val="1522896128"/>
                <w14:checkbox>
                  <w14:checked w14:val="0"/>
                  <w14:checkedState w14:val="2612" w14:font="MS Gothic"/>
                  <w14:uncheckedState w14:val="2610" w14:font="MS Gothic"/>
                </w14:checkbox>
              </w:sdtPr>
              <w:sdtEndPr/>
              <w:sdtContent>
                <w:r w:rsidR="00767044" w:rsidRPr="00F5535E">
                  <w:rPr>
                    <w:rFonts w:ascii="Segoe UI Symbol" w:eastAsia="MS Gothic" w:hAnsi="Segoe UI Symbol" w:cs="Segoe UI Symbol"/>
                    <w:lang w:val="en-AU"/>
                  </w:rPr>
                  <w:t>☐</w:t>
                </w:r>
              </w:sdtContent>
            </w:sdt>
            <w:r w:rsidR="00767044" w:rsidRPr="00F5535E">
              <w:rPr>
                <w:lang w:val="en-AU"/>
              </w:rPr>
              <w:t>Consolidating</w:t>
            </w:r>
          </w:p>
        </w:tc>
        <w:tc>
          <w:tcPr>
            <w:tcW w:w="1765" w:type="dxa"/>
            <w:vAlign w:val="center"/>
          </w:tcPr>
          <w:p w14:paraId="5E7767E7" w14:textId="77777777" w:rsidR="00767044" w:rsidRPr="00F5535E" w:rsidRDefault="00DB0AC2" w:rsidP="00DA73B8">
            <w:pPr>
              <w:pStyle w:val="Tablecondensed"/>
              <w:jc w:val="center"/>
              <w:rPr>
                <w:lang w:val="en-AU"/>
              </w:rPr>
            </w:pPr>
            <w:sdt>
              <w:sdtPr>
                <w:rPr>
                  <w:color w:val="2B579A"/>
                  <w:shd w:val="clear" w:color="auto" w:fill="E6E6E6"/>
                  <w:lang w:val="en-AU"/>
                </w:rPr>
                <w:id w:val="-1472970613"/>
                <w14:checkbox>
                  <w14:checked w14:val="0"/>
                  <w14:checkedState w14:val="2612" w14:font="MS Gothic"/>
                  <w14:uncheckedState w14:val="2610" w14:font="MS Gothic"/>
                </w14:checkbox>
              </w:sdtPr>
              <w:sdtEndPr/>
              <w:sdtContent>
                <w:r w:rsidR="00767044" w:rsidRPr="00F5535E">
                  <w:rPr>
                    <w:rFonts w:ascii="Segoe UI Symbol" w:eastAsia="MS Gothic" w:hAnsi="Segoe UI Symbol" w:cs="Segoe UI Symbol"/>
                    <w:lang w:val="en-AU"/>
                  </w:rPr>
                  <w:t>☐</w:t>
                </w:r>
              </w:sdtContent>
            </w:sdt>
            <w:r w:rsidR="00767044" w:rsidRPr="00F5535E">
              <w:rPr>
                <w:lang w:val="en-AU"/>
              </w:rPr>
              <w:t>Achieving</w:t>
            </w:r>
          </w:p>
        </w:tc>
        <w:tc>
          <w:tcPr>
            <w:tcW w:w="1747" w:type="dxa"/>
            <w:vAlign w:val="center"/>
          </w:tcPr>
          <w:p w14:paraId="25D9E5E8" w14:textId="77777777" w:rsidR="00767044" w:rsidRPr="00F5535E" w:rsidRDefault="00DB0AC2" w:rsidP="00DA73B8">
            <w:pPr>
              <w:pStyle w:val="Tablecondensed"/>
              <w:jc w:val="center"/>
              <w:rPr>
                <w:lang w:val="en-AU"/>
              </w:rPr>
            </w:pPr>
            <w:sdt>
              <w:sdtPr>
                <w:rPr>
                  <w:color w:val="2B579A"/>
                  <w:shd w:val="clear" w:color="auto" w:fill="E6E6E6"/>
                  <w:lang w:val="en-AU"/>
                </w:rPr>
                <w:id w:val="1494138593"/>
                <w14:checkbox>
                  <w14:checked w14:val="0"/>
                  <w14:checkedState w14:val="2612" w14:font="MS Gothic"/>
                  <w14:uncheckedState w14:val="2610" w14:font="MS Gothic"/>
                </w14:checkbox>
              </w:sdtPr>
              <w:sdtEndPr/>
              <w:sdtContent>
                <w:r w:rsidR="00767044" w:rsidRPr="00F5535E">
                  <w:rPr>
                    <w:rFonts w:ascii="Segoe UI Symbol" w:eastAsia="MS Gothic" w:hAnsi="Segoe UI Symbol" w:cs="Segoe UI Symbol"/>
                    <w:lang w:val="en-AU"/>
                  </w:rPr>
                  <w:t>☐</w:t>
                </w:r>
              </w:sdtContent>
            </w:sdt>
            <w:r w:rsidR="00767044" w:rsidRPr="00F5535E">
              <w:rPr>
                <w:lang w:val="en-AU"/>
              </w:rPr>
              <w:t>Excelling</w:t>
            </w:r>
          </w:p>
        </w:tc>
      </w:tr>
      <w:tr w:rsidR="00767044" w:rsidRPr="00C005EB" w14:paraId="550161E8" w14:textId="77777777" w:rsidTr="00AC5CE3">
        <w:trPr>
          <w:cnfStyle w:val="000000010000" w:firstRow="0" w:lastRow="0" w:firstColumn="0" w:lastColumn="0" w:oddVBand="0" w:evenVBand="0" w:oddHBand="0" w:evenHBand="1" w:firstRowFirstColumn="0" w:firstRowLastColumn="0" w:lastRowFirstColumn="0" w:lastRowLastColumn="0"/>
          <w:jc w:val="center"/>
        </w:trPr>
        <w:tc>
          <w:tcPr>
            <w:tcW w:w="8778" w:type="dxa"/>
            <w:gridSpan w:val="5"/>
          </w:tcPr>
          <w:p w14:paraId="7A9C3099" w14:textId="3321F2A6" w:rsidR="00767044" w:rsidRPr="00F5535E" w:rsidRDefault="007A02BA" w:rsidP="00873ED8">
            <w:pPr>
              <w:pStyle w:val="Tablecondensed"/>
            </w:pPr>
            <w:r>
              <w:t>Student comment</w:t>
            </w:r>
            <w:r w:rsidR="00767044" w:rsidRPr="00F5535E">
              <w:t xml:space="preserve"> (</w:t>
            </w:r>
            <w:r w:rsidR="00A065E9">
              <w:t>o</w:t>
            </w:r>
            <w:r w:rsidR="00767044" w:rsidRPr="00F5535E">
              <w:t>ptional):</w:t>
            </w:r>
          </w:p>
        </w:tc>
      </w:tr>
      <w:tr w:rsidR="00767044" w:rsidRPr="00873ED8" w14:paraId="2D3C54AE" w14:textId="77777777" w:rsidTr="00AC5CE3">
        <w:trPr>
          <w:cnfStyle w:val="000000100000" w:firstRow="0" w:lastRow="0" w:firstColumn="0" w:lastColumn="0" w:oddVBand="0" w:evenVBand="0" w:oddHBand="1" w:evenHBand="0" w:firstRowFirstColumn="0" w:firstRowLastColumn="0" w:lastRowFirstColumn="0" w:lastRowLastColumn="0"/>
          <w:jc w:val="center"/>
        </w:trPr>
        <w:tc>
          <w:tcPr>
            <w:tcW w:w="8778" w:type="dxa"/>
            <w:gridSpan w:val="5"/>
            <w:shd w:val="clear" w:color="auto" w:fill="0076A3"/>
          </w:tcPr>
          <w:p w14:paraId="3115D294" w14:textId="6B1EABB4" w:rsidR="00767044" w:rsidRPr="00873ED8" w:rsidRDefault="007A02BA" w:rsidP="00873ED8">
            <w:pPr>
              <w:pStyle w:val="Tableheadingcondensed"/>
              <w:jc w:val="center"/>
              <w:rPr>
                <w:b/>
                <w:bCs/>
                <w:lang w:val="en-AU"/>
              </w:rPr>
            </w:pPr>
            <w:r>
              <w:rPr>
                <w:b/>
                <w:bCs/>
                <w:lang w:val="en-AU"/>
              </w:rPr>
              <w:t>Teacher feedback</w:t>
            </w:r>
          </w:p>
        </w:tc>
      </w:tr>
      <w:tr w:rsidR="00767044" w14:paraId="2725209C"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575" w:type="dxa"/>
            <w:vAlign w:val="center"/>
          </w:tcPr>
          <w:p w14:paraId="7E8953AD" w14:textId="77777777" w:rsidR="00767044" w:rsidRPr="00F5535E" w:rsidRDefault="00DB0AC2" w:rsidP="00DA73B8">
            <w:pPr>
              <w:pStyle w:val="Tablecondensed"/>
              <w:jc w:val="center"/>
              <w:rPr>
                <w:rFonts w:eastAsia="Arial Narrow" w:cs="Arial Narrow"/>
                <w:lang w:val="en-AU"/>
              </w:rPr>
            </w:pPr>
            <w:sdt>
              <w:sdtPr>
                <w:rPr>
                  <w:color w:val="2B579A"/>
                  <w:shd w:val="clear" w:color="auto" w:fill="E6E6E6"/>
                </w:rPr>
                <w:id w:val="353395574"/>
                <w14:checkbox>
                  <w14:checked w14:val="0"/>
                  <w14:checkedState w14:val="2612" w14:font="MS Gothic"/>
                  <w14:uncheckedState w14:val="2610" w14:font="MS Gothic"/>
                </w14:checkbox>
              </w:sdtPr>
              <w:sdtEndPr/>
              <w:sdtContent>
                <w:r w:rsidR="00767044" w:rsidRPr="00F5535E">
                  <w:rPr>
                    <w:rFonts w:ascii="Segoe UI Symbol" w:hAnsi="Segoe UI Symbol" w:cs="Segoe UI Symbol"/>
                  </w:rPr>
                  <w:t>☐</w:t>
                </w:r>
              </w:sdtContent>
            </w:sdt>
            <w:r w:rsidR="00767044" w:rsidRPr="00F5535E">
              <w:t>Not Submitted</w:t>
            </w:r>
          </w:p>
        </w:tc>
        <w:tc>
          <w:tcPr>
            <w:tcW w:w="1815" w:type="dxa"/>
            <w:vAlign w:val="center"/>
          </w:tcPr>
          <w:p w14:paraId="755C0416" w14:textId="77777777" w:rsidR="00767044" w:rsidRPr="00F5535E" w:rsidRDefault="00DB0AC2" w:rsidP="00DA73B8">
            <w:pPr>
              <w:pStyle w:val="Tablecondensed"/>
              <w:jc w:val="center"/>
              <w:rPr>
                <w:lang w:val="en-AU"/>
              </w:rPr>
            </w:pPr>
            <w:sdt>
              <w:sdtPr>
                <w:rPr>
                  <w:color w:val="2B579A"/>
                  <w:shd w:val="clear" w:color="auto" w:fill="E6E6E6"/>
                </w:rPr>
                <w:id w:val="136390595"/>
                <w14:checkbox>
                  <w14:checked w14:val="0"/>
                  <w14:checkedState w14:val="2612" w14:font="MS Gothic"/>
                  <w14:uncheckedState w14:val="2610" w14:font="MS Gothic"/>
                </w14:checkbox>
              </w:sdtPr>
              <w:sdtEndPr/>
              <w:sdtContent>
                <w:r w:rsidR="00767044" w:rsidRPr="00F5535E">
                  <w:rPr>
                    <w:rFonts w:ascii="Segoe UI Symbol" w:hAnsi="Segoe UI Symbol" w:cs="Segoe UI Symbol"/>
                  </w:rPr>
                  <w:t>☐</w:t>
                </w:r>
              </w:sdtContent>
            </w:sdt>
            <w:r w:rsidR="00767044" w:rsidRPr="00F5535E">
              <w:t>Beginning</w:t>
            </w:r>
          </w:p>
        </w:tc>
        <w:tc>
          <w:tcPr>
            <w:tcW w:w="1876" w:type="dxa"/>
            <w:vAlign w:val="center"/>
          </w:tcPr>
          <w:p w14:paraId="6615C3F0" w14:textId="77777777" w:rsidR="00767044" w:rsidRPr="00F5535E" w:rsidRDefault="00DB0AC2" w:rsidP="00DA73B8">
            <w:pPr>
              <w:pStyle w:val="Tablecondensed"/>
              <w:jc w:val="center"/>
              <w:rPr>
                <w:lang w:val="en-AU"/>
              </w:rPr>
            </w:pPr>
            <w:sdt>
              <w:sdtPr>
                <w:rPr>
                  <w:color w:val="2B579A"/>
                  <w:shd w:val="clear" w:color="auto" w:fill="E6E6E6"/>
                  <w:lang w:val="en-AU"/>
                </w:rPr>
                <w:id w:val="-1368832537"/>
                <w14:checkbox>
                  <w14:checked w14:val="0"/>
                  <w14:checkedState w14:val="2612" w14:font="MS Gothic"/>
                  <w14:uncheckedState w14:val="2610" w14:font="MS Gothic"/>
                </w14:checkbox>
              </w:sdtPr>
              <w:sdtEndPr/>
              <w:sdtContent>
                <w:r w:rsidR="00767044" w:rsidRPr="00F5535E">
                  <w:rPr>
                    <w:rFonts w:ascii="Segoe UI Symbol" w:eastAsia="MS Gothic" w:hAnsi="Segoe UI Symbol" w:cs="Segoe UI Symbol"/>
                    <w:lang w:val="en-AU"/>
                  </w:rPr>
                  <w:t>☐</w:t>
                </w:r>
              </w:sdtContent>
            </w:sdt>
            <w:r w:rsidR="00767044" w:rsidRPr="00F5535E">
              <w:rPr>
                <w:lang w:val="en-AU"/>
              </w:rPr>
              <w:t>Consolidating</w:t>
            </w:r>
          </w:p>
        </w:tc>
        <w:tc>
          <w:tcPr>
            <w:tcW w:w="1765" w:type="dxa"/>
            <w:vAlign w:val="center"/>
          </w:tcPr>
          <w:p w14:paraId="6C0AC971" w14:textId="77777777" w:rsidR="00767044" w:rsidRPr="00F5535E" w:rsidRDefault="00DB0AC2" w:rsidP="00DA73B8">
            <w:pPr>
              <w:pStyle w:val="Tablecondensed"/>
              <w:jc w:val="center"/>
              <w:rPr>
                <w:lang w:val="en-AU"/>
              </w:rPr>
            </w:pPr>
            <w:sdt>
              <w:sdtPr>
                <w:rPr>
                  <w:color w:val="2B579A"/>
                  <w:shd w:val="clear" w:color="auto" w:fill="E6E6E6"/>
                  <w:lang w:val="en-AU"/>
                </w:rPr>
                <w:id w:val="143317625"/>
                <w14:checkbox>
                  <w14:checked w14:val="0"/>
                  <w14:checkedState w14:val="2612" w14:font="MS Gothic"/>
                  <w14:uncheckedState w14:val="2610" w14:font="MS Gothic"/>
                </w14:checkbox>
              </w:sdtPr>
              <w:sdtEndPr/>
              <w:sdtContent>
                <w:r w:rsidR="00767044" w:rsidRPr="00F5535E">
                  <w:rPr>
                    <w:rFonts w:ascii="Segoe UI Symbol" w:eastAsia="MS Gothic" w:hAnsi="Segoe UI Symbol" w:cs="Segoe UI Symbol"/>
                    <w:lang w:val="en-AU"/>
                  </w:rPr>
                  <w:t>☐</w:t>
                </w:r>
              </w:sdtContent>
            </w:sdt>
            <w:r w:rsidR="00767044" w:rsidRPr="00F5535E">
              <w:rPr>
                <w:lang w:val="en-AU"/>
              </w:rPr>
              <w:t>Achieving</w:t>
            </w:r>
          </w:p>
        </w:tc>
        <w:tc>
          <w:tcPr>
            <w:tcW w:w="1747" w:type="dxa"/>
            <w:vAlign w:val="center"/>
          </w:tcPr>
          <w:p w14:paraId="74DEEC88" w14:textId="77777777" w:rsidR="00767044" w:rsidRPr="00F5535E" w:rsidRDefault="00DB0AC2" w:rsidP="00DA73B8">
            <w:pPr>
              <w:pStyle w:val="Tablecondensed"/>
              <w:jc w:val="center"/>
              <w:rPr>
                <w:lang w:val="en-AU"/>
              </w:rPr>
            </w:pPr>
            <w:sdt>
              <w:sdtPr>
                <w:rPr>
                  <w:color w:val="2B579A"/>
                  <w:shd w:val="clear" w:color="auto" w:fill="E6E6E6"/>
                  <w:lang w:val="en-AU"/>
                </w:rPr>
                <w:id w:val="-1425489630"/>
                <w14:checkbox>
                  <w14:checked w14:val="0"/>
                  <w14:checkedState w14:val="2612" w14:font="MS Gothic"/>
                  <w14:uncheckedState w14:val="2610" w14:font="MS Gothic"/>
                </w14:checkbox>
              </w:sdtPr>
              <w:sdtEndPr/>
              <w:sdtContent>
                <w:r w:rsidR="00767044" w:rsidRPr="00F5535E">
                  <w:rPr>
                    <w:rFonts w:ascii="Segoe UI Symbol" w:eastAsia="MS Gothic" w:hAnsi="Segoe UI Symbol" w:cs="Segoe UI Symbol"/>
                    <w:lang w:val="en-AU"/>
                  </w:rPr>
                  <w:t>☐</w:t>
                </w:r>
              </w:sdtContent>
            </w:sdt>
            <w:r w:rsidR="00767044" w:rsidRPr="00F5535E">
              <w:rPr>
                <w:lang w:val="en-AU"/>
              </w:rPr>
              <w:t>Excelling</w:t>
            </w:r>
          </w:p>
        </w:tc>
      </w:tr>
      <w:tr w:rsidR="00767044" w:rsidRPr="00F937F9" w14:paraId="5C31F590" w14:textId="77777777" w:rsidTr="00AC5CE3">
        <w:trPr>
          <w:cnfStyle w:val="000000100000" w:firstRow="0" w:lastRow="0" w:firstColumn="0" w:lastColumn="0" w:oddVBand="0" w:evenVBand="0" w:oddHBand="1" w:evenHBand="0" w:firstRowFirstColumn="0" w:firstRowLastColumn="0" w:lastRowFirstColumn="0" w:lastRowLastColumn="0"/>
          <w:jc w:val="center"/>
        </w:trPr>
        <w:tc>
          <w:tcPr>
            <w:tcW w:w="1575" w:type="dxa"/>
          </w:tcPr>
          <w:p w14:paraId="5660B63F" w14:textId="591F16D0" w:rsidR="00767044" w:rsidRPr="005C2433" w:rsidRDefault="00767044" w:rsidP="005C2433">
            <w:pPr>
              <w:pStyle w:val="Tablecondensed"/>
            </w:pPr>
            <w:r w:rsidRPr="005C2433">
              <w:rPr>
                <w:rStyle w:val="Bold"/>
              </w:rPr>
              <w:t>Not Submitted:</w:t>
            </w:r>
            <w:r w:rsidRPr="005C2433">
              <w:t xml:space="preserve"> No work has been submitted or attempted for this activity.</w:t>
            </w:r>
          </w:p>
        </w:tc>
        <w:tc>
          <w:tcPr>
            <w:tcW w:w="1815" w:type="dxa"/>
          </w:tcPr>
          <w:p w14:paraId="573C63DB" w14:textId="77777777" w:rsidR="00767044" w:rsidRPr="005C2433" w:rsidRDefault="00767044" w:rsidP="005C2433">
            <w:pPr>
              <w:pStyle w:val="Tablecondensed"/>
            </w:pPr>
            <w:r w:rsidRPr="005C2433">
              <w:rPr>
                <w:rStyle w:val="Bold"/>
              </w:rPr>
              <w:t>Beginning:</w:t>
            </w:r>
            <w:r w:rsidRPr="005C2433">
              <w:t xml:space="preserve"> You have attempted some sections of the project proposal and plan. There are sections of this task that are incomplete. To bump it up, your response you need to complete all sections of this task. </w:t>
            </w:r>
          </w:p>
        </w:tc>
        <w:tc>
          <w:tcPr>
            <w:tcW w:w="1876" w:type="dxa"/>
          </w:tcPr>
          <w:p w14:paraId="42CFA1A6" w14:textId="77777777" w:rsidR="00767044" w:rsidRPr="005C2433" w:rsidRDefault="00767044" w:rsidP="005C2433">
            <w:pPr>
              <w:pStyle w:val="Tablecondensed"/>
            </w:pPr>
            <w:r w:rsidRPr="005C2433">
              <w:rPr>
                <w:rStyle w:val="Bold"/>
              </w:rPr>
              <w:t>Consolidating:</w:t>
            </w:r>
            <w:r w:rsidRPr="005C2433">
              <w:t xml:space="preserve"> You have given a basic response in all parts of the numeracy survey. You have identified the mathematics that will be needed in the project. You have explained how some of the numeracy skills will be used in our project. To bump it up, add more information into each response. </w:t>
            </w:r>
          </w:p>
        </w:tc>
        <w:tc>
          <w:tcPr>
            <w:tcW w:w="1765" w:type="dxa"/>
          </w:tcPr>
          <w:p w14:paraId="32793605" w14:textId="77777777" w:rsidR="00767044" w:rsidRPr="005C2433" w:rsidRDefault="00767044" w:rsidP="005C2433">
            <w:pPr>
              <w:pStyle w:val="Tablecondensed"/>
            </w:pPr>
            <w:r w:rsidRPr="005C2433">
              <w:rPr>
                <w:rStyle w:val="Bold"/>
              </w:rPr>
              <w:t>Achieving:</w:t>
            </w:r>
            <w:r w:rsidRPr="005C2433">
              <w:t xml:space="preserve"> You have given a detailed response in all parts of the numeracy survey. You have identified the mathematics that will be needed in the project. You have explained how some of the numeracy skills will be used in our project. To bump it up, add more information about how the numeracy skills will be used in your project.</w:t>
            </w:r>
          </w:p>
        </w:tc>
        <w:tc>
          <w:tcPr>
            <w:tcW w:w="1747" w:type="dxa"/>
          </w:tcPr>
          <w:p w14:paraId="6F1A3A0D" w14:textId="77777777" w:rsidR="00767044" w:rsidRPr="005C2433" w:rsidRDefault="00767044" w:rsidP="005C2433">
            <w:pPr>
              <w:pStyle w:val="Tablecondensed"/>
            </w:pPr>
            <w:r w:rsidRPr="005C2433">
              <w:rPr>
                <w:rStyle w:val="Bold"/>
              </w:rPr>
              <w:t>Excelling:</w:t>
            </w:r>
            <w:r w:rsidRPr="005C2433">
              <w:t xml:space="preserve"> You have given a detailed response in all parts of the numeracy survey. You have identified the mathematics that will be needed in the project. You have explained how all the numeracy skills selected will be used in the project. Excellent work! </w:t>
            </w:r>
          </w:p>
        </w:tc>
      </w:tr>
      <w:tr w:rsidR="00767044" w:rsidRPr="00C005EB" w14:paraId="262D985F" w14:textId="77777777" w:rsidTr="00AC5CE3">
        <w:trPr>
          <w:cnfStyle w:val="000000010000" w:firstRow="0" w:lastRow="0" w:firstColumn="0" w:lastColumn="0" w:oddVBand="0" w:evenVBand="0" w:oddHBand="0" w:evenHBand="1" w:firstRowFirstColumn="0" w:firstRowLastColumn="0" w:lastRowFirstColumn="0" w:lastRowLastColumn="0"/>
          <w:jc w:val="center"/>
        </w:trPr>
        <w:tc>
          <w:tcPr>
            <w:tcW w:w="8778" w:type="dxa"/>
            <w:gridSpan w:val="5"/>
          </w:tcPr>
          <w:p w14:paraId="03A68449" w14:textId="3381CF35" w:rsidR="00767044" w:rsidRPr="00F5535E" w:rsidRDefault="007A02BA" w:rsidP="00873ED8">
            <w:pPr>
              <w:pStyle w:val="Tablecondensed"/>
              <w:rPr>
                <w:color w:val="000000"/>
              </w:rPr>
            </w:pPr>
            <w:r>
              <w:t>Teacher comment</w:t>
            </w:r>
            <w:r w:rsidR="00767044" w:rsidRPr="00F5535E">
              <w:t>:</w:t>
            </w:r>
          </w:p>
        </w:tc>
      </w:tr>
    </w:tbl>
    <w:p w14:paraId="3E3B42AA" w14:textId="77777777" w:rsidR="00767044" w:rsidRPr="00A84A3C" w:rsidRDefault="00767044" w:rsidP="00873ED8">
      <w:pPr>
        <w:pStyle w:val="Heading2"/>
      </w:pPr>
      <w:bookmarkStart w:id="47" w:name="_Toc211332719"/>
      <w:bookmarkStart w:id="48" w:name="_Toc212215018"/>
      <w:r w:rsidRPr="00A84A3C">
        <w:t>Activity 2.6 Project pitch presentation</w:t>
      </w:r>
      <w:bookmarkEnd w:id="47"/>
      <w:bookmarkEnd w:id="48"/>
    </w:p>
    <w:p w14:paraId="7F7AFC97" w14:textId="5BDB8C2C" w:rsidR="00767044" w:rsidRDefault="00EA6126" w:rsidP="00873ED8">
      <w:pPr>
        <w:pStyle w:val="BodyText"/>
      </w:pPr>
      <w:r w:rsidRPr="005C2433">
        <w:rPr>
          <w:noProof/>
        </w:rPr>
        <w:drawing>
          <wp:inline distT="0" distB="0" distL="0" distR="0" wp14:anchorId="741A3033" wp14:editId="2BB7F988">
            <wp:extent cx="286938" cy="252000"/>
            <wp:effectExtent l="0" t="0" r="5715" b="2540"/>
            <wp:docPr id="1821553918"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873ED8" w:rsidRPr="005C2433">
        <w:t xml:space="preserve"> </w:t>
      </w:r>
      <w:r w:rsidR="000614CB" w:rsidRPr="005C2433">
        <w:rPr>
          <w:noProof/>
        </w:rPr>
        <w:drawing>
          <wp:inline distT="0" distB="0" distL="0" distR="0" wp14:anchorId="2A9E02A0" wp14:editId="0AD7856D">
            <wp:extent cx="239882" cy="252000"/>
            <wp:effectExtent l="0" t="0" r="1905" b="2540"/>
            <wp:docPr id="1413372947"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873ED8" w:rsidRPr="005C2433">
        <w:t xml:space="preserve"> </w:t>
      </w:r>
      <w:r w:rsidR="0019162D" w:rsidRPr="005C2433">
        <w:rPr>
          <w:noProof/>
        </w:rPr>
        <w:drawing>
          <wp:inline distT="0" distB="0" distL="0" distR="0" wp14:anchorId="5D383287" wp14:editId="4FF73B6F">
            <wp:extent cx="286094" cy="252000"/>
            <wp:effectExtent l="0" t="0" r="0" b="2540"/>
            <wp:docPr id="69661378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873ED8" w:rsidRPr="005C2433">
        <w:t xml:space="preserve"> </w:t>
      </w:r>
      <w:r w:rsidR="00A66B01" w:rsidRPr="005C2433">
        <w:rPr>
          <w:noProof/>
        </w:rPr>
        <w:drawing>
          <wp:inline distT="0" distB="0" distL="0" distR="0" wp14:anchorId="109D504D" wp14:editId="7E1E450E">
            <wp:extent cx="272090" cy="252000"/>
            <wp:effectExtent l="0" t="0" r="0" b="2540"/>
            <wp:docPr id="1033977458"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5C2433">
        <w:t xml:space="preserve"> </w:t>
      </w:r>
      <w:r w:rsidR="00767044" w:rsidRPr="005C2433">
        <w:rPr>
          <w:rStyle w:val="Bold"/>
        </w:rPr>
        <w:t>Part 1:</w:t>
      </w:r>
      <w:r w:rsidR="00767044" w:rsidRPr="005C2433">
        <w:t xml:space="preserve"> From</w:t>
      </w:r>
      <w:r w:rsidR="00767044" w:rsidRPr="00D42521">
        <w:t xml:space="preserve"> your project plan, develop a project pitch presentation. As a group you will share this with another peer group and staff member for feedback. You could use Google Slides, Prezi or </w:t>
      </w:r>
      <w:r w:rsidR="00767044">
        <w:t xml:space="preserve">an </w:t>
      </w:r>
      <w:r w:rsidR="00767044" w:rsidRPr="00D42521">
        <w:t xml:space="preserve">online digital presentation format of your choice. </w:t>
      </w:r>
    </w:p>
    <w:p w14:paraId="2982558A" w14:textId="77777777" w:rsidR="00767044" w:rsidRPr="00D42521" w:rsidRDefault="00767044" w:rsidP="00873ED8">
      <w:pPr>
        <w:pStyle w:val="BodyText"/>
      </w:pPr>
      <w:r w:rsidRPr="00D42521">
        <w:t>Your presentation must include the following (</w:t>
      </w:r>
      <w:r>
        <w:t>tick</w:t>
      </w:r>
      <w:r w:rsidRPr="00D42521">
        <w:t xml:space="preserve"> them off as you add them into your presentation): </w:t>
      </w:r>
    </w:p>
    <w:p w14:paraId="0818695A" w14:textId="77777777" w:rsidR="00767044" w:rsidRPr="00D42521" w:rsidRDefault="00DB0AC2" w:rsidP="00873ED8">
      <w:pPr>
        <w:pStyle w:val="BodyText"/>
      </w:pPr>
      <w:sdt>
        <w:sdtPr>
          <w:rPr>
            <w:rFonts w:eastAsia="Arial Narrow"/>
          </w:rPr>
          <w:id w:val="2008011003"/>
          <w14:checkbox>
            <w14:checked w14:val="0"/>
            <w14:checkedState w14:val="2612" w14:font="MS Gothic"/>
            <w14:uncheckedState w14:val="2610" w14:font="MS Gothic"/>
          </w14:checkbox>
        </w:sdtPr>
        <w:sdtEndPr/>
        <w:sdtContent>
          <w:r w:rsidR="00767044">
            <w:rPr>
              <w:rFonts w:ascii="MS Gothic" w:eastAsia="MS Gothic" w:hAnsi="MS Gothic" w:hint="eastAsia"/>
            </w:rPr>
            <w:t>☐</w:t>
          </w:r>
        </w:sdtContent>
      </w:sdt>
      <w:r w:rsidR="00767044" w:rsidRPr="00D42521">
        <w:t xml:space="preserve"> What is your project?</w:t>
      </w:r>
    </w:p>
    <w:p w14:paraId="2B8E497C" w14:textId="77777777" w:rsidR="00767044" w:rsidRPr="00D42521" w:rsidRDefault="00DB0AC2" w:rsidP="00873ED8">
      <w:pPr>
        <w:pStyle w:val="BodyText"/>
      </w:pPr>
      <w:sdt>
        <w:sdtPr>
          <w:rPr>
            <w:rFonts w:eastAsia="Arial Narrow"/>
          </w:rPr>
          <w:id w:val="-1078822946"/>
          <w14:checkbox>
            <w14:checked w14:val="0"/>
            <w14:checkedState w14:val="2612" w14:font="MS Gothic"/>
            <w14:uncheckedState w14:val="2610" w14:font="MS Gothic"/>
          </w14:checkbox>
        </w:sdtPr>
        <w:sdtEndPr/>
        <w:sdtContent>
          <w:r w:rsidR="00767044">
            <w:rPr>
              <w:rFonts w:ascii="MS Gothic" w:eastAsia="MS Gothic" w:hAnsi="MS Gothic" w:hint="eastAsia"/>
            </w:rPr>
            <w:t>☐</w:t>
          </w:r>
        </w:sdtContent>
      </w:sdt>
      <w:r w:rsidR="00767044" w:rsidRPr="00D42521">
        <w:t xml:space="preserve"> What is the aim / goal of your project? </w:t>
      </w:r>
    </w:p>
    <w:p w14:paraId="0CA5DED6" w14:textId="77777777" w:rsidR="00767044" w:rsidRPr="00D42521" w:rsidRDefault="00DB0AC2" w:rsidP="00873ED8">
      <w:pPr>
        <w:pStyle w:val="BodyText"/>
      </w:pPr>
      <w:sdt>
        <w:sdtPr>
          <w:rPr>
            <w:rFonts w:eastAsia="Arial Narrow"/>
            <w:color w:val="2B579A"/>
            <w:shd w:val="clear" w:color="auto" w:fill="E6E6E6"/>
          </w:rPr>
          <w:id w:val="-1580359407"/>
          <w14:checkbox>
            <w14:checked w14:val="0"/>
            <w14:checkedState w14:val="2612" w14:font="MS Gothic"/>
            <w14:uncheckedState w14:val="2610" w14:font="MS Gothic"/>
          </w14:checkbox>
        </w:sdtPr>
        <w:sdtEndPr/>
        <w:sdtContent>
          <w:r w:rsidR="00767044" w:rsidRPr="00D42521">
            <w:rPr>
              <w:rFonts w:ascii="Segoe UI Symbol" w:eastAsia="MS Gothic" w:hAnsi="Segoe UI Symbol" w:cs="Segoe UI Symbol"/>
            </w:rPr>
            <w:t>☐</w:t>
          </w:r>
        </w:sdtContent>
      </w:sdt>
      <w:r w:rsidR="00767044" w:rsidRPr="00D42521">
        <w:t xml:space="preserve"> Why is your project needed in our community?</w:t>
      </w:r>
    </w:p>
    <w:p w14:paraId="5262617A" w14:textId="77777777" w:rsidR="00767044" w:rsidRPr="00D42521" w:rsidRDefault="00DB0AC2" w:rsidP="00873ED8">
      <w:pPr>
        <w:pStyle w:val="BodyText"/>
      </w:pPr>
      <w:sdt>
        <w:sdtPr>
          <w:rPr>
            <w:rFonts w:eastAsia="Arial Narrow"/>
          </w:rPr>
          <w:id w:val="-2023162857"/>
          <w14:checkbox>
            <w14:checked w14:val="0"/>
            <w14:checkedState w14:val="2612" w14:font="MS Gothic"/>
            <w14:uncheckedState w14:val="2610" w14:font="MS Gothic"/>
          </w14:checkbox>
        </w:sdtPr>
        <w:sdtEndPr/>
        <w:sdtContent>
          <w:r w:rsidR="00767044" w:rsidRPr="00481A9A">
            <w:rPr>
              <w:rFonts w:ascii="MS Gothic" w:eastAsia="MS Gothic" w:hAnsi="MS Gothic"/>
            </w:rPr>
            <w:t>☐</w:t>
          </w:r>
        </w:sdtContent>
      </w:sdt>
      <w:r w:rsidR="00767044" w:rsidRPr="00D42521">
        <w:t xml:space="preserve"> What do you want to see at the end of your project to know that you have been successful?</w:t>
      </w:r>
    </w:p>
    <w:p w14:paraId="45494E0E" w14:textId="71693778" w:rsidR="00767044" w:rsidRPr="00873ED8" w:rsidRDefault="00DB0AC2" w:rsidP="00873ED8">
      <w:pPr>
        <w:pStyle w:val="BodyText"/>
      </w:pPr>
      <w:sdt>
        <w:sdtPr>
          <w:rPr>
            <w:rFonts w:eastAsia="Arial Narrow"/>
            <w:color w:val="2B579A"/>
            <w:shd w:val="clear" w:color="auto" w:fill="E6E6E6"/>
          </w:rPr>
          <w:id w:val="-138040238"/>
          <w14:checkbox>
            <w14:checked w14:val="0"/>
            <w14:checkedState w14:val="2612" w14:font="MS Gothic"/>
            <w14:uncheckedState w14:val="2610" w14:font="MS Gothic"/>
          </w14:checkbox>
        </w:sdtPr>
        <w:sdtEndPr/>
        <w:sdtContent>
          <w:r w:rsidR="00767044" w:rsidRPr="00D42521">
            <w:rPr>
              <w:rFonts w:ascii="Segoe UI Symbol" w:eastAsia="MS Gothic" w:hAnsi="Segoe UI Symbol" w:cs="Segoe UI Symbol"/>
            </w:rPr>
            <w:t>☐</w:t>
          </w:r>
        </w:sdtContent>
      </w:sdt>
      <w:r w:rsidR="00767044" w:rsidRPr="00D42521">
        <w:t xml:space="preserve"> Images related to the topic. </w:t>
      </w:r>
    </w:p>
    <w:tbl>
      <w:tblPr>
        <w:tblW w:w="8779" w:type="dxa"/>
        <w:tblCellMar>
          <w:top w:w="15" w:type="dxa"/>
          <w:left w:w="15" w:type="dxa"/>
          <w:bottom w:w="15" w:type="dxa"/>
          <w:right w:w="15" w:type="dxa"/>
        </w:tblCellMar>
        <w:tblLook w:val="04A0" w:firstRow="1" w:lastRow="0" w:firstColumn="1" w:lastColumn="0" w:noHBand="0" w:noVBand="1"/>
      </w:tblPr>
      <w:tblGrid>
        <w:gridCol w:w="8779"/>
      </w:tblGrid>
      <w:tr w:rsidR="00767044" w:rsidRPr="00572277" w14:paraId="1FA03039" w14:textId="77777777" w:rsidTr="00873ED8">
        <w:trPr>
          <w:trHeight w:val="1570"/>
        </w:trPr>
        <w:tc>
          <w:tcPr>
            <w:tcW w:w="8779" w:type="dxa"/>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77B2C0ED" w14:textId="4FE771CC" w:rsidR="00767044" w:rsidRPr="00572277" w:rsidRDefault="0019162D" w:rsidP="00873ED8">
            <w:pPr>
              <w:pStyle w:val="Tablecondensed"/>
              <w:spacing w:before="240"/>
            </w:pPr>
            <w:r w:rsidRPr="005C2433">
              <w:rPr>
                <w:noProof/>
              </w:rPr>
              <w:drawing>
                <wp:inline distT="0" distB="0" distL="0" distR="0" wp14:anchorId="7D057307" wp14:editId="551ABE2A">
                  <wp:extent cx="286094" cy="252000"/>
                  <wp:effectExtent l="0" t="0" r="0" b="2540"/>
                  <wp:docPr id="159365917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t xml:space="preserve"> Insert a link to your presentation here.</w:t>
            </w:r>
          </w:p>
        </w:tc>
      </w:tr>
    </w:tbl>
    <w:p w14:paraId="64CC2841" w14:textId="385DFA5D" w:rsidR="00767044" w:rsidRPr="00873ED8" w:rsidRDefault="00767044" w:rsidP="005C2433">
      <w:pPr>
        <w:pStyle w:val="BodyText"/>
      </w:pPr>
    </w:p>
    <w:tbl>
      <w:tblPr>
        <w:tblStyle w:val="VCAAclosedtable"/>
        <w:tblW w:w="0" w:type="auto"/>
        <w:jc w:val="center"/>
        <w:tblLook w:val="04A0" w:firstRow="1" w:lastRow="0" w:firstColumn="1" w:lastColumn="0" w:noHBand="0" w:noVBand="1"/>
      </w:tblPr>
      <w:tblGrid>
        <w:gridCol w:w="1722"/>
        <w:gridCol w:w="1815"/>
        <w:gridCol w:w="1876"/>
        <w:gridCol w:w="1765"/>
        <w:gridCol w:w="1747"/>
      </w:tblGrid>
      <w:tr w:rsidR="00767044" w:rsidRPr="00873ED8" w14:paraId="68B1E5E0" w14:textId="77777777" w:rsidTr="00873ED8">
        <w:trPr>
          <w:cnfStyle w:val="100000000000" w:firstRow="1" w:lastRow="0" w:firstColumn="0" w:lastColumn="0" w:oddVBand="0" w:evenVBand="0" w:oddHBand="0" w:evenHBand="0" w:firstRowFirstColumn="0" w:firstRowLastColumn="0" w:lastRowFirstColumn="0" w:lastRowLastColumn="0"/>
          <w:jc w:val="center"/>
        </w:trPr>
        <w:tc>
          <w:tcPr>
            <w:tcW w:w="8925" w:type="dxa"/>
            <w:gridSpan w:val="5"/>
            <w:shd w:val="clear" w:color="auto" w:fill="0076A3"/>
          </w:tcPr>
          <w:p w14:paraId="01D60B82" w14:textId="77777777" w:rsidR="00767044" w:rsidRPr="00873ED8" w:rsidRDefault="00767044" w:rsidP="00873ED8">
            <w:pPr>
              <w:pStyle w:val="Tableheadingcondensed"/>
              <w:jc w:val="center"/>
            </w:pPr>
            <w:r w:rsidRPr="00873ED8">
              <w:t>Step 2: Activity 2.6 Project pitch presentation</w:t>
            </w:r>
          </w:p>
          <w:p w14:paraId="0B842CA8" w14:textId="633AA7A8" w:rsidR="00767044" w:rsidRPr="00873ED8" w:rsidRDefault="007A02BA" w:rsidP="00873ED8">
            <w:pPr>
              <w:pStyle w:val="Tableheadingcondensed"/>
              <w:jc w:val="center"/>
            </w:pPr>
            <w:r>
              <w:t>Student reflection</w:t>
            </w:r>
            <w:r w:rsidR="00767044" w:rsidRPr="00873ED8">
              <w:t>: How well did you go with this step? (Please tick the box below)</w:t>
            </w:r>
          </w:p>
        </w:tc>
      </w:tr>
      <w:tr w:rsidR="00767044" w:rsidRPr="00EE3EFF" w14:paraId="30230745"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722" w:type="dxa"/>
            <w:vAlign w:val="center"/>
          </w:tcPr>
          <w:p w14:paraId="0BCC9FBB" w14:textId="77777777" w:rsidR="00767044" w:rsidRPr="00EE3EFF" w:rsidRDefault="00DB0AC2" w:rsidP="00DA73B8">
            <w:pPr>
              <w:pStyle w:val="Tablecondensed"/>
              <w:jc w:val="center"/>
            </w:pPr>
            <w:sdt>
              <w:sdtPr>
                <w:id w:val="-479152820"/>
                <w14:checkbox>
                  <w14:checked w14:val="0"/>
                  <w14:checkedState w14:val="2612" w14:font="MS Gothic"/>
                  <w14:uncheckedState w14:val="2610" w14:font="MS Gothic"/>
                </w14:checkbox>
              </w:sdtPr>
              <w:sdtEndPr/>
              <w:sdtContent>
                <w:r w:rsidR="00767044">
                  <w:rPr>
                    <w:rFonts w:ascii="MS Gothic" w:eastAsia="MS Gothic" w:hAnsi="MS Gothic" w:hint="eastAsia"/>
                  </w:rPr>
                  <w:t>☐</w:t>
                </w:r>
              </w:sdtContent>
            </w:sdt>
            <w:r w:rsidR="00767044" w:rsidRPr="00EE3EFF">
              <w:t>Not Submitted</w:t>
            </w:r>
          </w:p>
        </w:tc>
        <w:tc>
          <w:tcPr>
            <w:tcW w:w="1815" w:type="dxa"/>
            <w:vAlign w:val="center"/>
          </w:tcPr>
          <w:p w14:paraId="44187990" w14:textId="77777777" w:rsidR="00767044" w:rsidRPr="00EE3EFF" w:rsidRDefault="00DB0AC2" w:rsidP="00DA73B8">
            <w:pPr>
              <w:pStyle w:val="Tablecondensed"/>
              <w:jc w:val="center"/>
            </w:pPr>
            <w:sdt>
              <w:sdtPr>
                <w:rPr>
                  <w:color w:val="2B579A"/>
                  <w:shd w:val="clear" w:color="auto" w:fill="E6E6E6"/>
                </w:rPr>
                <w:id w:val="-1830349244"/>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Beginning</w:t>
            </w:r>
          </w:p>
        </w:tc>
        <w:tc>
          <w:tcPr>
            <w:tcW w:w="1876" w:type="dxa"/>
            <w:vAlign w:val="center"/>
          </w:tcPr>
          <w:p w14:paraId="79FC5EBA"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429478159"/>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Consolidating</w:t>
            </w:r>
          </w:p>
        </w:tc>
        <w:tc>
          <w:tcPr>
            <w:tcW w:w="1765" w:type="dxa"/>
            <w:vAlign w:val="center"/>
          </w:tcPr>
          <w:p w14:paraId="61CB0878"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32739357"/>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Achieving</w:t>
            </w:r>
          </w:p>
        </w:tc>
        <w:tc>
          <w:tcPr>
            <w:tcW w:w="1747" w:type="dxa"/>
            <w:vAlign w:val="center"/>
          </w:tcPr>
          <w:p w14:paraId="4510CA05"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488160668"/>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Excelling</w:t>
            </w:r>
          </w:p>
        </w:tc>
      </w:tr>
      <w:tr w:rsidR="00767044" w:rsidRPr="00EE3EFF" w14:paraId="441148D5" w14:textId="77777777" w:rsidTr="00873ED8">
        <w:trPr>
          <w:cnfStyle w:val="000000010000" w:firstRow="0" w:lastRow="0" w:firstColumn="0" w:lastColumn="0" w:oddVBand="0" w:evenVBand="0" w:oddHBand="0" w:evenHBand="1" w:firstRowFirstColumn="0" w:firstRowLastColumn="0" w:lastRowFirstColumn="0" w:lastRowLastColumn="0"/>
          <w:jc w:val="center"/>
        </w:trPr>
        <w:tc>
          <w:tcPr>
            <w:tcW w:w="8925" w:type="dxa"/>
            <w:gridSpan w:val="5"/>
          </w:tcPr>
          <w:p w14:paraId="4ADAB9A8" w14:textId="6CDD0F28" w:rsidR="00767044" w:rsidRPr="00EE3EFF" w:rsidRDefault="007A02BA" w:rsidP="005C2433">
            <w:pPr>
              <w:pStyle w:val="Tablecondensed"/>
            </w:pPr>
            <w:r>
              <w:t>Student comment</w:t>
            </w:r>
            <w:r w:rsidR="00767044" w:rsidRPr="00EE3EFF">
              <w:t xml:space="preserve"> (</w:t>
            </w:r>
            <w:r w:rsidR="005C2433">
              <w:t>o</w:t>
            </w:r>
            <w:r w:rsidR="00767044" w:rsidRPr="00EE3EFF">
              <w:t>ptional):</w:t>
            </w:r>
          </w:p>
        </w:tc>
      </w:tr>
      <w:tr w:rsidR="00767044" w:rsidRPr="00AB606B" w14:paraId="0C86C10D" w14:textId="77777777" w:rsidTr="00873ED8">
        <w:trPr>
          <w:cnfStyle w:val="000000100000" w:firstRow="0" w:lastRow="0" w:firstColumn="0" w:lastColumn="0" w:oddVBand="0" w:evenVBand="0" w:oddHBand="1" w:evenHBand="0" w:firstRowFirstColumn="0" w:firstRowLastColumn="0" w:lastRowFirstColumn="0" w:lastRowLastColumn="0"/>
          <w:jc w:val="center"/>
        </w:trPr>
        <w:tc>
          <w:tcPr>
            <w:tcW w:w="8925" w:type="dxa"/>
            <w:gridSpan w:val="5"/>
            <w:shd w:val="clear" w:color="auto" w:fill="0076A3"/>
          </w:tcPr>
          <w:p w14:paraId="6623F54F" w14:textId="38BF15C0" w:rsidR="00767044" w:rsidRPr="00AB606B" w:rsidRDefault="007A02BA" w:rsidP="00AB606B">
            <w:pPr>
              <w:pStyle w:val="Tableheadingcondensed"/>
              <w:jc w:val="center"/>
              <w:rPr>
                <w:b/>
                <w:bCs/>
                <w:lang w:val="en-AU"/>
              </w:rPr>
            </w:pPr>
            <w:r>
              <w:rPr>
                <w:b/>
                <w:bCs/>
                <w:lang w:val="en-AU"/>
              </w:rPr>
              <w:t>Teacher feedback</w:t>
            </w:r>
          </w:p>
        </w:tc>
      </w:tr>
      <w:tr w:rsidR="00767044" w:rsidRPr="00EE3EFF" w14:paraId="7DFA4895"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722" w:type="dxa"/>
            <w:vAlign w:val="center"/>
          </w:tcPr>
          <w:p w14:paraId="28A8D209" w14:textId="77777777" w:rsidR="00767044" w:rsidRPr="00EE3EFF" w:rsidRDefault="00DB0AC2" w:rsidP="00DA73B8">
            <w:pPr>
              <w:pStyle w:val="Tablecondensed"/>
              <w:jc w:val="center"/>
              <w:rPr>
                <w:lang w:val="en-AU"/>
              </w:rPr>
            </w:pPr>
            <w:sdt>
              <w:sdtPr>
                <w:rPr>
                  <w:color w:val="2B579A"/>
                  <w:shd w:val="clear" w:color="auto" w:fill="E6E6E6"/>
                </w:rPr>
                <w:id w:val="-403608108"/>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Not Submitted</w:t>
            </w:r>
          </w:p>
        </w:tc>
        <w:tc>
          <w:tcPr>
            <w:tcW w:w="1815" w:type="dxa"/>
            <w:vAlign w:val="center"/>
          </w:tcPr>
          <w:p w14:paraId="6F8E7397" w14:textId="77777777" w:rsidR="00767044" w:rsidRPr="00EE3EFF" w:rsidRDefault="00DB0AC2" w:rsidP="00DA73B8">
            <w:pPr>
              <w:pStyle w:val="Tablecondensed"/>
              <w:jc w:val="center"/>
              <w:rPr>
                <w:lang w:val="en-AU"/>
              </w:rPr>
            </w:pPr>
            <w:sdt>
              <w:sdtPr>
                <w:rPr>
                  <w:color w:val="2B579A"/>
                  <w:shd w:val="clear" w:color="auto" w:fill="E6E6E6"/>
                </w:rPr>
                <w:id w:val="-1353953404"/>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Beginning</w:t>
            </w:r>
          </w:p>
        </w:tc>
        <w:tc>
          <w:tcPr>
            <w:tcW w:w="1876" w:type="dxa"/>
            <w:vAlign w:val="center"/>
          </w:tcPr>
          <w:p w14:paraId="46F55D45"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562327462"/>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Consolidating</w:t>
            </w:r>
          </w:p>
        </w:tc>
        <w:tc>
          <w:tcPr>
            <w:tcW w:w="1765" w:type="dxa"/>
            <w:vAlign w:val="center"/>
          </w:tcPr>
          <w:p w14:paraId="4E07EBD2"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688108741"/>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Achieving</w:t>
            </w:r>
          </w:p>
        </w:tc>
        <w:tc>
          <w:tcPr>
            <w:tcW w:w="1747" w:type="dxa"/>
            <w:vAlign w:val="center"/>
          </w:tcPr>
          <w:p w14:paraId="20EEA345"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1224951936"/>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Excelling</w:t>
            </w:r>
          </w:p>
        </w:tc>
      </w:tr>
      <w:tr w:rsidR="00767044" w:rsidRPr="00E96466" w14:paraId="01F2F196" w14:textId="77777777" w:rsidTr="00873ED8">
        <w:trPr>
          <w:cnfStyle w:val="000000100000" w:firstRow="0" w:lastRow="0" w:firstColumn="0" w:lastColumn="0" w:oddVBand="0" w:evenVBand="0" w:oddHBand="1" w:evenHBand="0" w:firstRowFirstColumn="0" w:firstRowLastColumn="0" w:lastRowFirstColumn="0" w:lastRowLastColumn="0"/>
          <w:trHeight w:val="1448"/>
          <w:jc w:val="center"/>
        </w:trPr>
        <w:tc>
          <w:tcPr>
            <w:tcW w:w="1722" w:type="dxa"/>
          </w:tcPr>
          <w:p w14:paraId="05BF7704" w14:textId="13B5D353" w:rsidR="00767044" w:rsidRPr="005C2433" w:rsidRDefault="00767044" w:rsidP="005C2433">
            <w:pPr>
              <w:pStyle w:val="Tablecondensed"/>
            </w:pPr>
            <w:r w:rsidRPr="005C2433">
              <w:rPr>
                <w:rStyle w:val="Bold"/>
              </w:rPr>
              <w:t>Not Submitted:</w:t>
            </w:r>
            <w:r w:rsidRPr="005C2433">
              <w:t xml:space="preserve"> No work has been submitted or attempted for this activity.</w:t>
            </w:r>
          </w:p>
        </w:tc>
        <w:tc>
          <w:tcPr>
            <w:tcW w:w="1815" w:type="dxa"/>
          </w:tcPr>
          <w:p w14:paraId="1D4583BC" w14:textId="713CBB71" w:rsidR="00767044" w:rsidRPr="005C2433" w:rsidRDefault="00767044" w:rsidP="005C2433">
            <w:pPr>
              <w:pStyle w:val="Tablecondensed"/>
            </w:pPr>
            <w:r w:rsidRPr="005C2433">
              <w:rPr>
                <w:rStyle w:val="Bold"/>
              </w:rPr>
              <w:t>Beginning:</w:t>
            </w:r>
            <w:r w:rsidRPr="005C2433">
              <w:t xml:space="preserve"> You have created a presentation that includes some of the required information from the checklist. To bump it up, make sure that all information from the checklist is included in the presentation and that the presentation is visually appealing.</w:t>
            </w:r>
          </w:p>
        </w:tc>
        <w:tc>
          <w:tcPr>
            <w:tcW w:w="1876" w:type="dxa"/>
          </w:tcPr>
          <w:p w14:paraId="0EDB8E61" w14:textId="77777777" w:rsidR="00767044" w:rsidRPr="005C2433" w:rsidRDefault="00767044" w:rsidP="005C2433">
            <w:pPr>
              <w:pStyle w:val="Tablecondensed"/>
            </w:pPr>
            <w:r w:rsidRPr="005C2433">
              <w:rPr>
                <w:rStyle w:val="Bold"/>
              </w:rPr>
              <w:t>Consolidating:</w:t>
            </w:r>
            <w:r w:rsidRPr="005C2433">
              <w:t xml:space="preserve"> You have created a visually appealing presentation (looks nice/interesting) and included basic information for most of the checklist information in the presentation. To bump it up, include more information. Consider making the presentation more visually appealing.</w:t>
            </w:r>
          </w:p>
        </w:tc>
        <w:tc>
          <w:tcPr>
            <w:tcW w:w="1765" w:type="dxa"/>
          </w:tcPr>
          <w:p w14:paraId="333347E5" w14:textId="3E1A582F" w:rsidR="00767044" w:rsidRPr="005C2433" w:rsidRDefault="00767044" w:rsidP="005C2433">
            <w:pPr>
              <w:pStyle w:val="Tablecondensed"/>
            </w:pPr>
            <w:r w:rsidRPr="005C2433">
              <w:rPr>
                <w:rStyle w:val="Bold"/>
              </w:rPr>
              <w:t>Achieving:</w:t>
            </w:r>
            <w:r w:rsidRPr="005C2433">
              <w:t xml:space="preserve"> You have created a visually appealing presentation (looks nice/interesting) and included basic information for all the checklist information in the presentation. To bump it up, add more detailed information.</w:t>
            </w:r>
          </w:p>
        </w:tc>
        <w:tc>
          <w:tcPr>
            <w:tcW w:w="1747" w:type="dxa"/>
          </w:tcPr>
          <w:p w14:paraId="5159ED57" w14:textId="41EFD7CF" w:rsidR="00767044" w:rsidRPr="005C2433" w:rsidRDefault="00767044" w:rsidP="005C2433">
            <w:pPr>
              <w:pStyle w:val="Tablecondensed"/>
            </w:pPr>
            <w:r w:rsidRPr="005C2433">
              <w:rPr>
                <w:rStyle w:val="Bold"/>
              </w:rPr>
              <w:t>Excelling:</w:t>
            </w:r>
            <w:r w:rsidRPr="005C2433">
              <w:t xml:space="preserve"> You have created a visually appealing presentation. You have included all the required information and provided detailed responses. You have created an engaging presentation. </w:t>
            </w:r>
            <w:proofErr w:type="gramStart"/>
            <w:r w:rsidRPr="005C2433">
              <w:t>Well</w:t>
            </w:r>
            <w:proofErr w:type="gramEnd"/>
            <w:r w:rsidRPr="005C2433">
              <w:t xml:space="preserve"> done!</w:t>
            </w:r>
          </w:p>
        </w:tc>
      </w:tr>
    </w:tbl>
    <w:p w14:paraId="4481CBB6" w14:textId="77777777" w:rsidR="00767044" w:rsidRPr="00906804" w:rsidRDefault="00767044" w:rsidP="00873ED8">
      <w:pPr>
        <w:pStyle w:val="Heading2"/>
      </w:pPr>
      <w:bookmarkStart w:id="49" w:name="_Toc211332720"/>
      <w:bookmarkStart w:id="50" w:name="_Toc212215019"/>
      <w:r w:rsidRPr="00906804">
        <w:t>Activity 2.7 Presentation and feedback</w:t>
      </w:r>
      <w:bookmarkEnd w:id="49"/>
      <w:bookmarkEnd w:id="50"/>
    </w:p>
    <w:p w14:paraId="4270E6D3" w14:textId="43497771" w:rsidR="00767044" w:rsidRPr="00AB606B" w:rsidRDefault="00EA6126" w:rsidP="00AB606B">
      <w:pPr>
        <w:pStyle w:val="BodyText"/>
      </w:pPr>
      <w:r w:rsidRPr="005C2433">
        <w:rPr>
          <w:noProof/>
        </w:rPr>
        <w:drawing>
          <wp:inline distT="0" distB="0" distL="0" distR="0" wp14:anchorId="5C9CA359" wp14:editId="003374D0">
            <wp:extent cx="286938" cy="252000"/>
            <wp:effectExtent l="0" t="0" r="5715" b="2540"/>
            <wp:docPr id="1577531662"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873ED8" w:rsidRPr="005C2433">
        <w:t xml:space="preserve"> </w:t>
      </w:r>
      <w:r w:rsidR="000614CB" w:rsidRPr="005C2433">
        <w:rPr>
          <w:noProof/>
        </w:rPr>
        <w:drawing>
          <wp:inline distT="0" distB="0" distL="0" distR="0" wp14:anchorId="66CCD738" wp14:editId="5B695D9A">
            <wp:extent cx="239882" cy="252000"/>
            <wp:effectExtent l="0" t="0" r="1905" b="2540"/>
            <wp:docPr id="2106259930"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873ED8" w:rsidRPr="005C2433">
        <w:t xml:space="preserve"> </w:t>
      </w:r>
      <w:r w:rsidR="0019162D" w:rsidRPr="005C2433">
        <w:rPr>
          <w:noProof/>
        </w:rPr>
        <w:drawing>
          <wp:inline distT="0" distB="0" distL="0" distR="0" wp14:anchorId="3F74490B" wp14:editId="6B22F2ED">
            <wp:extent cx="286094" cy="252000"/>
            <wp:effectExtent l="0" t="0" r="0" b="2540"/>
            <wp:docPr id="119027529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873ED8" w:rsidRPr="005C2433">
        <w:t xml:space="preserve"> </w:t>
      </w:r>
      <w:r w:rsidR="00A66B01" w:rsidRPr="005C2433">
        <w:rPr>
          <w:noProof/>
        </w:rPr>
        <w:drawing>
          <wp:inline distT="0" distB="0" distL="0" distR="0" wp14:anchorId="6D04DDBB" wp14:editId="6EBB349C">
            <wp:extent cx="272090" cy="252000"/>
            <wp:effectExtent l="0" t="0" r="0" b="2540"/>
            <wp:docPr id="2039282590"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873ED8" w:rsidRPr="005C2433">
        <w:t xml:space="preserve"> </w:t>
      </w:r>
      <w:r w:rsidR="00E56863" w:rsidRPr="005C2433">
        <w:rPr>
          <w:noProof/>
        </w:rPr>
        <w:drawing>
          <wp:inline distT="0" distB="0" distL="0" distR="0" wp14:anchorId="74780A08" wp14:editId="3C25C8E5">
            <wp:extent cx="223768" cy="252000"/>
            <wp:effectExtent l="0" t="0" r="5080" b="2540"/>
            <wp:docPr id="40917965"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2"/>
                    <a:stretch>
                      <a:fillRect/>
                    </a:stretch>
                  </pic:blipFill>
                  <pic:spPr>
                    <a:xfrm>
                      <a:off x="0" y="0"/>
                      <a:ext cx="223768" cy="252000"/>
                    </a:xfrm>
                    <a:prstGeom prst="rect">
                      <a:avLst/>
                    </a:prstGeom>
                  </pic:spPr>
                </pic:pic>
              </a:graphicData>
            </a:graphic>
          </wp:inline>
        </w:drawing>
      </w:r>
      <w:r w:rsidR="00767044" w:rsidRPr="005C2433">
        <w:t xml:space="preserve"> </w:t>
      </w:r>
      <w:r w:rsidR="00767044" w:rsidRPr="005C2433">
        <w:rPr>
          <w:rStyle w:val="Bold"/>
        </w:rPr>
        <w:t>Part 1:</w:t>
      </w:r>
      <w:r w:rsidR="00767044" w:rsidRPr="005C2433">
        <w:t xml:space="preserve"> S</w:t>
      </w:r>
      <w:r w:rsidR="00767044" w:rsidRPr="00AB606B">
        <w:t>hare your presentation with one other group and a teacher. Then complete the feedback templates below.</w:t>
      </w:r>
    </w:p>
    <w:p w14:paraId="0054011A" w14:textId="77777777" w:rsidR="00767044" w:rsidRPr="00873ED8" w:rsidRDefault="00767044" w:rsidP="00AB606B">
      <w:pPr>
        <w:pStyle w:val="BodyText"/>
        <w:jc w:val="center"/>
        <w:rPr>
          <w:b/>
          <w:bCs/>
        </w:rPr>
      </w:pPr>
      <w:r w:rsidRPr="00873ED8">
        <w:rPr>
          <w:b/>
          <w:bCs/>
        </w:rPr>
        <w:t>Peer Group Feedback</w:t>
      </w:r>
    </w:p>
    <w:tbl>
      <w:tblPr>
        <w:tblStyle w:val="TableGrid"/>
        <w:tblW w:w="0" w:type="auto"/>
        <w:tblLook w:val="04A0" w:firstRow="1" w:lastRow="0" w:firstColumn="1" w:lastColumn="0" w:noHBand="0" w:noVBand="1"/>
      </w:tblPr>
      <w:tblGrid>
        <w:gridCol w:w="4402"/>
        <w:gridCol w:w="4403"/>
      </w:tblGrid>
      <w:tr w:rsidR="00767044" w:rsidRPr="00873ED8" w14:paraId="51474BD9" w14:textId="77777777" w:rsidTr="00AC5CE3">
        <w:tc>
          <w:tcPr>
            <w:tcW w:w="4402" w:type="dxa"/>
            <w:shd w:val="clear" w:color="auto" w:fill="00573F"/>
          </w:tcPr>
          <w:p w14:paraId="31BAEAC2" w14:textId="77777777" w:rsidR="00767044" w:rsidRPr="005C2433" w:rsidRDefault="00767044" w:rsidP="005C2433">
            <w:pPr>
              <w:pStyle w:val="Tableheadingcondensed"/>
              <w:rPr>
                <w:rStyle w:val="Bold"/>
              </w:rPr>
            </w:pPr>
            <w:r w:rsidRPr="005C2433">
              <w:rPr>
                <w:rStyle w:val="Bold"/>
              </w:rPr>
              <w:t>Statement</w:t>
            </w:r>
          </w:p>
        </w:tc>
        <w:tc>
          <w:tcPr>
            <w:tcW w:w="4403" w:type="dxa"/>
            <w:shd w:val="clear" w:color="auto" w:fill="7F3F98"/>
          </w:tcPr>
          <w:p w14:paraId="6ACCE3AD" w14:textId="77777777" w:rsidR="00767044" w:rsidRPr="005C2433" w:rsidRDefault="00767044" w:rsidP="005C2433">
            <w:pPr>
              <w:pStyle w:val="Tableheadingcondensed"/>
              <w:rPr>
                <w:rStyle w:val="Bold"/>
              </w:rPr>
            </w:pPr>
            <w:r w:rsidRPr="005C2433">
              <w:rPr>
                <w:rStyle w:val="Bold"/>
              </w:rPr>
              <w:t>Feedback for the group</w:t>
            </w:r>
          </w:p>
        </w:tc>
      </w:tr>
      <w:tr w:rsidR="00767044" w14:paraId="180E7C21" w14:textId="77777777" w:rsidTr="00AC5CE3">
        <w:tc>
          <w:tcPr>
            <w:tcW w:w="4402" w:type="dxa"/>
          </w:tcPr>
          <w:p w14:paraId="3735A22B" w14:textId="77777777" w:rsidR="00767044" w:rsidRDefault="00767044" w:rsidP="00873ED8">
            <w:pPr>
              <w:pStyle w:val="TablecondensedBold"/>
            </w:pPr>
            <w:r w:rsidRPr="002B0113">
              <w:t xml:space="preserve">Names: </w:t>
            </w:r>
          </w:p>
          <w:p w14:paraId="1F9B1966" w14:textId="77777777" w:rsidR="00767044" w:rsidRPr="00902AF4" w:rsidRDefault="00767044" w:rsidP="00873ED8">
            <w:pPr>
              <w:pStyle w:val="TablecondensedBold"/>
            </w:pPr>
            <w:r w:rsidRPr="002B0113">
              <w:t>Date:</w:t>
            </w:r>
          </w:p>
        </w:tc>
        <w:tc>
          <w:tcPr>
            <w:tcW w:w="4403" w:type="dxa"/>
          </w:tcPr>
          <w:p w14:paraId="1C2A265D" w14:textId="77777777" w:rsidR="00767044" w:rsidRPr="00F5535E" w:rsidRDefault="00767044" w:rsidP="00873ED8">
            <w:pPr>
              <w:pStyle w:val="Tablecondensed"/>
            </w:pPr>
          </w:p>
        </w:tc>
      </w:tr>
      <w:tr w:rsidR="00767044" w14:paraId="66AAB7E6" w14:textId="77777777" w:rsidTr="00AC5CE3">
        <w:tc>
          <w:tcPr>
            <w:tcW w:w="4402" w:type="dxa"/>
          </w:tcPr>
          <w:p w14:paraId="7EBCB642" w14:textId="77777777" w:rsidR="00767044" w:rsidRDefault="00767044" w:rsidP="00873ED8">
            <w:pPr>
              <w:pStyle w:val="Tablecondensed"/>
            </w:pPr>
            <w:r>
              <w:t>The project idea is clear, and a plan has been made.</w:t>
            </w:r>
          </w:p>
        </w:tc>
        <w:tc>
          <w:tcPr>
            <w:tcW w:w="4403" w:type="dxa"/>
          </w:tcPr>
          <w:p w14:paraId="28A8EBA1" w14:textId="73BBC480" w:rsidR="00767044" w:rsidRPr="002B0113" w:rsidRDefault="00DB0AC2" w:rsidP="00873ED8">
            <w:pPr>
              <w:pStyle w:val="Tablecondensed"/>
              <w:rPr>
                <w:lang w:val="en-AU"/>
              </w:rPr>
            </w:pPr>
            <w:sdt>
              <w:sdtPr>
                <w:rPr>
                  <w:rFonts w:eastAsia="Arial Narrow"/>
                  <w:color w:val="2B579A"/>
                  <w:shd w:val="clear" w:color="auto" w:fill="E6E6E6"/>
                  <w:lang w:val="en-AU"/>
                </w:rPr>
                <w:id w:val="-941066116"/>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w:t>
            </w:r>
            <w:r w:rsidR="00767044">
              <w:rPr>
                <w:lang w:val="en-AU"/>
              </w:rPr>
              <w:t>Yes</w:t>
            </w:r>
          </w:p>
          <w:p w14:paraId="7364374F" w14:textId="056E5DC3" w:rsidR="00767044" w:rsidRPr="00902AF4" w:rsidRDefault="00DB0AC2" w:rsidP="00873ED8">
            <w:pPr>
              <w:pStyle w:val="Tablecondensed"/>
              <w:rPr>
                <w:lang w:val="en-AU"/>
              </w:rPr>
            </w:pPr>
            <w:sdt>
              <w:sdtPr>
                <w:rPr>
                  <w:rFonts w:eastAsia="Arial Narrow"/>
                  <w:color w:val="2B579A"/>
                  <w:shd w:val="clear" w:color="auto" w:fill="E6E6E6"/>
                  <w:lang w:val="en-AU"/>
                </w:rPr>
                <w:id w:val="1590811984"/>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Not </w:t>
            </w:r>
            <w:r w:rsidR="00767044">
              <w:rPr>
                <w:lang w:val="en-AU"/>
              </w:rPr>
              <w:t>y</w:t>
            </w:r>
            <w:r w:rsidR="00767044" w:rsidRPr="002B0113">
              <w:rPr>
                <w:lang w:val="en-AU"/>
              </w:rPr>
              <w:t>et</w:t>
            </w:r>
          </w:p>
        </w:tc>
      </w:tr>
      <w:tr w:rsidR="00767044" w14:paraId="0899B040" w14:textId="77777777" w:rsidTr="00AC5CE3">
        <w:tc>
          <w:tcPr>
            <w:tcW w:w="4402" w:type="dxa"/>
          </w:tcPr>
          <w:p w14:paraId="3E5DE977" w14:textId="77777777" w:rsidR="00767044" w:rsidRPr="00F5535E" w:rsidRDefault="00767044" w:rsidP="00873ED8">
            <w:pPr>
              <w:pStyle w:val="Tablecondensed"/>
            </w:pPr>
            <w:r>
              <w:t>Eye contact was used throughout the presentation.</w:t>
            </w:r>
          </w:p>
        </w:tc>
        <w:tc>
          <w:tcPr>
            <w:tcW w:w="4403" w:type="dxa"/>
          </w:tcPr>
          <w:p w14:paraId="33D25E30" w14:textId="760FADAC" w:rsidR="00767044" w:rsidRPr="002B0113" w:rsidRDefault="00DB0AC2" w:rsidP="00873ED8">
            <w:pPr>
              <w:pStyle w:val="Tablecondensed"/>
              <w:rPr>
                <w:lang w:val="en-AU"/>
              </w:rPr>
            </w:pPr>
            <w:sdt>
              <w:sdtPr>
                <w:rPr>
                  <w:rFonts w:eastAsia="Arial Narrow"/>
                  <w:color w:val="2B579A"/>
                  <w:shd w:val="clear" w:color="auto" w:fill="E6E6E6"/>
                  <w:lang w:val="en-AU"/>
                </w:rPr>
                <w:id w:val="-1882313632"/>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w:t>
            </w:r>
            <w:r w:rsidR="00767044">
              <w:rPr>
                <w:lang w:val="en-AU"/>
              </w:rPr>
              <w:t>Yes</w:t>
            </w:r>
          </w:p>
          <w:p w14:paraId="287416C1" w14:textId="77777777" w:rsidR="00767044" w:rsidRPr="00902AF4" w:rsidRDefault="00DB0AC2" w:rsidP="00873ED8">
            <w:pPr>
              <w:pStyle w:val="Tablecondensed"/>
              <w:rPr>
                <w:lang w:val="en-AU"/>
              </w:rPr>
            </w:pPr>
            <w:sdt>
              <w:sdtPr>
                <w:rPr>
                  <w:rFonts w:eastAsia="Arial Narrow"/>
                  <w:color w:val="2B579A"/>
                  <w:shd w:val="clear" w:color="auto" w:fill="E6E6E6"/>
                  <w:lang w:val="en-AU"/>
                </w:rPr>
                <w:id w:val="-1153366534"/>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Not </w:t>
            </w:r>
            <w:r w:rsidR="00767044">
              <w:rPr>
                <w:lang w:val="en-AU"/>
              </w:rPr>
              <w:t>yet</w:t>
            </w:r>
          </w:p>
        </w:tc>
      </w:tr>
      <w:tr w:rsidR="00767044" w14:paraId="0CF732DC" w14:textId="77777777" w:rsidTr="00AC5CE3">
        <w:tc>
          <w:tcPr>
            <w:tcW w:w="4402" w:type="dxa"/>
          </w:tcPr>
          <w:p w14:paraId="0B0B3B54" w14:textId="77777777" w:rsidR="00767044" w:rsidRDefault="00767044" w:rsidP="00873ED8">
            <w:pPr>
              <w:pStyle w:val="Tablecondensed"/>
            </w:pPr>
            <w:r>
              <w:lastRenderedPageBreak/>
              <w:t>Positive body language was used throughout the presentation.</w:t>
            </w:r>
          </w:p>
        </w:tc>
        <w:tc>
          <w:tcPr>
            <w:tcW w:w="4403" w:type="dxa"/>
          </w:tcPr>
          <w:p w14:paraId="48EFC235" w14:textId="5286834A" w:rsidR="00767044" w:rsidRPr="002B0113" w:rsidRDefault="00DB0AC2" w:rsidP="00873ED8">
            <w:pPr>
              <w:pStyle w:val="Tablecondensed"/>
              <w:rPr>
                <w:lang w:val="en-AU"/>
              </w:rPr>
            </w:pPr>
            <w:sdt>
              <w:sdtPr>
                <w:rPr>
                  <w:rFonts w:eastAsia="Arial Narrow"/>
                  <w:color w:val="2B579A"/>
                  <w:shd w:val="clear" w:color="auto" w:fill="E6E6E6"/>
                  <w:lang w:val="en-AU"/>
                </w:rPr>
                <w:id w:val="1897003560"/>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w:t>
            </w:r>
            <w:r w:rsidR="00767044">
              <w:rPr>
                <w:lang w:val="en-AU"/>
              </w:rPr>
              <w:t>Yes</w:t>
            </w:r>
          </w:p>
          <w:p w14:paraId="30FA4A0A" w14:textId="77777777" w:rsidR="00767044" w:rsidRPr="00902AF4" w:rsidRDefault="00DB0AC2" w:rsidP="00873ED8">
            <w:pPr>
              <w:pStyle w:val="Tablecondensed"/>
              <w:rPr>
                <w:lang w:val="en-AU"/>
              </w:rPr>
            </w:pPr>
            <w:sdt>
              <w:sdtPr>
                <w:rPr>
                  <w:rFonts w:eastAsia="Arial Narrow"/>
                  <w:color w:val="2B579A"/>
                  <w:shd w:val="clear" w:color="auto" w:fill="E6E6E6"/>
                  <w:lang w:val="en-AU"/>
                </w:rPr>
                <w:id w:val="1408105442"/>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Not </w:t>
            </w:r>
            <w:r w:rsidR="00767044">
              <w:rPr>
                <w:lang w:val="en-AU"/>
              </w:rPr>
              <w:t>yet</w:t>
            </w:r>
          </w:p>
        </w:tc>
      </w:tr>
      <w:tr w:rsidR="00767044" w14:paraId="3878E30D" w14:textId="77777777" w:rsidTr="00AC5CE3">
        <w:tc>
          <w:tcPr>
            <w:tcW w:w="4402" w:type="dxa"/>
          </w:tcPr>
          <w:p w14:paraId="0266D181" w14:textId="2B7DFD67" w:rsidR="00767044" w:rsidRPr="00F5535E" w:rsidRDefault="00767044" w:rsidP="00873ED8">
            <w:pPr>
              <w:pStyle w:val="Tablecondensed"/>
            </w:pPr>
            <w:r>
              <w:t>Appropriate pace, tone and volume were used throughout the presentation.</w:t>
            </w:r>
          </w:p>
        </w:tc>
        <w:tc>
          <w:tcPr>
            <w:tcW w:w="4403" w:type="dxa"/>
          </w:tcPr>
          <w:p w14:paraId="3D800274" w14:textId="77777777" w:rsidR="00767044" w:rsidRPr="002B0113" w:rsidRDefault="00DB0AC2" w:rsidP="00873ED8">
            <w:pPr>
              <w:pStyle w:val="Tablecondensed"/>
              <w:rPr>
                <w:lang w:val="en-AU"/>
              </w:rPr>
            </w:pPr>
            <w:sdt>
              <w:sdtPr>
                <w:rPr>
                  <w:rFonts w:eastAsia="Arial Narrow"/>
                  <w:color w:val="2B579A"/>
                  <w:shd w:val="clear" w:color="auto" w:fill="E6E6E6"/>
                  <w:lang w:val="en-AU"/>
                </w:rPr>
                <w:id w:val="-342176324"/>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w:t>
            </w:r>
            <w:r w:rsidR="00767044">
              <w:rPr>
                <w:lang w:val="en-AU"/>
              </w:rPr>
              <w:t>Yes</w:t>
            </w:r>
          </w:p>
          <w:p w14:paraId="72EAE5A5" w14:textId="77777777" w:rsidR="00767044" w:rsidRPr="00902AF4" w:rsidRDefault="00DB0AC2" w:rsidP="00873ED8">
            <w:pPr>
              <w:pStyle w:val="Tablecondensed"/>
              <w:rPr>
                <w:lang w:val="en-AU"/>
              </w:rPr>
            </w:pPr>
            <w:sdt>
              <w:sdtPr>
                <w:rPr>
                  <w:rFonts w:eastAsia="Arial Narrow"/>
                  <w:color w:val="2B579A"/>
                  <w:shd w:val="clear" w:color="auto" w:fill="E6E6E6"/>
                  <w:lang w:val="en-AU"/>
                </w:rPr>
                <w:id w:val="203231355"/>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Not </w:t>
            </w:r>
            <w:r w:rsidR="00767044">
              <w:rPr>
                <w:lang w:val="en-AU"/>
              </w:rPr>
              <w:t>yet</w:t>
            </w:r>
          </w:p>
        </w:tc>
      </w:tr>
      <w:tr w:rsidR="00767044" w14:paraId="7DD24F50" w14:textId="77777777" w:rsidTr="00AC5CE3">
        <w:tc>
          <w:tcPr>
            <w:tcW w:w="4402" w:type="dxa"/>
          </w:tcPr>
          <w:p w14:paraId="10AB4A29" w14:textId="77777777" w:rsidR="00767044" w:rsidRPr="00F5535E" w:rsidRDefault="00767044" w:rsidP="00873ED8">
            <w:pPr>
              <w:pStyle w:val="Tablecondensed"/>
            </w:pPr>
            <w:r>
              <w:t>The presentation was engaging for the audience.</w:t>
            </w:r>
          </w:p>
        </w:tc>
        <w:tc>
          <w:tcPr>
            <w:tcW w:w="4403" w:type="dxa"/>
          </w:tcPr>
          <w:p w14:paraId="577E1980" w14:textId="77777777" w:rsidR="00AB606B" w:rsidRDefault="00DB0AC2" w:rsidP="00873ED8">
            <w:pPr>
              <w:pStyle w:val="Tablecondensed"/>
              <w:rPr>
                <w:lang w:val="en-AU"/>
              </w:rPr>
            </w:pPr>
            <w:sdt>
              <w:sdtPr>
                <w:rPr>
                  <w:rFonts w:eastAsia="Arial Narrow"/>
                  <w:color w:val="2B579A"/>
                  <w:shd w:val="clear" w:color="auto" w:fill="E6E6E6"/>
                  <w:lang w:val="en-AU"/>
                </w:rPr>
                <w:id w:val="-1284107005"/>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w:t>
            </w:r>
            <w:r w:rsidR="00767044">
              <w:rPr>
                <w:lang w:val="en-AU"/>
              </w:rPr>
              <w:t>Yes</w:t>
            </w:r>
          </w:p>
          <w:p w14:paraId="1648B19B" w14:textId="1BA51D31" w:rsidR="00767044" w:rsidRPr="00902AF4" w:rsidRDefault="00DB0AC2" w:rsidP="00873ED8">
            <w:pPr>
              <w:pStyle w:val="Tablecondensed"/>
              <w:rPr>
                <w:lang w:val="en-AU"/>
              </w:rPr>
            </w:pPr>
            <w:sdt>
              <w:sdtPr>
                <w:rPr>
                  <w:rFonts w:eastAsia="Arial Narrow"/>
                  <w:color w:val="2B579A"/>
                  <w:shd w:val="clear" w:color="auto" w:fill="E6E6E6"/>
                  <w:lang w:val="en-AU"/>
                </w:rPr>
                <w:id w:val="1763027232"/>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Not </w:t>
            </w:r>
            <w:r w:rsidR="00767044">
              <w:rPr>
                <w:lang w:val="en-AU"/>
              </w:rPr>
              <w:t>yet</w:t>
            </w:r>
          </w:p>
        </w:tc>
      </w:tr>
      <w:tr w:rsidR="00767044" w14:paraId="1C63AEE7" w14:textId="77777777" w:rsidTr="00AC5CE3">
        <w:tc>
          <w:tcPr>
            <w:tcW w:w="4402" w:type="dxa"/>
          </w:tcPr>
          <w:p w14:paraId="08399F43" w14:textId="77777777" w:rsidR="00767044" w:rsidRPr="005C2433" w:rsidRDefault="00767044" w:rsidP="005C2433">
            <w:pPr>
              <w:pStyle w:val="Tablecondensed"/>
            </w:pPr>
            <w:r w:rsidRPr="005C2433">
              <w:t>The slide/presentation used added to the overall effectiveness of the presentation.</w:t>
            </w:r>
          </w:p>
        </w:tc>
        <w:tc>
          <w:tcPr>
            <w:tcW w:w="4403" w:type="dxa"/>
          </w:tcPr>
          <w:p w14:paraId="259F6FBC" w14:textId="285DA48A" w:rsidR="00767044" w:rsidRPr="002B0113" w:rsidRDefault="00DB0AC2" w:rsidP="00873ED8">
            <w:pPr>
              <w:pStyle w:val="Tablecondensed"/>
              <w:rPr>
                <w:lang w:val="en-AU"/>
              </w:rPr>
            </w:pPr>
            <w:sdt>
              <w:sdtPr>
                <w:rPr>
                  <w:rFonts w:eastAsia="Arial Narrow"/>
                  <w:color w:val="2B579A"/>
                  <w:shd w:val="clear" w:color="auto" w:fill="E6E6E6"/>
                  <w:lang w:val="en-AU"/>
                </w:rPr>
                <w:id w:val="454295444"/>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w:t>
            </w:r>
            <w:r w:rsidR="00767044">
              <w:rPr>
                <w:lang w:val="en-AU"/>
              </w:rPr>
              <w:t>Yes</w:t>
            </w:r>
          </w:p>
          <w:p w14:paraId="708E4115" w14:textId="77777777" w:rsidR="00767044" w:rsidRPr="00902AF4" w:rsidRDefault="00DB0AC2" w:rsidP="00873ED8">
            <w:pPr>
              <w:pStyle w:val="Tablecondensed"/>
              <w:rPr>
                <w:lang w:val="en-AU"/>
              </w:rPr>
            </w:pPr>
            <w:sdt>
              <w:sdtPr>
                <w:rPr>
                  <w:rFonts w:eastAsia="Arial Narrow"/>
                  <w:color w:val="2B579A"/>
                  <w:shd w:val="clear" w:color="auto" w:fill="E6E6E6"/>
                  <w:lang w:val="en-AU"/>
                </w:rPr>
                <w:id w:val="-496120354"/>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Not </w:t>
            </w:r>
            <w:r w:rsidR="00767044">
              <w:rPr>
                <w:lang w:val="en-AU"/>
              </w:rPr>
              <w:t>yet</w:t>
            </w:r>
          </w:p>
        </w:tc>
      </w:tr>
      <w:tr w:rsidR="00767044" w:rsidRPr="00873ED8" w14:paraId="36F11274" w14:textId="77777777" w:rsidTr="00AC5CE3">
        <w:tc>
          <w:tcPr>
            <w:tcW w:w="4402" w:type="dxa"/>
          </w:tcPr>
          <w:p w14:paraId="66E085B7" w14:textId="0C534202" w:rsidR="00767044" w:rsidRPr="00873ED8" w:rsidRDefault="00767044" w:rsidP="00873ED8">
            <w:pPr>
              <w:pStyle w:val="Tablecondensed"/>
            </w:pPr>
            <w:r w:rsidRPr="00873ED8">
              <w:t>What went well.</w:t>
            </w:r>
          </w:p>
        </w:tc>
        <w:tc>
          <w:tcPr>
            <w:tcW w:w="4403" w:type="dxa"/>
          </w:tcPr>
          <w:p w14:paraId="4E7699A4" w14:textId="77777777" w:rsidR="00767044" w:rsidRPr="00873ED8" w:rsidRDefault="00767044" w:rsidP="00873ED8">
            <w:pPr>
              <w:pStyle w:val="Tablecondensed"/>
            </w:pPr>
          </w:p>
        </w:tc>
      </w:tr>
      <w:tr w:rsidR="00767044" w14:paraId="0D77B41F" w14:textId="77777777" w:rsidTr="00AC5CE3">
        <w:tc>
          <w:tcPr>
            <w:tcW w:w="4402" w:type="dxa"/>
          </w:tcPr>
          <w:p w14:paraId="595DB8DE" w14:textId="71180D75" w:rsidR="00767044" w:rsidRDefault="00767044" w:rsidP="00873ED8">
            <w:pPr>
              <w:pStyle w:val="Tablecondensed"/>
            </w:pPr>
            <w:r>
              <w:t>Feedback on project plan.</w:t>
            </w:r>
          </w:p>
          <w:p w14:paraId="76C1EB14" w14:textId="72D3AC32" w:rsidR="00767044" w:rsidRDefault="00767044" w:rsidP="00873ED8">
            <w:pPr>
              <w:pStyle w:val="Tablecondensed"/>
            </w:pPr>
            <w:r>
              <w:t>Suggestions for improvement.</w:t>
            </w:r>
          </w:p>
        </w:tc>
        <w:tc>
          <w:tcPr>
            <w:tcW w:w="4403" w:type="dxa"/>
          </w:tcPr>
          <w:p w14:paraId="08645E06" w14:textId="77777777" w:rsidR="00767044" w:rsidRDefault="00767044" w:rsidP="00873ED8">
            <w:pPr>
              <w:pStyle w:val="Tablecondensed"/>
              <w:rPr>
                <w:rFonts w:eastAsia="Arial Narrow"/>
                <w:color w:val="2B579A"/>
                <w:shd w:val="clear" w:color="auto" w:fill="E6E6E6"/>
                <w:lang w:val="en-AU"/>
              </w:rPr>
            </w:pPr>
          </w:p>
        </w:tc>
      </w:tr>
    </w:tbl>
    <w:p w14:paraId="4445B59F" w14:textId="701D2CC7" w:rsidR="00767044" w:rsidRDefault="007A02BA" w:rsidP="00767044">
      <w:pPr>
        <w:pStyle w:val="VCAAbody"/>
        <w:spacing w:line="240" w:lineRule="auto"/>
        <w:jc w:val="center"/>
        <w:rPr>
          <w:rFonts w:ascii="Arial" w:eastAsia="Arial" w:hAnsi="Arial"/>
          <w:b/>
          <w:bCs/>
        </w:rPr>
      </w:pPr>
      <w:r>
        <w:rPr>
          <w:rFonts w:ascii="Arial" w:eastAsia="Arial" w:hAnsi="Arial"/>
          <w:b/>
          <w:bCs/>
        </w:rPr>
        <w:t>Teacher feedback</w:t>
      </w:r>
    </w:p>
    <w:tbl>
      <w:tblPr>
        <w:tblStyle w:val="TableGrid"/>
        <w:tblW w:w="0" w:type="auto"/>
        <w:tblLook w:val="04A0" w:firstRow="1" w:lastRow="0" w:firstColumn="1" w:lastColumn="0" w:noHBand="0" w:noVBand="1"/>
      </w:tblPr>
      <w:tblGrid>
        <w:gridCol w:w="4402"/>
        <w:gridCol w:w="4403"/>
      </w:tblGrid>
      <w:tr w:rsidR="00767044" w:rsidRPr="00AB606B" w14:paraId="5972D007" w14:textId="77777777" w:rsidTr="00AC5CE3">
        <w:tc>
          <w:tcPr>
            <w:tcW w:w="4402" w:type="dxa"/>
            <w:shd w:val="clear" w:color="auto" w:fill="00573F"/>
          </w:tcPr>
          <w:p w14:paraId="41555C9E" w14:textId="77777777" w:rsidR="00767044" w:rsidRPr="005C2433" w:rsidRDefault="00767044" w:rsidP="005C2433">
            <w:pPr>
              <w:pStyle w:val="Tableheadingcondensed"/>
              <w:rPr>
                <w:rStyle w:val="Bold"/>
              </w:rPr>
            </w:pPr>
            <w:r w:rsidRPr="005C2433">
              <w:rPr>
                <w:rStyle w:val="Bold"/>
              </w:rPr>
              <w:t>Statement</w:t>
            </w:r>
          </w:p>
        </w:tc>
        <w:tc>
          <w:tcPr>
            <w:tcW w:w="4403" w:type="dxa"/>
            <w:shd w:val="clear" w:color="auto" w:fill="7F3F98"/>
          </w:tcPr>
          <w:p w14:paraId="02CEFAA9" w14:textId="77777777" w:rsidR="00767044" w:rsidRPr="005C2433" w:rsidRDefault="00767044" w:rsidP="005C2433">
            <w:pPr>
              <w:pStyle w:val="Tableheadingcondensed"/>
              <w:rPr>
                <w:rStyle w:val="Bold"/>
              </w:rPr>
            </w:pPr>
            <w:r w:rsidRPr="005C2433">
              <w:rPr>
                <w:rStyle w:val="Bold"/>
              </w:rPr>
              <w:t>Feedback for the group</w:t>
            </w:r>
          </w:p>
        </w:tc>
      </w:tr>
      <w:tr w:rsidR="00767044" w14:paraId="0006CCA7" w14:textId="77777777" w:rsidTr="00AC5CE3">
        <w:tc>
          <w:tcPr>
            <w:tcW w:w="4402" w:type="dxa"/>
          </w:tcPr>
          <w:p w14:paraId="24A383F3" w14:textId="4E6A02B9" w:rsidR="00767044" w:rsidRDefault="00767044" w:rsidP="00AB606B">
            <w:pPr>
              <w:pStyle w:val="TablecondensedBold"/>
            </w:pPr>
            <w:r w:rsidRPr="002B0113">
              <w:t>Names:</w:t>
            </w:r>
          </w:p>
          <w:p w14:paraId="3009BEDF" w14:textId="77777777" w:rsidR="00767044" w:rsidRPr="008F7C3C" w:rsidRDefault="00767044" w:rsidP="00AB606B">
            <w:pPr>
              <w:pStyle w:val="TablecondensedBold"/>
            </w:pPr>
            <w:r w:rsidRPr="002B0113">
              <w:t>Date:</w:t>
            </w:r>
          </w:p>
        </w:tc>
        <w:tc>
          <w:tcPr>
            <w:tcW w:w="4403" w:type="dxa"/>
          </w:tcPr>
          <w:p w14:paraId="00EC3055" w14:textId="77777777" w:rsidR="00767044" w:rsidRDefault="00767044" w:rsidP="00AB606B">
            <w:pPr>
              <w:pStyle w:val="TablecondensedBold"/>
              <w:rPr>
                <w:rFonts w:ascii="Arial" w:hAnsi="Arial"/>
              </w:rPr>
            </w:pPr>
          </w:p>
        </w:tc>
      </w:tr>
      <w:tr w:rsidR="00767044" w:rsidRPr="00AB606B" w14:paraId="77F23626" w14:textId="77777777" w:rsidTr="00AC5CE3">
        <w:tc>
          <w:tcPr>
            <w:tcW w:w="4402" w:type="dxa"/>
          </w:tcPr>
          <w:p w14:paraId="1FE5D6BF" w14:textId="77777777" w:rsidR="00767044" w:rsidRPr="00AB606B" w:rsidRDefault="00767044" w:rsidP="00AB606B">
            <w:pPr>
              <w:pStyle w:val="Tablecondensed"/>
            </w:pPr>
            <w:r w:rsidRPr="00AB606B">
              <w:t>The project idea is clear, and a plan has been made.</w:t>
            </w:r>
          </w:p>
        </w:tc>
        <w:tc>
          <w:tcPr>
            <w:tcW w:w="4403" w:type="dxa"/>
          </w:tcPr>
          <w:p w14:paraId="4F6C2594" w14:textId="372FEC0B" w:rsidR="00767044" w:rsidRPr="00AB606B" w:rsidRDefault="00DB0AC2" w:rsidP="00AB606B">
            <w:pPr>
              <w:pStyle w:val="Tablecondensed"/>
            </w:pPr>
            <w:sdt>
              <w:sdtPr>
                <w:id w:val="1878577380"/>
                <w14:checkbox>
                  <w14:checked w14:val="0"/>
                  <w14:checkedState w14:val="2612" w14:font="MS Gothic"/>
                  <w14:uncheckedState w14:val="2610" w14:font="MS Gothic"/>
                </w14:checkbox>
              </w:sdtPr>
              <w:sdtEndPr/>
              <w:sdtContent>
                <w:r w:rsidR="00767044" w:rsidRPr="00AB606B">
                  <w:rPr>
                    <w:rFonts w:ascii="Segoe UI Symbol" w:hAnsi="Segoe UI Symbol" w:cs="Segoe UI Symbol"/>
                  </w:rPr>
                  <w:t>☐</w:t>
                </w:r>
              </w:sdtContent>
            </w:sdt>
            <w:r w:rsidR="00767044" w:rsidRPr="00AB606B">
              <w:t xml:space="preserve"> Yes</w:t>
            </w:r>
          </w:p>
          <w:p w14:paraId="02EA775F" w14:textId="447F2A4D" w:rsidR="00767044" w:rsidRPr="00AB606B" w:rsidRDefault="00DB0AC2" w:rsidP="00AB606B">
            <w:pPr>
              <w:pStyle w:val="Tablecondensed"/>
            </w:pPr>
            <w:sdt>
              <w:sdtPr>
                <w:id w:val="867181807"/>
                <w14:checkbox>
                  <w14:checked w14:val="0"/>
                  <w14:checkedState w14:val="2612" w14:font="MS Gothic"/>
                  <w14:uncheckedState w14:val="2610" w14:font="MS Gothic"/>
                </w14:checkbox>
              </w:sdtPr>
              <w:sdtEndPr/>
              <w:sdtContent>
                <w:r w:rsidR="00767044" w:rsidRPr="00AB606B">
                  <w:rPr>
                    <w:rFonts w:ascii="Segoe UI Symbol" w:hAnsi="Segoe UI Symbol" w:cs="Segoe UI Symbol"/>
                  </w:rPr>
                  <w:t>☐</w:t>
                </w:r>
              </w:sdtContent>
            </w:sdt>
            <w:r w:rsidR="00767044" w:rsidRPr="00AB606B">
              <w:t xml:space="preserve"> Not yet</w:t>
            </w:r>
          </w:p>
        </w:tc>
      </w:tr>
      <w:tr w:rsidR="00767044" w:rsidRPr="00AB606B" w14:paraId="2C8388AA" w14:textId="77777777" w:rsidTr="00AC5CE3">
        <w:tc>
          <w:tcPr>
            <w:tcW w:w="4402" w:type="dxa"/>
          </w:tcPr>
          <w:p w14:paraId="22144A51" w14:textId="77777777" w:rsidR="00767044" w:rsidRPr="00AB606B" w:rsidRDefault="00767044" w:rsidP="00AB606B">
            <w:pPr>
              <w:pStyle w:val="Tablecondensed"/>
            </w:pPr>
            <w:r w:rsidRPr="00AB606B">
              <w:t>Eye contact was used throughout the presentation.</w:t>
            </w:r>
          </w:p>
        </w:tc>
        <w:tc>
          <w:tcPr>
            <w:tcW w:w="4403" w:type="dxa"/>
          </w:tcPr>
          <w:p w14:paraId="7F73CF3A" w14:textId="6480AB13" w:rsidR="00767044" w:rsidRPr="00AB606B" w:rsidRDefault="00DB0AC2" w:rsidP="00AB606B">
            <w:pPr>
              <w:pStyle w:val="Tablecondensed"/>
            </w:pPr>
            <w:sdt>
              <w:sdtPr>
                <w:id w:val="631830611"/>
                <w14:checkbox>
                  <w14:checked w14:val="0"/>
                  <w14:checkedState w14:val="2612" w14:font="MS Gothic"/>
                  <w14:uncheckedState w14:val="2610" w14:font="MS Gothic"/>
                </w14:checkbox>
              </w:sdtPr>
              <w:sdtEndPr/>
              <w:sdtContent>
                <w:r w:rsidR="00767044" w:rsidRPr="00AB606B">
                  <w:rPr>
                    <w:rFonts w:ascii="Segoe UI Symbol" w:hAnsi="Segoe UI Symbol" w:cs="Segoe UI Symbol"/>
                  </w:rPr>
                  <w:t>☐</w:t>
                </w:r>
              </w:sdtContent>
            </w:sdt>
            <w:r w:rsidR="00767044" w:rsidRPr="00AB606B">
              <w:t xml:space="preserve"> Yes</w:t>
            </w:r>
          </w:p>
          <w:p w14:paraId="18E1E10E" w14:textId="77777777" w:rsidR="00767044" w:rsidRPr="00AB606B" w:rsidRDefault="00DB0AC2" w:rsidP="00AB606B">
            <w:pPr>
              <w:pStyle w:val="Tablecondensed"/>
            </w:pPr>
            <w:sdt>
              <w:sdtPr>
                <w:id w:val="78336594"/>
                <w14:checkbox>
                  <w14:checked w14:val="0"/>
                  <w14:checkedState w14:val="2612" w14:font="MS Gothic"/>
                  <w14:uncheckedState w14:val="2610" w14:font="MS Gothic"/>
                </w14:checkbox>
              </w:sdtPr>
              <w:sdtEndPr/>
              <w:sdtContent>
                <w:r w:rsidR="00767044" w:rsidRPr="00AB606B">
                  <w:rPr>
                    <w:rFonts w:ascii="Segoe UI Symbol" w:hAnsi="Segoe UI Symbol" w:cs="Segoe UI Symbol"/>
                  </w:rPr>
                  <w:t>☐</w:t>
                </w:r>
              </w:sdtContent>
            </w:sdt>
            <w:r w:rsidR="00767044" w:rsidRPr="00AB606B">
              <w:t xml:space="preserve"> Not yet</w:t>
            </w:r>
          </w:p>
        </w:tc>
      </w:tr>
      <w:tr w:rsidR="00767044" w:rsidRPr="00AB606B" w14:paraId="0E8674D6" w14:textId="77777777" w:rsidTr="00AC5CE3">
        <w:tc>
          <w:tcPr>
            <w:tcW w:w="4402" w:type="dxa"/>
          </w:tcPr>
          <w:p w14:paraId="4D1EAC89" w14:textId="77777777" w:rsidR="00767044" w:rsidRPr="00AB606B" w:rsidRDefault="00767044" w:rsidP="00AB606B">
            <w:pPr>
              <w:pStyle w:val="Tablecondensed"/>
            </w:pPr>
            <w:r w:rsidRPr="00AB606B">
              <w:t>Positive body language was used throughout the presentation.</w:t>
            </w:r>
          </w:p>
        </w:tc>
        <w:tc>
          <w:tcPr>
            <w:tcW w:w="4403" w:type="dxa"/>
          </w:tcPr>
          <w:p w14:paraId="2CCDE840" w14:textId="5090F7D6" w:rsidR="00767044" w:rsidRPr="00AB606B" w:rsidRDefault="00DB0AC2" w:rsidP="00AB606B">
            <w:pPr>
              <w:pStyle w:val="Tablecondensed"/>
            </w:pPr>
            <w:sdt>
              <w:sdtPr>
                <w:id w:val="-691152045"/>
                <w14:checkbox>
                  <w14:checked w14:val="0"/>
                  <w14:checkedState w14:val="2612" w14:font="MS Gothic"/>
                  <w14:uncheckedState w14:val="2610" w14:font="MS Gothic"/>
                </w14:checkbox>
              </w:sdtPr>
              <w:sdtEndPr/>
              <w:sdtContent>
                <w:r w:rsidR="00767044" w:rsidRPr="00AB606B">
                  <w:rPr>
                    <w:rFonts w:ascii="Segoe UI Symbol" w:hAnsi="Segoe UI Symbol" w:cs="Segoe UI Symbol"/>
                  </w:rPr>
                  <w:t>☐</w:t>
                </w:r>
              </w:sdtContent>
            </w:sdt>
            <w:r w:rsidR="00767044" w:rsidRPr="00AB606B">
              <w:t xml:space="preserve"> Yes</w:t>
            </w:r>
          </w:p>
          <w:p w14:paraId="7253A8FA" w14:textId="5D86B0AD" w:rsidR="00767044" w:rsidRPr="00AB606B" w:rsidRDefault="00DB0AC2" w:rsidP="00AB606B">
            <w:pPr>
              <w:pStyle w:val="Tablecondensed"/>
            </w:pPr>
            <w:sdt>
              <w:sdtPr>
                <w:id w:val="1972552480"/>
                <w14:checkbox>
                  <w14:checked w14:val="0"/>
                  <w14:checkedState w14:val="2612" w14:font="MS Gothic"/>
                  <w14:uncheckedState w14:val="2610" w14:font="MS Gothic"/>
                </w14:checkbox>
              </w:sdtPr>
              <w:sdtEndPr/>
              <w:sdtContent>
                <w:r w:rsidR="00767044" w:rsidRPr="00AB606B">
                  <w:rPr>
                    <w:rFonts w:ascii="Segoe UI Symbol" w:hAnsi="Segoe UI Symbol" w:cs="Segoe UI Symbol"/>
                  </w:rPr>
                  <w:t>☐</w:t>
                </w:r>
              </w:sdtContent>
            </w:sdt>
            <w:r w:rsidR="00767044" w:rsidRPr="00AB606B">
              <w:t xml:space="preserve"> Not yet</w:t>
            </w:r>
          </w:p>
        </w:tc>
      </w:tr>
      <w:tr w:rsidR="00767044" w:rsidRPr="00AB606B" w14:paraId="0AD7529F" w14:textId="77777777" w:rsidTr="00AC5CE3">
        <w:tc>
          <w:tcPr>
            <w:tcW w:w="4402" w:type="dxa"/>
          </w:tcPr>
          <w:p w14:paraId="573CEC84" w14:textId="1334BB7C" w:rsidR="00767044" w:rsidRPr="00AB606B" w:rsidRDefault="00767044" w:rsidP="00AB606B">
            <w:pPr>
              <w:pStyle w:val="Tablecondensed"/>
            </w:pPr>
            <w:r w:rsidRPr="00AB606B">
              <w:t>Appropriate pace, tone and volume were used throughout the presentation.</w:t>
            </w:r>
          </w:p>
        </w:tc>
        <w:tc>
          <w:tcPr>
            <w:tcW w:w="4403" w:type="dxa"/>
          </w:tcPr>
          <w:p w14:paraId="574A5553" w14:textId="0624E5CF" w:rsidR="00767044" w:rsidRPr="00AB606B" w:rsidRDefault="00DB0AC2" w:rsidP="00AB606B">
            <w:pPr>
              <w:pStyle w:val="Tablecondensed"/>
            </w:pPr>
            <w:sdt>
              <w:sdtPr>
                <w:id w:val="-158464678"/>
                <w14:checkbox>
                  <w14:checked w14:val="0"/>
                  <w14:checkedState w14:val="2612" w14:font="MS Gothic"/>
                  <w14:uncheckedState w14:val="2610" w14:font="MS Gothic"/>
                </w14:checkbox>
              </w:sdtPr>
              <w:sdtEndPr/>
              <w:sdtContent>
                <w:r w:rsidR="00767044" w:rsidRPr="00AB606B">
                  <w:rPr>
                    <w:rFonts w:ascii="Segoe UI Symbol" w:hAnsi="Segoe UI Symbol" w:cs="Segoe UI Symbol"/>
                  </w:rPr>
                  <w:t>☐</w:t>
                </w:r>
              </w:sdtContent>
            </w:sdt>
            <w:r w:rsidR="00767044" w:rsidRPr="00AB606B">
              <w:t xml:space="preserve"> Yes</w:t>
            </w:r>
          </w:p>
          <w:p w14:paraId="59B83508" w14:textId="77777777" w:rsidR="00767044" w:rsidRPr="00AB606B" w:rsidRDefault="00DB0AC2" w:rsidP="00AB606B">
            <w:pPr>
              <w:pStyle w:val="Tablecondensed"/>
            </w:pPr>
            <w:sdt>
              <w:sdtPr>
                <w:id w:val="-1846468058"/>
                <w14:checkbox>
                  <w14:checked w14:val="0"/>
                  <w14:checkedState w14:val="2612" w14:font="MS Gothic"/>
                  <w14:uncheckedState w14:val="2610" w14:font="MS Gothic"/>
                </w14:checkbox>
              </w:sdtPr>
              <w:sdtEndPr/>
              <w:sdtContent>
                <w:r w:rsidR="00767044" w:rsidRPr="00AB606B">
                  <w:rPr>
                    <w:rFonts w:ascii="Segoe UI Symbol" w:hAnsi="Segoe UI Symbol" w:cs="Segoe UI Symbol"/>
                  </w:rPr>
                  <w:t>☐</w:t>
                </w:r>
              </w:sdtContent>
            </w:sdt>
            <w:r w:rsidR="00767044" w:rsidRPr="00AB606B">
              <w:t xml:space="preserve"> Not yet</w:t>
            </w:r>
          </w:p>
        </w:tc>
      </w:tr>
      <w:tr w:rsidR="00767044" w:rsidRPr="00AB606B" w14:paraId="3E496BE5" w14:textId="77777777" w:rsidTr="00AC5CE3">
        <w:tc>
          <w:tcPr>
            <w:tcW w:w="4402" w:type="dxa"/>
          </w:tcPr>
          <w:p w14:paraId="1FEC5584" w14:textId="348AA4A8" w:rsidR="00767044" w:rsidRPr="00AB606B" w:rsidRDefault="00767044" w:rsidP="00AB606B">
            <w:pPr>
              <w:pStyle w:val="Tablecondensed"/>
            </w:pPr>
            <w:r w:rsidRPr="00AB606B">
              <w:t>What went well.</w:t>
            </w:r>
          </w:p>
        </w:tc>
        <w:tc>
          <w:tcPr>
            <w:tcW w:w="4403" w:type="dxa"/>
          </w:tcPr>
          <w:p w14:paraId="48995B1E" w14:textId="77777777" w:rsidR="00767044" w:rsidRPr="00AB606B" w:rsidRDefault="00767044" w:rsidP="00AB606B">
            <w:pPr>
              <w:pStyle w:val="Tablecondensed"/>
            </w:pPr>
          </w:p>
        </w:tc>
      </w:tr>
      <w:tr w:rsidR="00767044" w:rsidRPr="00AB606B" w14:paraId="2471B80C" w14:textId="77777777" w:rsidTr="00AC5CE3">
        <w:tc>
          <w:tcPr>
            <w:tcW w:w="4402" w:type="dxa"/>
          </w:tcPr>
          <w:p w14:paraId="21BD1832" w14:textId="45DB9540" w:rsidR="00767044" w:rsidRPr="00AB606B" w:rsidRDefault="00767044" w:rsidP="00AB606B">
            <w:pPr>
              <w:pStyle w:val="Tablecondensed"/>
            </w:pPr>
            <w:r w:rsidRPr="00AB606B">
              <w:t>Feedback on project plan.</w:t>
            </w:r>
          </w:p>
          <w:p w14:paraId="719D827D" w14:textId="2369D27B" w:rsidR="00767044" w:rsidRPr="00AB606B" w:rsidRDefault="00767044" w:rsidP="00AB606B">
            <w:pPr>
              <w:pStyle w:val="Tablecondensed"/>
            </w:pPr>
            <w:r w:rsidRPr="00AB606B">
              <w:t>Suggestions for improvement.</w:t>
            </w:r>
          </w:p>
        </w:tc>
        <w:tc>
          <w:tcPr>
            <w:tcW w:w="4403" w:type="dxa"/>
          </w:tcPr>
          <w:p w14:paraId="42A3E414" w14:textId="77777777" w:rsidR="00767044" w:rsidRPr="00AB606B" w:rsidRDefault="00767044" w:rsidP="00AB606B">
            <w:pPr>
              <w:pStyle w:val="Tablecondensed"/>
            </w:pPr>
          </w:p>
        </w:tc>
      </w:tr>
    </w:tbl>
    <w:p w14:paraId="39AE6399" w14:textId="77777777" w:rsidR="00767044" w:rsidRPr="00572277" w:rsidRDefault="00767044" w:rsidP="00767044">
      <w:pPr>
        <w:pStyle w:val="NormalWeb"/>
        <w:spacing w:after="0"/>
        <w:rPr>
          <w:rFonts w:ascii="Arial Narrow" w:hAnsi="Arial Narrow" w:cs="Arial"/>
          <w:sz w:val="20"/>
          <w:szCs w:val="20"/>
        </w:rPr>
      </w:pPr>
    </w:p>
    <w:tbl>
      <w:tblPr>
        <w:tblW w:w="8779" w:type="dxa"/>
        <w:tblCellMar>
          <w:top w:w="15" w:type="dxa"/>
          <w:left w:w="15" w:type="dxa"/>
          <w:bottom w:w="15" w:type="dxa"/>
          <w:right w:w="15" w:type="dxa"/>
        </w:tblCellMar>
        <w:tblLook w:val="04A0" w:firstRow="1" w:lastRow="0" w:firstColumn="1" w:lastColumn="0" w:noHBand="0" w:noVBand="1"/>
      </w:tblPr>
      <w:tblGrid>
        <w:gridCol w:w="8779"/>
      </w:tblGrid>
      <w:tr w:rsidR="00767044" w:rsidRPr="00572277" w14:paraId="63653357" w14:textId="77777777" w:rsidTr="00AC5CE3">
        <w:tc>
          <w:tcPr>
            <w:tcW w:w="8779" w:type="dxa"/>
            <w:tcBorders>
              <w:top w:val="single" w:sz="8" w:space="0" w:color="000000"/>
              <w:left w:val="single" w:sz="8" w:space="0" w:color="000000"/>
              <w:bottom w:val="single" w:sz="8" w:space="0" w:color="000000"/>
              <w:right w:val="single" w:sz="8" w:space="0" w:color="000000"/>
            </w:tcBorders>
            <w:tcMar>
              <w:top w:w="100" w:type="dxa"/>
              <w:left w:w="100" w:type="dxa"/>
              <w:bottom w:w="100" w:type="dxa"/>
              <w:right w:w="100" w:type="dxa"/>
            </w:tcMar>
            <w:hideMark/>
          </w:tcPr>
          <w:p w14:paraId="1E63529E" w14:textId="02149152" w:rsidR="00767044" w:rsidRPr="00AB606B" w:rsidRDefault="0019162D" w:rsidP="00AB606B">
            <w:pPr>
              <w:pStyle w:val="Tablecondensed"/>
              <w:spacing w:before="240"/>
            </w:pPr>
            <w:r w:rsidRPr="005C2433">
              <w:rPr>
                <w:noProof/>
              </w:rPr>
              <w:drawing>
                <wp:inline distT="0" distB="0" distL="0" distR="0" wp14:anchorId="6A17A312" wp14:editId="27D7D0CB">
                  <wp:extent cx="286094" cy="252000"/>
                  <wp:effectExtent l="0" t="0" r="0" b="2540"/>
                  <wp:docPr id="178894887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t xml:space="preserve"> Insert an image of your group sharing here.</w:t>
            </w:r>
          </w:p>
        </w:tc>
      </w:tr>
    </w:tbl>
    <w:p w14:paraId="1B1F5465" w14:textId="413A8E2C" w:rsidR="00767044" w:rsidRPr="00AB606B" w:rsidRDefault="00767044" w:rsidP="00AB606B">
      <w:pPr>
        <w:pStyle w:val="BodyText"/>
        <w:jc w:val="center"/>
        <w:rPr>
          <w:b/>
          <w:bCs/>
        </w:rPr>
      </w:pPr>
      <w:r w:rsidRPr="00AB606B">
        <w:rPr>
          <w:b/>
          <w:bCs/>
        </w:rPr>
        <w:t>Self-</w:t>
      </w:r>
      <w:r w:rsidR="005C2433">
        <w:rPr>
          <w:b/>
          <w:bCs/>
        </w:rPr>
        <w:t>r</w:t>
      </w:r>
      <w:r w:rsidRPr="00AB606B">
        <w:rPr>
          <w:b/>
          <w:bCs/>
        </w:rPr>
        <w:t>eflection</w:t>
      </w:r>
    </w:p>
    <w:tbl>
      <w:tblPr>
        <w:tblStyle w:val="TableGrid"/>
        <w:tblW w:w="0" w:type="auto"/>
        <w:tblLook w:val="04A0" w:firstRow="1" w:lastRow="0" w:firstColumn="1" w:lastColumn="0" w:noHBand="0" w:noVBand="1"/>
      </w:tblPr>
      <w:tblGrid>
        <w:gridCol w:w="4402"/>
        <w:gridCol w:w="4403"/>
      </w:tblGrid>
      <w:tr w:rsidR="00767044" w14:paraId="26E4AECF" w14:textId="77777777" w:rsidTr="00AC5CE3">
        <w:tc>
          <w:tcPr>
            <w:tcW w:w="4402" w:type="dxa"/>
            <w:shd w:val="clear" w:color="auto" w:fill="00573F"/>
          </w:tcPr>
          <w:p w14:paraId="1BF578E4" w14:textId="77777777" w:rsidR="00767044" w:rsidRPr="005C2433" w:rsidRDefault="00767044" w:rsidP="005C2433">
            <w:pPr>
              <w:pStyle w:val="Tableheadingcondensed"/>
              <w:rPr>
                <w:rStyle w:val="Bold"/>
              </w:rPr>
            </w:pPr>
            <w:r w:rsidRPr="005C2433">
              <w:rPr>
                <w:rStyle w:val="Bold"/>
              </w:rPr>
              <w:t>Statement</w:t>
            </w:r>
          </w:p>
        </w:tc>
        <w:tc>
          <w:tcPr>
            <w:tcW w:w="4403" w:type="dxa"/>
            <w:shd w:val="clear" w:color="auto" w:fill="7F3F98"/>
          </w:tcPr>
          <w:p w14:paraId="332B8045" w14:textId="77777777" w:rsidR="00767044" w:rsidRPr="008F7C3C" w:rsidRDefault="00767044" w:rsidP="00AC5CE3">
            <w:pPr>
              <w:pStyle w:val="VCAAbody"/>
              <w:spacing w:line="240" w:lineRule="auto"/>
              <w:jc w:val="center"/>
              <w:rPr>
                <w:rFonts w:ascii="Arial Narrow" w:eastAsia="Arial" w:hAnsi="Arial Narrow"/>
                <w:b/>
                <w:bCs/>
                <w:color w:val="FFFFFF" w:themeColor="background1"/>
              </w:rPr>
            </w:pPr>
            <w:r w:rsidRPr="00F5535E">
              <w:rPr>
                <w:rFonts w:ascii="Arial Narrow" w:eastAsia="Arial" w:hAnsi="Arial Narrow"/>
                <w:b/>
                <w:bCs/>
                <w:color w:val="FFFFFF" w:themeColor="background1"/>
              </w:rPr>
              <w:t>Feedback for the group</w:t>
            </w:r>
          </w:p>
        </w:tc>
      </w:tr>
      <w:tr w:rsidR="00767044" w14:paraId="7B9E85C5" w14:textId="77777777" w:rsidTr="00AC5CE3">
        <w:tc>
          <w:tcPr>
            <w:tcW w:w="4402" w:type="dxa"/>
          </w:tcPr>
          <w:p w14:paraId="2E130993" w14:textId="77777777" w:rsidR="00767044" w:rsidRPr="008F7C3C" w:rsidRDefault="00767044" w:rsidP="00AB606B">
            <w:pPr>
              <w:pStyle w:val="Tablecondensed"/>
            </w:pPr>
            <w:r>
              <w:t>My project idea is clear, and a plan has been made.</w:t>
            </w:r>
          </w:p>
        </w:tc>
        <w:tc>
          <w:tcPr>
            <w:tcW w:w="4403" w:type="dxa"/>
          </w:tcPr>
          <w:p w14:paraId="2B632618" w14:textId="713F6246" w:rsidR="00767044" w:rsidRPr="002B0113" w:rsidRDefault="00DB0AC2" w:rsidP="00AB606B">
            <w:pPr>
              <w:pStyle w:val="Tablecondensed"/>
              <w:rPr>
                <w:lang w:val="en-AU"/>
              </w:rPr>
            </w:pPr>
            <w:sdt>
              <w:sdtPr>
                <w:rPr>
                  <w:rFonts w:eastAsia="Arial Narrow"/>
                  <w:color w:val="2B579A"/>
                  <w:shd w:val="clear" w:color="auto" w:fill="E6E6E6"/>
                  <w:lang w:val="en-AU"/>
                </w:rPr>
                <w:id w:val="160356447"/>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w:t>
            </w:r>
            <w:r w:rsidR="00767044">
              <w:rPr>
                <w:lang w:val="en-AU"/>
              </w:rPr>
              <w:t>Yes</w:t>
            </w:r>
          </w:p>
          <w:p w14:paraId="15B92A75" w14:textId="0016441B" w:rsidR="00767044" w:rsidRPr="002B0113" w:rsidRDefault="00DB0AC2" w:rsidP="00AB606B">
            <w:pPr>
              <w:pStyle w:val="Tablecondensed"/>
              <w:rPr>
                <w:lang w:val="en-AU"/>
              </w:rPr>
            </w:pPr>
            <w:sdt>
              <w:sdtPr>
                <w:rPr>
                  <w:rFonts w:eastAsia="Arial Narrow"/>
                  <w:color w:val="2B579A"/>
                  <w:shd w:val="clear" w:color="auto" w:fill="E6E6E6"/>
                  <w:lang w:val="en-AU"/>
                </w:rPr>
                <w:id w:val="748241821"/>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Not </w:t>
            </w:r>
            <w:r w:rsidR="00767044">
              <w:rPr>
                <w:lang w:val="en-AU"/>
              </w:rPr>
              <w:t>y</w:t>
            </w:r>
            <w:r w:rsidR="00767044" w:rsidRPr="002B0113">
              <w:rPr>
                <w:lang w:val="en-AU"/>
              </w:rPr>
              <w:t>et</w:t>
            </w:r>
          </w:p>
        </w:tc>
      </w:tr>
      <w:tr w:rsidR="00767044" w14:paraId="47A0A3FE" w14:textId="77777777" w:rsidTr="00AC5CE3">
        <w:tc>
          <w:tcPr>
            <w:tcW w:w="4402" w:type="dxa"/>
          </w:tcPr>
          <w:p w14:paraId="0B7ECA69" w14:textId="77777777" w:rsidR="00767044" w:rsidRPr="008F7C3C" w:rsidRDefault="00767044" w:rsidP="00AB606B">
            <w:pPr>
              <w:pStyle w:val="Tablecondensed"/>
            </w:pPr>
            <w:r>
              <w:t>I used appropriate eye contact was used throughout the presentation.</w:t>
            </w:r>
          </w:p>
        </w:tc>
        <w:tc>
          <w:tcPr>
            <w:tcW w:w="4403" w:type="dxa"/>
          </w:tcPr>
          <w:p w14:paraId="1A27CA94" w14:textId="3B4C7AF8" w:rsidR="00767044" w:rsidRPr="002B0113" w:rsidRDefault="00DB0AC2" w:rsidP="00AB606B">
            <w:pPr>
              <w:pStyle w:val="Tablecondensed"/>
              <w:rPr>
                <w:lang w:val="en-AU"/>
              </w:rPr>
            </w:pPr>
            <w:sdt>
              <w:sdtPr>
                <w:rPr>
                  <w:rFonts w:eastAsia="Arial Narrow"/>
                  <w:color w:val="2B579A"/>
                  <w:shd w:val="clear" w:color="auto" w:fill="E6E6E6"/>
                  <w:lang w:val="en-AU"/>
                </w:rPr>
                <w:id w:val="-404620158"/>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w:t>
            </w:r>
            <w:r w:rsidR="00767044">
              <w:rPr>
                <w:lang w:val="en-AU"/>
              </w:rPr>
              <w:t>Yes</w:t>
            </w:r>
          </w:p>
          <w:p w14:paraId="03935E98" w14:textId="524850B1" w:rsidR="00767044" w:rsidRPr="002B0113" w:rsidRDefault="00DB0AC2" w:rsidP="00AB606B">
            <w:pPr>
              <w:pStyle w:val="Tablecondensed"/>
              <w:rPr>
                <w:lang w:val="en-AU"/>
              </w:rPr>
            </w:pPr>
            <w:sdt>
              <w:sdtPr>
                <w:rPr>
                  <w:rFonts w:eastAsia="Arial Narrow"/>
                  <w:color w:val="2B579A"/>
                  <w:shd w:val="clear" w:color="auto" w:fill="E6E6E6"/>
                  <w:lang w:val="en-AU"/>
                </w:rPr>
                <w:id w:val="1880664614"/>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Not </w:t>
            </w:r>
            <w:r w:rsidR="00767044">
              <w:rPr>
                <w:lang w:val="en-AU"/>
              </w:rPr>
              <w:t>y</w:t>
            </w:r>
            <w:r w:rsidR="00767044" w:rsidRPr="002B0113">
              <w:rPr>
                <w:lang w:val="en-AU"/>
              </w:rPr>
              <w:t>et</w:t>
            </w:r>
          </w:p>
        </w:tc>
      </w:tr>
      <w:tr w:rsidR="00767044" w14:paraId="7E070232" w14:textId="77777777" w:rsidTr="00AC5CE3">
        <w:tc>
          <w:tcPr>
            <w:tcW w:w="4402" w:type="dxa"/>
          </w:tcPr>
          <w:p w14:paraId="78C018A4" w14:textId="77777777" w:rsidR="00767044" w:rsidRPr="008F7C3C" w:rsidRDefault="00767044" w:rsidP="00AB606B">
            <w:pPr>
              <w:pStyle w:val="Tablecondensed"/>
              <w:rPr>
                <w:color w:val="000000"/>
              </w:rPr>
            </w:pPr>
            <w:r>
              <w:t>I used positive body language throughout the presentation.</w:t>
            </w:r>
          </w:p>
        </w:tc>
        <w:tc>
          <w:tcPr>
            <w:tcW w:w="4403" w:type="dxa"/>
          </w:tcPr>
          <w:p w14:paraId="7C7E55D1" w14:textId="27250548" w:rsidR="00767044" w:rsidRPr="002B0113" w:rsidRDefault="00DB0AC2" w:rsidP="00AB606B">
            <w:pPr>
              <w:pStyle w:val="Tablecondensed"/>
              <w:rPr>
                <w:lang w:val="en-AU"/>
              </w:rPr>
            </w:pPr>
            <w:sdt>
              <w:sdtPr>
                <w:rPr>
                  <w:rFonts w:eastAsia="Arial Narrow"/>
                  <w:color w:val="2B579A"/>
                  <w:shd w:val="clear" w:color="auto" w:fill="E6E6E6"/>
                  <w:lang w:val="en-AU"/>
                </w:rPr>
                <w:id w:val="-1731998971"/>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w:t>
            </w:r>
            <w:r w:rsidR="00767044">
              <w:rPr>
                <w:lang w:val="en-AU"/>
              </w:rPr>
              <w:t>Yes</w:t>
            </w:r>
          </w:p>
          <w:p w14:paraId="15AF3814" w14:textId="2DEE399D" w:rsidR="00767044" w:rsidRPr="002B0113" w:rsidRDefault="00DB0AC2" w:rsidP="00AB606B">
            <w:pPr>
              <w:pStyle w:val="Tablecondensed"/>
              <w:rPr>
                <w:lang w:val="en-AU"/>
              </w:rPr>
            </w:pPr>
            <w:sdt>
              <w:sdtPr>
                <w:rPr>
                  <w:rFonts w:eastAsia="Arial Narrow"/>
                  <w:color w:val="2B579A"/>
                  <w:shd w:val="clear" w:color="auto" w:fill="E6E6E6"/>
                  <w:lang w:val="en-AU"/>
                </w:rPr>
                <w:id w:val="-473748490"/>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Not </w:t>
            </w:r>
            <w:r w:rsidR="00767044">
              <w:rPr>
                <w:lang w:val="en-AU"/>
              </w:rPr>
              <w:t>y</w:t>
            </w:r>
            <w:r w:rsidR="00767044" w:rsidRPr="002B0113">
              <w:rPr>
                <w:lang w:val="en-AU"/>
              </w:rPr>
              <w:t>et</w:t>
            </w:r>
          </w:p>
        </w:tc>
      </w:tr>
      <w:tr w:rsidR="00767044" w14:paraId="6C897D9E" w14:textId="77777777" w:rsidTr="00AC5CE3">
        <w:tc>
          <w:tcPr>
            <w:tcW w:w="4402" w:type="dxa"/>
          </w:tcPr>
          <w:p w14:paraId="6DEC3B70" w14:textId="006E1462" w:rsidR="00767044" w:rsidRPr="008F7C3C" w:rsidRDefault="00767044" w:rsidP="00AB606B">
            <w:pPr>
              <w:pStyle w:val="Tablecondensed"/>
              <w:rPr>
                <w:color w:val="000000"/>
              </w:rPr>
            </w:pPr>
            <w:r>
              <w:lastRenderedPageBreak/>
              <w:t>I used an appropriate pace, tone and volume throughout the presentation.</w:t>
            </w:r>
          </w:p>
        </w:tc>
        <w:tc>
          <w:tcPr>
            <w:tcW w:w="4403" w:type="dxa"/>
          </w:tcPr>
          <w:p w14:paraId="1AB11A85" w14:textId="0C76357A" w:rsidR="00767044" w:rsidRPr="002B0113" w:rsidRDefault="00DB0AC2" w:rsidP="00AB606B">
            <w:pPr>
              <w:pStyle w:val="Tablecondensed"/>
              <w:rPr>
                <w:lang w:val="en-AU"/>
              </w:rPr>
            </w:pPr>
            <w:sdt>
              <w:sdtPr>
                <w:rPr>
                  <w:rFonts w:eastAsia="Arial Narrow"/>
                  <w:color w:val="2B579A"/>
                  <w:shd w:val="clear" w:color="auto" w:fill="E6E6E6"/>
                  <w:lang w:val="en-AU"/>
                </w:rPr>
                <w:id w:val="1231119371"/>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w:t>
            </w:r>
            <w:r w:rsidR="00767044">
              <w:rPr>
                <w:lang w:val="en-AU"/>
              </w:rPr>
              <w:t>Yes</w:t>
            </w:r>
          </w:p>
          <w:p w14:paraId="17532A46" w14:textId="1A10AAD4" w:rsidR="00767044" w:rsidRPr="002B0113" w:rsidRDefault="00DB0AC2" w:rsidP="00AB606B">
            <w:pPr>
              <w:pStyle w:val="Tablecondensed"/>
              <w:rPr>
                <w:lang w:val="en-AU"/>
              </w:rPr>
            </w:pPr>
            <w:sdt>
              <w:sdtPr>
                <w:rPr>
                  <w:rFonts w:eastAsia="Arial Narrow"/>
                  <w:color w:val="2B579A"/>
                  <w:shd w:val="clear" w:color="auto" w:fill="E6E6E6"/>
                  <w:lang w:val="en-AU"/>
                </w:rPr>
                <w:id w:val="1350375465"/>
                <w14:checkbox>
                  <w14:checked w14:val="0"/>
                  <w14:checkedState w14:val="2612" w14:font="MS Gothic"/>
                  <w14:uncheckedState w14:val="2610" w14:font="MS Gothic"/>
                </w14:checkbox>
              </w:sdtPr>
              <w:sdtEndPr/>
              <w:sdtContent>
                <w:r w:rsidR="00767044" w:rsidRPr="002B0113">
                  <w:rPr>
                    <w:rFonts w:ascii="Segoe UI Symbol" w:eastAsia="MS Gothic" w:hAnsi="Segoe UI Symbol" w:cs="Segoe UI Symbol"/>
                    <w:lang w:val="en-AU"/>
                  </w:rPr>
                  <w:t>☐</w:t>
                </w:r>
              </w:sdtContent>
            </w:sdt>
            <w:r w:rsidR="00767044" w:rsidRPr="002B0113">
              <w:rPr>
                <w:lang w:val="en-AU"/>
              </w:rPr>
              <w:t xml:space="preserve"> Not </w:t>
            </w:r>
            <w:r w:rsidR="00767044">
              <w:rPr>
                <w:lang w:val="en-AU"/>
              </w:rPr>
              <w:t>y</w:t>
            </w:r>
            <w:r w:rsidR="00767044" w:rsidRPr="002B0113">
              <w:rPr>
                <w:lang w:val="en-AU"/>
              </w:rPr>
              <w:t>et</w:t>
            </w:r>
          </w:p>
        </w:tc>
      </w:tr>
      <w:tr w:rsidR="00767044" w14:paraId="437D6713" w14:textId="77777777" w:rsidTr="00AC5CE3">
        <w:tc>
          <w:tcPr>
            <w:tcW w:w="4402" w:type="dxa"/>
          </w:tcPr>
          <w:p w14:paraId="71A50D75" w14:textId="7DECCC7F" w:rsidR="00767044" w:rsidRDefault="00767044" w:rsidP="00AB606B">
            <w:pPr>
              <w:pStyle w:val="Tablecondensed"/>
            </w:pPr>
            <w:r>
              <w:t>How I positively contributed to the team during the planning process.</w:t>
            </w:r>
          </w:p>
        </w:tc>
        <w:tc>
          <w:tcPr>
            <w:tcW w:w="4403" w:type="dxa"/>
          </w:tcPr>
          <w:p w14:paraId="64023378" w14:textId="77777777" w:rsidR="00767044" w:rsidRDefault="00767044" w:rsidP="00AB606B">
            <w:pPr>
              <w:pStyle w:val="Tablecondensed"/>
              <w:rPr>
                <w:rFonts w:eastAsia="Arial Narrow"/>
                <w:color w:val="2B579A"/>
                <w:shd w:val="clear" w:color="auto" w:fill="E6E6E6"/>
                <w:lang w:val="en-AU"/>
              </w:rPr>
            </w:pPr>
          </w:p>
        </w:tc>
      </w:tr>
    </w:tbl>
    <w:p w14:paraId="2D5FCF80" w14:textId="7983B7B3" w:rsidR="00767044" w:rsidRPr="00AB606B" w:rsidRDefault="00767044" w:rsidP="00AB606B">
      <w:pPr>
        <w:pStyle w:val="BodyText"/>
        <w:jc w:val="center"/>
        <w:rPr>
          <w:b/>
          <w:bCs/>
        </w:rPr>
      </w:pPr>
      <w:r w:rsidRPr="00AB606B">
        <w:rPr>
          <w:b/>
          <w:bCs/>
        </w:rPr>
        <w:t>Overall evaluation of the project plan and pitch</w:t>
      </w:r>
    </w:p>
    <w:tbl>
      <w:tblPr>
        <w:tblStyle w:val="TableGrid"/>
        <w:tblW w:w="0" w:type="auto"/>
        <w:tblInd w:w="-5" w:type="dxa"/>
        <w:tblLook w:val="04A0" w:firstRow="1" w:lastRow="0" w:firstColumn="1" w:lastColumn="0" w:noHBand="0" w:noVBand="1"/>
      </w:tblPr>
      <w:tblGrid>
        <w:gridCol w:w="2936"/>
        <w:gridCol w:w="2937"/>
        <w:gridCol w:w="2937"/>
      </w:tblGrid>
      <w:tr w:rsidR="00767044" w14:paraId="3CFE0586" w14:textId="77777777" w:rsidTr="00AC5CE3">
        <w:tc>
          <w:tcPr>
            <w:tcW w:w="2936" w:type="dxa"/>
            <w:shd w:val="clear" w:color="auto" w:fill="00573F"/>
          </w:tcPr>
          <w:p w14:paraId="4FA83E8F" w14:textId="77777777" w:rsidR="00767044" w:rsidRPr="005C2433" w:rsidRDefault="00767044" w:rsidP="005C2433">
            <w:pPr>
              <w:pStyle w:val="Tableheadingcondensed"/>
              <w:rPr>
                <w:rStyle w:val="Bold"/>
              </w:rPr>
            </w:pPr>
            <w:r w:rsidRPr="005C2433">
              <w:rPr>
                <w:rStyle w:val="Bold"/>
              </w:rPr>
              <w:t>Positive</w:t>
            </w:r>
          </w:p>
          <w:p w14:paraId="0474E4B8" w14:textId="77777777" w:rsidR="00767044" w:rsidRPr="005C2433" w:rsidRDefault="00767044" w:rsidP="005C2433">
            <w:pPr>
              <w:pStyle w:val="Tableheadingcondensed"/>
              <w:rPr>
                <w:rStyle w:val="Bold"/>
              </w:rPr>
            </w:pPr>
          </w:p>
        </w:tc>
        <w:tc>
          <w:tcPr>
            <w:tcW w:w="2937" w:type="dxa"/>
            <w:shd w:val="clear" w:color="auto" w:fill="7F3F98"/>
          </w:tcPr>
          <w:p w14:paraId="1377287C" w14:textId="77777777" w:rsidR="00767044" w:rsidRPr="005C2433" w:rsidRDefault="00767044" w:rsidP="005C2433">
            <w:pPr>
              <w:pStyle w:val="Tableheadingcondensed"/>
              <w:rPr>
                <w:rStyle w:val="Bold"/>
              </w:rPr>
            </w:pPr>
            <w:r w:rsidRPr="005C2433">
              <w:rPr>
                <w:rStyle w:val="Bold"/>
              </w:rPr>
              <w:t>Minus</w:t>
            </w:r>
          </w:p>
        </w:tc>
        <w:tc>
          <w:tcPr>
            <w:tcW w:w="2937" w:type="dxa"/>
            <w:shd w:val="clear" w:color="auto" w:fill="C60070"/>
          </w:tcPr>
          <w:p w14:paraId="5D58D504" w14:textId="77777777" w:rsidR="00767044" w:rsidRPr="005C2433" w:rsidRDefault="00767044" w:rsidP="005C2433">
            <w:pPr>
              <w:pStyle w:val="Tableheadingcondensed"/>
              <w:rPr>
                <w:rStyle w:val="Bold"/>
              </w:rPr>
            </w:pPr>
            <w:r w:rsidRPr="005C2433">
              <w:rPr>
                <w:rStyle w:val="Bold"/>
              </w:rPr>
              <w:t xml:space="preserve">Improvements </w:t>
            </w:r>
          </w:p>
          <w:p w14:paraId="33F0EE98" w14:textId="77777777" w:rsidR="00767044" w:rsidRPr="00A57A3B" w:rsidRDefault="00767044" w:rsidP="00283C55">
            <w:pPr>
              <w:pStyle w:val="Tableheadingcondensed"/>
            </w:pPr>
            <w:r w:rsidRPr="00A57A3B">
              <w:t>(Based on the feedback, how can you improve your plan?)</w:t>
            </w:r>
          </w:p>
        </w:tc>
      </w:tr>
      <w:tr w:rsidR="00767044" w14:paraId="7A835152" w14:textId="77777777" w:rsidTr="00283C55">
        <w:trPr>
          <w:trHeight w:val="904"/>
        </w:trPr>
        <w:tc>
          <w:tcPr>
            <w:tcW w:w="2936" w:type="dxa"/>
          </w:tcPr>
          <w:p w14:paraId="2985AAAE" w14:textId="77777777" w:rsidR="00767044" w:rsidRDefault="00767044" w:rsidP="00283C55">
            <w:pPr>
              <w:pStyle w:val="Tablecondensed"/>
            </w:pPr>
          </w:p>
        </w:tc>
        <w:tc>
          <w:tcPr>
            <w:tcW w:w="2937" w:type="dxa"/>
          </w:tcPr>
          <w:p w14:paraId="07F19D12" w14:textId="77777777" w:rsidR="00767044" w:rsidRDefault="00767044" w:rsidP="00283C55">
            <w:pPr>
              <w:pStyle w:val="Tablecondensed"/>
            </w:pPr>
          </w:p>
        </w:tc>
        <w:tc>
          <w:tcPr>
            <w:tcW w:w="2937" w:type="dxa"/>
          </w:tcPr>
          <w:p w14:paraId="5B23766E" w14:textId="77777777" w:rsidR="00767044" w:rsidRDefault="00767044" w:rsidP="00283C55">
            <w:pPr>
              <w:pStyle w:val="Tablecondensed"/>
            </w:pPr>
          </w:p>
        </w:tc>
      </w:tr>
    </w:tbl>
    <w:p w14:paraId="1AD39E31" w14:textId="77777777" w:rsidR="00767044" w:rsidRPr="00283C55" w:rsidRDefault="00767044" w:rsidP="00283C55">
      <w:pPr>
        <w:pStyle w:val="BodyText"/>
      </w:pPr>
    </w:p>
    <w:tbl>
      <w:tblPr>
        <w:tblStyle w:val="VCAAclosedtable"/>
        <w:tblW w:w="0" w:type="auto"/>
        <w:jc w:val="center"/>
        <w:tblLook w:val="04A0" w:firstRow="1" w:lastRow="0" w:firstColumn="1" w:lastColumn="0" w:noHBand="0" w:noVBand="1"/>
      </w:tblPr>
      <w:tblGrid>
        <w:gridCol w:w="1722"/>
        <w:gridCol w:w="1815"/>
        <w:gridCol w:w="1876"/>
        <w:gridCol w:w="1765"/>
        <w:gridCol w:w="1747"/>
      </w:tblGrid>
      <w:tr w:rsidR="00767044" w:rsidRPr="00EE3EFF" w14:paraId="3AF48B72" w14:textId="77777777" w:rsidTr="005C2433">
        <w:trPr>
          <w:cnfStyle w:val="100000000000" w:firstRow="1" w:lastRow="0" w:firstColumn="0" w:lastColumn="0" w:oddVBand="0" w:evenVBand="0" w:oddHBand="0" w:evenHBand="0" w:firstRowFirstColumn="0" w:firstRowLastColumn="0" w:lastRowFirstColumn="0" w:lastRowLastColumn="0"/>
          <w:jc w:val="center"/>
        </w:trPr>
        <w:tc>
          <w:tcPr>
            <w:tcW w:w="8925" w:type="dxa"/>
            <w:gridSpan w:val="5"/>
            <w:shd w:val="clear" w:color="auto" w:fill="0076A3"/>
          </w:tcPr>
          <w:p w14:paraId="43688AC1" w14:textId="77777777" w:rsidR="00767044" w:rsidRPr="00EE3EFF" w:rsidRDefault="00767044" w:rsidP="005C2433">
            <w:pPr>
              <w:pStyle w:val="Tablecondensed"/>
              <w:jc w:val="center"/>
            </w:pPr>
            <w:r>
              <w:t xml:space="preserve">Step 2: </w:t>
            </w:r>
            <w:r w:rsidRPr="00EE3EFF">
              <w:t xml:space="preserve">Activity </w:t>
            </w:r>
            <w:r>
              <w:t>2</w:t>
            </w:r>
            <w:r w:rsidRPr="00EE3EFF">
              <w:t>.</w:t>
            </w:r>
            <w:r>
              <w:t>7 Presentation and feedback</w:t>
            </w:r>
          </w:p>
          <w:p w14:paraId="1C9FD67F" w14:textId="709017C3" w:rsidR="00767044" w:rsidRPr="00EE3EFF" w:rsidRDefault="007A02BA" w:rsidP="005C2433">
            <w:pPr>
              <w:pStyle w:val="Tableheadingcondensed"/>
              <w:jc w:val="center"/>
              <w:rPr>
                <w:lang w:val="en-AU"/>
              </w:rPr>
            </w:pPr>
            <w:r>
              <w:t>Student reflection</w:t>
            </w:r>
            <w:r w:rsidR="00767044">
              <w:t>:</w:t>
            </w:r>
            <w:r w:rsidR="00767044" w:rsidRPr="00EE3EFF">
              <w:t xml:space="preserve"> How well did you go with this step? (Please </w:t>
            </w:r>
            <w:r w:rsidR="00767044">
              <w:t>tick</w:t>
            </w:r>
            <w:r w:rsidR="00767044" w:rsidRPr="00EE3EFF">
              <w:t xml:space="preserve"> the box below)</w:t>
            </w:r>
          </w:p>
        </w:tc>
      </w:tr>
      <w:tr w:rsidR="00767044" w:rsidRPr="00283C55" w14:paraId="485E1D57"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722" w:type="dxa"/>
            <w:vAlign w:val="center"/>
          </w:tcPr>
          <w:p w14:paraId="52966EED" w14:textId="77777777" w:rsidR="00767044" w:rsidRPr="00283C55" w:rsidRDefault="00DB0AC2" w:rsidP="00DA73B8">
            <w:pPr>
              <w:pStyle w:val="Tablecondensed"/>
              <w:jc w:val="center"/>
            </w:pPr>
            <w:sdt>
              <w:sdtPr>
                <w:id w:val="1719926470"/>
                <w14:checkbox>
                  <w14:checked w14:val="0"/>
                  <w14:checkedState w14:val="2612" w14:font="MS Gothic"/>
                  <w14:uncheckedState w14:val="2610" w14:font="MS Gothic"/>
                </w14:checkbox>
              </w:sdtPr>
              <w:sdtEndPr/>
              <w:sdtContent>
                <w:r w:rsidR="00767044" w:rsidRPr="00283C55">
                  <w:rPr>
                    <w:rFonts w:ascii="Segoe UI Symbol" w:hAnsi="Segoe UI Symbol" w:cs="Segoe UI Symbol"/>
                  </w:rPr>
                  <w:t>☐</w:t>
                </w:r>
              </w:sdtContent>
            </w:sdt>
            <w:r w:rsidR="00767044" w:rsidRPr="00283C55">
              <w:t>Not Submitted</w:t>
            </w:r>
          </w:p>
        </w:tc>
        <w:tc>
          <w:tcPr>
            <w:tcW w:w="1815" w:type="dxa"/>
            <w:vAlign w:val="center"/>
          </w:tcPr>
          <w:p w14:paraId="702A641E" w14:textId="77777777" w:rsidR="00767044" w:rsidRPr="00283C55" w:rsidRDefault="00DB0AC2" w:rsidP="00DA73B8">
            <w:pPr>
              <w:pStyle w:val="Tablecondensed"/>
              <w:jc w:val="center"/>
            </w:pPr>
            <w:sdt>
              <w:sdtPr>
                <w:id w:val="1834789719"/>
                <w14:checkbox>
                  <w14:checked w14:val="0"/>
                  <w14:checkedState w14:val="2612" w14:font="MS Gothic"/>
                  <w14:uncheckedState w14:val="2610" w14:font="MS Gothic"/>
                </w14:checkbox>
              </w:sdtPr>
              <w:sdtEndPr/>
              <w:sdtContent>
                <w:r w:rsidR="00767044" w:rsidRPr="00283C55">
                  <w:rPr>
                    <w:rFonts w:ascii="Segoe UI Symbol" w:hAnsi="Segoe UI Symbol" w:cs="Segoe UI Symbol"/>
                  </w:rPr>
                  <w:t>☐</w:t>
                </w:r>
              </w:sdtContent>
            </w:sdt>
            <w:r w:rsidR="00767044" w:rsidRPr="00283C55">
              <w:t>Beginning</w:t>
            </w:r>
          </w:p>
        </w:tc>
        <w:tc>
          <w:tcPr>
            <w:tcW w:w="1876" w:type="dxa"/>
            <w:vAlign w:val="center"/>
          </w:tcPr>
          <w:p w14:paraId="254FD3ED" w14:textId="77777777" w:rsidR="00767044" w:rsidRPr="00283C55" w:rsidRDefault="00DB0AC2" w:rsidP="00DA73B8">
            <w:pPr>
              <w:pStyle w:val="Tablecondensed"/>
              <w:jc w:val="center"/>
            </w:pPr>
            <w:sdt>
              <w:sdtPr>
                <w:id w:val="-1634318884"/>
                <w14:checkbox>
                  <w14:checked w14:val="0"/>
                  <w14:checkedState w14:val="2612" w14:font="MS Gothic"/>
                  <w14:uncheckedState w14:val="2610" w14:font="MS Gothic"/>
                </w14:checkbox>
              </w:sdtPr>
              <w:sdtEndPr/>
              <w:sdtContent>
                <w:r w:rsidR="00767044" w:rsidRPr="00283C55">
                  <w:rPr>
                    <w:rFonts w:ascii="Segoe UI Symbol" w:hAnsi="Segoe UI Symbol" w:cs="Segoe UI Symbol"/>
                  </w:rPr>
                  <w:t>☐</w:t>
                </w:r>
              </w:sdtContent>
            </w:sdt>
            <w:r w:rsidR="00767044" w:rsidRPr="00283C55">
              <w:t>Consolidating</w:t>
            </w:r>
          </w:p>
        </w:tc>
        <w:tc>
          <w:tcPr>
            <w:tcW w:w="1765" w:type="dxa"/>
            <w:vAlign w:val="center"/>
          </w:tcPr>
          <w:p w14:paraId="0281FCB3" w14:textId="77777777" w:rsidR="00767044" w:rsidRPr="00283C55" w:rsidRDefault="00DB0AC2" w:rsidP="00DA73B8">
            <w:pPr>
              <w:pStyle w:val="Tablecondensed"/>
              <w:jc w:val="center"/>
            </w:pPr>
            <w:sdt>
              <w:sdtPr>
                <w:id w:val="1795952526"/>
                <w14:checkbox>
                  <w14:checked w14:val="0"/>
                  <w14:checkedState w14:val="2612" w14:font="MS Gothic"/>
                  <w14:uncheckedState w14:val="2610" w14:font="MS Gothic"/>
                </w14:checkbox>
              </w:sdtPr>
              <w:sdtEndPr/>
              <w:sdtContent>
                <w:r w:rsidR="00767044" w:rsidRPr="00283C55">
                  <w:rPr>
                    <w:rFonts w:ascii="Segoe UI Symbol" w:hAnsi="Segoe UI Symbol" w:cs="Segoe UI Symbol"/>
                  </w:rPr>
                  <w:t>☐</w:t>
                </w:r>
              </w:sdtContent>
            </w:sdt>
            <w:r w:rsidR="00767044" w:rsidRPr="00283C55">
              <w:t>Achieving</w:t>
            </w:r>
          </w:p>
        </w:tc>
        <w:tc>
          <w:tcPr>
            <w:tcW w:w="1747" w:type="dxa"/>
            <w:vAlign w:val="center"/>
          </w:tcPr>
          <w:p w14:paraId="4FC80B16" w14:textId="77777777" w:rsidR="00767044" w:rsidRPr="00283C55" w:rsidRDefault="00DB0AC2" w:rsidP="00DA73B8">
            <w:pPr>
              <w:pStyle w:val="Tablecondensed"/>
              <w:jc w:val="center"/>
            </w:pPr>
            <w:sdt>
              <w:sdtPr>
                <w:id w:val="344607111"/>
                <w14:checkbox>
                  <w14:checked w14:val="0"/>
                  <w14:checkedState w14:val="2612" w14:font="MS Gothic"/>
                  <w14:uncheckedState w14:val="2610" w14:font="MS Gothic"/>
                </w14:checkbox>
              </w:sdtPr>
              <w:sdtEndPr/>
              <w:sdtContent>
                <w:r w:rsidR="00767044" w:rsidRPr="00283C55">
                  <w:rPr>
                    <w:rFonts w:ascii="Segoe UI Symbol" w:hAnsi="Segoe UI Symbol" w:cs="Segoe UI Symbol"/>
                  </w:rPr>
                  <w:t>☐</w:t>
                </w:r>
              </w:sdtContent>
            </w:sdt>
            <w:r w:rsidR="00767044" w:rsidRPr="00283C55">
              <w:t>Excelling</w:t>
            </w:r>
          </w:p>
        </w:tc>
      </w:tr>
      <w:tr w:rsidR="00767044" w:rsidRPr="00EE3EFF" w14:paraId="3CCCD458" w14:textId="77777777" w:rsidTr="00AB606B">
        <w:trPr>
          <w:cnfStyle w:val="000000010000" w:firstRow="0" w:lastRow="0" w:firstColumn="0" w:lastColumn="0" w:oddVBand="0" w:evenVBand="0" w:oddHBand="0" w:evenHBand="1" w:firstRowFirstColumn="0" w:firstRowLastColumn="0" w:lastRowFirstColumn="0" w:lastRowLastColumn="0"/>
          <w:jc w:val="center"/>
        </w:trPr>
        <w:tc>
          <w:tcPr>
            <w:tcW w:w="8925" w:type="dxa"/>
            <w:gridSpan w:val="5"/>
          </w:tcPr>
          <w:p w14:paraId="5D9874FC" w14:textId="0CFF64CC" w:rsidR="00767044" w:rsidRPr="00EE3EFF" w:rsidRDefault="007A02BA" w:rsidP="005C2433">
            <w:pPr>
              <w:pStyle w:val="Tablecondensed"/>
            </w:pPr>
            <w:r>
              <w:t>Student comment</w:t>
            </w:r>
            <w:r w:rsidR="00767044" w:rsidRPr="00EE3EFF">
              <w:t xml:space="preserve"> (</w:t>
            </w:r>
            <w:r w:rsidR="005C2433">
              <w:t>o</w:t>
            </w:r>
            <w:r w:rsidR="00767044" w:rsidRPr="00EE3EFF">
              <w:t>ptional):</w:t>
            </w:r>
          </w:p>
        </w:tc>
      </w:tr>
      <w:tr w:rsidR="00767044" w:rsidRPr="00283C55" w14:paraId="70D220F0" w14:textId="77777777" w:rsidTr="00AB606B">
        <w:trPr>
          <w:cnfStyle w:val="000000100000" w:firstRow="0" w:lastRow="0" w:firstColumn="0" w:lastColumn="0" w:oddVBand="0" w:evenVBand="0" w:oddHBand="1" w:evenHBand="0" w:firstRowFirstColumn="0" w:firstRowLastColumn="0" w:lastRowFirstColumn="0" w:lastRowLastColumn="0"/>
          <w:jc w:val="center"/>
        </w:trPr>
        <w:tc>
          <w:tcPr>
            <w:tcW w:w="8925" w:type="dxa"/>
            <w:gridSpan w:val="5"/>
            <w:shd w:val="clear" w:color="auto" w:fill="0076A3"/>
          </w:tcPr>
          <w:p w14:paraId="18FB03EC" w14:textId="380FDD63" w:rsidR="00767044" w:rsidRPr="00283C55" w:rsidRDefault="007A02BA" w:rsidP="00283C55">
            <w:pPr>
              <w:pStyle w:val="Tableheadingcondensed"/>
              <w:jc w:val="center"/>
              <w:rPr>
                <w:b/>
                <w:bCs/>
                <w:lang w:val="en-AU"/>
              </w:rPr>
            </w:pPr>
            <w:r>
              <w:rPr>
                <w:b/>
                <w:bCs/>
                <w:lang w:val="en-AU"/>
              </w:rPr>
              <w:t>Teacher feedback</w:t>
            </w:r>
          </w:p>
        </w:tc>
      </w:tr>
      <w:tr w:rsidR="00767044" w:rsidRPr="00EE3EFF" w14:paraId="40D6DDE8"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722" w:type="dxa"/>
            <w:vAlign w:val="center"/>
          </w:tcPr>
          <w:p w14:paraId="48469DD5" w14:textId="77777777" w:rsidR="00767044" w:rsidRPr="00EE3EFF" w:rsidRDefault="00DB0AC2" w:rsidP="00DA73B8">
            <w:pPr>
              <w:pStyle w:val="Tablecondensed"/>
              <w:jc w:val="center"/>
              <w:rPr>
                <w:lang w:val="en-AU"/>
              </w:rPr>
            </w:pPr>
            <w:sdt>
              <w:sdtPr>
                <w:rPr>
                  <w:color w:val="2B579A"/>
                  <w:shd w:val="clear" w:color="auto" w:fill="E6E6E6"/>
                </w:rPr>
                <w:id w:val="344906884"/>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Not Submitted</w:t>
            </w:r>
          </w:p>
        </w:tc>
        <w:tc>
          <w:tcPr>
            <w:tcW w:w="1815" w:type="dxa"/>
            <w:vAlign w:val="center"/>
          </w:tcPr>
          <w:p w14:paraId="5821DDF4" w14:textId="77777777" w:rsidR="00767044" w:rsidRPr="00EE3EFF" w:rsidRDefault="00DB0AC2" w:rsidP="00DA73B8">
            <w:pPr>
              <w:pStyle w:val="Tablecondensed"/>
              <w:jc w:val="center"/>
              <w:rPr>
                <w:lang w:val="en-AU"/>
              </w:rPr>
            </w:pPr>
            <w:sdt>
              <w:sdtPr>
                <w:rPr>
                  <w:color w:val="2B579A"/>
                  <w:shd w:val="clear" w:color="auto" w:fill="E6E6E6"/>
                </w:rPr>
                <w:id w:val="207922006"/>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EE3EFF">
                  <w:rPr>
                    <w:rFonts w:ascii="Segoe UI Symbol" w:hAnsi="Segoe UI Symbol" w:cs="Segoe UI Symbol"/>
                  </w:rPr>
                  <w:t>☐</w:t>
                </w:r>
              </w:sdtContent>
            </w:sdt>
            <w:r w:rsidR="00767044" w:rsidRPr="00EE3EFF">
              <w:t>Beginning</w:t>
            </w:r>
          </w:p>
        </w:tc>
        <w:tc>
          <w:tcPr>
            <w:tcW w:w="1876" w:type="dxa"/>
            <w:vAlign w:val="center"/>
          </w:tcPr>
          <w:p w14:paraId="264CB0DC"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2015571882"/>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Consolidating</w:t>
            </w:r>
          </w:p>
        </w:tc>
        <w:tc>
          <w:tcPr>
            <w:tcW w:w="1765" w:type="dxa"/>
            <w:vAlign w:val="center"/>
          </w:tcPr>
          <w:p w14:paraId="6729ABE1"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901208366"/>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Achieving</w:t>
            </w:r>
          </w:p>
        </w:tc>
        <w:tc>
          <w:tcPr>
            <w:tcW w:w="1747" w:type="dxa"/>
            <w:vAlign w:val="center"/>
          </w:tcPr>
          <w:p w14:paraId="44B3CD46" w14:textId="77777777" w:rsidR="00767044" w:rsidRPr="00EE3EFF" w:rsidRDefault="00DB0AC2" w:rsidP="00DA73B8">
            <w:pPr>
              <w:pStyle w:val="Tablecondensed"/>
              <w:jc w:val="center"/>
              <w:rPr>
                <w:lang w:val="en-AU"/>
              </w:rPr>
            </w:pPr>
            <w:sdt>
              <w:sdtPr>
                <w:rPr>
                  <w:rFonts w:eastAsia="Arial Narrow" w:cs="Arial Narrow"/>
                  <w:color w:val="2B579A"/>
                  <w:shd w:val="clear" w:color="auto" w:fill="E6E6E6"/>
                  <w:lang w:val="en-AU"/>
                </w:rPr>
                <w:id w:val="904722930"/>
                <w14:checkbox>
                  <w14:checked w14:val="0"/>
                  <w14:checkedState w14:val="2612" w14:font="MS Gothic"/>
                  <w14:uncheckedState w14:val="2610" w14:font="MS Gothic"/>
                </w14:checkbox>
              </w:sdtPr>
              <w:sdtEndPr/>
              <w:sdtContent>
                <w:r w:rsidR="00767044" w:rsidRPr="00EE3EFF">
                  <w:rPr>
                    <w:rFonts w:ascii="Segoe UI Symbol" w:eastAsia="MS Gothic" w:hAnsi="Segoe UI Symbol" w:cs="Segoe UI Symbol"/>
                    <w:lang w:val="en-AU"/>
                  </w:rPr>
                  <w:t>☐</w:t>
                </w:r>
              </w:sdtContent>
            </w:sdt>
            <w:r w:rsidR="00767044" w:rsidRPr="00EE3EFF">
              <w:rPr>
                <w:lang w:val="en-AU"/>
              </w:rPr>
              <w:t>Excelling</w:t>
            </w:r>
          </w:p>
        </w:tc>
      </w:tr>
      <w:tr w:rsidR="00767044" w:rsidRPr="00446617" w14:paraId="09E65707" w14:textId="77777777" w:rsidTr="00AB606B">
        <w:trPr>
          <w:cnfStyle w:val="000000100000" w:firstRow="0" w:lastRow="0" w:firstColumn="0" w:lastColumn="0" w:oddVBand="0" w:evenVBand="0" w:oddHBand="1" w:evenHBand="0" w:firstRowFirstColumn="0" w:firstRowLastColumn="0" w:lastRowFirstColumn="0" w:lastRowLastColumn="0"/>
          <w:trHeight w:val="1448"/>
          <w:jc w:val="center"/>
        </w:trPr>
        <w:tc>
          <w:tcPr>
            <w:tcW w:w="1722" w:type="dxa"/>
          </w:tcPr>
          <w:p w14:paraId="0E0BE134" w14:textId="76A99780" w:rsidR="00767044" w:rsidRPr="005C2433" w:rsidRDefault="00767044" w:rsidP="005C2433">
            <w:pPr>
              <w:pStyle w:val="Tablecondensed"/>
            </w:pPr>
            <w:r w:rsidRPr="005C2433">
              <w:rPr>
                <w:rStyle w:val="Bold"/>
              </w:rPr>
              <w:t>Not Submitted:</w:t>
            </w:r>
            <w:r w:rsidRPr="005C2433">
              <w:t xml:space="preserve"> No work has been submitted or attempted for this activity.</w:t>
            </w:r>
          </w:p>
        </w:tc>
        <w:tc>
          <w:tcPr>
            <w:tcW w:w="1815" w:type="dxa"/>
          </w:tcPr>
          <w:p w14:paraId="78CB4C26" w14:textId="0138AF4C" w:rsidR="00767044" w:rsidRPr="005C2433" w:rsidRDefault="00767044" w:rsidP="005C2433">
            <w:pPr>
              <w:pStyle w:val="Tablecondensed"/>
            </w:pPr>
            <w:r w:rsidRPr="005C2433">
              <w:rPr>
                <w:rStyle w:val="Bold"/>
              </w:rPr>
              <w:t>Beginning:</w:t>
            </w:r>
            <w:r w:rsidRPr="005C2433">
              <w:t xml:space="preserve"> You have attempted to present and get feedback on some parts of the project pitch presentation. To bump it up, you need to complete all parts with basic responses.</w:t>
            </w:r>
          </w:p>
        </w:tc>
        <w:tc>
          <w:tcPr>
            <w:tcW w:w="1876" w:type="dxa"/>
          </w:tcPr>
          <w:p w14:paraId="2A3539DA" w14:textId="6325FFBC" w:rsidR="00767044" w:rsidRPr="005C2433" w:rsidRDefault="00767044" w:rsidP="005C2433">
            <w:pPr>
              <w:pStyle w:val="Tablecondensed"/>
            </w:pPr>
            <w:r w:rsidRPr="005C2433">
              <w:rPr>
                <w:rStyle w:val="Bold"/>
              </w:rPr>
              <w:t>Consolidating:</w:t>
            </w:r>
            <w:r w:rsidRPr="005C2433">
              <w:t xml:space="preserve"> You have presented some basic information in a project pitch with your group. You have attempted to get feedback from both peers and a VPC staff member. To bump it up, you need to practice your presentation, so you are clear about the information you are presenting.</w:t>
            </w:r>
          </w:p>
        </w:tc>
        <w:tc>
          <w:tcPr>
            <w:tcW w:w="1765" w:type="dxa"/>
          </w:tcPr>
          <w:p w14:paraId="56F93730" w14:textId="77777777" w:rsidR="00767044" w:rsidRPr="005C2433" w:rsidRDefault="00767044" w:rsidP="005C2433">
            <w:pPr>
              <w:pStyle w:val="Tablecondensed"/>
            </w:pPr>
            <w:r w:rsidRPr="005C2433">
              <w:rPr>
                <w:rStyle w:val="Bold"/>
              </w:rPr>
              <w:t>Achieving:</w:t>
            </w:r>
            <w:r w:rsidRPr="005C2433">
              <w:t xml:space="preserve"> You have presented basic information in a project pitch with your group. You have obtained feedback from both peers and a VPC staff member. To bump it up, you need to practice your presentation, so you are clear about the information you are presenting.</w:t>
            </w:r>
          </w:p>
        </w:tc>
        <w:tc>
          <w:tcPr>
            <w:tcW w:w="1747" w:type="dxa"/>
          </w:tcPr>
          <w:p w14:paraId="02797E13" w14:textId="4E3A0908" w:rsidR="00767044" w:rsidRPr="005C2433" w:rsidRDefault="00767044" w:rsidP="005C2433">
            <w:pPr>
              <w:pStyle w:val="Tablecondensed"/>
            </w:pPr>
            <w:r w:rsidRPr="005C2433">
              <w:rPr>
                <w:rStyle w:val="Bold"/>
              </w:rPr>
              <w:t>Excelling:</w:t>
            </w:r>
            <w:r w:rsidRPr="005C2433">
              <w:t xml:space="preserve"> You have presented detailed information in a project pitch with your group. You have obtained feedback from both peers and a VPC staff member. Great work!</w:t>
            </w:r>
          </w:p>
        </w:tc>
      </w:tr>
    </w:tbl>
    <w:p w14:paraId="4E87E585" w14:textId="77777777" w:rsidR="00767044" w:rsidRPr="00A84A3C" w:rsidRDefault="00767044" w:rsidP="00283C55">
      <w:pPr>
        <w:pStyle w:val="Heading3"/>
      </w:pPr>
      <w:bookmarkStart w:id="51" w:name="_Toc183614501"/>
      <w:bookmarkStart w:id="52" w:name="_Toc193292051"/>
      <w:bookmarkStart w:id="53" w:name="_Toc212215020"/>
      <w:r w:rsidRPr="00A84A3C">
        <w:t>Have you completed the following activities for Step 2: Plan?</w:t>
      </w:r>
      <w:bookmarkEnd w:id="51"/>
      <w:bookmarkEnd w:id="52"/>
      <w:bookmarkEnd w:id="53"/>
    </w:p>
    <w:tbl>
      <w:tblPr>
        <w:tblStyle w:val="VCAAclosedtable"/>
        <w:tblW w:w="0" w:type="auto"/>
        <w:jc w:val="center"/>
        <w:tblLook w:val="04A0" w:firstRow="1" w:lastRow="0" w:firstColumn="1" w:lastColumn="0" w:noHBand="0" w:noVBand="1"/>
      </w:tblPr>
      <w:tblGrid>
        <w:gridCol w:w="8917"/>
      </w:tblGrid>
      <w:tr w:rsidR="00767044" w14:paraId="2BA5E2BF" w14:textId="77777777" w:rsidTr="00AB606B">
        <w:trPr>
          <w:cnfStyle w:val="100000000000" w:firstRow="1" w:lastRow="0" w:firstColumn="0" w:lastColumn="0" w:oddVBand="0" w:evenVBand="0" w:oddHBand="0" w:evenHBand="0" w:firstRowFirstColumn="0" w:firstRowLastColumn="0" w:lastRowFirstColumn="0" w:lastRowLastColumn="0"/>
          <w:jc w:val="center"/>
        </w:trPr>
        <w:tc>
          <w:tcPr>
            <w:tcW w:w="8917" w:type="dxa"/>
            <w:shd w:val="clear" w:color="auto" w:fill="0076A3"/>
          </w:tcPr>
          <w:p w14:paraId="4E7CFA94" w14:textId="77777777" w:rsidR="00767044" w:rsidRDefault="00767044" w:rsidP="00283C55">
            <w:pPr>
              <w:pStyle w:val="Tableheadingcondensed"/>
              <w:jc w:val="center"/>
              <w:rPr>
                <w:lang w:val="en-AU"/>
              </w:rPr>
            </w:pPr>
            <w:r w:rsidRPr="695DF97E">
              <w:rPr>
                <w:lang w:val="en-AU"/>
              </w:rPr>
              <w:lastRenderedPageBreak/>
              <w:t xml:space="preserve">Task </w:t>
            </w:r>
            <w:r>
              <w:rPr>
                <w:lang w:val="en-AU"/>
              </w:rPr>
              <w:t>c</w:t>
            </w:r>
            <w:r w:rsidRPr="695DF97E">
              <w:rPr>
                <w:lang w:val="en-AU"/>
              </w:rPr>
              <w:t>hecklist</w:t>
            </w:r>
          </w:p>
        </w:tc>
      </w:tr>
      <w:tr w:rsidR="00767044" w14:paraId="291E5A11" w14:textId="77777777" w:rsidTr="00AB606B">
        <w:trPr>
          <w:cnfStyle w:val="000000100000" w:firstRow="0" w:lastRow="0" w:firstColumn="0" w:lastColumn="0" w:oddVBand="0" w:evenVBand="0" w:oddHBand="1" w:evenHBand="0" w:firstRowFirstColumn="0" w:firstRowLastColumn="0" w:lastRowFirstColumn="0" w:lastRowLastColumn="0"/>
          <w:trHeight w:val="2273"/>
          <w:jc w:val="center"/>
        </w:trPr>
        <w:tc>
          <w:tcPr>
            <w:tcW w:w="8917" w:type="dxa"/>
          </w:tcPr>
          <w:p w14:paraId="15F89135" w14:textId="19F2E55E" w:rsidR="00767044" w:rsidRPr="005C2433" w:rsidRDefault="00767044" w:rsidP="005C2433">
            <w:pPr>
              <w:pStyle w:val="Tablecondensed"/>
            </w:pPr>
            <w:r w:rsidRPr="005C2433">
              <w:t>Before moving onto Step 3: Act, students will have completed the following for Step 2: Plan.</w:t>
            </w:r>
          </w:p>
          <w:p w14:paraId="7BE74D3B" w14:textId="66B718D6" w:rsidR="00767044" w:rsidRPr="005C2433" w:rsidRDefault="00DB0AC2" w:rsidP="005C2433">
            <w:pPr>
              <w:pStyle w:val="Tablecondensed"/>
            </w:pPr>
            <w:sdt>
              <w:sdtPr>
                <w:id w:val="759721849"/>
                <w14:checkbox>
                  <w14:checked w14:val="0"/>
                  <w14:checkedState w14:val="2612" w14:font="MS Gothic"/>
                  <w14:uncheckedState w14:val="2610" w14:font="MS Gothic"/>
                </w14:checkbox>
              </w:sdtPr>
              <w:sdtEndPr/>
              <w:sdtContent>
                <w:r w:rsidR="00B91BAE" w:rsidRPr="005C2433">
                  <w:rPr>
                    <w:rFonts w:ascii="Segoe UI Symbol" w:hAnsi="Segoe UI Symbol" w:cs="Segoe UI Symbol"/>
                  </w:rPr>
                  <w:t>☐</w:t>
                </w:r>
              </w:sdtContent>
            </w:sdt>
            <w:r w:rsidR="00B91BAE" w:rsidRPr="005C2433">
              <w:rPr>
                <w:rStyle w:val="contentcontrolboundarysink"/>
              </w:rPr>
              <w:t xml:space="preserve"> </w:t>
            </w:r>
            <w:r w:rsidR="00767044" w:rsidRPr="005C2433">
              <w:t xml:space="preserve">Activity 2.1 Project ideas </w:t>
            </w:r>
          </w:p>
          <w:p w14:paraId="738ACC5D" w14:textId="77777777" w:rsidR="00767044" w:rsidRPr="005C2433" w:rsidRDefault="00DB0AC2" w:rsidP="005C2433">
            <w:pPr>
              <w:pStyle w:val="Tablecondensed"/>
            </w:pPr>
            <w:sdt>
              <w:sdtPr>
                <w:id w:val="-1906058553"/>
                <w14:checkbox>
                  <w14:checked w14:val="0"/>
                  <w14:checkedState w14:val="2612" w14:font="MS Gothic"/>
                  <w14:uncheckedState w14:val="2610" w14:font="MS Gothic"/>
                </w14:checkbox>
              </w:sdtPr>
              <w:sdtEndPr/>
              <w:sdtContent>
                <w:r w:rsidR="00767044" w:rsidRPr="005C2433">
                  <w:rPr>
                    <w:rFonts w:ascii="Segoe UI Symbol" w:hAnsi="Segoe UI Symbol" w:cs="Segoe UI Symbol"/>
                  </w:rPr>
                  <w:t>☐</w:t>
                </w:r>
              </w:sdtContent>
            </w:sdt>
            <w:r w:rsidR="00767044" w:rsidRPr="005C2433">
              <w:rPr>
                <w:rStyle w:val="contentcontrolboundarysink"/>
              </w:rPr>
              <w:t xml:space="preserve"> </w:t>
            </w:r>
            <w:r w:rsidR="00767044" w:rsidRPr="005C2433">
              <w:t>Activity 2.2 Community project concept map</w:t>
            </w:r>
          </w:p>
          <w:p w14:paraId="2ECEF642" w14:textId="77777777" w:rsidR="00767044" w:rsidRPr="005C2433" w:rsidRDefault="00DB0AC2" w:rsidP="005C2433">
            <w:pPr>
              <w:pStyle w:val="Tablecondensed"/>
            </w:pPr>
            <w:sdt>
              <w:sdtPr>
                <w:id w:val="-1573805342"/>
                <w14:checkbox>
                  <w14:checked w14:val="0"/>
                  <w14:checkedState w14:val="2612" w14:font="MS Gothic"/>
                  <w14:uncheckedState w14:val="2610" w14:font="MS Gothic"/>
                </w14:checkbox>
              </w:sdtPr>
              <w:sdtEndPr/>
              <w:sdtContent>
                <w:r w:rsidR="00767044" w:rsidRPr="005C2433">
                  <w:rPr>
                    <w:rFonts w:ascii="Segoe UI Symbol" w:hAnsi="Segoe UI Symbol" w:cs="Segoe UI Symbol"/>
                  </w:rPr>
                  <w:t>☐</w:t>
                </w:r>
              </w:sdtContent>
            </w:sdt>
            <w:r w:rsidR="00767044" w:rsidRPr="005C2433">
              <w:rPr>
                <w:rStyle w:val="contentcontrolboundarysink"/>
              </w:rPr>
              <w:t xml:space="preserve"> </w:t>
            </w:r>
            <w:r w:rsidR="00767044" w:rsidRPr="005C2433">
              <w:t>Activity 2.3 Individual strengths and role allocation</w:t>
            </w:r>
          </w:p>
          <w:p w14:paraId="54CA2029" w14:textId="77777777" w:rsidR="00767044" w:rsidRPr="005C2433" w:rsidRDefault="00DB0AC2" w:rsidP="005C2433">
            <w:pPr>
              <w:pStyle w:val="Tablecondensed"/>
            </w:pPr>
            <w:sdt>
              <w:sdtPr>
                <w:id w:val="1828786244"/>
                <w14:checkbox>
                  <w14:checked w14:val="0"/>
                  <w14:checkedState w14:val="2612" w14:font="MS Gothic"/>
                  <w14:uncheckedState w14:val="2610" w14:font="MS Gothic"/>
                </w14:checkbox>
              </w:sdtPr>
              <w:sdtEndPr/>
              <w:sdtContent>
                <w:r w:rsidR="00767044" w:rsidRPr="005C2433">
                  <w:rPr>
                    <w:rFonts w:ascii="Segoe UI Symbol" w:hAnsi="Segoe UI Symbol" w:cs="Segoe UI Symbol"/>
                  </w:rPr>
                  <w:t>☐</w:t>
                </w:r>
              </w:sdtContent>
            </w:sdt>
            <w:r w:rsidR="00767044" w:rsidRPr="005C2433">
              <w:rPr>
                <w:rStyle w:val="contentcontrolboundarysink"/>
              </w:rPr>
              <w:t xml:space="preserve"> </w:t>
            </w:r>
            <w:r w:rsidR="00767044" w:rsidRPr="005C2433">
              <w:t xml:space="preserve">Activity 2.4 Project plan </w:t>
            </w:r>
          </w:p>
          <w:p w14:paraId="6940AB18" w14:textId="77777777" w:rsidR="00767044" w:rsidRPr="005C2433" w:rsidRDefault="00DB0AC2" w:rsidP="005C2433">
            <w:pPr>
              <w:pStyle w:val="Tablecondensed"/>
            </w:pPr>
            <w:sdt>
              <w:sdtPr>
                <w:id w:val="1579244936"/>
                <w14:checkbox>
                  <w14:checked w14:val="0"/>
                  <w14:checkedState w14:val="2612" w14:font="MS Gothic"/>
                  <w14:uncheckedState w14:val="2610" w14:font="MS Gothic"/>
                </w14:checkbox>
              </w:sdtPr>
              <w:sdtEndPr/>
              <w:sdtContent>
                <w:r w:rsidR="00767044" w:rsidRPr="005C2433">
                  <w:rPr>
                    <w:rFonts w:ascii="Segoe UI Symbol" w:hAnsi="Segoe UI Symbol" w:cs="Segoe UI Symbol"/>
                  </w:rPr>
                  <w:t>☐</w:t>
                </w:r>
              </w:sdtContent>
            </w:sdt>
            <w:r w:rsidR="00767044" w:rsidRPr="005C2433">
              <w:rPr>
                <w:rStyle w:val="contentcontrolboundarysink"/>
              </w:rPr>
              <w:t xml:space="preserve"> </w:t>
            </w:r>
            <w:r w:rsidR="00767044" w:rsidRPr="005C2433">
              <w:t xml:space="preserve">Activity 2.5 Numeracy – Identify the mathematics </w:t>
            </w:r>
          </w:p>
          <w:p w14:paraId="70F0AEA1" w14:textId="77777777" w:rsidR="00767044" w:rsidRPr="005C2433" w:rsidRDefault="00DB0AC2" w:rsidP="005C2433">
            <w:pPr>
              <w:pStyle w:val="Tablecondensed"/>
            </w:pPr>
            <w:sdt>
              <w:sdtPr>
                <w:id w:val="-1912532508"/>
                <w14:checkbox>
                  <w14:checked w14:val="0"/>
                  <w14:checkedState w14:val="2612" w14:font="MS Gothic"/>
                  <w14:uncheckedState w14:val="2610" w14:font="MS Gothic"/>
                </w14:checkbox>
              </w:sdtPr>
              <w:sdtEndPr/>
              <w:sdtContent>
                <w:r w:rsidR="00767044" w:rsidRPr="005C2433">
                  <w:rPr>
                    <w:rFonts w:ascii="Segoe UI Symbol" w:hAnsi="Segoe UI Symbol" w:cs="Segoe UI Symbol"/>
                  </w:rPr>
                  <w:t>☐</w:t>
                </w:r>
              </w:sdtContent>
            </w:sdt>
            <w:r w:rsidR="00767044" w:rsidRPr="005C2433">
              <w:rPr>
                <w:rStyle w:val="contentcontrolboundarysink"/>
              </w:rPr>
              <w:t xml:space="preserve"> </w:t>
            </w:r>
            <w:r w:rsidR="00767044" w:rsidRPr="005C2433">
              <w:t xml:space="preserve">Activity 2.6 Project pitch presentation </w:t>
            </w:r>
          </w:p>
          <w:p w14:paraId="2596E6BB" w14:textId="1656062A" w:rsidR="00767044" w:rsidRPr="00283C55" w:rsidRDefault="00DB0AC2" w:rsidP="005C2433">
            <w:pPr>
              <w:pStyle w:val="Tablecondensed"/>
              <w:rPr>
                <w:lang w:eastAsia="en-AU"/>
              </w:rPr>
            </w:pPr>
            <w:sdt>
              <w:sdtPr>
                <w:id w:val="-1338225620"/>
                <w14:checkbox>
                  <w14:checked w14:val="0"/>
                  <w14:checkedState w14:val="2612" w14:font="MS Gothic"/>
                  <w14:uncheckedState w14:val="2610" w14:font="MS Gothic"/>
                </w14:checkbox>
              </w:sdtPr>
              <w:sdtEndPr/>
              <w:sdtContent>
                <w:r w:rsidR="00767044" w:rsidRPr="005C2433">
                  <w:rPr>
                    <w:rFonts w:ascii="Segoe UI Symbol" w:hAnsi="Segoe UI Symbol" w:cs="Segoe UI Symbol"/>
                  </w:rPr>
                  <w:t>☐</w:t>
                </w:r>
              </w:sdtContent>
            </w:sdt>
            <w:r w:rsidR="00767044" w:rsidRPr="005C2433">
              <w:rPr>
                <w:rStyle w:val="contentcontrolboundarysink"/>
              </w:rPr>
              <w:t xml:space="preserve"> </w:t>
            </w:r>
            <w:r w:rsidR="00767044" w:rsidRPr="005C2433">
              <w:t>Activity 2.7 Presentation and feedback</w:t>
            </w:r>
            <w:r w:rsidR="00767044">
              <w:rPr>
                <w:lang w:eastAsia="en-AU"/>
              </w:rPr>
              <w:t xml:space="preserve"> </w:t>
            </w:r>
          </w:p>
        </w:tc>
      </w:tr>
    </w:tbl>
    <w:p w14:paraId="0B1947F1" w14:textId="7212AB85" w:rsidR="00767044" w:rsidRPr="005C2433" w:rsidRDefault="00767044" w:rsidP="00A54FC4">
      <w:pPr>
        <w:pStyle w:val="Heading1"/>
      </w:pPr>
      <w:bookmarkStart w:id="54" w:name="_Toc211332721"/>
      <w:bookmarkStart w:id="55" w:name="_Toc212215021"/>
      <w:r w:rsidRPr="00906804">
        <w:t>Step 3: Act</w:t>
      </w:r>
      <w:bookmarkEnd w:id="54"/>
      <w:bookmarkEnd w:id="55"/>
    </w:p>
    <w:tbl>
      <w:tblPr>
        <w:tblStyle w:val="VCAAclosedtable"/>
        <w:tblW w:w="0" w:type="auto"/>
        <w:jc w:val="center"/>
        <w:tblLook w:val="04A0" w:firstRow="1" w:lastRow="0" w:firstColumn="1" w:lastColumn="0" w:noHBand="0" w:noVBand="1"/>
      </w:tblPr>
      <w:tblGrid>
        <w:gridCol w:w="9017"/>
      </w:tblGrid>
      <w:tr w:rsidR="00767044" w:rsidRPr="000B19E6" w14:paraId="15EAF502" w14:textId="77777777" w:rsidTr="00AC5CE3">
        <w:trPr>
          <w:cnfStyle w:val="100000000000" w:firstRow="1" w:lastRow="0" w:firstColumn="0" w:lastColumn="0" w:oddVBand="0" w:evenVBand="0" w:oddHBand="0" w:evenHBand="0" w:firstRowFirstColumn="0" w:firstRowLastColumn="0" w:lastRowFirstColumn="0" w:lastRowLastColumn="0"/>
          <w:jc w:val="center"/>
        </w:trPr>
        <w:tc>
          <w:tcPr>
            <w:tcW w:w="8770" w:type="dxa"/>
            <w:tcBorders>
              <w:bottom w:val="single" w:sz="4" w:space="0" w:color="auto"/>
            </w:tcBorders>
            <w:shd w:val="clear" w:color="auto" w:fill="0076A3"/>
          </w:tcPr>
          <w:p w14:paraId="63E9A850" w14:textId="77777777" w:rsidR="00767044" w:rsidRPr="000B19E6" w:rsidRDefault="00767044" w:rsidP="00A54FC4">
            <w:pPr>
              <w:pStyle w:val="Tableheadingcondensed"/>
              <w:jc w:val="center"/>
              <w:rPr>
                <w:lang w:val="en-AU"/>
              </w:rPr>
            </w:pPr>
            <w:r w:rsidRPr="000B19E6">
              <w:rPr>
                <w:lang w:val="en-AU"/>
              </w:rPr>
              <w:t xml:space="preserve">Task </w:t>
            </w:r>
            <w:r>
              <w:rPr>
                <w:lang w:val="en-AU"/>
              </w:rPr>
              <w:t>c</w:t>
            </w:r>
            <w:r w:rsidRPr="000B19E6">
              <w:rPr>
                <w:lang w:val="en-AU"/>
              </w:rPr>
              <w:t>hecklist</w:t>
            </w:r>
          </w:p>
        </w:tc>
      </w:tr>
      <w:tr w:rsidR="00767044" w:rsidRPr="000B19E6" w14:paraId="34E7B84D" w14:textId="77777777" w:rsidTr="00AC5CE3">
        <w:trPr>
          <w:cnfStyle w:val="000000100000" w:firstRow="0" w:lastRow="0" w:firstColumn="0" w:lastColumn="0" w:oddVBand="0" w:evenVBand="0" w:oddHBand="1" w:evenHBand="0" w:firstRowFirstColumn="0" w:firstRowLastColumn="0" w:lastRowFirstColumn="0" w:lastRowLastColumn="0"/>
          <w:trHeight w:val="1907"/>
          <w:jc w:val="center"/>
        </w:trPr>
        <w:tc>
          <w:tcPr>
            <w:tcW w:w="0" w:type="dxa"/>
            <w:tcBorders>
              <w:bottom w:val="single" w:sz="4" w:space="0" w:color="auto"/>
            </w:tcBorders>
          </w:tcPr>
          <w:p w14:paraId="71C60F70" w14:textId="77777777" w:rsidR="00767044" w:rsidRDefault="00767044" w:rsidP="00AC5CE3"/>
          <w:tbl>
            <w:tblPr>
              <w:tblStyle w:val="TableGrid"/>
              <w:tblW w:w="1424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48"/>
              <w:gridCol w:w="2848"/>
              <w:gridCol w:w="2848"/>
              <w:gridCol w:w="2848"/>
              <w:gridCol w:w="2848"/>
            </w:tblGrid>
            <w:tr w:rsidR="00767044" w:rsidRPr="000B19E6" w14:paraId="6D2FAA0F" w14:textId="77777777" w:rsidTr="00E56863">
              <w:tc>
                <w:tcPr>
                  <w:tcW w:w="2848" w:type="dxa"/>
                </w:tcPr>
                <w:p w14:paraId="1B3D79EE" w14:textId="097F8A7F" w:rsidR="00A34BF8" w:rsidRPr="005C2433" w:rsidRDefault="00F7783F" w:rsidP="00A34BF8">
                  <w:pPr>
                    <w:jc w:val="center"/>
                    <w:rPr>
                      <w:rFonts w:ascii="Arial Narrow" w:hAnsi="Arial Narrow" w:cs="Arial"/>
                      <w:b/>
                      <w:bCs/>
                    </w:rPr>
                  </w:pPr>
                  <w:r w:rsidRPr="00F85FCA">
                    <w:rPr>
                      <w:noProof/>
                    </w:rPr>
                    <w:drawing>
                      <wp:inline distT="0" distB="0" distL="0" distR="0" wp14:anchorId="7CF0E9F9" wp14:editId="414CEC5E">
                        <wp:extent cx="272090" cy="252000"/>
                        <wp:effectExtent l="0" t="0" r="0" b="2540"/>
                        <wp:docPr id="1400482702"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p>
              </w:tc>
              <w:tc>
                <w:tcPr>
                  <w:tcW w:w="2848" w:type="dxa"/>
                </w:tcPr>
                <w:p w14:paraId="207B6825" w14:textId="1C917D05" w:rsidR="00767044" w:rsidRPr="000B19E6" w:rsidRDefault="00540941" w:rsidP="00540941">
                  <w:pPr>
                    <w:jc w:val="center"/>
                    <w:rPr>
                      <w:rFonts w:ascii="Arial Narrow" w:hAnsi="Arial Narrow"/>
                      <w:lang w:val="en-AU" w:eastAsia="en-AU"/>
                    </w:rPr>
                  </w:pPr>
                  <w:r>
                    <w:rPr>
                      <w:noProof/>
                    </w:rPr>
                    <w:drawing>
                      <wp:inline distT="0" distB="0" distL="0" distR="0" wp14:anchorId="1475FD43" wp14:editId="0D81C205">
                        <wp:extent cx="252000" cy="322254"/>
                        <wp:effectExtent l="0" t="0" r="2540" b="0"/>
                        <wp:docPr id="67613599"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p>
              </w:tc>
              <w:tc>
                <w:tcPr>
                  <w:tcW w:w="2848" w:type="dxa"/>
                </w:tcPr>
                <w:p w14:paraId="39570E43" w14:textId="459339F6" w:rsidR="00767044" w:rsidRPr="000B19E6" w:rsidRDefault="00E56863" w:rsidP="00E56863">
                  <w:pPr>
                    <w:jc w:val="center"/>
                    <w:rPr>
                      <w:rFonts w:ascii="Arial Narrow" w:hAnsi="Arial Narrow"/>
                      <w:lang w:val="en-AU" w:eastAsia="en-AU"/>
                    </w:rPr>
                  </w:pPr>
                  <w:r>
                    <w:rPr>
                      <w:noProof/>
                    </w:rPr>
                    <w:drawing>
                      <wp:inline distT="0" distB="0" distL="0" distR="0" wp14:anchorId="3C2360D1" wp14:editId="34461296">
                        <wp:extent cx="223768" cy="252000"/>
                        <wp:effectExtent l="0" t="0" r="5080" b="2540"/>
                        <wp:docPr id="33650828"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2"/>
                                <a:stretch>
                                  <a:fillRect/>
                                </a:stretch>
                              </pic:blipFill>
                              <pic:spPr>
                                <a:xfrm>
                                  <a:off x="0" y="0"/>
                                  <a:ext cx="223768" cy="252000"/>
                                </a:xfrm>
                                <a:prstGeom prst="rect">
                                  <a:avLst/>
                                </a:prstGeom>
                              </pic:spPr>
                            </pic:pic>
                          </a:graphicData>
                        </a:graphic>
                      </wp:inline>
                    </w:drawing>
                  </w:r>
                </w:p>
              </w:tc>
              <w:tc>
                <w:tcPr>
                  <w:tcW w:w="2848" w:type="dxa"/>
                </w:tcPr>
                <w:p w14:paraId="5BCAEA5E" w14:textId="77777777" w:rsidR="00767044" w:rsidRPr="000B19E6" w:rsidRDefault="00767044" w:rsidP="00AC5CE3">
                  <w:pPr>
                    <w:rPr>
                      <w:rFonts w:ascii="Arial Narrow" w:hAnsi="Arial Narrow"/>
                      <w:lang w:val="en-AU" w:eastAsia="en-AU"/>
                    </w:rPr>
                  </w:pPr>
                </w:p>
              </w:tc>
              <w:tc>
                <w:tcPr>
                  <w:tcW w:w="2848" w:type="dxa"/>
                </w:tcPr>
                <w:p w14:paraId="128E03AC" w14:textId="77777777" w:rsidR="00767044" w:rsidRPr="000B19E6" w:rsidRDefault="00767044" w:rsidP="00AC5CE3">
                  <w:pPr>
                    <w:jc w:val="center"/>
                    <w:rPr>
                      <w:rFonts w:ascii="Arial Narrow" w:hAnsi="Arial Narrow"/>
                      <w:lang w:val="en-AU" w:eastAsia="en-AU"/>
                    </w:rPr>
                  </w:pPr>
                </w:p>
              </w:tc>
            </w:tr>
            <w:tr w:rsidR="00767044" w:rsidRPr="000B19E6" w14:paraId="33CD4459" w14:textId="77777777" w:rsidTr="00AC5CE3">
              <w:tc>
                <w:tcPr>
                  <w:tcW w:w="2848" w:type="dxa"/>
                </w:tcPr>
                <w:p w14:paraId="589BF3B7" w14:textId="77777777" w:rsidR="00767044" w:rsidRPr="0020560A" w:rsidRDefault="00767044" w:rsidP="00A54FC4">
                  <w:pPr>
                    <w:pStyle w:val="TablecondensedBold"/>
                    <w:jc w:val="center"/>
                  </w:pPr>
                  <w:r w:rsidRPr="0020560A">
                    <w:t>Group</w:t>
                  </w:r>
                  <w:r>
                    <w:t xml:space="preserve"> work</w:t>
                  </w:r>
                </w:p>
                <w:p w14:paraId="71E18D77" w14:textId="77777777" w:rsidR="00767044" w:rsidRDefault="00767044" w:rsidP="00A54FC4">
                  <w:pPr>
                    <w:jc w:val="center"/>
                    <w:rPr>
                      <w:rFonts w:ascii="Arial Narrow" w:hAnsi="Arial Narrow" w:cs="Arial"/>
                      <w:b/>
                      <w:bCs/>
                      <w:noProof/>
                    </w:rPr>
                  </w:pPr>
                </w:p>
              </w:tc>
              <w:tc>
                <w:tcPr>
                  <w:tcW w:w="2848" w:type="dxa"/>
                </w:tcPr>
                <w:p w14:paraId="74FD1433" w14:textId="77777777" w:rsidR="00767044" w:rsidRPr="0020560A" w:rsidRDefault="00767044" w:rsidP="00A54FC4">
                  <w:pPr>
                    <w:pStyle w:val="TablecondensedBold"/>
                    <w:jc w:val="center"/>
                  </w:pPr>
                  <w:r>
                    <w:t>Individual work</w:t>
                  </w:r>
                </w:p>
                <w:p w14:paraId="2BFCE00A" w14:textId="77777777" w:rsidR="00767044" w:rsidRPr="0020560A" w:rsidRDefault="00767044" w:rsidP="00A54FC4">
                  <w:pPr>
                    <w:jc w:val="center"/>
                    <w:rPr>
                      <w:rFonts w:ascii="Arial Narrow" w:hAnsi="Arial Narrow"/>
                      <w:noProof/>
                    </w:rPr>
                  </w:pPr>
                </w:p>
              </w:tc>
              <w:tc>
                <w:tcPr>
                  <w:tcW w:w="2848" w:type="dxa"/>
                </w:tcPr>
                <w:p w14:paraId="1F2BAEAF" w14:textId="77777777" w:rsidR="00767044" w:rsidRPr="0020560A" w:rsidRDefault="00767044" w:rsidP="00A54FC4">
                  <w:pPr>
                    <w:pStyle w:val="TablecondensedBold"/>
                    <w:jc w:val="center"/>
                  </w:pPr>
                  <w:r w:rsidRPr="0020560A">
                    <w:t xml:space="preserve">Peer </w:t>
                  </w:r>
                  <w:r>
                    <w:t>work</w:t>
                  </w:r>
                </w:p>
                <w:p w14:paraId="69D93B40" w14:textId="77777777" w:rsidR="00767044" w:rsidRPr="0020560A" w:rsidRDefault="00767044" w:rsidP="00A54FC4">
                  <w:pPr>
                    <w:jc w:val="center"/>
                    <w:rPr>
                      <w:noProof/>
                    </w:rPr>
                  </w:pPr>
                </w:p>
              </w:tc>
              <w:tc>
                <w:tcPr>
                  <w:tcW w:w="2848" w:type="dxa"/>
                </w:tcPr>
                <w:p w14:paraId="4DC2F19F" w14:textId="77777777" w:rsidR="00767044" w:rsidRPr="000B19E6" w:rsidRDefault="00767044" w:rsidP="00AC5CE3">
                  <w:pPr>
                    <w:rPr>
                      <w:rFonts w:ascii="Arial Narrow" w:hAnsi="Arial Narrow"/>
                      <w:lang w:val="en-AU" w:eastAsia="en-AU"/>
                    </w:rPr>
                  </w:pPr>
                </w:p>
              </w:tc>
              <w:tc>
                <w:tcPr>
                  <w:tcW w:w="2848" w:type="dxa"/>
                </w:tcPr>
                <w:p w14:paraId="4ABC45C4" w14:textId="77777777" w:rsidR="00767044" w:rsidRPr="000B19E6" w:rsidRDefault="00767044" w:rsidP="00AC5CE3">
                  <w:pPr>
                    <w:jc w:val="center"/>
                    <w:rPr>
                      <w:rFonts w:ascii="Arial Narrow" w:hAnsi="Arial Narrow"/>
                      <w:lang w:val="en-AU" w:eastAsia="en-AU"/>
                    </w:rPr>
                  </w:pPr>
                </w:p>
              </w:tc>
            </w:tr>
          </w:tbl>
          <w:p w14:paraId="64C3E37F" w14:textId="498E7791" w:rsidR="00767044" w:rsidRPr="00A34BF8" w:rsidRDefault="00767044" w:rsidP="00A54FC4">
            <w:pPr>
              <w:pStyle w:val="Tablecondensed"/>
            </w:pPr>
            <w:r w:rsidRPr="00481A9A">
              <w:rPr>
                <w:lang w:eastAsia="en-AU"/>
              </w:rPr>
              <w:t>Students will complete the following for Step 3: Act.</w:t>
            </w:r>
          </w:p>
          <w:p w14:paraId="49FB5ED2" w14:textId="2D47B305" w:rsidR="00767044" w:rsidRPr="00A34BF8" w:rsidRDefault="00DB0AC2" w:rsidP="00A34BF8">
            <w:pPr>
              <w:pStyle w:val="Tablecondensed"/>
            </w:pPr>
            <w:sdt>
              <w:sdtPr>
                <w:id w:val="-1645503006"/>
                <w14:checkbox>
                  <w14:checked w14:val="0"/>
                  <w14:checkedState w14:val="2612" w14:font="MS Gothic"/>
                  <w14:uncheckedState w14:val="2610" w14:font="MS Gothic"/>
                </w14:checkbox>
              </w:sdtPr>
              <w:sdtEndPr/>
              <w:sdtContent>
                <w:r w:rsidR="00B91BAE" w:rsidRPr="00A34BF8">
                  <w:rPr>
                    <w:rFonts w:ascii="Segoe UI Symbol" w:hAnsi="Segoe UI Symbol" w:cs="Segoe UI Symbol"/>
                  </w:rPr>
                  <w:t>☐</w:t>
                </w:r>
              </w:sdtContent>
            </w:sdt>
            <w:r w:rsidR="00B91BAE" w:rsidRPr="00A34BF8">
              <w:rPr>
                <w:rStyle w:val="contentcontrolboundarysink"/>
              </w:rPr>
              <w:t xml:space="preserve"> </w:t>
            </w:r>
            <w:r w:rsidR="00767044" w:rsidRPr="00A34BF8">
              <w:t>Activity 3.1 Weekly evidence record</w:t>
            </w:r>
          </w:p>
          <w:p w14:paraId="5AD83EA2" w14:textId="67F4F432" w:rsidR="00767044" w:rsidRPr="00A54FC4" w:rsidRDefault="00DB0AC2" w:rsidP="00A34BF8">
            <w:pPr>
              <w:pStyle w:val="Tablecondensed"/>
              <w:rPr>
                <w:lang w:eastAsia="en-AU"/>
              </w:rPr>
            </w:pPr>
            <w:sdt>
              <w:sdtPr>
                <w:id w:val="1973098104"/>
                <w14:checkbox>
                  <w14:checked w14:val="0"/>
                  <w14:checkedState w14:val="2612" w14:font="MS Gothic"/>
                  <w14:uncheckedState w14:val="2610" w14:font="MS Gothic"/>
                </w14:checkbox>
              </w:sdtPr>
              <w:sdtEndPr/>
              <w:sdtContent>
                <w:r w:rsidR="00767044" w:rsidRPr="00A34BF8">
                  <w:rPr>
                    <w:rFonts w:ascii="Segoe UI Symbol" w:hAnsi="Segoe UI Symbol" w:cs="Segoe UI Symbol"/>
                  </w:rPr>
                  <w:t>☐</w:t>
                </w:r>
              </w:sdtContent>
            </w:sdt>
            <w:r w:rsidR="00767044" w:rsidRPr="00A34BF8">
              <w:rPr>
                <w:rStyle w:val="contentcontrolboundarysink"/>
              </w:rPr>
              <w:t xml:space="preserve"> </w:t>
            </w:r>
            <w:r w:rsidR="00767044" w:rsidRPr="00A34BF8">
              <w:t>Activity 3.2 Portfolio of evidence and mathematical toolkit</w:t>
            </w:r>
          </w:p>
        </w:tc>
      </w:tr>
    </w:tbl>
    <w:p w14:paraId="73794F26" w14:textId="0B72ECC4" w:rsidR="00767044" w:rsidRPr="00906804" w:rsidRDefault="00767044" w:rsidP="00A54FC4">
      <w:pPr>
        <w:pStyle w:val="Heading2"/>
      </w:pPr>
      <w:bookmarkStart w:id="56" w:name="_Toc211332722"/>
      <w:bookmarkStart w:id="57" w:name="_Toc212215022"/>
      <w:r w:rsidRPr="00906804">
        <w:t>Activity 3.1 Weekly evidence record</w:t>
      </w:r>
      <w:bookmarkEnd w:id="56"/>
      <w:bookmarkEnd w:id="57"/>
    </w:p>
    <w:p w14:paraId="61CA4FFD" w14:textId="681ABA43" w:rsidR="00767044" w:rsidRPr="00A34BF8" w:rsidRDefault="00EA6126" w:rsidP="00A34BF8">
      <w:pPr>
        <w:pStyle w:val="BodyText"/>
      </w:pPr>
      <w:r w:rsidRPr="00A34BF8">
        <w:rPr>
          <w:noProof/>
        </w:rPr>
        <w:drawing>
          <wp:inline distT="0" distB="0" distL="0" distR="0" wp14:anchorId="7BE23926" wp14:editId="30B75420">
            <wp:extent cx="286938" cy="252000"/>
            <wp:effectExtent l="0" t="0" r="5715" b="2540"/>
            <wp:docPr id="155226060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A34BF8">
        <w:t xml:space="preserve"> </w:t>
      </w:r>
      <w:r w:rsidR="000614CB" w:rsidRPr="00A34BF8">
        <w:rPr>
          <w:noProof/>
        </w:rPr>
        <w:drawing>
          <wp:inline distT="0" distB="0" distL="0" distR="0" wp14:anchorId="79CBAEB8" wp14:editId="15FAB545">
            <wp:extent cx="239882" cy="252000"/>
            <wp:effectExtent l="0" t="0" r="1905" b="2540"/>
            <wp:docPr id="20347604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F715CD" w:rsidRPr="00A34BF8">
        <w:t xml:space="preserve"> </w:t>
      </w:r>
      <w:r w:rsidR="00A66B01" w:rsidRPr="00A34BF8">
        <w:rPr>
          <w:noProof/>
        </w:rPr>
        <w:drawing>
          <wp:inline distT="0" distB="0" distL="0" distR="0" wp14:anchorId="64688743" wp14:editId="1919F6E6">
            <wp:extent cx="272090" cy="252000"/>
            <wp:effectExtent l="0" t="0" r="0" b="2540"/>
            <wp:docPr id="2055884969"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F715CD" w:rsidRPr="00A34BF8">
        <w:t xml:space="preserve"> </w:t>
      </w:r>
      <w:r w:rsidR="00767044" w:rsidRPr="00A34BF8">
        <w:rPr>
          <w:rStyle w:val="Bold"/>
        </w:rPr>
        <w:t>Part 1:</w:t>
      </w:r>
      <w:r w:rsidR="00767044" w:rsidRPr="00A34BF8">
        <w:t xml:space="preserve"> It is time to put your community project plan into action. </w:t>
      </w:r>
    </w:p>
    <w:p w14:paraId="1E29EDB9" w14:textId="0F94E9C7" w:rsidR="00767044" w:rsidRPr="00A34BF8" w:rsidRDefault="00EA6126" w:rsidP="00A34BF8">
      <w:pPr>
        <w:pStyle w:val="BodyText"/>
      </w:pPr>
      <w:r w:rsidRPr="00A34BF8">
        <w:rPr>
          <w:noProof/>
        </w:rPr>
        <w:drawing>
          <wp:inline distT="0" distB="0" distL="0" distR="0" wp14:anchorId="59546353" wp14:editId="15733A8D">
            <wp:extent cx="286938" cy="252000"/>
            <wp:effectExtent l="0" t="0" r="5715" b="2540"/>
            <wp:docPr id="1350315666"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A34BF8">
        <w:t xml:space="preserve"> </w:t>
      </w:r>
      <w:r w:rsidR="000614CB" w:rsidRPr="00A34BF8">
        <w:rPr>
          <w:noProof/>
        </w:rPr>
        <w:drawing>
          <wp:inline distT="0" distB="0" distL="0" distR="0" wp14:anchorId="5ED92D9D" wp14:editId="4CB7D453">
            <wp:extent cx="239882" cy="252000"/>
            <wp:effectExtent l="0" t="0" r="1905" b="2540"/>
            <wp:docPr id="235864245"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767044" w:rsidRPr="00A34BF8">
        <w:t xml:space="preserve"> </w:t>
      </w:r>
      <w:r w:rsidR="00767044" w:rsidRPr="00A34BF8">
        <w:rPr>
          <w:rStyle w:val="Bold"/>
        </w:rPr>
        <w:t>Remember –</w:t>
      </w:r>
      <w:r w:rsidR="00767044" w:rsidRPr="00A34BF8">
        <w:t xml:space="preserve"> This is an ongoing project (over at least five weeks) so you should have lots of evidence. Each week, you need to have some sort of evidence on how you contributed towards your project as an individual to meet the learning goal. You cannot rely on other team members' work to count as yours. Each member's work needs to be clearly identifiable throughout Step 3: Act learning activities.</w:t>
      </w:r>
    </w:p>
    <w:p w14:paraId="6ED0BB99" w14:textId="64D921C8" w:rsidR="00767044" w:rsidRPr="00A34BF8" w:rsidRDefault="00767044" w:rsidP="00A34BF8">
      <w:pPr>
        <w:pStyle w:val="BodyText"/>
      </w:pPr>
      <w:r w:rsidRPr="00A34BF8">
        <w:t xml:space="preserve">Over an agreed upon </w:t>
      </w:r>
      <w:proofErr w:type="gramStart"/>
      <w:r w:rsidRPr="00A34BF8">
        <w:t>period of time</w:t>
      </w:r>
      <w:proofErr w:type="gramEnd"/>
      <w:r w:rsidRPr="00A34BF8">
        <w:t xml:space="preserve"> with your teacher, as a team you are going to develop a </w:t>
      </w:r>
      <w:r w:rsidRPr="00A34BF8">
        <w:rPr>
          <w:rStyle w:val="Bold"/>
        </w:rPr>
        <w:t>portfolio of evidence</w:t>
      </w:r>
      <w:r w:rsidRPr="00A34BF8">
        <w:t xml:space="preserve">. You will need to collect evidence and keep a record of you/your group's </w:t>
      </w:r>
      <w:r w:rsidRPr="00A34BF8">
        <w:rPr>
          <w:rStyle w:val="Bold"/>
        </w:rPr>
        <w:t>actions.</w:t>
      </w:r>
    </w:p>
    <w:p w14:paraId="0D328A8D" w14:textId="442BF169" w:rsidR="00767044" w:rsidRPr="00A34BF8" w:rsidRDefault="00767044" w:rsidP="00A34BF8">
      <w:pPr>
        <w:pStyle w:val="BodyText"/>
      </w:pPr>
      <w:r w:rsidRPr="00A34BF8">
        <w:t xml:space="preserve">As a group, you </w:t>
      </w:r>
      <w:r w:rsidRPr="00A34BF8">
        <w:rPr>
          <w:rStyle w:val="Bold"/>
        </w:rPr>
        <w:t>can choose</w:t>
      </w:r>
      <w:r w:rsidRPr="00A34BF8">
        <w:t xml:space="preserve"> how you want to </w:t>
      </w:r>
      <w:r w:rsidRPr="00A34BF8">
        <w:rPr>
          <w:rStyle w:val="Bold"/>
        </w:rPr>
        <w:t>show</w:t>
      </w:r>
      <w:r w:rsidRPr="00A34BF8">
        <w:t xml:space="preserve"> what you have done as a group and individually. This can be in a digital format or in hard copy. You will need to make sure you have evidence of the following included in your final portfolio/presentation.</w:t>
      </w:r>
    </w:p>
    <w:tbl>
      <w:tblPr>
        <w:tblStyle w:val="TableGrid"/>
        <w:tblW w:w="0" w:type="auto"/>
        <w:tblLook w:val="04A0" w:firstRow="1" w:lastRow="0" w:firstColumn="1" w:lastColumn="0" w:noHBand="0" w:noVBand="1"/>
      </w:tblPr>
      <w:tblGrid>
        <w:gridCol w:w="3395"/>
        <w:gridCol w:w="2705"/>
        <w:gridCol w:w="2705"/>
      </w:tblGrid>
      <w:tr w:rsidR="00767044" w:rsidRPr="00F715CD" w14:paraId="2002FC79" w14:textId="77777777" w:rsidTr="00AC5CE3">
        <w:tc>
          <w:tcPr>
            <w:tcW w:w="8805" w:type="dxa"/>
            <w:gridSpan w:val="3"/>
            <w:tcBorders>
              <w:bottom w:val="single" w:sz="4" w:space="0" w:color="auto"/>
            </w:tcBorders>
            <w:shd w:val="clear" w:color="auto" w:fill="00573F"/>
          </w:tcPr>
          <w:p w14:paraId="20EF8661" w14:textId="78F1F149" w:rsidR="00767044" w:rsidRPr="00F715CD" w:rsidRDefault="00767044" w:rsidP="00F715CD">
            <w:pPr>
              <w:pStyle w:val="Tableheadingcondensed"/>
              <w:jc w:val="center"/>
              <w:rPr>
                <w:b/>
                <w:bCs/>
              </w:rPr>
            </w:pPr>
            <w:r w:rsidRPr="00F715CD">
              <w:rPr>
                <w:b/>
                <w:bCs/>
              </w:rPr>
              <w:t>Examples of evidence types</w:t>
            </w:r>
          </w:p>
        </w:tc>
      </w:tr>
      <w:tr w:rsidR="00767044" w14:paraId="7E89DE99" w14:textId="77777777" w:rsidTr="00AC5CE3">
        <w:tc>
          <w:tcPr>
            <w:tcW w:w="3395" w:type="dxa"/>
            <w:tcBorders>
              <w:top w:val="single" w:sz="4" w:space="0" w:color="auto"/>
              <w:left w:val="single" w:sz="4" w:space="0" w:color="auto"/>
              <w:bottom w:val="single" w:sz="4" w:space="0" w:color="auto"/>
              <w:right w:val="nil"/>
            </w:tcBorders>
          </w:tcPr>
          <w:p w14:paraId="2D9C8181" w14:textId="4F2D5D4D" w:rsidR="00767044" w:rsidRPr="00A34BF8" w:rsidRDefault="00767044" w:rsidP="00A34BF8">
            <w:pPr>
              <w:pStyle w:val="TablecondensedBullet"/>
            </w:pPr>
            <w:r w:rsidRPr="00A34BF8">
              <w:t>Videos</w:t>
            </w:r>
          </w:p>
          <w:p w14:paraId="6820F9A4" w14:textId="23AEE496" w:rsidR="00767044" w:rsidRPr="00A34BF8" w:rsidRDefault="00767044" w:rsidP="00A34BF8">
            <w:pPr>
              <w:pStyle w:val="TablecondensedBullet"/>
            </w:pPr>
            <w:r w:rsidRPr="00A34BF8">
              <w:t>Photos</w:t>
            </w:r>
          </w:p>
          <w:p w14:paraId="5416093B" w14:textId="73EB4580" w:rsidR="00767044" w:rsidRPr="00A34BF8" w:rsidRDefault="00767044" w:rsidP="00A34BF8">
            <w:pPr>
              <w:pStyle w:val="TablecondensedBullet"/>
            </w:pPr>
            <w:r w:rsidRPr="00A34BF8">
              <w:t>Emails</w:t>
            </w:r>
          </w:p>
          <w:p w14:paraId="6C6CF18D" w14:textId="07FD4274" w:rsidR="00767044" w:rsidRPr="00A34BF8" w:rsidRDefault="00767044" w:rsidP="00A34BF8">
            <w:pPr>
              <w:pStyle w:val="TablecondensedBullet"/>
            </w:pPr>
            <w:r w:rsidRPr="00A34BF8">
              <w:lastRenderedPageBreak/>
              <w:t>Presentation-including visuals</w:t>
            </w:r>
          </w:p>
          <w:p w14:paraId="2A7B9540" w14:textId="1A5DC771" w:rsidR="00767044" w:rsidRPr="00A34BF8" w:rsidRDefault="00767044" w:rsidP="00A34BF8">
            <w:pPr>
              <w:pStyle w:val="TablecondensedBullet"/>
            </w:pPr>
            <w:r w:rsidRPr="00A34BF8">
              <w:t>Steps of prototype phase</w:t>
            </w:r>
          </w:p>
          <w:p w14:paraId="08A1DE11" w14:textId="204715E1" w:rsidR="00767044" w:rsidRPr="00A34BF8" w:rsidRDefault="00767044" w:rsidP="00A34BF8">
            <w:pPr>
              <w:pStyle w:val="TablecondensedBullet"/>
            </w:pPr>
            <w:r w:rsidRPr="00A34BF8">
              <w:t>Collage</w:t>
            </w:r>
          </w:p>
        </w:tc>
        <w:tc>
          <w:tcPr>
            <w:tcW w:w="2705" w:type="dxa"/>
            <w:tcBorders>
              <w:top w:val="single" w:sz="4" w:space="0" w:color="auto"/>
              <w:left w:val="nil"/>
              <w:bottom w:val="single" w:sz="4" w:space="0" w:color="auto"/>
              <w:right w:val="nil"/>
            </w:tcBorders>
          </w:tcPr>
          <w:p w14:paraId="44D0F17D" w14:textId="5D917B3A" w:rsidR="00767044" w:rsidRPr="00A34BF8" w:rsidRDefault="00767044" w:rsidP="00A34BF8">
            <w:pPr>
              <w:pStyle w:val="TablecondensedBullet"/>
            </w:pPr>
            <w:r w:rsidRPr="00A34BF8">
              <w:lastRenderedPageBreak/>
              <w:t>Video diaries</w:t>
            </w:r>
          </w:p>
          <w:p w14:paraId="1ECD34E9" w14:textId="3131472C" w:rsidR="00767044" w:rsidRPr="00A34BF8" w:rsidRDefault="00767044" w:rsidP="00A34BF8">
            <w:pPr>
              <w:pStyle w:val="TablecondensedBullet"/>
            </w:pPr>
            <w:r w:rsidRPr="00A34BF8">
              <w:t>Montage</w:t>
            </w:r>
          </w:p>
          <w:p w14:paraId="417382B8" w14:textId="4DC24076" w:rsidR="00767044" w:rsidRPr="00A34BF8" w:rsidRDefault="00767044" w:rsidP="00A34BF8">
            <w:pPr>
              <w:pStyle w:val="TablecondensedBullet"/>
            </w:pPr>
            <w:proofErr w:type="spellStart"/>
            <w:r w:rsidRPr="00A34BF8">
              <w:t>TikToks</w:t>
            </w:r>
            <w:proofErr w:type="spellEnd"/>
          </w:p>
          <w:p w14:paraId="076AAFE7" w14:textId="2287F027" w:rsidR="00767044" w:rsidRPr="00A34BF8" w:rsidRDefault="00767044" w:rsidP="00A34BF8">
            <w:pPr>
              <w:pStyle w:val="TablecondensedBullet"/>
            </w:pPr>
            <w:r w:rsidRPr="00A34BF8">
              <w:lastRenderedPageBreak/>
              <w:t>Screenshots of work</w:t>
            </w:r>
          </w:p>
          <w:p w14:paraId="22EAE957" w14:textId="3F2F63E9" w:rsidR="00767044" w:rsidRPr="00A34BF8" w:rsidRDefault="00767044" w:rsidP="00A34BF8">
            <w:pPr>
              <w:pStyle w:val="TablecondensedBullet"/>
            </w:pPr>
            <w:r w:rsidRPr="00A34BF8">
              <w:t>Calculations</w:t>
            </w:r>
          </w:p>
          <w:p w14:paraId="7962BDF5" w14:textId="29384092" w:rsidR="00767044" w:rsidRPr="00A34BF8" w:rsidRDefault="00767044" w:rsidP="00A34BF8">
            <w:pPr>
              <w:pStyle w:val="TablecondensedBullet"/>
            </w:pPr>
            <w:r w:rsidRPr="00A34BF8">
              <w:t>Use of mathematical tools and toolkit</w:t>
            </w:r>
          </w:p>
        </w:tc>
        <w:tc>
          <w:tcPr>
            <w:tcW w:w="2705" w:type="dxa"/>
            <w:tcBorders>
              <w:top w:val="single" w:sz="4" w:space="0" w:color="auto"/>
              <w:left w:val="nil"/>
              <w:bottom w:val="single" w:sz="4" w:space="0" w:color="auto"/>
              <w:right w:val="single" w:sz="4" w:space="0" w:color="auto"/>
            </w:tcBorders>
          </w:tcPr>
          <w:p w14:paraId="5C1E46F4" w14:textId="05455399" w:rsidR="00767044" w:rsidRPr="00A34BF8" w:rsidRDefault="00767044" w:rsidP="00A34BF8">
            <w:pPr>
              <w:pStyle w:val="TablecondensedBullet"/>
            </w:pPr>
            <w:r w:rsidRPr="00A34BF8">
              <w:lastRenderedPageBreak/>
              <w:t>Texts</w:t>
            </w:r>
          </w:p>
          <w:p w14:paraId="1094EE83" w14:textId="4FA4C07D" w:rsidR="00767044" w:rsidRPr="00A34BF8" w:rsidRDefault="00767044" w:rsidP="00A34BF8">
            <w:pPr>
              <w:pStyle w:val="TablecondensedBullet"/>
            </w:pPr>
            <w:r w:rsidRPr="00A34BF8">
              <w:t>Receipts</w:t>
            </w:r>
          </w:p>
          <w:p w14:paraId="3C8ED256" w14:textId="7E79662E" w:rsidR="00767044" w:rsidRPr="00A34BF8" w:rsidRDefault="00767044" w:rsidP="00A34BF8">
            <w:pPr>
              <w:pStyle w:val="TablecondensedBullet"/>
            </w:pPr>
            <w:r w:rsidRPr="00A34BF8">
              <w:t>Order forms</w:t>
            </w:r>
          </w:p>
          <w:p w14:paraId="4E27F04D" w14:textId="1251ECB3" w:rsidR="00767044" w:rsidRPr="00A34BF8" w:rsidRDefault="00767044" w:rsidP="00A34BF8">
            <w:pPr>
              <w:pStyle w:val="TablecondensedBullet"/>
            </w:pPr>
            <w:r w:rsidRPr="00A34BF8">
              <w:lastRenderedPageBreak/>
              <w:t xml:space="preserve">Team </w:t>
            </w:r>
            <w:proofErr w:type="spellStart"/>
            <w:r w:rsidRPr="00A34BF8">
              <w:t>trello</w:t>
            </w:r>
            <w:proofErr w:type="spellEnd"/>
            <w:r w:rsidRPr="00A34BF8">
              <w:t xml:space="preserve"> board</w:t>
            </w:r>
          </w:p>
          <w:p w14:paraId="6D3AA99D" w14:textId="77777777" w:rsidR="00767044" w:rsidRPr="00A34BF8" w:rsidRDefault="00767044" w:rsidP="00A34BF8">
            <w:pPr>
              <w:pStyle w:val="TablecondensedBullet"/>
            </w:pPr>
            <w:r w:rsidRPr="00A34BF8">
              <w:t>Team spreadsheet</w:t>
            </w:r>
          </w:p>
        </w:tc>
      </w:tr>
    </w:tbl>
    <w:p w14:paraId="0FFEA99E" w14:textId="2DD42741" w:rsidR="00767044" w:rsidRPr="00A34BF8" w:rsidRDefault="00767044" w:rsidP="00A34BF8">
      <w:pPr>
        <w:pStyle w:val="BodyText"/>
      </w:pPr>
      <w:r w:rsidRPr="00A34BF8">
        <w:lastRenderedPageBreak/>
        <w:t xml:space="preserve">Your </w:t>
      </w:r>
      <w:r w:rsidRPr="00A34BF8">
        <w:rPr>
          <w:rStyle w:val="Bold"/>
        </w:rPr>
        <w:t>portfolio of evidence</w:t>
      </w:r>
      <w:r w:rsidRPr="00A34BF8">
        <w:t xml:space="preserve"> must include the following:</w:t>
      </w:r>
    </w:p>
    <w:p w14:paraId="06545470" w14:textId="706B624B" w:rsidR="00767044" w:rsidRPr="00A34BF8" w:rsidRDefault="00DB0AC2" w:rsidP="00A34BF8">
      <w:pPr>
        <w:pStyle w:val="BodyText"/>
      </w:pPr>
      <w:sdt>
        <w:sdtPr>
          <w:id w:val="1712070773"/>
          <w14:checkbox>
            <w14:checked w14:val="0"/>
            <w14:checkedState w14:val="2612" w14:font="MS Gothic"/>
            <w14:uncheckedState w14:val="2610" w14:font="MS Gothic"/>
          </w14:checkbox>
        </w:sdtPr>
        <w:sdtEndPr/>
        <w:sdtContent>
          <w:r w:rsidR="00767044" w:rsidRPr="00A34BF8">
            <w:rPr>
              <w:rFonts w:ascii="Segoe UI Symbol" w:hAnsi="Segoe UI Symbol" w:cs="Segoe UI Symbol"/>
            </w:rPr>
            <w:t>☐</w:t>
          </w:r>
        </w:sdtContent>
      </w:sdt>
      <w:r w:rsidR="00767044" w:rsidRPr="00A34BF8">
        <w:t xml:space="preserve"> Weekly evidence that you are contributing towards your community project.</w:t>
      </w:r>
    </w:p>
    <w:p w14:paraId="3D34285E" w14:textId="35807ED4" w:rsidR="00F715CD" w:rsidRPr="00A34BF8" w:rsidRDefault="00DB0AC2" w:rsidP="00A34BF8">
      <w:pPr>
        <w:pStyle w:val="BodyText"/>
      </w:pPr>
      <w:sdt>
        <w:sdtPr>
          <w:id w:val="-2034335812"/>
          <w14:checkbox>
            <w14:checked w14:val="0"/>
            <w14:checkedState w14:val="2612" w14:font="MS Gothic"/>
            <w14:uncheckedState w14:val="2610" w14:font="MS Gothic"/>
          </w14:checkbox>
        </w:sdtPr>
        <w:sdtEndPr/>
        <w:sdtContent>
          <w:r w:rsidR="00767044" w:rsidRPr="00A34BF8">
            <w:rPr>
              <w:rFonts w:ascii="Segoe UI Symbol" w:hAnsi="Segoe UI Symbol" w:cs="Segoe UI Symbol"/>
            </w:rPr>
            <w:t>☐</w:t>
          </w:r>
        </w:sdtContent>
      </w:sdt>
      <w:r w:rsidR="00767044" w:rsidRPr="00A34BF8">
        <w:t xml:space="preserve"> Weekly updates to your group </w:t>
      </w:r>
      <w:r w:rsidR="00767044" w:rsidRPr="00A34BF8">
        <w:rPr>
          <w:rStyle w:val="Bold"/>
        </w:rPr>
        <w:t>mathematical tool kit</w:t>
      </w:r>
      <w:r w:rsidR="00767044" w:rsidRPr="00A34BF8">
        <w:t xml:space="preserve"> (outlined below in Step 3 Mathematical toolkit, Activity 3.2, Part 2).</w:t>
      </w:r>
    </w:p>
    <w:p w14:paraId="14FD748B" w14:textId="77777777" w:rsidR="00767044" w:rsidRPr="00F715CD" w:rsidRDefault="00767044" w:rsidP="00F715CD">
      <w:pPr>
        <w:pStyle w:val="Heading3"/>
      </w:pPr>
      <w:bookmarkStart w:id="58" w:name="_Toc212215023"/>
      <w:r w:rsidRPr="00F715CD">
        <w:t>Portfolio of evidence – sample weekly template</w:t>
      </w:r>
      <w:bookmarkEnd w:id="58"/>
    </w:p>
    <w:p w14:paraId="5A6CBC88" w14:textId="71E1B436" w:rsidR="00767044" w:rsidRPr="00A34BF8" w:rsidRDefault="00EA6126" w:rsidP="00A34BF8">
      <w:pPr>
        <w:pStyle w:val="BodyText"/>
      </w:pPr>
      <w:r w:rsidRPr="00A34BF8">
        <w:rPr>
          <w:noProof/>
        </w:rPr>
        <w:drawing>
          <wp:inline distT="0" distB="0" distL="0" distR="0" wp14:anchorId="0C710418" wp14:editId="66B6D34D">
            <wp:extent cx="286938" cy="252000"/>
            <wp:effectExtent l="0" t="0" r="5715" b="2540"/>
            <wp:docPr id="408519983"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A34BF8">
        <w:t xml:space="preserve"> </w:t>
      </w:r>
      <w:r w:rsidR="000614CB" w:rsidRPr="00A34BF8">
        <w:rPr>
          <w:noProof/>
        </w:rPr>
        <w:drawing>
          <wp:inline distT="0" distB="0" distL="0" distR="0" wp14:anchorId="0B4AA75B" wp14:editId="4A0310AB">
            <wp:extent cx="239882" cy="252000"/>
            <wp:effectExtent l="0" t="0" r="1905" b="2540"/>
            <wp:docPr id="18490975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0614CB" w:rsidRPr="00A34BF8">
        <w:t xml:space="preserve"> </w:t>
      </w:r>
      <w:r w:rsidR="00767044" w:rsidRPr="00A34BF8">
        <w:t>If you want your students to complete six weeks of project work, you can copy and paste the template and make a template for all six weeks. You will need to change the week number in the green row sections.</w:t>
      </w:r>
    </w:p>
    <w:p w14:paraId="6EAED236" w14:textId="013468A5" w:rsidR="00767044" w:rsidRPr="00A34BF8" w:rsidRDefault="00A66B01" w:rsidP="00A34BF8">
      <w:pPr>
        <w:pStyle w:val="BodyText"/>
      </w:pPr>
      <w:r w:rsidRPr="00A34BF8">
        <w:rPr>
          <w:noProof/>
        </w:rPr>
        <w:drawing>
          <wp:inline distT="0" distB="0" distL="0" distR="0" wp14:anchorId="529F3D23" wp14:editId="41F94538">
            <wp:extent cx="272090" cy="252000"/>
            <wp:effectExtent l="0" t="0" r="0" b="2540"/>
            <wp:docPr id="395304697"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A34BF8">
        <w:t xml:space="preserve"> Record your group work in the template below each week:</w:t>
      </w:r>
    </w:p>
    <w:tbl>
      <w:tblPr>
        <w:tblStyle w:val="TableGrid"/>
        <w:tblW w:w="0" w:type="auto"/>
        <w:tblLook w:val="04A0" w:firstRow="1" w:lastRow="0" w:firstColumn="1" w:lastColumn="0" w:noHBand="0" w:noVBand="1"/>
      </w:tblPr>
      <w:tblGrid>
        <w:gridCol w:w="2201"/>
        <w:gridCol w:w="2201"/>
        <w:gridCol w:w="2201"/>
        <w:gridCol w:w="2202"/>
      </w:tblGrid>
      <w:tr w:rsidR="00767044" w:rsidRPr="00F715CD" w14:paraId="7ECAA8B7" w14:textId="77777777" w:rsidTr="00A34BF8">
        <w:tc>
          <w:tcPr>
            <w:tcW w:w="8805" w:type="dxa"/>
            <w:gridSpan w:val="4"/>
            <w:shd w:val="clear" w:color="auto" w:fill="00573F"/>
          </w:tcPr>
          <w:p w14:paraId="38B7D09B" w14:textId="68185E8A" w:rsidR="00767044" w:rsidRPr="00A34BF8" w:rsidRDefault="00767044" w:rsidP="00A34BF8">
            <w:pPr>
              <w:pStyle w:val="Tableheadingcondensed"/>
              <w:jc w:val="center"/>
              <w:rPr>
                <w:rStyle w:val="Bold"/>
              </w:rPr>
            </w:pPr>
            <w:r w:rsidRPr="00A34BF8">
              <w:rPr>
                <w:rStyle w:val="Bold"/>
              </w:rPr>
              <w:t xml:space="preserve">Week 1: Participation / </w:t>
            </w:r>
            <w:r w:rsidR="000614CB" w:rsidRPr="00A34BF8">
              <w:rPr>
                <w:rStyle w:val="Bold"/>
              </w:rPr>
              <w:t>p</w:t>
            </w:r>
            <w:r w:rsidRPr="00A34BF8">
              <w:rPr>
                <w:rStyle w:val="Bold"/>
              </w:rPr>
              <w:t>roject engagement</w:t>
            </w:r>
          </w:p>
        </w:tc>
      </w:tr>
      <w:tr w:rsidR="00767044" w14:paraId="0B0015C2" w14:textId="77777777" w:rsidTr="00AC5CE3">
        <w:tc>
          <w:tcPr>
            <w:tcW w:w="8805" w:type="dxa"/>
            <w:gridSpan w:val="4"/>
          </w:tcPr>
          <w:p w14:paraId="3FB76F97" w14:textId="77777777" w:rsidR="00767044" w:rsidRPr="00A34BF8" w:rsidRDefault="00767044" w:rsidP="00A34BF8">
            <w:pPr>
              <w:pStyle w:val="TablecondensedBold"/>
            </w:pPr>
            <w:r w:rsidRPr="00A34BF8">
              <w:t xml:space="preserve">Date: </w:t>
            </w:r>
          </w:p>
          <w:p w14:paraId="7B40B81D" w14:textId="77777777" w:rsidR="00767044" w:rsidRPr="00A34BF8" w:rsidRDefault="00767044" w:rsidP="00A34BF8">
            <w:pPr>
              <w:pStyle w:val="TablecondensedBold"/>
            </w:pPr>
            <w:r w:rsidRPr="00A34BF8">
              <w:t>Time:</w:t>
            </w:r>
          </w:p>
          <w:p w14:paraId="5629571F" w14:textId="14C7A640" w:rsidR="00767044" w:rsidRPr="003C44DE" w:rsidRDefault="00767044" w:rsidP="00A34BF8">
            <w:pPr>
              <w:pStyle w:val="TablecondensedBold"/>
              <w:rPr>
                <w:shd w:val="clear" w:color="auto" w:fill="FFFFFF"/>
                <w:lang w:eastAsia="en-AU"/>
              </w:rPr>
            </w:pPr>
            <w:r w:rsidRPr="00A34BF8">
              <w:t>Location:</w:t>
            </w:r>
          </w:p>
        </w:tc>
      </w:tr>
      <w:tr w:rsidR="00767044" w14:paraId="6C42F111" w14:textId="77777777" w:rsidTr="00AC5CE3">
        <w:tc>
          <w:tcPr>
            <w:tcW w:w="2201" w:type="dxa"/>
          </w:tcPr>
          <w:p w14:paraId="1D4F709F" w14:textId="77777777" w:rsidR="00767044" w:rsidRPr="00A34BF8" w:rsidRDefault="00767044" w:rsidP="00A34BF8">
            <w:pPr>
              <w:pStyle w:val="Tablecondensed"/>
              <w:rPr>
                <w:rStyle w:val="Bold"/>
              </w:rPr>
            </w:pPr>
            <w:r w:rsidRPr="00A34BF8">
              <w:rPr>
                <w:rStyle w:val="Bold"/>
              </w:rPr>
              <w:t>What?</w:t>
            </w:r>
          </w:p>
          <w:p w14:paraId="1DB5E25A" w14:textId="0B28F11C" w:rsidR="00767044" w:rsidRPr="00F715CD" w:rsidRDefault="00767044" w:rsidP="00A34BF8">
            <w:pPr>
              <w:pStyle w:val="Tablecondensed"/>
              <w:rPr>
                <w:b/>
                <w:bCs/>
                <w:shd w:val="clear" w:color="auto" w:fill="FFFFFF"/>
                <w:lang w:eastAsia="en-AU"/>
              </w:rPr>
            </w:pPr>
            <w:r w:rsidRPr="00A34BF8">
              <w:t>(Overview of the participation)</w:t>
            </w:r>
          </w:p>
        </w:tc>
        <w:tc>
          <w:tcPr>
            <w:tcW w:w="2201" w:type="dxa"/>
          </w:tcPr>
          <w:p w14:paraId="65B94885" w14:textId="77777777" w:rsidR="00767044" w:rsidRPr="00A34BF8" w:rsidRDefault="00767044" w:rsidP="00A34BF8">
            <w:pPr>
              <w:pStyle w:val="Tablecondensed"/>
              <w:rPr>
                <w:rStyle w:val="Bold"/>
              </w:rPr>
            </w:pPr>
            <w:r w:rsidRPr="00A34BF8">
              <w:rPr>
                <w:rStyle w:val="Bold"/>
              </w:rPr>
              <w:t>Who?</w:t>
            </w:r>
          </w:p>
          <w:p w14:paraId="38D92BD4" w14:textId="0DCBCC1A" w:rsidR="00767044" w:rsidRPr="00F715CD" w:rsidRDefault="00767044" w:rsidP="00A34BF8">
            <w:pPr>
              <w:pStyle w:val="Tablecondensed"/>
              <w:rPr>
                <w:shd w:val="clear" w:color="auto" w:fill="FFFFFF"/>
                <w:lang w:eastAsia="en-AU"/>
              </w:rPr>
            </w:pPr>
            <w:r w:rsidRPr="00A34BF8">
              <w:t>(Name everyone involved, both your team members and others involved in the community organisation)</w:t>
            </w:r>
          </w:p>
        </w:tc>
        <w:tc>
          <w:tcPr>
            <w:tcW w:w="2201" w:type="dxa"/>
          </w:tcPr>
          <w:p w14:paraId="7E7329FF" w14:textId="77777777" w:rsidR="00767044" w:rsidRPr="00A34BF8" w:rsidRDefault="00767044" w:rsidP="00A34BF8">
            <w:pPr>
              <w:pStyle w:val="Tablecondensed"/>
              <w:rPr>
                <w:rStyle w:val="Bold"/>
              </w:rPr>
            </w:pPr>
            <w:r w:rsidRPr="00A34BF8">
              <w:rPr>
                <w:rStyle w:val="Bold"/>
              </w:rPr>
              <w:t>Reflection:</w:t>
            </w:r>
          </w:p>
          <w:p w14:paraId="797C2FDE" w14:textId="5E61ACFA" w:rsidR="00767044" w:rsidRPr="00F715CD" w:rsidRDefault="00767044" w:rsidP="00A34BF8">
            <w:pPr>
              <w:pStyle w:val="Tablecondensed"/>
              <w:rPr>
                <w:shd w:val="clear" w:color="auto" w:fill="FFFFFF"/>
                <w:lang w:eastAsia="en-AU"/>
              </w:rPr>
            </w:pPr>
            <w:r w:rsidRPr="00A34BF8">
              <w:t>(What went well, even better if)</w:t>
            </w:r>
          </w:p>
        </w:tc>
        <w:tc>
          <w:tcPr>
            <w:tcW w:w="2202" w:type="dxa"/>
          </w:tcPr>
          <w:p w14:paraId="2C456304" w14:textId="77777777" w:rsidR="00767044" w:rsidRPr="00A34BF8" w:rsidRDefault="00767044" w:rsidP="00A34BF8">
            <w:pPr>
              <w:pStyle w:val="Tablecondensed"/>
              <w:rPr>
                <w:rStyle w:val="Bold"/>
              </w:rPr>
            </w:pPr>
            <w:r w:rsidRPr="00A34BF8">
              <w:rPr>
                <w:rStyle w:val="Bold"/>
              </w:rPr>
              <w:t xml:space="preserve">Action/Task: </w:t>
            </w:r>
          </w:p>
          <w:p w14:paraId="46C41ABF" w14:textId="24CBD96F" w:rsidR="00767044" w:rsidRPr="00F715CD" w:rsidRDefault="00767044" w:rsidP="00A34BF8">
            <w:pPr>
              <w:pStyle w:val="Tablecondensed"/>
              <w:rPr>
                <w:shd w:val="clear" w:color="auto" w:fill="FFFFFF"/>
                <w:lang w:eastAsia="en-AU"/>
              </w:rPr>
            </w:pPr>
            <w:r w:rsidRPr="00A34BF8">
              <w:t>(Is next week organised?)</w:t>
            </w:r>
          </w:p>
        </w:tc>
      </w:tr>
      <w:tr w:rsidR="00767044" w14:paraId="246BED15" w14:textId="77777777" w:rsidTr="00893CA8">
        <w:trPr>
          <w:trHeight w:val="850"/>
        </w:trPr>
        <w:tc>
          <w:tcPr>
            <w:tcW w:w="2201" w:type="dxa"/>
          </w:tcPr>
          <w:p w14:paraId="66A2B466" w14:textId="77777777" w:rsidR="00767044" w:rsidRPr="00A84A3C" w:rsidRDefault="00767044" w:rsidP="00F715CD">
            <w:pPr>
              <w:pStyle w:val="Tablecondensed"/>
              <w:rPr>
                <w:color w:val="0076A3"/>
                <w:shd w:val="clear" w:color="auto" w:fill="FFFFFF"/>
                <w:lang w:eastAsia="en-AU"/>
              </w:rPr>
            </w:pPr>
          </w:p>
        </w:tc>
        <w:tc>
          <w:tcPr>
            <w:tcW w:w="2201" w:type="dxa"/>
          </w:tcPr>
          <w:p w14:paraId="0AEFACF6" w14:textId="77777777" w:rsidR="00767044" w:rsidRPr="00A84A3C" w:rsidRDefault="00767044" w:rsidP="00F715CD">
            <w:pPr>
              <w:pStyle w:val="Tablecondensed"/>
              <w:rPr>
                <w:rFonts w:ascii="Arial" w:hAnsi="Arial"/>
                <w:color w:val="0076A3"/>
                <w:shd w:val="clear" w:color="auto" w:fill="FFFFFF"/>
                <w:lang w:eastAsia="en-AU"/>
              </w:rPr>
            </w:pPr>
          </w:p>
        </w:tc>
        <w:tc>
          <w:tcPr>
            <w:tcW w:w="2201" w:type="dxa"/>
          </w:tcPr>
          <w:p w14:paraId="27CB0F2B" w14:textId="77777777" w:rsidR="00767044" w:rsidRPr="00A84A3C" w:rsidRDefault="00767044" w:rsidP="00F715CD">
            <w:pPr>
              <w:pStyle w:val="Tablecondensed"/>
              <w:rPr>
                <w:rFonts w:ascii="Arial" w:hAnsi="Arial"/>
                <w:color w:val="0076A3"/>
                <w:shd w:val="clear" w:color="auto" w:fill="FFFFFF"/>
                <w:lang w:eastAsia="en-AU"/>
              </w:rPr>
            </w:pPr>
          </w:p>
        </w:tc>
        <w:tc>
          <w:tcPr>
            <w:tcW w:w="2202" w:type="dxa"/>
          </w:tcPr>
          <w:p w14:paraId="3411A822" w14:textId="77777777" w:rsidR="00767044" w:rsidRPr="00A84A3C" w:rsidRDefault="00767044" w:rsidP="00F715CD">
            <w:pPr>
              <w:pStyle w:val="Tablecondensed"/>
              <w:rPr>
                <w:rFonts w:ascii="Arial" w:hAnsi="Arial"/>
                <w:color w:val="0076A3"/>
                <w:shd w:val="clear" w:color="auto" w:fill="FFFFFF"/>
                <w:lang w:eastAsia="en-AU"/>
              </w:rPr>
            </w:pPr>
          </w:p>
        </w:tc>
      </w:tr>
      <w:tr w:rsidR="00767044" w:rsidRPr="00F715CD" w14:paraId="28F79313" w14:textId="77777777" w:rsidTr="00AC5CE3">
        <w:tc>
          <w:tcPr>
            <w:tcW w:w="8805" w:type="dxa"/>
            <w:gridSpan w:val="4"/>
            <w:shd w:val="clear" w:color="auto" w:fill="00573F"/>
          </w:tcPr>
          <w:p w14:paraId="63BEC77B" w14:textId="59F05DE9" w:rsidR="00767044" w:rsidRPr="00F715CD" w:rsidRDefault="00767044" w:rsidP="00F715CD">
            <w:pPr>
              <w:pStyle w:val="Tableheadingcondensed"/>
              <w:jc w:val="center"/>
              <w:rPr>
                <w:b/>
                <w:bCs/>
              </w:rPr>
            </w:pPr>
            <w:r w:rsidRPr="00F715CD">
              <w:rPr>
                <w:b/>
                <w:bCs/>
              </w:rPr>
              <w:t>Week 1: Evidence contributions by group members</w:t>
            </w:r>
          </w:p>
        </w:tc>
      </w:tr>
      <w:tr w:rsidR="00767044" w:rsidRPr="00F715CD" w14:paraId="33945E9F" w14:textId="77777777" w:rsidTr="00AC5CE3">
        <w:trPr>
          <w:trHeight w:val="586"/>
        </w:trPr>
        <w:tc>
          <w:tcPr>
            <w:tcW w:w="2201" w:type="dxa"/>
          </w:tcPr>
          <w:p w14:paraId="3CD20E21" w14:textId="77777777" w:rsidR="00767044" w:rsidRPr="00A34BF8" w:rsidRDefault="00767044" w:rsidP="00A34BF8">
            <w:pPr>
              <w:pStyle w:val="Tablecondensed"/>
            </w:pPr>
            <w:r w:rsidRPr="00A34BF8">
              <w:rPr>
                <w:rStyle w:val="Bold"/>
              </w:rPr>
              <w:t>Group member 1:</w:t>
            </w:r>
            <w:r w:rsidRPr="00A34BF8">
              <w:t xml:space="preserve"> Name </w:t>
            </w:r>
          </w:p>
        </w:tc>
        <w:tc>
          <w:tcPr>
            <w:tcW w:w="2201" w:type="dxa"/>
          </w:tcPr>
          <w:p w14:paraId="6174D3BD" w14:textId="77777777" w:rsidR="00767044" w:rsidRPr="00A34BF8" w:rsidRDefault="00767044" w:rsidP="00A34BF8">
            <w:pPr>
              <w:pStyle w:val="Tablecondensed"/>
            </w:pPr>
            <w:r w:rsidRPr="00A34BF8">
              <w:rPr>
                <w:rStyle w:val="Bold"/>
              </w:rPr>
              <w:t>Group member 2:</w:t>
            </w:r>
            <w:r w:rsidRPr="00A34BF8">
              <w:t xml:space="preserve"> Name</w:t>
            </w:r>
          </w:p>
        </w:tc>
        <w:tc>
          <w:tcPr>
            <w:tcW w:w="2201" w:type="dxa"/>
          </w:tcPr>
          <w:p w14:paraId="59EBEC00" w14:textId="77777777" w:rsidR="00767044" w:rsidRPr="00A34BF8" w:rsidRDefault="00767044" w:rsidP="00A34BF8">
            <w:pPr>
              <w:pStyle w:val="Tablecondensed"/>
            </w:pPr>
            <w:r w:rsidRPr="00A34BF8">
              <w:rPr>
                <w:rStyle w:val="Bold"/>
              </w:rPr>
              <w:t>Group member 3:</w:t>
            </w:r>
            <w:r w:rsidRPr="00A34BF8">
              <w:t xml:space="preserve"> Name </w:t>
            </w:r>
          </w:p>
        </w:tc>
        <w:tc>
          <w:tcPr>
            <w:tcW w:w="2202" w:type="dxa"/>
          </w:tcPr>
          <w:p w14:paraId="4AC99CE2" w14:textId="77777777" w:rsidR="00767044" w:rsidRPr="00A34BF8" w:rsidRDefault="00767044" w:rsidP="00A34BF8">
            <w:pPr>
              <w:pStyle w:val="Tablecondensed"/>
            </w:pPr>
            <w:r w:rsidRPr="00A34BF8">
              <w:rPr>
                <w:rStyle w:val="Bold"/>
              </w:rPr>
              <w:t>Group member 4:</w:t>
            </w:r>
            <w:r w:rsidRPr="00A34BF8">
              <w:t xml:space="preserve"> Name </w:t>
            </w:r>
          </w:p>
        </w:tc>
      </w:tr>
      <w:tr w:rsidR="00F715CD" w14:paraId="7A6A5DD3" w14:textId="77777777" w:rsidTr="00AC5CE3">
        <w:trPr>
          <w:trHeight w:val="739"/>
        </w:trPr>
        <w:tc>
          <w:tcPr>
            <w:tcW w:w="2201" w:type="dxa"/>
          </w:tcPr>
          <w:p w14:paraId="201AC9A3" w14:textId="46DB376E" w:rsidR="00F715CD" w:rsidRPr="00A84A3C" w:rsidRDefault="0019162D" w:rsidP="00893CA8">
            <w:pPr>
              <w:pStyle w:val="Tablecondensed"/>
              <w:spacing w:before="240"/>
              <w:rPr>
                <w:rFonts w:ascii="Arial" w:hAnsi="Arial"/>
                <w:color w:val="0076A3"/>
                <w:shd w:val="clear" w:color="auto" w:fill="FFFFFF"/>
                <w:lang w:eastAsia="en-AU"/>
              </w:rPr>
            </w:pPr>
            <w:r w:rsidRPr="00A34BF8">
              <w:rPr>
                <w:noProof/>
              </w:rPr>
              <w:drawing>
                <wp:inline distT="0" distB="0" distL="0" distR="0" wp14:anchorId="68E19D17" wp14:editId="32546CF3">
                  <wp:extent cx="286094" cy="252000"/>
                  <wp:effectExtent l="0" t="0" r="0" b="2540"/>
                  <wp:docPr id="76933540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t xml:space="preserve"> </w:t>
            </w:r>
            <w:r w:rsidR="00F715CD" w:rsidRPr="00A84A3C">
              <w:t xml:space="preserve">Add </w:t>
            </w:r>
            <w:r w:rsidR="00F715CD" w:rsidRPr="00F715CD">
              <w:t>evidence</w:t>
            </w:r>
            <w:r w:rsidR="00F715CD" w:rsidRPr="00A84A3C">
              <w:t xml:space="preserve"> here.</w:t>
            </w:r>
          </w:p>
        </w:tc>
        <w:tc>
          <w:tcPr>
            <w:tcW w:w="2201" w:type="dxa"/>
          </w:tcPr>
          <w:p w14:paraId="3EB63B58" w14:textId="4FC375D2" w:rsidR="00F715CD" w:rsidRPr="00A84A3C" w:rsidRDefault="0019162D" w:rsidP="00F715CD">
            <w:pPr>
              <w:pStyle w:val="Tablecondensed"/>
              <w:spacing w:before="240"/>
              <w:rPr>
                <w:rFonts w:ascii="Arial" w:hAnsi="Arial"/>
                <w:color w:val="0076A3"/>
                <w:shd w:val="clear" w:color="auto" w:fill="FFFFFF"/>
                <w:lang w:eastAsia="en-AU"/>
              </w:rPr>
            </w:pPr>
            <w:r w:rsidRPr="00A34BF8">
              <w:rPr>
                <w:noProof/>
              </w:rPr>
              <w:drawing>
                <wp:inline distT="0" distB="0" distL="0" distR="0" wp14:anchorId="188BD23B" wp14:editId="470CEC36">
                  <wp:extent cx="286094" cy="252000"/>
                  <wp:effectExtent l="0" t="0" r="0" b="2540"/>
                  <wp:docPr id="186129787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F715CD" w:rsidRPr="00A84A3C">
              <w:t xml:space="preserve"> Add evidence here.</w:t>
            </w:r>
          </w:p>
        </w:tc>
        <w:tc>
          <w:tcPr>
            <w:tcW w:w="2201" w:type="dxa"/>
          </w:tcPr>
          <w:p w14:paraId="7337CAA7" w14:textId="128F6758" w:rsidR="00F715CD" w:rsidRPr="00A34BF8" w:rsidRDefault="0019162D" w:rsidP="00F715CD">
            <w:pPr>
              <w:pStyle w:val="Tablecondensed"/>
              <w:spacing w:before="240"/>
            </w:pPr>
            <w:r w:rsidRPr="00A34BF8">
              <w:rPr>
                <w:noProof/>
              </w:rPr>
              <w:drawing>
                <wp:inline distT="0" distB="0" distL="0" distR="0" wp14:anchorId="227C5F3B" wp14:editId="185E201F">
                  <wp:extent cx="286094" cy="252000"/>
                  <wp:effectExtent l="0" t="0" r="0" b="2540"/>
                  <wp:docPr id="165915424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F715CD" w:rsidRPr="00A84A3C">
              <w:t xml:space="preserve"> Add evidence here.</w:t>
            </w:r>
          </w:p>
        </w:tc>
        <w:tc>
          <w:tcPr>
            <w:tcW w:w="2202" w:type="dxa"/>
          </w:tcPr>
          <w:p w14:paraId="3E666CD8" w14:textId="1D1B1B7A" w:rsidR="00F715CD" w:rsidRPr="00A84A3C" w:rsidRDefault="0019162D" w:rsidP="00F715CD">
            <w:pPr>
              <w:pStyle w:val="Tablecondensed"/>
              <w:spacing w:before="240"/>
              <w:rPr>
                <w:rFonts w:ascii="Arial" w:hAnsi="Arial"/>
                <w:color w:val="0076A3"/>
                <w:shd w:val="clear" w:color="auto" w:fill="FFFFFF"/>
                <w:lang w:eastAsia="en-AU"/>
              </w:rPr>
            </w:pPr>
            <w:r w:rsidRPr="00A34BF8">
              <w:rPr>
                <w:noProof/>
              </w:rPr>
              <w:drawing>
                <wp:inline distT="0" distB="0" distL="0" distR="0" wp14:anchorId="33F9E3AC" wp14:editId="14A01AD9">
                  <wp:extent cx="286094" cy="252000"/>
                  <wp:effectExtent l="0" t="0" r="0" b="2540"/>
                  <wp:docPr id="10841402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F715CD" w:rsidRPr="00A84A3C">
              <w:t xml:space="preserve"> Add evidence here.</w:t>
            </w:r>
          </w:p>
        </w:tc>
      </w:tr>
      <w:tr w:rsidR="00F715CD" w:rsidRPr="00893CA8" w14:paraId="18CE3C51" w14:textId="77777777" w:rsidTr="00AC5CE3">
        <w:tc>
          <w:tcPr>
            <w:tcW w:w="8805" w:type="dxa"/>
            <w:gridSpan w:val="4"/>
            <w:shd w:val="clear" w:color="auto" w:fill="00573F"/>
          </w:tcPr>
          <w:p w14:paraId="22B51AB4" w14:textId="16B91157" w:rsidR="00F715CD" w:rsidRPr="00893CA8" w:rsidRDefault="00F715CD" w:rsidP="00893CA8">
            <w:pPr>
              <w:pStyle w:val="Tableheadingcondensed"/>
              <w:jc w:val="center"/>
              <w:rPr>
                <w:b/>
                <w:bCs/>
              </w:rPr>
            </w:pPr>
            <w:r w:rsidRPr="00893CA8">
              <w:rPr>
                <w:b/>
                <w:bCs/>
              </w:rPr>
              <w:t>Mathematical tool kit</w:t>
            </w:r>
          </w:p>
        </w:tc>
      </w:tr>
      <w:tr w:rsidR="00F715CD" w14:paraId="16B173F5" w14:textId="77777777" w:rsidTr="00AC5CE3">
        <w:tc>
          <w:tcPr>
            <w:tcW w:w="8805" w:type="dxa"/>
            <w:gridSpan w:val="4"/>
            <w:shd w:val="clear" w:color="auto" w:fill="FFFFFF" w:themeFill="background1"/>
          </w:tcPr>
          <w:p w14:paraId="437265A0" w14:textId="43E21909" w:rsidR="00F715CD" w:rsidRPr="00893CA8" w:rsidRDefault="0019162D" w:rsidP="00A34BF8">
            <w:pPr>
              <w:pStyle w:val="Tablecondensed"/>
              <w:spacing w:before="240"/>
              <w:rPr>
                <w:rFonts w:eastAsia="Arial Narrow" w:cs="Arial Narrow"/>
                <w:color w:val="000000" w:themeColor="text1"/>
              </w:rPr>
            </w:pPr>
            <w:r w:rsidRPr="00A34BF8">
              <w:rPr>
                <w:noProof/>
              </w:rPr>
              <w:drawing>
                <wp:inline distT="0" distB="0" distL="0" distR="0" wp14:anchorId="53E738BF" wp14:editId="6878E65A">
                  <wp:extent cx="286094" cy="252000"/>
                  <wp:effectExtent l="0" t="0" r="0" b="2540"/>
                  <wp:docPr id="76998025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F715CD" w:rsidRPr="00A34BF8">
              <w:t xml:space="preserve"> Add group evidence of mathematical toolkit here. See Part 2 below.</w:t>
            </w:r>
          </w:p>
        </w:tc>
      </w:tr>
      <w:tr w:rsidR="00F715CD" w:rsidRPr="00893CA8" w14:paraId="366FAE66" w14:textId="77777777" w:rsidTr="00AC5CE3">
        <w:tc>
          <w:tcPr>
            <w:tcW w:w="8805" w:type="dxa"/>
            <w:gridSpan w:val="4"/>
            <w:shd w:val="clear" w:color="auto" w:fill="00573F"/>
          </w:tcPr>
          <w:p w14:paraId="753968A0" w14:textId="62B1E6A8" w:rsidR="00F715CD" w:rsidRPr="00893CA8" w:rsidRDefault="00F715CD" w:rsidP="00893CA8">
            <w:pPr>
              <w:pStyle w:val="Tableheadingcondensed"/>
              <w:jc w:val="center"/>
              <w:rPr>
                <w:b/>
                <w:bCs/>
              </w:rPr>
            </w:pPr>
            <w:r w:rsidRPr="00893CA8">
              <w:rPr>
                <w:b/>
                <w:bCs/>
              </w:rPr>
              <w:t>Week 1: Group to do list.</w:t>
            </w:r>
          </w:p>
        </w:tc>
      </w:tr>
      <w:tr w:rsidR="00F715CD" w:rsidRPr="00600C11" w14:paraId="0AFFDF08" w14:textId="77777777" w:rsidTr="00AC5CE3">
        <w:tc>
          <w:tcPr>
            <w:tcW w:w="8805" w:type="dxa"/>
            <w:gridSpan w:val="4"/>
          </w:tcPr>
          <w:p w14:paraId="758244A9" w14:textId="77777777" w:rsidR="00F715CD" w:rsidRPr="00111D70" w:rsidRDefault="00DB0AC2" w:rsidP="00893CA8">
            <w:pPr>
              <w:pStyle w:val="Tablecondensed"/>
            </w:pPr>
            <w:sdt>
              <w:sdtPr>
                <w:id w:val="-1343243044"/>
                <w14:checkbox>
                  <w14:checked w14:val="0"/>
                  <w14:checkedState w14:val="2612" w14:font="MS Gothic"/>
                  <w14:uncheckedState w14:val="2610" w14:font="MS Gothic"/>
                </w14:checkbox>
              </w:sdtPr>
              <w:sdtEndPr/>
              <w:sdtContent>
                <w:r w:rsidR="00F715CD" w:rsidRPr="00111D70">
                  <w:rPr>
                    <w:rFonts w:ascii="MS Gothic" w:eastAsia="MS Gothic" w:hAnsi="MS Gothic" w:hint="eastAsia"/>
                  </w:rPr>
                  <w:t>☐</w:t>
                </w:r>
              </w:sdtContent>
            </w:sdt>
            <w:r w:rsidR="00F715CD">
              <w:t xml:space="preserve"> Weekly community participation/</w:t>
            </w:r>
            <w:r w:rsidR="00F715CD" w:rsidRPr="00111D70">
              <w:t>project</w:t>
            </w:r>
            <w:r w:rsidR="00F715CD">
              <w:t xml:space="preserve"> engagement reflection.</w:t>
            </w:r>
          </w:p>
          <w:p w14:paraId="2190FDC9" w14:textId="32FE56A0" w:rsidR="00F715CD" w:rsidRPr="00111D70" w:rsidRDefault="00DB0AC2" w:rsidP="00893CA8">
            <w:pPr>
              <w:pStyle w:val="Tablecondensed"/>
            </w:pPr>
            <w:sdt>
              <w:sdtPr>
                <w:id w:val="1216858446"/>
                <w14:checkbox>
                  <w14:checked w14:val="0"/>
                  <w14:checkedState w14:val="2612" w14:font="MS Gothic"/>
                  <w14:uncheckedState w14:val="2610" w14:font="MS Gothic"/>
                </w14:checkbox>
              </w:sdtPr>
              <w:sdtEndPr/>
              <w:sdtContent>
                <w:r w:rsidR="00F715CD" w:rsidRPr="00111D70">
                  <w:rPr>
                    <w:rFonts w:ascii="MS Gothic" w:eastAsia="MS Gothic" w:hAnsi="MS Gothic" w:hint="eastAsia"/>
                  </w:rPr>
                  <w:t>☐</w:t>
                </w:r>
              </w:sdtContent>
            </w:sdt>
            <w:r w:rsidR="00F715CD">
              <w:t xml:space="preserve"> </w:t>
            </w:r>
            <w:r w:rsidR="00F715CD" w:rsidRPr="00111D70">
              <w:t>Add weekly portfolio evidence.</w:t>
            </w:r>
          </w:p>
          <w:p w14:paraId="7D6E4953" w14:textId="76C9B3A9" w:rsidR="00F715CD" w:rsidRPr="00893CA8" w:rsidRDefault="00DB0AC2" w:rsidP="00893CA8">
            <w:pPr>
              <w:pStyle w:val="Tablecondensed"/>
            </w:pPr>
            <w:sdt>
              <w:sdtPr>
                <w:id w:val="887694598"/>
                <w14:checkbox>
                  <w14:checked w14:val="0"/>
                  <w14:checkedState w14:val="2612" w14:font="MS Gothic"/>
                  <w14:uncheckedState w14:val="2610" w14:font="MS Gothic"/>
                </w14:checkbox>
              </w:sdtPr>
              <w:sdtEndPr/>
              <w:sdtContent>
                <w:r w:rsidR="00F715CD" w:rsidRPr="00111D70">
                  <w:rPr>
                    <w:rFonts w:ascii="MS Gothic" w:eastAsia="MS Gothic" w:hAnsi="MS Gothic" w:hint="eastAsia"/>
                  </w:rPr>
                  <w:t>☐</w:t>
                </w:r>
              </w:sdtContent>
            </w:sdt>
            <w:r w:rsidR="00F715CD">
              <w:t xml:space="preserve"> </w:t>
            </w:r>
            <w:r w:rsidR="00F715CD" w:rsidRPr="00111D70">
              <w:t>Add to the group</w:t>
            </w:r>
            <w:r w:rsidR="00F715CD">
              <w:t>’s</w:t>
            </w:r>
            <w:r w:rsidR="00F715CD" w:rsidRPr="00111D70">
              <w:t xml:space="preserve"> numeracy toolkit for the week.</w:t>
            </w:r>
          </w:p>
        </w:tc>
      </w:tr>
    </w:tbl>
    <w:p w14:paraId="68E0FCC6" w14:textId="77777777" w:rsidR="00767044" w:rsidRPr="00A34BF8" w:rsidRDefault="00767044" w:rsidP="00A34BF8">
      <w:pPr>
        <w:pStyle w:val="BodyText"/>
        <w:rPr>
          <w:highlight w:val="yellow"/>
        </w:rPr>
      </w:pPr>
    </w:p>
    <w:tbl>
      <w:tblPr>
        <w:tblStyle w:val="VCAAclosedtable"/>
        <w:tblW w:w="0" w:type="auto"/>
        <w:jc w:val="center"/>
        <w:tblLook w:val="04A0" w:firstRow="1" w:lastRow="0" w:firstColumn="1" w:lastColumn="0" w:noHBand="0" w:noVBand="1"/>
      </w:tblPr>
      <w:tblGrid>
        <w:gridCol w:w="1722"/>
        <w:gridCol w:w="1815"/>
        <w:gridCol w:w="1876"/>
        <w:gridCol w:w="1765"/>
        <w:gridCol w:w="1747"/>
      </w:tblGrid>
      <w:tr w:rsidR="00767044" w:rsidRPr="00600C11" w14:paraId="22F1E381" w14:textId="77777777" w:rsidTr="007E5440">
        <w:trPr>
          <w:cnfStyle w:val="100000000000" w:firstRow="1" w:lastRow="0" w:firstColumn="0" w:lastColumn="0" w:oddVBand="0" w:evenVBand="0" w:oddHBand="0" w:evenHBand="0" w:firstRowFirstColumn="0" w:firstRowLastColumn="0" w:lastRowFirstColumn="0" w:lastRowLastColumn="0"/>
          <w:trHeight w:val="300"/>
          <w:jc w:val="center"/>
        </w:trPr>
        <w:tc>
          <w:tcPr>
            <w:tcW w:w="8925" w:type="dxa"/>
            <w:gridSpan w:val="5"/>
            <w:shd w:val="clear" w:color="auto" w:fill="0076A3"/>
          </w:tcPr>
          <w:p w14:paraId="1A4E2BD9" w14:textId="77777777" w:rsidR="00767044" w:rsidRPr="007E5440" w:rsidRDefault="00767044" w:rsidP="007E5440">
            <w:pPr>
              <w:pStyle w:val="Tableheadingcondensed"/>
              <w:jc w:val="center"/>
            </w:pPr>
            <w:r w:rsidRPr="007E5440">
              <w:lastRenderedPageBreak/>
              <w:t>Week 1: Group project check-in</w:t>
            </w:r>
          </w:p>
          <w:p w14:paraId="43F4D73C" w14:textId="263ADB4D" w:rsidR="00767044" w:rsidRPr="002F3ADE" w:rsidRDefault="007A02BA" w:rsidP="007E5440">
            <w:pPr>
              <w:pStyle w:val="Tableheadingcondensed"/>
              <w:jc w:val="center"/>
              <w:rPr>
                <w:lang w:val="en-AU"/>
              </w:rPr>
            </w:pPr>
            <w:r w:rsidRPr="007E5440">
              <w:t>Student reflection</w:t>
            </w:r>
            <w:r w:rsidR="00767044" w:rsidRPr="007E5440">
              <w:t>: How well did you go with this step? (Please tick the box below)</w:t>
            </w:r>
          </w:p>
        </w:tc>
      </w:tr>
      <w:tr w:rsidR="00767044" w:rsidRPr="00600C11" w14:paraId="7EE78AF6" w14:textId="77777777" w:rsidTr="00DA73B8">
        <w:trPr>
          <w:cnfStyle w:val="000000100000" w:firstRow="0" w:lastRow="0" w:firstColumn="0" w:lastColumn="0" w:oddVBand="0" w:evenVBand="0" w:oddHBand="1" w:evenHBand="0" w:firstRowFirstColumn="0" w:firstRowLastColumn="0" w:lastRowFirstColumn="0" w:lastRowLastColumn="0"/>
          <w:trHeight w:val="300"/>
          <w:jc w:val="center"/>
        </w:trPr>
        <w:tc>
          <w:tcPr>
            <w:tcW w:w="1722" w:type="dxa"/>
            <w:vAlign w:val="center"/>
          </w:tcPr>
          <w:p w14:paraId="34B18303" w14:textId="77777777" w:rsidR="00767044" w:rsidRPr="002F3ADE" w:rsidRDefault="00DB0AC2" w:rsidP="00DA73B8">
            <w:pPr>
              <w:pStyle w:val="Tablecondensed"/>
              <w:jc w:val="center"/>
              <w:rPr>
                <w:rFonts w:eastAsia="Arial Narrow" w:cs="Arial Narrow"/>
              </w:rPr>
            </w:pPr>
            <w:sdt>
              <w:sdtPr>
                <w:rPr>
                  <w:color w:val="2B579A"/>
                  <w:shd w:val="clear" w:color="auto" w:fill="E6E6E6"/>
                </w:rPr>
                <w:id w:val="1943252992"/>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2F3ADE">
                  <w:rPr>
                    <w:rFonts w:ascii="Segoe UI Symbol" w:hAnsi="Segoe UI Symbol" w:cs="Segoe UI Symbol"/>
                  </w:rPr>
                  <w:t>☐</w:t>
                </w:r>
              </w:sdtContent>
            </w:sdt>
            <w:r w:rsidR="00767044" w:rsidRPr="002F3ADE">
              <w:t>Not Submitted</w:t>
            </w:r>
          </w:p>
        </w:tc>
        <w:tc>
          <w:tcPr>
            <w:tcW w:w="1815" w:type="dxa"/>
            <w:vAlign w:val="center"/>
          </w:tcPr>
          <w:p w14:paraId="18FBD7F1" w14:textId="77777777" w:rsidR="00767044" w:rsidRPr="002F3ADE" w:rsidRDefault="00DB0AC2" w:rsidP="00DA73B8">
            <w:pPr>
              <w:pStyle w:val="Tablecondensed"/>
              <w:jc w:val="center"/>
              <w:rPr>
                <w:rFonts w:eastAsia="Arial Narrow" w:cs="Arial Narrow"/>
              </w:rPr>
            </w:pPr>
            <w:sdt>
              <w:sdtPr>
                <w:rPr>
                  <w:color w:val="2B579A"/>
                  <w:shd w:val="clear" w:color="auto" w:fill="E6E6E6"/>
                </w:rPr>
                <w:id w:val="1140300871"/>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2F3ADE">
                  <w:rPr>
                    <w:rFonts w:ascii="Segoe UI Symbol" w:hAnsi="Segoe UI Symbol" w:cs="Segoe UI Symbol"/>
                  </w:rPr>
                  <w:t>☐</w:t>
                </w:r>
              </w:sdtContent>
            </w:sdt>
            <w:r w:rsidR="00767044" w:rsidRPr="002F3ADE">
              <w:t>Beginning</w:t>
            </w:r>
          </w:p>
        </w:tc>
        <w:tc>
          <w:tcPr>
            <w:tcW w:w="1876" w:type="dxa"/>
            <w:vAlign w:val="center"/>
          </w:tcPr>
          <w:p w14:paraId="109807D4" w14:textId="77777777" w:rsidR="00767044" w:rsidRPr="002F3ADE"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420100374"/>
                <w14:checkbox>
                  <w14:checked w14:val="0"/>
                  <w14:checkedState w14:val="2612" w14:font="MS Gothic"/>
                  <w14:uncheckedState w14:val="2610" w14:font="MS Gothic"/>
                </w14:checkbox>
              </w:sdtPr>
              <w:sdtEndPr/>
              <w:sdtContent>
                <w:r w:rsidR="00767044" w:rsidRPr="002F3ADE">
                  <w:rPr>
                    <w:rFonts w:ascii="Segoe UI Symbol" w:eastAsia="MS Gothic" w:hAnsi="Segoe UI Symbol" w:cs="Segoe UI Symbol"/>
                    <w:lang w:val="en-AU"/>
                  </w:rPr>
                  <w:t>☐</w:t>
                </w:r>
              </w:sdtContent>
            </w:sdt>
            <w:r w:rsidR="00767044" w:rsidRPr="002F3ADE">
              <w:rPr>
                <w:lang w:val="en-AU"/>
              </w:rPr>
              <w:t>Consolidating</w:t>
            </w:r>
          </w:p>
        </w:tc>
        <w:tc>
          <w:tcPr>
            <w:tcW w:w="1765" w:type="dxa"/>
            <w:vAlign w:val="center"/>
          </w:tcPr>
          <w:p w14:paraId="33710A3C" w14:textId="77777777" w:rsidR="00767044" w:rsidRPr="002F3ADE"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351622803"/>
                <w14:checkbox>
                  <w14:checked w14:val="0"/>
                  <w14:checkedState w14:val="2612" w14:font="MS Gothic"/>
                  <w14:uncheckedState w14:val="2610" w14:font="MS Gothic"/>
                </w14:checkbox>
              </w:sdtPr>
              <w:sdtEndPr/>
              <w:sdtContent>
                <w:r w:rsidR="00767044" w:rsidRPr="002F3ADE">
                  <w:rPr>
                    <w:rFonts w:ascii="Segoe UI Symbol" w:eastAsia="MS Gothic" w:hAnsi="Segoe UI Symbol" w:cs="Segoe UI Symbol"/>
                    <w:lang w:val="en-AU"/>
                  </w:rPr>
                  <w:t>☐</w:t>
                </w:r>
              </w:sdtContent>
            </w:sdt>
            <w:r w:rsidR="00767044" w:rsidRPr="002F3ADE">
              <w:rPr>
                <w:lang w:val="en-AU"/>
              </w:rPr>
              <w:t>Achieving</w:t>
            </w:r>
          </w:p>
        </w:tc>
        <w:tc>
          <w:tcPr>
            <w:tcW w:w="1747" w:type="dxa"/>
            <w:vAlign w:val="center"/>
          </w:tcPr>
          <w:p w14:paraId="12A27ECF" w14:textId="77777777" w:rsidR="00767044" w:rsidRPr="002F3ADE"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619600342"/>
                <w14:checkbox>
                  <w14:checked w14:val="0"/>
                  <w14:checkedState w14:val="2612" w14:font="MS Gothic"/>
                  <w14:uncheckedState w14:val="2610" w14:font="MS Gothic"/>
                </w14:checkbox>
              </w:sdtPr>
              <w:sdtEndPr/>
              <w:sdtContent>
                <w:r w:rsidR="00767044" w:rsidRPr="002F3ADE">
                  <w:rPr>
                    <w:rFonts w:ascii="Segoe UI Symbol" w:eastAsia="MS Gothic" w:hAnsi="Segoe UI Symbol" w:cs="Segoe UI Symbol"/>
                    <w:lang w:val="en-AU"/>
                  </w:rPr>
                  <w:t>☐</w:t>
                </w:r>
              </w:sdtContent>
            </w:sdt>
            <w:r w:rsidR="00767044" w:rsidRPr="002F3ADE">
              <w:rPr>
                <w:lang w:val="en-AU"/>
              </w:rPr>
              <w:t>Excelling</w:t>
            </w:r>
          </w:p>
        </w:tc>
      </w:tr>
      <w:tr w:rsidR="00767044" w:rsidRPr="00600C11" w14:paraId="6B4B91C6" w14:textId="77777777" w:rsidTr="00893CA8">
        <w:trPr>
          <w:cnfStyle w:val="000000010000" w:firstRow="0" w:lastRow="0" w:firstColumn="0" w:lastColumn="0" w:oddVBand="0" w:evenVBand="0" w:oddHBand="0" w:evenHBand="1" w:firstRowFirstColumn="0" w:firstRowLastColumn="0" w:lastRowFirstColumn="0" w:lastRowLastColumn="0"/>
          <w:trHeight w:val="300"/>
          <w:jc w:val="center"/>
        </w:trPr>
        <w:tc>
          <w:tcPr>
            <w:tcW w:w="8925" w:type="dxa"/>
            <w:gridSpan w:val="5"/>
          </w:tcPr>
          <w:p w14:paraId="13CAEF50" w14:textId="0C8A0CB1" w:rsidR="00767044" w:rsidRPr="002F3ADE" w:rsidRDefault="007A02BA" w:rsidP="00893CA8">
            <w:pPr>
              <w:pStyle w:val="Tablecondensed"/>
            </w:pPr>
            <w:r>
              <w:t>Student comment</w:t>
            </w:r>
            <w:r w:rsidR="00767044" w:rsidRPr="002F3ADE">
              <w:t xml:space="preserve"> (</w:t>
            </w:r>
            <w:r w:rsidR="00A34BF8">
              <w:t>o</w:t>
            </w:r>
            <w:r w:rsidR="00767044" w:rsidRPr="002F3ADE">
              <w:t>ptional):</w:t>
            </w:r>
          </w:p>
        </w:tc>
      </w:tr>
      <w:tr w:rsidR="00767044" w:rsidRPr="0093348B" w14:paraId="02744D75" w14:textId="77777777" w:rsidTr="007E5440">
        <w:trPr>
          <w:cnfStyle w:val="000000100000" w:firstRow="0" w:lastRow="0" w:firstColumn="0" w:lastColumn="0" w:oddVBand="0" w:evenVBand="0" w:oddHBand="1" w:evenHBand="0" w:firstRowFirstColumn="0" w:firstRowLastColumn="0" w:lastRowFirstColumn="0" w:lastRowLastColumn="0"/>
          <w:trHeight w:val="300"/>
          <w:jc w:val="center"/>
        </w:trPr>
        <w:tc>
          <w:tcPr>
            <w:tcW w:w="8925" w:type="dxa"/>
            <w:gridSpan w:val="5"/>
            <w:shd w:val="clear" w:color="auto" w:fill="0076A3"/>
          </w:tcPr>
          <w:p w14:paraId="4D243E3B" w14:textId="2F5B96CB" w:rsidR="00767044" w:rsidRPr="007E5440" w:rsidRDefault="007A02BA" w:rsidP="007E5440">
            <w:pPr>
              <w:pStyle w:val="Tableheadingcondensed"/>
              <w:jc w:val="center"/>
              <w:rPr>
                <w:rStyle w:val="Bold"/>
              </w:rPr>
            </w:pPr>
            <w:r w:rsidRPr="007E5440">
              <w:rPr>
                <w:rStyle w:val="Bold"/>
              </w:rPr>
              <w:t>Teacher feedback</w:t>
            </w:r>
          </w:p>
        </w:tc>
      </w:tr>
      <w:tr w:rsidR="00767044" w:rsidRPr="0093348B" w14:paraId="19F5AA0E" w14:textId="77777777" w:rsidTr="00DA73B8">
        <w:trPr>
          <w:cnfStyle w:val="000000010000" w:firstRow="0" w:lastRow="0" w:firstColumn="0" w:lastColumn="0" w:oddVBand="0" w:evenVBand="0" w:oddHBand="0" w:evenHBand="1" w:firstRowFirstColumn="0" w:firstRowLastColumn="0" w:lastRowFirstColumn="0" w:lastRowLastColumn="0"/>
          <w:trHeight w:val="300"/>
          <w:jc w:val="center"/>
        </w:trPr>
        <w:tc>
          <w:tcPr>
            <w:tcW w:w="1722" w:type="dxa"/>
            <w:vAlign w:val="center"/>
          </w:tcPr>
          <w:p w14:paraId="42CC23D2" w14:textId="77777777" w:rsidR="00767044" w:rsidRPr="0093348B" w:rsidRDefault="00DB0AC2" w:rsidP="00DA73B8">
            <w:pPr>
              <w:pStyle w:val="Tablecondensed"/>
              <w:jc w:val="center"/>
              <w:rPr>
                <w:rFonts w:eastAsia="Arial Narrow" w:cs="Arial Narrow"/>
                <w:lang w:val="en-AU"/>
              </w:rPr>
            </w:pPr>
            <w:sdt>
              <w:sdtPr>
                <w:rPr>
                  <w:color w:val="2B579A"/>
                  <w:shd w:val="clear" w:color="auto" w:fill="E6E6E6"/>
                </w:rPr>
                <w:id w:val="-1275789411"/>
                <w14:checkbox>
                  <w14:checked w14:val="0"/>
                  <w14:checkedState w14:val="2612" w14:font="MS Gothic"/>
                  <w14:uncheckedState w14:val="2610" w14:font="MS Gothic"/>
                </w14:checkbox>
              </w:sdtPr>
              <w:sdtEndPr/>
              <w:sdtContent>
                <w:r w:rsidR="00767044" w:rsidRPr="0093348B">
                  <w:rPr>
                    <w:rFonts w:ascii="Segoe UI Symbol" w:hAnsi="Segoe UI Symbol" w:cs="Segoe UI Symbol"/>
                  </w:rPr>
                  <w:t>☐</w:t>
                </w:r>
              </w:sdtContent>
            </w:sdt>
            <w:r w:rsidR="00767044" w:rsidRPr="0093348B">
              <w:t>Not Submitted</w:t>
            </w:r>
          </w:p>
        </w:tc>
        <w:tc>
          <w:tcPr>
            <w:tcW w:w="1815" w:type="dxa"/>
            <w:vAlign w:val="center"/>
          </w:tcPr>
          <w:p w14:paraId="2C87107A" w14:textId="77777777" w:rsidR="00767044" w:rsidRPr="0093348B" w:rsidRDefault="00DB0AC2" w:rsidP="00DA73B8">
            <w:pPr>
              <w:pStyle w:val="Tablecondensed"/>
              <w:jc w:val="center"/>
              <w:rPr>
                <w:rFonts w:eastAsia="Arial Narrow" w:cs="Arial Narrow"/>
                <w:lang w:val="en-AU"/>
              </w:rPr>
            </w:pPr>
            <w:sdt>
              <w:sdtPr>
                <w:rPr>
                  <w:color w:val="2B579A"/>
                  <w:shd w:val="clear" w:color="auto" w:fill="E6E6E6"/>
                </w:rPr>
                <w:id w:val="-2009051686"/>
                <w14:checkbox>
                  <w14:checked w14:val="0"/>
                  <w14:checkedState w14:val="2612" w14:font="MS Gothic"/>
                  <w14:uncheckedState w14:val="2610" w14:font="MS Gothic"/>
                </w14:checkbox>
              </w:sdtPr>
              <w:sdtEndPr/>
              <w:sdtContent>
                <w:r w:rsidR="00767044" w:rsidRPr="0093348B">
                  <w:rPr>
                    <w:rFonts w:ascii="Segoe UI Symbol" w:hAnsi="Segoe UI Symbol" w:cs="Segoe UI Symbol"/>
                  </w:rPr>
                  <w:t>☐</w:t>
                </w:r>
              </w:sdtContent>
            </w:sdt>
            <w:r w:rsidR="00767044" w:rsidRPr="0093348B">
              <w:t>Beginning</w:t>
            </w:r>
          </w:p>
        </w:tc>
        <w:tc>
          <w:tcPr>
            <w:tcW w:w="1876" w:type="dxa"/>
            <w:vAlign w:val="center"/>
          </w:tcPr>
          <w:p w14:paraId="548FD2FD" w14:textId="77777777" w:rsidR="00767044" w:rsidRPr="0093348B"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93833215"/>
                <w14:checkbox>
                  <w14:checked w14:val="0"/>
                  <w14:checkedState w14:val="2612" w14:font="MS Gothic"/>
                  <w14:uncheckedState w14:val="2610" w14:font="MS Gothic"/>
                </w14:checkbox>
              </w:sdtPr>
              <w:sdtEndPr/>
              <w:sdtContent>
                <w:r w:rsidR="00767044" w:rsidRPr="0093348B">
                  <w:rPr>
                    <w:rFonts w:ascii="Segoe UI Symbol" w:eastAsia="MS Gothic" w:hAnsi="Segoe UI Symbol" w:cs="Segoe UI Symbol"/>
                    <w:lang w:val="en-AU"/>
                  </w:rPr>
                  <w:t>☐</w:t>
                </w:r>
              </w:sdtContent>
            </w:sdt>
            <w:r w:rsidR="00767044" w:rsidRPr="0093348B">
              <w:rPr>
                <w:lang w:val="en-AU"/>
              </w:rPr>
              <w:t>Consolidating</w:t>
            </w:r>
          </w:p>
        </w:tc>
        <w:tc>
          <w:tcPr>
            <w:tcW w:w="1765" w:type="dxa"/>
            <w:vAlign w:val="center"/>
          </w:tcPr>
          <w:p w14:paraId="2C9E165E" w14:textId="77777777" w:rsidR="00767044" w:rsidRPr="0093348B"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679428055"/>
                <w14:checkbox>
                  <w14:checked w14:val="0"/>
                  <w14:checkedState w14:val="2612" w14:font="MS Gothic"/>
                  <w14:uncheckedState w14:val="2610" w14:font="MS Gothic"/>
                </w14:checkbox>
              </w:sdtPr>
              <w:sdtEndPr/>
              <w:sdtContent>
                <w:r w:rsidR="00767044" w:rsidRPr="0093348B">
                  <w:rPr>
                    <w:rFonts w:ascii="Segoe UI Symbol" w:eastAsia="MS Gothic" w:hAnsi="Segoe UI Symbol" w:cs="Segoe UI Symbol"/>
                    <w:lang w:val="en-AU"/>
                  </w:rPr>
                  <w:t>☐</w:t>
                </w:r>
              </w:sdtContent>
            </w:sdt>
            <w:r w:rsidR="00767044" w:rsidRPr="0093348B">
              <w:rPr>
                <w:lang w:val="en-AU"/>
              </w:rPr>
              <w:t>Achieving</w:t>
            </w:r>
          </w:p>
        </w:tc>
        <w:tc>
          <w:tcPr>
            <w:tcW w:w="1747" w:type="dxa"/>
            <w:vAlign w:val="center"/>
          </w:tcPr>
          <w:p w14:paraId="47CCE18D" w14:textId="77777777" w:rsidR="00767044" w:rsidRPr="0093348B"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214233996"/>
                <w14:checkbox>
                  <w14:checked w14:val="0"/>
                  <w14:checkedState w14:val="2612" w14:font="MS Gothic"/>
                  <w14:uncheckedState w14:val="2610" w14:font="MS Gothic"/>
                </w14:checkbox>
              </w:sdtPr>
              <w:sdtEndPr/>
              <w:sdtContent>
                <w:r w:rsidR="00767044" w:rsidRPr="0093348B">
                  <w:rPr>
                    <w:rFonts w:ascii="Segoe UI Symbol" w:eastAsia="MS Gothic" w:hAnsi="Segoe UI Symbol" w:cs="Segoe UI Symbol"/>
                    <w:lang w:val="en-AU"/>
                  </w:rPr>
                  <w:t>☐</w:t>
                </w:r>
              </w:sdtContent>
            </w:sdt>
            <w:r w:rsidR="00767044" w:rsidRPr="0093348B">
              <w:rPr>
                <w:lang w:val="en-AU"/>
              </w:rPr>
              <w:t>Excelling</w:t>
            </w:r>
          </w:p>
        </w:tc>
      </w:tr>
      <w:tr w:rsidR="00767044" w:rsidRPr="0093348B" w14:paraId="3A9BEE32" w14:textId="77777777" w:rsidTr="00893CA8">
        <w:trPr>
          <w:cnfStyle w:val="000000100000" w:firstRow="0" w:lastRow="0" w:firstColumn="0" w:lastColumn="0" w:oddVBand="0" w:evenVBand="0" w:oddHBand="1" w:evenHBand="0" w:firstRowFirstColumn="0" w:firstRowLastColumn="0" w:lastRowFirstColumn="0" w:lastRowLastColumn="0"/>
          <w:trHeight w:val="300"/>
          <w:jc w:val="center"/>
        </w:trPr>
        <w:tc>
          <w:tcPr>
            <w:tcW w:w="1722" w:type="dxa"/>
          </w:tcPr>
          <w:p w14:paraId="008987AC" w14:textId="77777777" w:rsidR="00767044" w:rsidRPr="00A34BF8" w:rsidRDefault="00767044" w:rsidP="00A34BF8">
            <w:pPr>
              <w:pStyle w:val="Tablecondensed"/>
            </w:pPr>
            <w:r w:rsidRPr="00A34BF8">
              <w:rPr>
                <w:rStyle w:val="Bold"/>
              </w:rPr>
              <w:t>Not Submitted:</w:t>
            </w:r>
            <w:r w:rsidRPr="00A34BF8">
              <w:t xml:space="preserve"> No work has been submitted or attempted for this activity.</w:t>
            </w:r>
          </w:p>
        </w:tc>
        <w:tc>
          <w:tcPr>
            <w:tcW w:w="1815" w:type="dxa"/>
          </w:tcPr>
          <w:p w14:paraId="372687E2" w14:textId="77777777" w:rsidR="00767044" w:rsidRPr="00A34BF8" w:rsidRDefault="00767044" w:rsidP="00A34BF8">
            <w:pPr>
              <w:pStyle w:val="Tablecondensed"/>
            </w:pPr>
            <w:r w:rsidRPr="00A34BF8">
              <w:rPr>
                <w:rStyle w:val="Bold"/>
              </w:rPr>
              <w:t>Beginning:</w:t>
            </w:r>
            <w:r w:rsidRPr="00A34BF8">
              <w:t xml:space="preserve"> You have, with your group, contributed to some parts of this activity weekly. To bump it up, you need to complete all parts of this task weekly, to record your individual contributions to your group project.</w:t>
            </w:r>
          </w:p>
        </w:tc>
        <w:tc>
          <w:tcPr>
            <w:tcW w:w="1876" w:type="dxa"/>
          </w:tcPr>
          <w:p w14:paraId="5C37BDFF" w14:textId="77777777" w:rsidR="00767044" w:rsidRPr="00A34BF8" w:rsidRDefault="00767044" w:rsidP="00A34BF8">
            <w:pPr>
              <w:pStyle w:val="Tablecondensed"/>
            </w:pPr>
            <w:r w:rsidRPr="00A34BF8">
              <w:rPr>
                <w:rStyle w:val="Bold"/>
              </w:rPr>
              <w:t>Consolidating:</w:t>
            </w:r>
            <w:r w:rsidRPr="00A34BF8">
              <w:t xml:space="preserve"> You have, with your group, contributed to most parts of this task weekly. You have provided basic responses. To bump it up, you need complete all parts of this activity weekly, with basic responses.</w:t>
            </w:r>
          </w:p>
        </w:tc>
        <w:tc>
          <w:tcPr>
            <w:tcW w:w="1765" w:type="dxa"/>
          </w:tcPr>
          <w:p w14:paraId="6180BD38" w14:textId="77777777" w:rsidR="00767044" w:rsidRPr="00A34BF8" w:rsidRDefault="00767044" w:rsidP="00A34BF8">
            <w:pPr>
              <w:pStyle w:val="Tablecondensed"/>
            </w:pPr>
            <w:r w:rsidRPr="00A34BF8">
              <w:rPr>
                <w:rStyle w:val="Bold"/>
              </w:rPr>
              <w:t>Achieving:</w:t>
            </w:r>
            <w:r w:rsidRPr="00A34BF8">
              <w:t xml:space="preserve"> You have, with your group, contributed to all parts of this task weekly. You have provided basic responses. To bump it up, add more specific details related to your group project.</w:t>
            </w:r>
          </w:p>
        </w:tc>
        <w:tc>
          <w:tcPr>
            <w:tcW w:w="1747" w:type="dxa"/>
          </w:tcPr>
          <w:p w14:paraId="22E80887" w14:textId="273F1EDB" w:rsidR="00767044" w:rsidRPr="00A34BF8" w:rsidRDefault="00767044" w:rsidP="00A34BF8">
            <w:pPr>
              <w:pStyle w:val="Tablecondensed"/>
            </w:pPr>
            <w:r w:rsidRPr="00A34BF8">
              <w:rPr>
                <w:rStyle w:val="Bold"/>
              </w:rPr>
              <w:t xml:space="preserve">Excelling </w:t>
            </w:r>
            <w:r w:rsidRPr="00A34BF8">
              <w:t>You have, with your group, contributed to all parts of this task weekly. You have provided responses that are detailed and provide specific information related to the project. Excellent work!</w:t>
            </w:r>
          </w:p>
        </w:tc>
      </w:tr>
      <w:tr w:rsidR="00767044" w:rsidRPr="0093348B" w14:paraId="2CB5E1C0" w14:textId="77777777" w:rsidTr="00893CA8">
        <w:trPr>
          <w:cnfStyle w:val="000000010000" w:firstRow="0" w:lastRow="0" w:firstColumn="0" w:lastColumn="0" w:oddVBand="0" w:evenVBand="0" w:oddHBand="0" w:evenHBand="1" w:firstRowFirstColumn="0" w:firstRowLastColumn="0" w:lastRowFirstColumn="0" w:lastRowLastColumn="0"/>
          <w:trHeight w:val="300"/>
          <w:jc w:val="center"/>
        </w:trPr>
        <w:tc>
          <w:tcPr>
            <w:tcW w:w="8925" w:type="dxa"/>
            <w:gridSpan w:val="5"/>
          </w:tcPr>
          <w:p w14:paraId="0B0DD520" w14:textId="3C88DCD4" w:rsidR="00767044" w:rsidRPr="0093348B" w:rsidRDefault="007A02BA" w:rsidP="00893CA8">
            <w:pPr>
              <w:pStyle w:val="Tablecondensed"/>
            </w:pPr>
            <w:r>
              <w:t>Teacher comment</w:t>
            </w:r>
            <w:r w:rsidR="00767044" w:rsidRPr="0093348B">
              <w:t>:</w:t>
            </w:r>
          </w:p>
        </w:tc>
      </w:tr>
    </w:tbl>
    <w:p w14:paraId="58A25445" w14:textId="408AEB29" w:rsidR="00767044" w:rsidRPr="00906804" w:rsidRDefault="00767044" w:rsidP="00893CA8">
      <w:pPr>
        <w:pStyle w:val="Heading2"/>
      </w:pPr>
      <w:bookmarkStart w:id="59" w:name="_Toc211332723"/>
      <w:bookmarkStart w:id="60" w:name="_Toc212215024"/>
      <w:bookmarkStart w:id="61" w:name="_Hlk199935949"/>
      <w:r w:rsidRPr="00906804">
        <w:t>Activity 3.2 Portfolio of evidence and mathematical toolkit</w:t>
      </w:r>
      <w:bookmarkEnd w:id="59"/>
      <w:bookmarkEnd w:id="60"/>
    </w:p>
    <w:p w14:paraId="6687CCE1" w14:textId="626EBD81" w:rsidR="00767044" w:rsidRPr="00A34BF8" w:rsidRDefault="00EA6126" w:rsidP="00A34BF8">
      <w:pPr>
        <w:pStyle w:val="BodyText"/>
      </w:pPr>
      <w:r w:rsidRPr="00A34BF8">
        <w:rPr>
          <w:noProof/>
        </w:rPr>
        <w:drawing>
          <wp:inline distT="0" distB="0" distL="0" distR="0" wp14:anchorId="0F2CE905" wp14:editId="48F40E07">
            <wp:extent cx="286938" cy="252000"/>
            <wp:effectExtent l="0" t="0" r="5715" b="2540"/>
            <wp:docPr id="2140214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A34BF8">
        <w:t xml:space="preserve"> </w:t>
      </w:r>
      <w:r w:rsidR="000614CB" w:rsidRPr="00A34BF8">
        <w:rPr>
          <w:noProof/>
        </w:rPr>
        <w:drawing>
          <wp:inline distT="0" distB="0" distL="0" distR="0" wp14:anchorId="41E4A43A" wp14:editId="7B7D2B1F">
            <wp:extent cx="239882" cy="252000"/>
            <wp:effectExtent l="0" t="0" r="1905" b="2540"/>
            <wp:docPr id="395645855"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C515C0" w:rsidRPr="00A34BF8">
        <w:t xml:space="preserve"> </w:t>
      </w:r>
      <w:r w:rsidR="00A66B01" w:rsidRPr="00A34BF8">
        <w:rPr>
          <w:noProof/>
        </w:rPr>
        <w:drawing>
          <wp:inline distT="0" distB="0" distL="0" distR="0" wp14:anchorId="4D68E75D" wp14:editId="4C80AB08">
            <wp:extent cx="272090" cy="252000"/>
            <wp:effectExtent l="0" t="0" r="0" b="2540"/>
            <wp:docPr id="356171461"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A34BF8">
        <w:t xml:space="preserve"> </w:t>
      </w:r>
      <w:r w:rsidR="00767044" w:rsidRPr="00A34BF8">
        <w:rPr>
          <w:rStyle w:val="Bold"/>
        </w:rPr>
        <w:t>Part 1:</w:t>
      </w:r>
      <w:r w:rsidR="00767044" w:rsidRPr="00A34BF8">
        <w:t xml:space="preserve"> In the space below insert a link to or add the final copy of your group portfolio of evidence for Step 3 Activity 3.1 weekly evidence record.</w:t>
      </w:r>
    </w:p>
    <w:tbl>
      <w:tblPr>
        <w:tblStyle w:val="TableGrid"/>
        <w:tblW w:w="0" w:type="auto"/>
        <w:tblLook w:val="04A0" w:firstRow="1" w:lastRow="0" w:firstColumn="1" w:lastColumn="0" w:noHBand="0" w:noVBand="1"/>
      </w:tblPr>
      <w:tblGrid>
        <w:gridCol w:w="8805"/>
      </w:tblGrid>
      <w:tr w:rsidR="00767044" w:rsidRPr="00111D70" w14:paraId="52CEEA25" w14:textId="77777777" w:rsidTr="00C515C0">
        <w:trPr>
          <w:trHeight w:val="908"/>
        </w:trPr>
        <w:tc>
          <w:tcPr>
            <w:tcW w:w="8805" w:type="dxa"/>
          </w:tcPr>
          <w:p w14:paraId="08F5A530" w14:textId="2F6E45B9" w:rsidR="00767044" w:rsidRPr="00C515C0" w:rsidRDefault="0019162D" w:rsidP="00C515C0">
            <w:pPr>
              <w:pStyle w:val="Tablecondensed"/>
              <w:spacing w:before="240"/>
            </w:pPr>
            <w:r w:rsidRPr="00A34BF8">
              <w:rPr>
                <w:noProof/>
              </w:rPr>
              <w:drawing>
                <wp:inline distT="0" distB="0" distL="0" distR="0" wp14:anchorId="34758853" wp14:editId="1BFBA1E2">
                  <wp:extent cx="286094" cy="252000"/>
                  <wp:effectExtent l="0" t="0" r="0" b="2540"/>
                  <wp:docPr id="59388389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C515C0">
              <w:t xml:space="preserve"> Add your group portfolio here.</w:t>
            </w:r>
          </w:p>
        </w:tc>
      </w:tr>
    </w:tbl>
    <w:p w14:paraId="4DB0CFEB" w14:textId="74923289" w:rsidR="00767044" w:rsidRPr="00A34BF8" w:rsidRDefault="00EA6126" w:rsidP="00A34BF8">
      <w:pPr>
        <w:pStyle w:val="BodyText"/>
      </w:pPr>
      <w:bookmarkStart w:id="62" w:name="_Hlk170288542"/>
      <w:r w:rsidRPr="00A34BF8">
        <w:rPr>
          <w:noProof/>
        </w:rPr>
        <w:drawing>
          <wp:inline distT="0" distB="0" distL="0" distR="0" wp14:anchorId="03A5A6B3" wp14:editId="04F8D196">
            <wp:extent cx="286938" cy="252000"/>
            <wp:effectExtent l="0" t="0" r="5715" b="2540"/>
            <wp:docPr id="1008873444"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A34BF8">
        <w:t xml:space="preserve"> </w:t>
      </w:r>
      <w:r w:rsidR="000614CB" w:rsidRPr="00A34BF8">
        <w:rPr>
          <w:noProof/>
        </w:rPr>
        <w:drawing>
          <wp:inline distT="0" distB="0" distL="0" distR="0" wp14:anchorId="27A9AA68" wp14:editId="32FB1C57">
            <wp:extent cx="239882" cy="252000"/>
            <wp:effectExtent l="0" t="0" r="1905" b="2540"/>
            <wp:docPr id="1764096832"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767044" w:rsidRPr="00A34BF8">
        <w:t xml:space="preserve"> </w:t>
      </w:r>
      <w:r w:rsidR="008C55C2" w:rsidRPr="00A34BF8">
        <w:rPr>
          <w:rStyle w:val="Bold"/>
        </w:rPr>
        <w:t>Part 2:</w:t>
      </w:r>
      <w:r w:rsidR="008C55C2" w:rsidRPr="00A34BF8">
        <w:t xml:space="preserve"> </w:t>
      </w:r>
      <w:r w:rsidR="00767044" w:rsidRPr="00A34BF8">
        <w:t>Mathematical Toolkit example only. You may need to modify this example to suit your own context.</w:t>
      </w:r>
    </w:p>
    <w:p w14:paraId="16D66761" w14:textId="756D02EB" w:rsidR="00767044" w:rsidRPr="00A34BF8" w:rsidRDefault="00A66B01" w:rsidP="00A34BF8">
      <w:pPr>
        <w:pStyle w:val="BodyText"/>
      </w:pPr>
      <w:bookmarkStart w:id="63" w:name="_Hlk170288589"/>
      <w:bookmarkEnd w:id="62"/>
      <w:r w:rsidRPr="00A34BF8">
        <w:rPr>
          <w:noProof/>
        </w:rPr>
        <w:drawing>
          <wp:inline distT="0" distB="0" distL="0" distR="0" wp14:anchorId="5D056AA5" wp14:editId="33D92AC3">
            <wp:extent cx="272090" cy="252000"/>
            <wp:effectExtent l="0" t="0" r="0" b="2540"/>
            <wp:docPr id="1048961355"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Pr="00A34BF8">
        <w:t xml:space="preserve"> </w:t>
      </w:r>
      <w:r w:rsidR="00767044" w:rsidRPr="00A34BF8">
        <w:t xml:space="preserve">Fill in the mathematical toolkit template below and </w:t>
      </w:r>
      <w:bookmarkStart w:id="64" w:name="_Hlk170288448"/>
      <w:r w:rsidR="00767044" w:rsidRPr="00A34BF8">
        <w:t>outline what numeracy knowledge and skills your group is applying and demonstrating throughout your project. You will use this template each time you add it to your numeracy toolkit.</w:t>
      </w:r>
      <w:bookmarkStart w:id="65" w:name="_Hlk170288644"/>
      <w:bookmarkEnd w:id="63"/>
      <w:bookmarkEnd w:id="64"/>
    </w:p>
    <w:tbl>
      <w:tblPr>
        <w:tblStyle w:val="TableGrid"/>
        <w:tblW w:w="0" w:type="auto"/>
        <w:tblLook w:val="04A0" w:firstRow="1" w:lastRow="0" w:firstColumn="1" w:lastColumn="0" w:noHBand="0" w:noVBand="1"/>
      </w:tblPr>
      <w:tblGrid>
        <w:gridCol w:w="8805"/>
      </w:tblGrid>
      <w:tr w:rsidR="00767044" w14:paraId="3EBC44E5" w14:textId="77777777" w:rsidTr="00AC5CE3">
        <w:tc>
          <w:tcPr>
            <w:tcW w:w="8805" w:type="dxa"/>
          </w:tcPr>
          <w:p w14:paraId="3A48B5CD" w14:textId="77777777" w:rsidR="00767044" w:rsidRPr="00AA66E7" w:rsidRDefault="00767044" w:rsidP="00382F27">
            <w:pPr>
              <w:pStyle w:val="TablecondensedBold"/>
            </w:pPr>
            <w:r w:rsidRPr="00AA66E7">
              <w:t>Group Project Ma</w:t>
            </w:r>
            <w:r>
              <w:t>thematical</w:t>
            </w:r>
            <w:r w:rsidRPr="00AA66E7">
              <w:t xml:space="preserve"> Toolkit</w:t>
            </w:r>
          </w:p>
          <w:p w14:paraId="4E44BFE8" w14:textId="444F2A07" w:rsidR="00767044" w:rsidRPr="00F7783F" w:rsidRDefault="00767044" w:rsidP="00F7783F">
            <w:pPr>
              <w:pStyle w:val="Tablecondensed"/>
              <w:spacing w:before="240"/>
            </w:pPr>
            <w:r w:rsidRPr="00F7783F">
              <w:rPr>
                <w:rStyle w:val="Bold"/>
              </w:rPr>
              <w:t>Resource:</w:t>
            </w:r>
            <w:r w:rsidRPr="00F7783F">
              <w:t xml:space="preserve"> </w:t>
            </w:r>
            <w:r w:rsidR="00E56863" w:rsidRPr="00F7783F">
              <w:rPr>
                <w:noProof/>
              </w:rPr>
              <w:drawing>
                <wp:inline distT="0" distB="0" distL="0" distR="0" wp14:anchorId="2B21F3CD" wp14:editId="041A1788">
                  <wp:extent cx="266431" cy="234680"/>
                  <wp:effectExtent l="0" t="0" r="635" b="0"/>
                  <wp:docPr id="26965439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69821" cy="237666"/>
                          </a:xfrm>
                          <a:prstGeom prst="rect">
                            <a:avLst/>
                          </a:prstGeom>
                        </pic:spPr>
                      </pic:pic>
                    </a:graphicData>
                  </a:graphic>
                </wp:inline>
              </w:drawing>
            </w:r>
            <w:r w:rsidRPr="00F7783F">
              <w:t xml:space="preserve"> Add the name of the resource here.</w:t>
            </w:r>
          </w:p>
          <w:tbl>
            <w:tblPr>
              <w:tblStyle w:val="TableGrid"/>
              <w:tblW w:w="0" w:type="auto"/>
              <w:tblLook w:val="04A0" w:firstRow="1" w:lastRow="0" w:firstColumn="1" w:lastColumn="0" w:noHBand="0" w:noVBand="1"/>
            </w:tblPr>
            <w:tblGrid>
              <w:gridCol w:w="2867"/>
              <w:gridCol w:w="2852"/>
              <w:gridCol w:w="2860"/>
            </w:tblGrid>
            <w:tr w:rsidR="00767044" w14:paraId="45F0CFDA" w14:textId="77777777" w:rsidTr="00F7783F">
              <w:tc>
                <w:tcPr>
                  <w:tcW w:w="8805" w:type="dxa"/>
                  <w:gridSpan w:val="3"/>
                  <w:tcBorders>
                    <w:bottom w:val="single" w:sz="4" w:space="0" w:color="auto"/>
                  </w:tcBorders>
                  <w:shd w:val="clear" w:color="auto" w:fill="00573F"/>
                </w:tcPr>
                <w:p w14:paraId="3E831607" w14:textId="77777777" w:rsidR="00767044" w:rsidRPr="00F7783F" w:rsidRDefault="00767044" w:rsidP="00F7783F">
                  <w:pPr>
                    <w:pStyle w:val="Tableheadingcondensed"/>
                    <w:jc w:val="center"/>
                    <w:rPr>
                      <w:rStyle w:val="Bold"/>
                    </w:rPr>
                  </w:pPr>
                  <w:r w:rsidRPr="00F7783F">
                    <w:rPr>
                      <w:rStyle w:val="Bold"/>
                    </w:rPr>
                    <w:t>Numeracy Toolkit Examples</w:t>
                  </w:r>
                </w:p>
              </w:tc>
            </w:tr>
            <w:tr w:rsidR="00767044" w14:paraId="7AFBAD99" w14:textId="77777777" w:rsidTr="00F7783F">
              <w:tc>
                <w:tcPr>
                  <w:tcW w:w="2935" w:type="dxa"/>
                  <w:tcBorders>
                    <w:top w:val="single" w:sz="4" w:space="0" w:color="auto"/>
                    <w:left w:val="single" w:sz="4" w:space="0" w:color="auto"/>
                    <w:bottom w:val="single" w:sz="4" w:space="0" w:color="auto"/>
                    <w:right w:val="nil"/>
                  </w:tcBorders>
                  <w:shd w:val="clear" w:color="auto" w:fill="7F3F98"/>
                </w:tcPr>
                <w:p w14:paraId="4262B8B5" w14:textId="77777777" w:rsidR="00767044" w:rsidRPr="00F7783F" w:rsidRDefault="00767044" w:rsidP="00F7783F">
                  <w:pPr>
                    <w:pStyle w:val="Tableheadingcondensed"/>
                    <w:jc w:val="center"/>
                    <w:rPr>
                      <w:rStyle w:val="Bold"/>
                    </w:rPr>
                  </w:pPr>
                  <w:r w:rsidRPr="00F7783F">
                    <w:rPr>
                      <w:rStyle w:val="Bold"/>
                    </w:rPr>
                    <w:t>Representational</w:t>
                  </w:r>
                </w:p>
              </w:tc>
              <w:tc>
                <w:tcPr>
                  <w:tcW w:w="2935" w:type="dxa"/>
                  <w:tcBorders>
                    <w:top w:val="single" w:sz="4" w:space="0" w:color="auto"/>
                    <w:left w:val="nil"/>
                    <w:bottom w:val="single" w:sz="4" w:space="0" w:color="auto"/>
                    <w:right w:val="nil"/>
                  </w:tcBorders>
                  <w:shd w:val="clear" w:color="auto" w:fill="7F3F98"/>
                </w:tcPr>
                <w:p w14:paraId="6054E1C7" w14:textId="77777777" w:rsidR="00767044" w:rsidRPr="00F7783F" w:rsidRDefault="00767044" w:rsidP="00F7783F">
                  <w:pPr>
                    <w:pStyle w:val="Tableheadingcondensed"/>
                    <w:jc w:val="center"/>
                    <w:rPr>
                      <w:rStyle w:val="Bold"/>
                    </w:rPr>
                  </w:pPr>
                  <w:r w:rsidRPr="00F7783F">
                    <w:rPr>
                      <w:rStyle w:val="Bold"/>
                    </w:rPr>
                    <w:t>Physical</w:t>
                  </w:r>
                </w:p>
              </w:tc>
              <w:tc>
                <w:tcPr>
                  <w:tcW w:w="2935" w:type="dxa"/>
                  <w:tcBorders>
                    <w:top w:val="single" w:sz="4" w:space="0" w:color="auto"/>
                    <w:left w:val="nil"/>
                    <w:bottom w:val="single" w:sz="4" w:space="0" w:color="auto"/>
                    <w:right w:val="single" w:sz="4" w:space="0" w:color="auto"/>
                  </w:tcBorders>
                  <w:shd w:val="clear" w:color="auto" w:fill="7F3F98"/>
                </w:tcPr>
                <w:p w14:paraId="336669F5" w14:textId="77777777" w:rsidR="00767044" w:rsidRPr="00F7783F" w:rsidRDefault="00767044" w:rsidP="00F7783F">
                  <w:pPr>
                    <w:pStyle w:val="Tableheadingcondensed"/>
                    <w:jc w:val="center"/>
                    <w:rPr>
                      <w:rStyle w:val="Bold"/>
                    </w:rPr>
                  </w:pPr>
                  <w:r w:rsidRPr="00F7783F">
                    <w:rPr>
                      <w:rStyle w:val="Bold"/>
                    </w:rPr>
                    <w:t>Digital</w:t>
                  </w:r>
                </w:p>
              </w:tc>
            </w:tr>
            <w:tr w:rsidR="00767044" w14:paraId="57728BEA" w14:textId="77777777" w:rsidTr="00AC5CE3">
              <w:tc>
                <w:tcPr>
                  <w:tcW w:w="2935" w:type="dxa"/>
                  <w:tcBorders>
                    <w:top w:val="single" w:sz="4" w:space="0" w:color="auto"/>
                    <w:left w:val="single" w:sz="4" w:space="0" w:color="auto"/>
                    <w:bottom w:val="single" w:sz="4" w:space="0" w:color="auto"/>
                    <w:right w:val="nil"/>
                  </w:tcBorders>
                </w:tcPr>
                <w:p w14:paraId="243FBF5E" w14:textId="77777777" w:rsidR="00767044" w:rsidRPr="00F7783F" w:rsidRDefault="00767044" w:rsidP="00F7783F">
                  <w:pPr>
                    <w:pStyle w:val="TablecondensedBullet"/>
                    <w:rPr>
                      <w:rFonts w:eastAsia="Arial"/>
                    </w:rPr>
                  </w:pPr>
                  <w:r w:rsidRPr="00F7783F">
                    <w:rPr>
                      <w:rFonts w:eastAsia="Arial"/>
                    </w:rPr>
                    <w:t>Models</w:t>
                  </w:r>
                </w:p>
                <w:p w14:paraId="3C9D4B7F" w14:textId="77777777" w:rsidR="00767044" w:rsidRPr="00F7783F" w:rsidRDefault="00767044" w:rsidP="00F7783F">
                  <w:pPr>
                    <w:pStyle w:val="TablecondensedBullet"/>
                    <w:rPr>
                      <w:rFonts w:eastAsia="Arial"/>
                    </w:rPr>
                  </w:pPr>
                  <w:r w:rsidRPr="00F7783F">
                    <w:rPr>
                      <w:rFonts w:eastAsia="Arial"/>
                    </w:rPr>
                    <w:t>Manipulatives</w:t>
                  </w:r>
                </w:p>
                <w:p w14:paraId="79661283" w14:textId="77777777" w:rsidR="00767044" w:rsidRPr="00F7783F" w:rsidRDefault="00767044" w:rsidP="00F7783F">
                  <w:pPr>
                    <w:pStyle w:val="TablecondensedBullet"/>
                    <w:rPr>
                      <w:rFonts w:eastAsia="Arial"/>
                    </w:rPr>
                  </w:pPr>
                  <w:r w:rsidRPr="00F7783F">
                    <w:rPr>
                      <w:rFonts w:eastAsia="Arial"/>
                    </w:rPr>
                    <w:lastRenderedPageBreak/>
                    <w:t>Scaffolds</w:t>
                  </w:r>
                </w:p>
                <w:p w14:paraId="66CD2E56" w14:textId="1F7BD1D8" w:rsidR="00767044" w:rsidRPr="00F7783F" w:rsidRDefault="00767044" w:rsidP="00F7783F">
                  <w:pPr>
                    <w:pStyle w:val="TablecondensedBullet"/>
                    <w:rPr>
                      <w:rFonts w:eastAsia="Arial"/>
                    </w:rPr>
                  </w:pPr>
                  <w:r w:rsidRPr="00F7783F">
                    <w:rPr>
                      <w:rFonts w:eastAsia="Arial"/>
                    </w:rPr>
                    <w:t>Worked examples</w:t>
                  </w:r>
                </w:p>
              </w:tc>
              <w:tc>
                <w:tcPr>
                  <w:tcW w:w="2935" w:type="dxa"/>
                  <w:tcBorders>
                    <w:top w:val="single" w:sz="4" w:space="0" w:color="auto"/>
                    <w:left w:val="nil"/>
                    <w:bottom w:val="single" w:sz="4" w:space="0" w:color="auto"/>
                    <w:right w:val="nil"/>
                  </w:tcBorders>
                </w:tcPr>
                <w:p w14:paraId="68779938" w14:textId="77777777" w:rsidR="00767044" w:rsidRPr="00F7783F" w:rsidRDefault="00767044" w:rsidP="00F7783F">
                  <w:pPr>
                    <w:pStyle w:val="TablecondensedBullet"/>
                    <w:rPr>
                      <w:rFonts w:eastAsia="Arial"/>
                    </w:rPr>
                  </w:pPr>
                  <w:r w:rsidRPr="00F7783F">
                    <w:rPr>
                      <w:rFonts w:eastAsia="Arial"/>
                    </w:rPr>
                    <w:lastRenderedPageBreak/>
                    <w:t>Word walls</w:t>
                  </w:r>
                </w:p>
                <w:p w14:paraId="4F3DDC79" w14:textId="77777777" w:rsidR="00767044" w:rsidRPr="00F7783F" w:rsidRDefault="00767044" w:rsidP="00F7783F">
                  <w:pPr>
                    <w:pStyle w:val="TablecondensedBullet"/>
                    <w:rPr>
                      <w:rFonts w:eastAsia="Arial"/>
                    </w:rPr>
                  </w:pPr>
                  <w:r w:rsidRPr="00F7783F">
                    <w:rPr>
                      <w:rFonts w:eastAsia="Arial"/>
                    </w:rPr>
                    <w:t>Placemats</w:t>
                  </w:r>
                </w:p>
                <w:p w14:paraId="133FF3B6" w14:textId="77777777" w:rsidR="00767044" w:rsidRPr="00F7783F" w:rsidRDefault="00767044" w:rsidP="00F7783F">
                  <w:pPr>
                    <w:pStyle w:val="TablecondensedBullet"/>
                    <w:rPr>
                      <w:rFonts w:eastAsia="Arial"/>
                    </w:rPr>
                  </w:pPr>
                  <w:r w:rsidRPr="00F7783F">
                    <w:rPr>
                      <w:rFonts w:eastAsia="Arial"/>
                    </w:rPr>
                    <w:lastRenderedPageBreak/>
                    <w:t>Graphical organisers</w:t>
                  </w:r>
                </w:p>
                <w:p w14:paraId="17755A39" w14:textId="3D8BA537" w:rsidR="00767044" w:rsidRPr="00F7783F" w:rsidRDefault="00767044" w:rsidP="00F7783F">
                  <w:pPr>
                    <w:pStyle w:val="TablecondensedBullet"/>
                    <w:rPr>
                      <w:rFonts w:eastAsia="Arial"/>
                    </w:rPr>
                  </w:pPr>
                  <w:r w:rsidRPr="00F7783F">
                    <w:rPr>
                      <w:rFonts w:eastAsia="Arial"/>
                    </w:rPr>
                    <w:t>Measuring equipment</w:t>
                  </w:r>
                </w:p>
                <w:p w14:paraId="0C12ECAA" w14:textId="77777777" w:rsidR="00767044" w:rsidRPr="00F7783F" w:rsidRDefault="00767044" w:rsidP="00F7783F">
                  <w:pPr>
                    <w:pStyle w:val="TablecondensedBullet"/>
                    <w:rPr>
                      <w:rFonts w:eastAsia="Arial"/>
                    </w:rPr>
                  </w:pPr>
                  <w:r w:rsidRPr="00F7783F">
                    <w:rPr>
                      <w:rFonts w:eastAsia="Arial"/>
                    </w:rPr>
                    <w:t>Calculator</w:t>
                  </w:r>
                </w:p>
              </w:tc>
              <w:tc>
                <w:tcPr>
                  <w:tcW w:w="2935" w:type="dxa"/>
                  <w:tcBorders>
                    <w:top w:val="single" w:sz="4" w:space="0" w:color="auto"/>
                    <w:left w:val="nil"/>
                    <w:bottom w:val="single" w:sz="4" w:space="0" w:color="auto"/>
                    <w:right w:val="single" w:sz="4" w:space="0" w:color="auto"/>
                  </w:tcBorders>
                </w:tcPr>
                <w:p w14:paraId="4D0DF2D3" w14:textId="77777777" w:rsidR="00767044" w:rsidRPr="00F7783F" w:rsidRDefault="00767044" w:rsidP="00F7783F">
                  <w:pPr>
                    <w:pStyle w:val="TablecondensedBullet"/>
                    <w:rPr>
                      <w:rFonts w:eastAsia="Arial"/>
                    </w:rPr>
                  </w:pPr>
                  <w:r w:rsidRPr="00F7783F">
                    <w:rPr>
                      <w:rFonts w:eastAsia="Arial"/>
                    </w:rPr>
                    <w:lastRenderedPageBreak/>
                    <w:t>Spreadsheet</w:t>
                  </w:r>
                </w:p>
                <w:p w14:paraId="2B2963EB" w14:textId="77777777" w:rsidR="00767044" w:rsidRPr="00F7783F" w:rsidRDefault="00767044" w:rsidP="00F7783F">
                  <w:pPr>
                    <w:pStyle w:val="TablecondensedBullet"/>
                    <w:rPr>
                      <w:rFonts w:eastAsia="Arial"/>
                    </w:rPr>
                  </w:pPr>
                  <w:r w:rsidRPr="00F7783F">
                    <w:rPr>
                      <w:rFonts w:eastAsia="Arial"/>
                    </w:rPr>
                    <w:t>Specific programs</w:t>
                  </w:r>
                </w:p>
                <w:p w14:paraId="6DEAEAFC" w14:textId="77777777" w:rsidR="00767044" w:rsidRPr="00F7783F" w:rsidRDefault="00767044" w:rsidP="00F7783F">
                  <w:pPr>
                    <w:pStyle w:val="TablecondensedBullet"/>
                    <w:rPr>
                      <w:rFonts w:eastAsia="Arial"/>
                    </w:rPr>
                  </w:pPr>
                  <w:r w:rsidRPr="00F7783F">
                    <w:rPr>
                      <w:rFonts w:eastAsia="Arial"/>
                    </w:rPr>
                    <w:lastRenderedPageBreak/>
                    <w:t>Specific apps</w:t>
                  </w:r>
                </w:p>
                <w:p w14:paraId="6845C3B9" w14:textId="6C2E0BE8" w:rsidR="00767044" w:rsidRPr="00F7783F" w:rsidRDefault="00767044" w:rsidP="00F7783F">
                  <w:pPr>
                    <w:pStyle w:val="TablecondensedBullet"/>
                    <w:rPr>
                      <w:rFonts w:eastAsia="Arial"/>
                    </w:rPr>
                  </w:pPr>
                  <w:r w:rsidRPr="00F7783F">
                    <w:rPr>
                      <w:rFonts w:eastAsia="Arial"/>
                    </w:rPr>
                    <w:t>Websites</w:t>
                  </w:r>
                </w:p>
              </w:tc>
            </w:tr>
          </w:tbl>
          <w:p w14:paraId="38E4497C" w14:textId="3013225F" w:rsidR="00767044" w:rsidRPr="00382F27" w:rsidRDefault="00767044" w:rsidP="00382F27">
            <w:pPr>
              <w:pStyle w:val="TablecondensedBold"/>
            </w:pPr>
            <w:r w:rsidRPr="00382F27">
              <w:lastRenderedPageBreak/>
              <w:t>Purpose:</w:t>
            </w:r>
          </w:p>
          <w:p w14:paraId="28E3F948" w14:textId="77777777" w:rsidR="00767044" w:rsidRPr="00382F27" w:rsidRDefault="00767044" w:rsidP="00382F27">
            <w:pPr>
              <w:pStyle w:val="TablecondensedBold"/>
              <w:spacing w:before="360"/>
            </w:pPr>
            <w:r w:rsidRPr="00382F27">
              <w:t>When to use:</w:t>
            </w:r>
          </w:p>
          <w:p w14:paraId="4CDF13D3" w14:textId="77777777" w:rsidR="00767044" w:rsidRPr="00382F27" w:rsidRDefault="00767044" w:rsidP="00382F27">
            <w:pPr>
              <w:pStyle w:val="TablecondensedBold"/>
              <w:spacing w:before="240"/>
            </w:pPr>
            <w:r w:rsidRPr="00382F27">
              <w:t xml:space="preserve">Accuracy: </w:t>
            </w:r>
          </w:p>
          <w:p w14:paraId="4CAB5297" w14:textId="5E6D8C34" w:rsidR="00767044" w:rsidRPr="00382F27" w:rsidRDefault="00767044" w:rsidP="00382F27">
            <w:pPr>
              <w:pStyle w:val="TablecondensedBold"/>
              <w:spacing w:before="360"/>
            </w:pPr>
            <w:r w:rsidRPr="00382F27">
              <w:t>Notes:</w:t>
            </w:r>
          </w:p>
          <w:p w14:paraId="1C3A4FA2" w14:textId="7C538119" w:rsidR="00767044" w:rsidRPr="00382F27" w:rsidRDefault="00767044" w:rsidP="00382F27">
            <w:pPr>
              <w:pStyle w:val="TablecondensedBold"/>
              <w:spacing w:before="360"/>
            </w:pPr>
            <w:r w:rsidRPr="00382F27">
              <w:t>Insert photo or link to resource here (Digital):</w:t>
            </w:r>
          </w:p>
          <w:p w14:paraId="14593E6B" w14:textId="736A760C" w:rsidR="00767044" w:rsidRPr="00382F27" w:rsidRDefault="00767044" w:rsidP="00382F27">
            <w:pPr>
              <w:pStyle w:val="TablecondensedBold"/>
              <w:spacing w:before="360"/>
            </w:pPr>
            <w:r w:rsidRPr="00382F27">
              <w:t>Insert photo of you or your group using the resource here (Physical/Representational):</w:t>
            </w:r>
          </w:p>
        </w:tc>
      </w:tr>
    </w:tbl>
    <w:p w14:paraId="57ABDD9B" w14:textId="77777777" w:rsidR="00767044" w:rsidRPr="0093348B" w:rsidRDefault="00767044" w:rsidP="00382F27">
      <w:pPr>
        <w:pStyle w:val="BodyText"/>
      </w:pPr>
    </w:p>
    <w:tbl>
      <w:tblPr>
        <w:tblStyle w:val="VCAAclosedtable"/>
        <w:tblW w:w="0" w:type="auto"/>
        <w:tblLook w:val="04A0" w:firstRow="1" w:lastRow="0" w:firstColumn="1" w:lastColumn="0" w:noHBand="0" w:noVBand="1"/>
      </w:tblPr>
      <w:tblGrid>
        <w:gridCol w:w="1575"/>
        <w:gridCol w:w="1815"/>
        <w:gridCol w:w="1876"/>
        <w:gridCol w:w="1765"/>
        <w:gridCol w:w="1747"/>
      </w:tblGrid>
      <w:tr w:rsidR="00767044" w:rsidRPr="00382F27" w14:paraId="47B4E2E7" w14:textId="77777777" w:rsidTr="00AC5CE3">
        <w:trPr>
          <w:cnfStyle w:val="100000000000" w:firstRow="1" w:lastRow="0" w:firstColumn="0" w:lastColumn="0" w:oddVBand="0" w:evenVBand="0" w:oddHBand="0" w:evenHBand="0" w:firstRowFirstColumn="0" w:firstRowLastColumn="0" w:lastRowFirstColumn="0" w:lastRowLastColumn="0"/>
        </w:trPr>
        <w:tc>
          <w:tcPr>
            <w:tcW w:w="8778" w:type="dxa"/>
            <w:gridSpan w:val="5"/>
            <w:shd w:val="clear" w:color="auto" w:fill="0076A3"/>
          </w:tcPr>
          <w:bookmarkEnd w:id="65"/>
          <w:p w14:paraId="77616A08" w14:textId="77777777" w:rsidR="00767044" w:rsidRPr="00382F27" w:rsidRDefault="00767044" w:rsidP="007A02BA">
            <w:pPr>
              <w:pStyle w:val="Tableheadingcondensed"/>
              <w:jc w:val="center"/>
            </w:pPr>
            <w:r w:rsidRPr="00382F27">
              <w:t>Step 3: Activity 3.2 Portfolio of evidence and mathematical toolkit</w:t>
            </w:r>
          </w:p>
          <w:p w14:paraId="6F2DB63B" w14:textId="3BC75233" w:rsidR="00767044" w:rsidRPr="00382F27" w:rsidRDefault="007A02BA" w:rsidP="007A02BA">
            <w:pPr>
              <w:pStyle w:val="Tableheadingcondensed"/>
              <w:jc w:val="center"/>
            </w:pPr>
            <w:r>
              <w:t>Student reflection</w:t>
            </w:r>
            <w:r w:rsidR="00767044" w:rsidRPr="00382F27">
              <w:t>: How well did you go with this step? (Please tick the box below)</w:t>
            </w:r>
          </w:p>
        </w:tc>
      </w:tr>
      <w:tr w:rsidR="00767044" w:rsidRPr="0093348B" w14:paraId="33FD3A99" w14:textId="77777777" w:rsidTr="00DA73B8">
        <w:trPr>
          <w:cnfStyle w:val="000000100000" w:firstRow="0" w:lastRow="0" w:firstColumn="0" w:lastColumn="0" w:oddVBand="0" w:evenVBand="0" w:oddHBand="1" w:evenHBand="0" w:firstRowFirstColumn="0" w:firstRowLastColumn="0" w:lastRowFirstColumn="0" w:lastRowLastColumn="0"/>
        </w:trPr>
        <w:tc>
          <w:tcPr>
            <w:tcW w:w="1575" w:type="dxa"/>
            <w:vAlign w:val="center"/>
          </w:tcPr>
          <w:p w14:paraId="0171A04C" w14:textId="77777777" w:rsidR="00767044" w:rsidRPr="002F3ADE" w:rsidRDefault="00DB0AC2" w:rsidP="00DA73B8">
            <w:pPr>
              <w:pStyle w:val="Tablecondensed"/>
              <w:jc w:val="center"/>
              <w:rPr>
                <w:rFonts w:eastAsia="Arial Narrow" w:cs="Arial Narrow"/>
              </w:rPr>
            </w:pPr>
            <w:sdt>
              <w:sdtPr>
                <w:rPr>
                  <w:color w:val="2B579A"/>
                  <w:shd w:val="clear" w:color="auto" w:fill="E6E6E6"/>
                </w:rPr>
                <w:id w:val="1725565173"/>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2F3ADE">
                  <w:rPr>
                    <w:rFonts w:ascii="Segoe UI Symbol" w:hAnsi="Segoe UI Symbol" w:cs="Segoe UI Symbol"/>
                  </w:rPr>
                  <w:t>☐</w:t>
                </w:r>
              </w:sdtContent>
            </w:sdt>
            <w:r w:rsidR="00767044" w:rsidRPr="002F3ADE">
              <w:t>Not Submitted</w:t>
            </w:r>
          </w:p>
        </w:tc>
        <w:tc>
          <w:tcPr>
            <w:tcW w:w="1815" w:type="dxa"/>
            <w:vAlign w:val="center"/>
          </w:tcPr>
          <w:p w14:paraId="7F1F380E" w14:textId="77777777" w:rsidR="00767044" w:rsidRPr="002F3ADE" w:rsidRDefault="00DB0AC2" w:rsidP="00DA73B8">
            <w:pPr>
              <w:pStyle w:val="Tablecondensed"/>
              <w:jc w:val="center"/>
              <w:rPr>
                <w:rFonts w:eastAsia="Arial Narrow" w:cs="Arial Narrow"/>
              </w:rPr>
            </w:pPr>
            <w:sdt>
              <w:sdtPr>
                <w:rPr>
                  <w:color w:val="2B579A"/>
                  <w:shd w:val="clear" w:color="auto" w:fill="E6E6E6"/>
                </w:rPr>
                <w:id w:val="-594706475"/>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2F3ADE">
                  <w:rPr>
                    <w:rFonts w:ascii="Segoe UI Symbol" w:hAnsi="Segoe UI Symbol" w:cs="Segoe UI Symbol"/>
                  </w:rPr>
                  <w:t>☐</w:t>
                </w:r>
              </w:sdtContent>
            </w:sdt>
            <w:r w:rsidR="00767044" w:rsidRPr="002F3ADE">
              <w:t>Beginning</w:t>
            </w:r>
          </w:p>
        </w:tc>
        <w:tc>
          <w:tcPr>
            <w:tcW w:w="1876" w:type="dxa"/>
            <w:vAlign w:val="center"/>
          </w:tcPr>
          <w:p w14:paraId="6BB676FB" w14:textId="77777777" w:rsidR="00767044" w:rsidRPr="002F3ADE"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635674166"/>
                <w14:checkbox>
                  <w14:checked w14:val="0"/>
                  <w14:checkedState w14:val="2612" w14:font="MS Gothic"/>
                  <w14:uncheckedState w14:val="2610" w14:font="MS Gothic"/>
                </w14:checkbox>
              </w:sdtPr>
              <w:sdtEndPr/>
              <w:sdtContent>
                <w:r w:rsidR="00767044" w:rsidRPr="002F3ADE">
                  <w:rPr>
                    <w:rFonts w:ascii="Segoe UI Symbol" w:eastAsia="MS Gothic" w:hAnsi="Segoe UI Symbol" w:cs="Segoe UI Symbol"/>
                    <w:lang w:val="en-AU"/>
                  </w:rPr>
                  <w:t>☐</w:t>
                </w:r>
              </w:sdtContent>
            </w:sdt>
            <w:r w:rsidR="00767044" w:rsidRPr="002F3ADE">
              <w:rPr>
                <w:lang w:val="en-AU"/>
              </w:rPr>
              <w:t>Consolidating</w:t>
            </w:r>
          </w:p>
        </w:tc>
        <w:tc>
          <w:tcPr>
            <w:tcW w:w="1765" w:type="dxa"/>
            <w:vAlign w:val="center"/>
          </w:tcPr>
          <w:p w14:paraId="51FF7730" w14:textId="77777777" w:rsidR="00767044" w:rsidRPr="002F3ADE"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258013882"/>
                <w14:checkbox>
                  <w14:checked w14:val="0"/>
                  <w14:checkedState w14:val="2612" w14:font="MS Gothic"/>
                  <w14:uncheckedState w14:val="2610" w14:font="MS Gothic"/>
                </w14:checkbox>
              </w:sdtPr>
              <w:sdtEndPr/>
              <w:sdtContent>
                <w:r w:rsidR="00767044" w:rsidRPr="002F3ADE">
                  <w:rPr>
                    <w:rFonts w:ascii="Segoe UI Symbol" w:eastAsia="MS Gothic" w:hAnsi="Segoe UI Symbol" w:cs="Segoe UI Symbol"/>
                    <w:lang w:val="en-AU"/>
                  </w:rPr>
                  <w:t>☐</w:t>
                </w:r>
              </w:sdtContent>
            </w:sdt>
            <w:r w:rsidR="00767044" w:rsidRPr="002F3ADE">
              <w:rPr>
                <w:lang w:val="en-AU"/>
              </w:rPr>
              <w:t>Achieving</w:t>
            </w:r>
          </w:p>
        </w:tc>
        <w:tc>
          <w:tcPr>
            <w:tcW w:w="1747" w:type="dxa"/>
            <w:vAlign w:val="center"/>
          </w:tcPr>
          <w:p w14:paraId="508C5DF4" w14:textId="77777777" w:rsidR="00767044" w:rsidRPr="002F3ADE"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934161658"/>
                <w14:checkbox>
                  <w14:checked w14:val="0"/>
                  <w14:checkedState w14:val="2612" w14:font="MS Gothic"/>
                  <w14:uncheckedState w14:val="2610" w14:font="MS Gothic"/>
                </w14:checkbox>
              </w:sdtPr>
              <w:sdtEndPr/>
              <w:sdtContent>
                <w:r w:rsidR="00767044" w:rsidRPr="002F3ADE">
                  <w:rPr>
                    <w:rFonts w:ascii="Segoe UI Symbol" w:eastAsia="MS Gothic" w:hAnsi="Segoe UI Symbol" w:cs="Segoe UI Symbol"/>
                    <w:lang w:val="en-AU"/>
                  </w:rPr>
                  <w:t>☐</w:t>
                </w:r>
              </w:sdtContent>
            </w:sdt>
            <w:r w:rsidR="00767044" w:rsidRPr="002F3ADE">
              <w:rPr>
                <w:lang w:val="en-AU"/>
              </w:rPr>
              <w:t>Excelling</w:t>
            </w:r>
          </w:p>
        </w:tc>
      </w:tr>
      <w:tr w:rsidR="00767044" w:rsidRPr="0093348B" w14:paraId="528A130F" w14:textId="77777777" w:rsidTr="00AC5CE3">
        <w:trPr>
          <w:cnfStyle w:val="000000010000" w:firstRow="0" w:lastRow="0" w:firstColumn="0" w:lastColumn="0" w:oddVBand="0" w:evenVBand="0" w:oddHBand="0" w:evenHBand="1" w:firstRowFirstColumn="0" w:firstRowLastColumn="0" w:lastRowFirstColumn="0" w:lastRowLastColumn="0"/>
        </w:trPr>
        <w:tc>
          <w:tcPr>
            <w:tcW w:w="8778" w:type="dxa"/>
            <w:gridSpan w:val="5"/>
          </w:tcPr>
          <w:p w14:paraId="14BDDB13" w14:textId="542CDC42" w:rsidR="00767044" w:rsidRPr="002F3ADE" w:rsidRDefault="007A02BA" w:rsidP="00382F27">
            <w:pPr>
              <w:pStyle w:val="Tablecondensed"/>
            </w:pPr>
            <w:r>
              <w:t>Student comment</w:t>
            </w:r>
            <w:r w:rsidR="00767044" w:rsidRPr="002F3ADE">
              <w:t xml:space="preserve"> (</w:t>
            </w:r>
            <w:r w:rsidR="00F7783F">
              <w:t>o</w:t>
            </w:r>
            <w:r w:rsidR="00767044" w:rsidRPr="002F3ADE">
              <w:t>ptional):</w:t>
            </w:r>
          </w:p>
        </w:tc>
      </w:tr>
      <w:tr w:rsidR="00767044" w:rsidRPr="00382F27" w14:paraId="1C51BF2C" w14:textId="77777777" w:rsidTr="00AC5CE3">
        <w:trPr>
          <w:cnfStyle w:val="000000100000" w:firstRow="0" w:lastRow="0" w:firstColumn="0" w:lastColumn="0" w:oddVBand="0" w:evenVBand="0" w:oddHBand="1" w:evenHBand="0" w:firstRowFirstColumn="0" w:firstRowLastColumn="0" w:lastRowFirstColumn="0" w:lastRowLastColumn="0"/>
        </w:trPr>
        <w:tc>
          <w:tcPr>
            <w:tcW w:w="8778" w:type="dxa"/>
            <w:gridSpan w:val="5"/>
            <w:shd w:val="clear" w:color="auto" w:fill="0076A3"/>
          </w:tcPr>
          <w:p w14:paraId="160A1845" w14:textId="188FF368" w:rsidR="00767044" w:rsidRPr="00382F27" w:rsidRDefault="007A02BA" w:rsidP="007A02BA">
            <w:pPr>
              <w:pStyle w:val="Tableheadingcondensed"/>
              <w:jc w:val="center"/>
              <w:rPr>
                <w:b/>
                <w:bCs/>
              </w:rPr>
            </w:pPr>
            <w:r>
              <w:rPr>
                <w:b/>
                <w:bCs/>
              </w:rPr>
              <w:t>Teacher feedback</w:t>
            </w:r>
          </w:p>
        </w:tc>
      </w:tr>
      <w:tr w:rsidR="00767044" w:rsidRPr="0093348B" w14:paraId="117130DF" w14:textId="77777777" w:rsidTr="00DA73B8">
        <w:trPr>
          <w:cnfStyle w:val="000000010000" w:firstRow="0" w:lastRow="0" w:firstColumn="0" w:lastColumn="0" w:oddVBand="0" w:evenVBand="0" w:oddHBand="0" w:evenHBand="1" w:firstRowFirstColumn="0" w:firstRowLastColumn="0" w:lastRowFirstColumn="0" w:lastRowLastColumn="0"/>
        </w:trPr>
        <w:tc>
          <w:tcPr>
            <w:tcW w:w="1575" w:type="dxa"/>
            <w:vAlign w:val="center"/>
          </w:tcPr>
          <w:p w14:paraId="071FC5FE" w14:textId="77777777" w:rsidR="00767044" w:rsidRPr="002F3ADE" w:rsidRDefault="00DB0AC2" w:rsidP="00DA73B8">
            <w:pPr>
              <w:pStyle w:val="Tablecondensed"/>
              <w:jc w:val="center"/>
              <w:rPr>
                <w:rFonts w:eastAsia="Arial Narrow" w:cs="Arial Narrow"/>
                <w:lang w:val="en-AU"/>
              </w:rPr>
            </w:pPr>
            <w:sdt>
              <w:sdtPr>
                <w:rPr>
                  <w:color w:val="2B579A"/>
                  <w:shd w:val="clear" w:color="auto" w:fill="E6E6E6"/>
                </w:rPr>
                <w:id w:val="1326625947"/>
                <w14:checkbox>
                  <w14:checked w14:val="0"/>
                  <w14:checkedState w14:val="2612" w14:font="MS Gothic"/>
                  <w14:uncheckedState w14:val="2610" w14:font="MS Gothic"/>
                </w14:checkbox>
              </w:sdtPr>
              <w:sdtEndPr/>
              <w:sdtContent>
                <w:r w:rsidR="00767044" w:rsidRPr="002F3ADE">
                  <w:rPr>
                    <w:rFonts w:ascii="Segoe UI Symbol" w:hAnsi="Segoe UI Symbol" w:cs="Segoe UI Symbol"/>
                  </w:rPr>
                  <w:t>☐</w:t>
                </w:r>
              </w:sdtContent>
            </w:sdt>
            <w:r w:rsidR="00767044" w:rsidRPr="002F3ADE">
              <w:t>Not Submitted</w:t>
            </w:r>
          </w:p>
        </w:tc>
        <w:tc>
          <w:tcPr>
            <w:tcW w:w="1815" w:type="dxa"/>
            <w:vAlign w:val="center"/>
          </w:tcPr>
          <w:p w14:paraId="68FB4DEE" w14:textId="77777777" w:rsidR="00767044" w:rsidRPr="002F3ADE" w:rsidRDefault="00DB0AC2" w:rsidP="00DA73B8">
            <w:pPr>
              <w:pStyle w:val="Tablecondensed"/>
              <w:jc w:val="center"/>
              <w:rPr>
                <w:rFonts w:eastAsia="Arial Narrow" w:cs="Arial Narrow"/>
                <w:lang w:val="en-AU"/>
              </w:rPr>
            </w:pPr>
            <w:sdt>
              <w:sdtPr>
                <w:rPr>
                  <w:color w:val="2B579A"/>
                  <w:shd w:val="clear" w:color="auto" w:fill="E6E6E6"/>
                </w:rPr>
                <w:id w:val="-159320421"/>
                <w14:checkbox>
                  <w14:checked w14:val="0"/>
                  <w14:checkedState w14:val="2612" w14:font="MS Gothic"/>
                  <w14:uncheckedState w14:val="2610" w14:font="MS Gothic"/>
                </w14:checkbox>
              </w:sdtPr>
              <w:sdtEndPr/>
              <w:sdtContent>
                <w:r w:rsidR="00767044" w:rsidRPr="002F3ADE">
                  <w:rPr>
                    <w:rFonts w:ascii="Segoe UI Symbol" w:hAnsi="Segoe UI Symbol" w:cs="Segoe UI Symbol"/>
                  </w:rPr>
                  <w:t>☐</w:t>
                </w:r>
              </w:sdtContent>
            </w:sdt>
            <w:r w:rsidR="00767044" w:rsidRPr="002F3ADE">
              <w:t>Beginning</w:t>
            </w:r>
          </w:p>
        </w:tc>
        <w:tc>
          <w:tcPr>
            <w:tcW w:w="1876" w:type="dxa"/>
            <w:tcBorders>
              <w:bottom w:val="single" w:sz="4" w:space="0" w:color="auto"/>
            </w:tcBorders>
            <w:vAlign w:val="center"/>
          </w:tcPr>
          <w:p w14:paraId="0BE98732" w14:textId="77777777" w:rsidR="00767044" w:rsidRPr="002F3ADE"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374588293"/>
                <w14:checkbox>
                  <w14:checked w14:val="0"/>
                  <w14:checkedState w14:val="2612" w14:font="MS Gothic"/>
                  <w14:uncheckedState w14:val="2610" w14:font="MS Gothic"/>
                </w14:checkbox>
              </w:sdtPr>
              <w:sdtEndPr/>
              <w:sdtContent>
                <w:r w:rsidR="00767044" w:rsidRPr="002F3ADE">
                  <w:rPr>
                    <w:rFonts w:ascii="Segoe UI Symbol" w:eastAsia="MS Gothic" w:hAnsi="Segoe UI Symbol" w:cs="Segoe UI Symbol"/>
                    <w:lang w:val="en-AU"/>
                  </w:rPr>
                  <w:t>☐</w:t>
                </w:r>
              </w:sdtContent>
            </w:sdt>
            <w:r w:rsidR="00767044" w:rsidRPr="002F3ADE">
              <w:rPr>
                <w:lang w:val="en-AU"/>
              </w:rPr>
              <w:t>Consolidating</w:t>
            </w:r>
          </w:p>
        </w:tc>
        <w:tc>
          <w:tcPr>
            <w:tcW w:w="1765" w:type="dxa"/>
            <w:vAlign w:val="center"/>
          </w:tcPr>
          <w:p w14:paraId="18F43394" w14:textId="77777777" w:rsidR="00767044" w:rsidRPr="002F3ADE"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724946528"/>
                <w14:checkbox>
                  <w14:checked w14:val="0"/>
                  <w14:checkedState w14:val="2612" w14:font="MS Gothic"/>
                  <w14:uncheckedState w14:val="2610" w14:font="MS Gothic"/>
                </w14:checkbox>
              </w:sdtPr>
              <w:sdtEndPr/>
              <w:sdtContent>
                <w:r w:rsidR="00767044" w:rsidRPr="002F3ADE">
                  <w:rPr>
                    <w:rFonts w:ascii="Segoe UI Symbol" w:eastAsia="MS Gothic" w:hAnsi="Segoe UI Symbol" w:cs="Segoe UI Symbol"/>
                    <w:lang w:val="en-AU"/>
                  </w:rPr>
                  <w:t>☐</w:t>
                </w:r>
              </w:sdtContent>
            </w:sdt>
            <w:r w:rsidR="00767044" w:rsidRPr="002F3ADE">
              <w:rPr>
                <w:lang w:val="en-AU"/>
              </w:rPr>
              <w:t>Achieving</w:t>
            </w:r>
          </w:p>
        </w:tc>
        <w:tc>
          <w:tcPr>
            <w:tcW w:w="1747" w:type="dxa"/>
            <w:vAlign w:val="center"/>
          </w:tcPr>
          <w:p w14:paraId="6B6B60E5" w14:textId="77777777" w:rsidR="00767044" w:rsidRPr="002F3ADE"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604103235"/>
                <w14:checkbox>
                  <w14:checked w14:val="0"/>
                  <w14:checkedState w14:val="2612" w14:font="MS Gothic"/>
                  <w14:uncheckedState w14:val="2610" w14:font="MS Gothic"/>
                </w14:checkbox>
              </w:sdtPr>
              <w:sdtEndPr/>
              <w:sdtContent>
                <w:r w:rsidR="00767044" w:rsidRPr="002F3ADE">
                  <w:rPr>
                    <w:rFonts w:ascii="Segoe UI Symbol" w:eastAsia="MS Gothic" w:hAnsi="Segoe UI Symbol" w:cs="Segoe UI Symbol"/>
                    <w:lang w:val="en-AU"/>
                  </w:rPr>
                  <w:t>☐</w:t>
                </w:r>
              </w:sdtContent>
            </w:sdt>
            <w:r w:rsidR="00767044" w:rsidRPr="002F3ADE">
              <w:rPr>
                <w:lang w:val="en-AU"/>
              </w:rPr>
              <w:t>Excelling</w:t>
            </w:r>
          </w:p>
        </w:tc>
      </w:tr>
      <w:tr w:rsidR="00767044" w:rsidRPr="0093348B" w14:paraId="1FEAAA08" w14:textId="77777777" w:rsidTr="00AC5CE3">
        <w:trPr>
          <w:cnfStyle w:val="000000100000" w:firstRow="0" w:lastRow="0" w:firstColumn="0" w:lastColumn="0" w:oddVBand="0" w:evenVBand="0" w:oddHBand="1" w:evenHBand="0" w:firstRowFirstColumn="0" w:firstRowLastColumn="0" w:lastRowFirstColumn="0" w:lastRowLastColumn="0"/>
        </w:trPr>
        <w:tc>
          <w:tcPr>
            <w:tcW w:w="1575" w:type="dxa"/>
          </w:tcPr>
          <w:p w14:paraId="3E6CA245" w14:textId="717CC7E2" w:rsidR="00767044" w:rsidRPr="00F7783F" w:rsidRDefault="00767044" w:rsidP="00F7783F">
            <w:pPr>
              <w:pStyle w:val="Tablecondensed"/>
            </w:pPr>
            <w:r w:rsidRPr="00F7783F">
              <w:rPr>
                <w:rStyle w:val="Bold"/>
              </w:rPr>
              <w:t>Not Submitted:</w:t>
            </w:r>
            <w:r w:rsidRPr="00F7783F">
              <w:t xml:space="preserve"> No work has been submitted or attempted for this activity.</w:t>
            </w:r>
          </w:p>
        </w:tc>
        <w:tc>
          <w:tcPr>
            <w:tcW w:w="1815" w:type="dxa"/>
          </w:tcPr>
          <w:p w14:paraId="689A00F0" w14:textId="77777777" w:rsidR="00767044" w:rsidRPr="00F7783F" w:rsidRDefault="00767044" w:rsidP="00F7783F">
            <w:pPr>
              <w:pStyle w:val="Tablecondensed"/>
            </w:pPr>
            <w:r w:rsidRPr="00F7783F">
              <w:rPr>
                <w:rStyle w:val="Bold"/>
              </w:rPr>
              <w:t>Beginning:</w:t>
            </w:r>
            <w:r w:rsidRPr="00F7783F">
              <w:t xml:space="preserve"> You have, with your group, attempted some parts of this task. To bump it up, complete all required parts of this activity with basic responses.</w:t>
            </w:r>
          </w:p>
        </w:tc>
        <w:tc>
          <w:tcPr>
            <w:tcW w:w="1876" w:type="dxa"/>
            <w:tcBorders>
              <w:bottom w:val="nil"/>
            </w:tcBorders>
          </w:tcPr>
          <w:p w14:paraId="7722E926" w14:textId="232F87E3" w:rsidR="00767044" w:rsidRPr="00F7783F" w:rsidRDefault="00767044" w:rsidP="00F7783F">
            <w:pPr>
              <w:pStyle w:val="Tablecondensed"/>
            </w:pPr>
            <w:r w:rsidRPr="00F7783F">
              <w:rPr>
                <w:rStyle w:val="Bold"/>
              </w:rPr>
              <w:t>Consolidating:</w:t>
            </w:r>
            <w:r w:rsidRPr="00F7783F">
              <w:t xml:space="preserve"> You have, with your group, provided basic responses to most</w:t>
            </w:r>
            <w:r w:rsidR="00382F27" w:rsidRPr="00F7783F">
              <w:t xml:space="preserve"> </w:t>
            </w:r>
            <w:r w:rsidRPr="00F7783F">
              <w:t xml:space="preserve">parts of the portfolio of evidence and mathematical toolkit. You have, with your group, created a portfolio of evidence includes a piece of evidence for most weeks from each group member. The group portfolio of evidence is laid out clearly. Your teacher can see what actions have been taken by each person individually and as a team. You have created a mathematical toolkit that contains a basic overview of several numeracy skills that </w:t>
            </w:r>
            <w:r w:rsidRPr="00F7783F">
              <w:lastRenderedPageBreak/>
              <w:t>your group needed for this project. To bump it up, add more information and details to the portfolio of evidence and mathematical toolkit. This includes more examples and evidence of actions (both individually and as a group).</w:t>
            </w:r>
          </w:p>
        </w:tc>
        <w:tc>
          <w:tcPr>
            <w:tcW w:w="1765" w:type="dxa"/>
          </w:tcPr>
          <w:p w14:paraId="11576193" w14:textId="77777777" w:rsidR="00767044" w:rsidRPr="00F7783F" w:rsidRDefault="00767044" w:rsidP="00F7783F">
            <w:pPr>
              <w:pStyle w:val="Tablecondensed"/>
            </w:pPr>
            <w:r w:rsidRPr="00F7783F">
              <w:rPr>
                <w:rStyle w:val="Bold"/>
              </w:rPr>
              <w:lastRenderedPageBreak/>
              <w:t>Achieving:</w:t>
            </w:r>
            <w:r w:rsidRPr="00F7783F">
              <w:t xml:space="preserve"> You have, with your group, provided basic responses to all parts of the group portfolio of evidence and mathematical toolkit. You have, with your group, created a portfolio of evidence that includes several pieces of evidence for most weeks from each group member. The group portfolio of evidence is laid out clearly. Your teacher can see what actions have been taken by each person individually and as a team. You have created a mathematical toolkit containing a detailed overview of several </w:t>
            </w:r>
            <w:r w:rsidRPr="00F7783F">
              <w:lastRenderedPageBreak/>
              <w:t>numeracy skills that my group needed for this project. To bump it up, add more information and details to the portfolio of evidence and mathematical toolkit. This includes more examples and evidence of actions (both individually and as a group).</w:t>
            </w:r>
          </w:p>
        </w:tc>
        <w:tc>
          <w:tcPr>
            <w:tcW w:w="1747" w:type="dxa"/>
          </w:tcPr>
          <w:p w14:paraId="60470729" w14:textId="77777777" w:rsidR="00767044" w:rsidRPr="00F7783F" w:rsidRDefault="00767044" w:rsidP="00F7783F">
            <w:pPr>
              <w:pStyle w:val="Tablecondensed"/>
            </w:pPr>
            <w:r w:rsidRPr="00F7783F">
              <w:rPr>
                <w:rStyle w:val="Bold"/>
              </w:rPr>
              <w:lastRenderedPageBreak/>
              <w:t>Excelling:</w:t>
            </w:r>
            <w:r w:rsidRPr="00F7783F">
              <w:t xml:space="preserve"> You have provided detailed responses to all parts of the group portfolio of evidence and mathematical toolkit. You have, with your group, created a portfolio of evidence that includes a range of evidence for every week from each group member. The portfolio of evidence is laid out clearly and the audience can see what actions have been taken both individually and as a team. You have created a mathematical toolkit that contains a detailed overview of a range of numeracy </w:t>
            </w:r>
            <w:r w:rsidRPr="00F7783F">
              <w:lastRenderedPageBreak/>
              <w:t>skills that the group needed for this project. Excellent work!</w:t>
            </w:r>
          </w:p>
        </w:tc>
      </w:tr>
      <w:tr w:rsidR="00767044" w:rsidRPr="0093348B" w14:paraId="247AC45C" w14:textId="77777777" w:rsidTr="00AC5CE3">
        <w:trPr>
          <w:cnfStyle w:val="000000010000" w:firstRow="0" w:lastRow="0" w:firstColumn="0" w:lastColumn="0" w:oddVBand="0" w:evenVBand="0" w:oddHBand="0" w:evenHBand="1" w:firstRowFirstColumn="0" w:firstRowLastColumn="0" w:lastRowFirstColumn="0" w:lastRowLastColumn="0"/>
        </w:trPr>
        <w:tc>
          <w:tcPr>
            <w:tcW w:w="8778" w:type="dxa"/>
            <w:gridSpan w:val="5"/>
          </w:tcPr>
          <w:p w14:paraId="0889AB3C" w14:textId="4DC0BBDD" w:rsidR="00767044" w:rsidRPr="0093348B" w:rsidRDefault="007A02BA" w:rsidP="00382F27">
            <w:pPr>
              <w:pStyle w:val="Tablecondensed"/>
              <w:rPr>
                <w:color w:val="000000"/>
              </w:rPr>
            </w:pPr>
            <w:r>
              <w:lastRenderedPageBreak/>
              <w:t>Teacher comment</w:t>
            </w:r>
            <w:r w:rsidR="00767044" w:rsidRPr="0093348B">
              <w:t>:</w:t>
            </w:r>
          </w:p>
        </w:tc>
      </w:tr>
    </w:tbl>
    <w:p w14:paraId="14CBD3AB" w14:textId="77777777" w:rsidR="00767044" w:rsidRPr="00906804" w:rsidRDefault="00767044" w:rsidP="00382F27">
      <w:pPr>
        <w:pStyle w:val="Heading3"/>
      </w:pPr>
      <w:bookmarkStart w:id="66" w:name="_Toc212215025"/>
      <w:bookmarkStart w:id="67" w:name="_Toc183614505"/>
      <w:bookmarkStart w:id="68" w:name="_Toc193292055"/>
      <w:r w:rsidRPr="00906804">
        <w:t>Have you completed the following activities for Step 3: Act?</w:t>
      </w:r>
      <w:bookmarkEnd w:id="66"/>
      <w:r w:rsidRPr="00906804">
        <w:t xml:space="preserve"> </w:t>
      </w:r>
      <w:bookmarkEnd w:id="67"/>
      <w:bookmarkEnd w:id="68"/>
    </w:p>
    <w:tbl>
      <w:tblPr>
        <w:tblStyle w:val="VCAAclosedtable"/>
        <w:tblW w:w="0" w:type="auto"/>
        <w:jc w:val="center"/>
        <w:tblLook w:val="04A0" w:firstRow="1" w:lastRow="0" w:firstColumn="1" w:lastColumn="0" w:noHBand="0" w:noVBand="1"/>
      </w:tblPr>
      <w:tblGrid>
        <w:gridCol w:w="8917"/>
      </w:tblGrid>
      <w:tr w:rsidR="00767044" w:rsidRPr="00382F27" w14:paraId="64962CBA" w14:textId="77777777" w:rsidTr="00DA73B8">
        <w:trPr>
          <w:cnfStyle w:val="100000000000" w:firstRow="1" w:lastRow="0" w:firstColumn="0" w:lastColumn="0" w:oddVBand="0" w:evenVBand="0" w:oddHBand="0" w:evenHBand="0" w:firstRowFirstColumn="0" w:firstRowLastColumn="0" w:lastRowFirstColumn="0" w:lastRowLastColumn="0"/>
          <w:jc w:val="center"/>
        </w:trPr>
        <w:tc>
          <w:tcPr>
            <w:tcW w:w="8917" w:type="dxa"/>
            <w:shd w:val="clear" w:color="auto" w:fill="0076A3"/>
          </w:tcPr>
          <w:p w14:paraId="6A83FD38" w14:textId="77777777" w:rsidR="00767044" w:rsidRPr="00382F27" w:rsidRDefault="00767044" w:rsidP="00382F27">
            <w:pPr>
              <w:pStyle w:val="Tableheadingcondensed"/>
              <w:jc w:val="center"/>
            </w:pPr>
            <w:r w:rsidRPr="00382F27">
              <w:t>Task checklist</w:t>
            </w:r>
          </w:p>
        </w:tc>
      </w:tr>
      <w:tr w:rsidR="00767044" w14:paraId="2DEC807C" w14:textId="77777777" w:rsidTr="00DA73B8">
        <w:trPr>
          <w:cnfStyle w:val="000000100000" w:firstRow="0" w:lastRow="0" w:firstColumn="0" w:lastColumn="0" w:oddVBand="0" w:evenVBand="0" w:oddHBand="1" w:evenHBand="0" w:firstRowFirstColumn="0" w:firstRowLastColumn="0" w:lastRowFirstColumn="0" w:lastRowLastColumn="0"/>
          <w:trHeight w:val="1197"/>
          <w:jc w:val="center"/>
        </w:trPr>
        <w:tc>
          <w:tcPr>
            <w:tcW w:w="8917" w:type="dxa"/>
          </w:tcPr>
          <w:p w14:paraId="703EBE2C" w14:textId="13D9CF38" w:rsidR="00767044" w:rsidRPr="00737003" w:rsidRDefault="00767044" w:rsidP="00382F27">
            <w:pPr>
              <w:pStyle w:val="Tablecondensed"/>
              <w:rPr>
                <w:lang w:eastAsia="en-AU"/>
              </w:rPr>
            </w:pPr>
            <w:r>
              <w:rPr>
                <w:lang w:eastAsia="en-AU"/>
              </w:rPr>
              <w:t>Before moving onto Step 4: Adapt, s</w:t>
            </w:r>
            <w:r w:rsidRPr="00646A6D">
              <w:rPr>
                <w:lang w:eastAsia="en-AU"/>
              </w:rPr>
              <w:t xml:space="preserve">tudents will </w:t>
            </w:r>
            <w:r>
              <w:rPr>
                <w:lang w:eastAsia="en-AU"/>
              </w:rPr>
              <w:t xml:space="preserve">have </w:t>
            </w:r>
            <w:r w:rsidRPr="00646A6D">
              <w:rPr>
                <w:lang w:eastAsia="en-AU"/>
              </w:rPr>
              <w:t>complete</w:t>
            </w:r>
            <w:r>
              <w:rPr>
                <w:lang w:eastAsia="en-AU"/>
              </w:rPr>
              <w:t>d</w:t>
            </w:r>
            <w:r w:rsidRPr="00646A6D">
              <w:rPr>
                <w:lang w:eastAsia="en-AU"/>
              </w:rPr>
              <w:t xml:space="preserve"> the following for </w:t>
            </w:r>
            <w:r>
              <w:rPr>
                <w:lang w:eastAsia="en-AU"/>
              </w:rPr>
              <w:t>Step 3: Act</w:t>
            </w:r>
            <w:r>
              <w:rPr>
                <w:rFonts w:eastAsia="Times New Roman"/>
                <w:lang w:eastAsia="en-AU"/>
              </w:rPr>
              <w:t>.</w:t>
            </w:r>
          </w:p>
          <w:p w14:paraId="32129FB0" w14:textId="3BDC774E" w:rsidR="00767044" w:rsidRPr="00F7783F" w:rsidRDefault="00DB0AC2" w:rsidP="00F7783F">
            <w:pPr>
              <w:pStyle w:val="Tablecondensed"/>
            </w:pPr>
            <w:sdt>
              <w:sdtPr>
                <w:id w:val="1934322360"/>
                <w14:checkbox>
                  <w14:checked w14:val="0"/>
                  <w14:checkedState w14:val="2612" w14:font="MS Gothic"/>
                  <w14:uncheckedState w14:val="2610" w14:font="MS Gothic"/>
                </w14:checkbox>
              </w:sdtPr>
              <w:sdtEndPr/>
              <w:sdtContent>
                <w:r w:rsidR="00767044" w:rsidRPr="00F7783F">
                  <w:rPr>
                    <w:rFonts w:ascii="Segoe UI Symbol" w:hAnsi="Segoe UI Symbol" w:cs="Segoe UI Symbol"/>
                  </w:rPr>
                  <w:t>☐</w:t>
                </w:r>
              </w:sdtContent>
            </w:sdt>
            <w:r w:rsidR="00767044" w:rsidRPr="00F7783F">
              <w:rPr>
                <w:rStyle w:val="contentcontrolboundarysink"/>
              </w:rPr>
              <w:t xml:space="preserve"> </w:t>
            </w:r>
            <w:r w:rsidR="00767044" w:rsidRPr="00F7783F">
              <w:t>Activity 3.1 Weekly evidence record</w:t>
            </w:r>
          </w:p>
          <w:p w14:paraId="788F563E" w14:textId="7D0820BA" w:rsidR="00767044" w:rsidRPr="00382F27" w:rsidRDefault="00DB0AC2" w:rsidP="00F7783F">
            <w:pPr>
              <w:pStyle w:val="Tablecondensed"/>
              <w:rPr>
                <w:lang w:eastAsia="en-AU"/>
              </w:rPr>
            </w:pPr>
            <w:sdt>
              <w:sdtPr>
                <w:id w:val="1687478528"/>
                <w14:checkbox>
                  <w14:checked w14:val="0"/>
                  <w14:checkedState w14:val="2612" w14:font="MS Gothic"/>
                  <w14:uncheckedState w14:val="2610" w14:font="MS Gothic"/>
                </w14:checkbox>
              </w:sdtPr>
              <w:sdtEndPr/>
              <w:sdtContent>
                <w:r w:rsidR="00767044" w:rsidRPr="00F7783F">
                  <w:rPr>
                    <w:rFonts w:ascii="Segoe UI Symbol" w:hAnsi="Segoe UI Symbol" w:cs="Segoe UI Symbol"/>
                  </w:rPr>
                  <w:t>☐</w:t>
                </w:r>
              </w:sdtContent>
            </w:sdt>
            <w:r w:rsidR="00767044" w:rsidRPr="00F7783F">
              <w:rPr>
                <w:rStyle w:val="contentcontrolboundarysink"/>
              </w:rPr>
              <w:t xml:space="preserve"> </w:t>
            </w:r>
            <w:r w:rsidR="00767044" w:rsidRPr="00F7783F">
              <w:t>Activity 3.2 Portfolio of evidence and mathematical toolkit</w:t>
            </w:r>
          </w:p>
        </w:tc>
      </w:tr>
    </w:tbl>
    <w:p w14:paraId="3D11CF28" w14:textId="6808ED00" w:rsidR="00767044" w:rsidRPr="00711D9D" w:rsidRDefault="00767044" w:rsidP="00711D9D">
      <w:pPr>
        <w:pStyle w:val="Heading1"/>
      </w:pPr>
      <w:bookmarkStart w:id="69" w:name="_Toc211332724"/>
      <w:bookmarkStart w:id="70" w:name="_Toc212215026"/>
      <w:bookmarkStart w:id="71" w:name="_Hlk199935992"/>
      <w:bookmarkEnd w:id="61"/>
      <w:r w:rsidRPr="00711D9D">
        <w:t>Step 4: Adapt</w:t>
      </w:r>
      <w:bookmarkEnd w:id="69"/>
      <w:bookmarkEnd w:id="70"/>
    </w:p>
    <w:tbl>
      <w:tblPr>
        <w:tblStyle w:val="VCAAclosedtable"/>
        <w:tblW w:w="0" w:type="auto"/>
        <w:jc w:val="center"/>
        <w:tblLook w:val="04A0" w:firstRow="1" w:lastRow="0" w:firstColumn="1" w:lastColumn="0" w:noHBand="0" w:noVBand="1"/>
      </w:tblPr>
      <w:tblGrid>
        <w:gridCol w:w="9017"/>
      </w:tblGrid>
      <w:tr w:rsidR="00767044" w:rsidRPr="000B19E6" w14:paraId="474DA79F" w14:textId="77777777" w:rsidTr="00AC5CE3">
        <w:trPr>
          <w:cnfStyle w:val="100000000000" w:firstRow="1" w:lastRow="0" w:firstColumn="0" w:lastColumn="0" w:oddVBand="0" w:evenVBand="0" w:oddHBand="0" w:evenHBand="0" w:firstRowFirstColumn="0" w:firstRowLastColumn="0" w:lastRowFirstColumn="0" w:lastRowLastColumn="0"/>
          <w:jc w:val="center"/>
        </w:trPr>
        <w:tc>
          <w:tcPr>
            <w:tcW w:w="8770" w:type="dxa"/>
            <w:tcBorders>
              <w:bottom w:val="single" w:sz="4" w:space="0" w:color="auto"/>
            </w:tcBorders>
            <w:shd w:val="clear" w:color="auto" w:fill="0076A3"/>
          </w:tcPr>
          <w:p w14:paraId="6F450E97" w14:textId="77777777" w:rsidR="00767044" w:rsidRPr="000B19E6" w:rsidRDefault="00767044" w:rsidP="00AC5CE3">
            <w:pPr>
              <w:pStyle w:val="VCAAtableheadingnarrow"/>
              <w:spacing w:line="240" w:lineRule="auto"/>
              <w:jc w:val="center"/>
              <w:rPr>
                <w:rFonts w:eastAsia="Arial Narrow" w:cs="Arial Narrow"/>
                <w:lang w:val="en-AU"/>
              </w:rPr>
            </w:pPr>
            <w:r w:rsidRPr="000B19E6">
              <w:rPr>
                <w:rFonts w:eastAsia="Arial Narrow" w:cs="Arial Narrow"/>
                <w:lang w:val="en-AU"/>
              </w:rPr>
              <w:t xml:space="preserve">Task </w:t>
            </w:r>
            <w:r>
              <w:rPr>
                <w:rFonts w:eastAsia="Arial Narrow" w:cs="Arial Narrow"/>
                <w:lang w:val="en-AU"/>
              </w:rPr>
              <w:t>c</w:t>
            </w:r>
            <w:r w:rsidRPr="000B19E6">
              <w:rPr>
                <w:rFonts w:eastAsia="Arial Narrow" w:cs="Arial Narrow"/>
                <w:lang w:val="en-AU"/>
              </w:rPr>
              <w:t>hecklist</w:t>
            </w:r>
          </w:p>
        </w:tc>
      </w:tr>
      <w:tr w:rsidR="00767044" w:rsidRPr="000B19E6" w14:paraId="477CA31C" w14:textId="77777777" w:rsidTr="00AC5CE3">
        <w:trPr>
          <w:cnfStyle w:val="000000100000" w:firstRow="0" w:lastRow="0" w:firstColumn="0" w:lastColumn="0" w:oddVBand="0" w:evenVBand="0" w:oddHBand="1" w:evenHBand="0" w:firstRowFirstColumn="0" w:firstRowLastColumn="0" w:lastRowFirstColumn="0" w:lastRowLastColumn="0"/>
          <w:trHeight w:val="1907"/>
          <w:jc w:val="center"/>
        </w:trPr>
        <w:tc>
          <w:tcPr>
            <w:tcW w:w="0" w:type="dxa"/>
            <w:tcBorders>
              <w:bottom w:val="single" w:sz="4" w:space="0" w:color="auto"/>
            </w:tcBorders>
          </w:tcPr>
          <w:p w14:paraId="092466D7" w14:textId="77777777" w:rsidR="00767044" w:rsidRDefault="00767044" w:rsidP="00AC5CE3"/>
          <w:tbl>
            <w:tblPr>
              <w:tblStyle w:val="TableGrid"/>
              <w:tblW w:w="1424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48"/>
              <w:gridCol w:w="2848"/>
              <w:gridCol w:w="2848"/>
              <w:gridCol w:w="2848"/>
              <w:gridCol w:w="2848"/>
            </w:tblGrid>
            <w:tr w:rsidR="00767044" w:rsidRPr="000B19E6" w14:paraId="7DE54F6D" w14:textId="77777777" w:rsidTr="00E56863">
              <w:tc>
                <w:tcPr>
                  <w:tcW w:w="2848" w:type="dxa"/>
                </w:tcPr>
                <w:p w14:paraId="4DF06703" w14:textId="550E250A" w:rsidR="00767044" w:rsidRPr="00F7783F" w:rsidRDefault="00F7783F" w:rsidP="00F7783F">
                  <w:pPr>
                    <w:jc w:val="center"/>
                    <w:rPr>
                      <w:rFonts w:ascii="Arial Narrow" w:hAnsi="Arial Narrow" w:cs="Arial"/>
                      <w:b/>
                      <w:bCs/>
                    </w:rPr>
                  </w:pPr>
                  <w:r w:rsidRPr="00F85FCA">
                    <w:rPr>
                      <w:noProof/>
                    </w:rPr>
                    <w:drawing>
                      <wp:inline distT="0" distB="0" distL="0" distR="0" wp14:anchorId="1AAFC4EE" wp14:editId="64229F32">
                        <wp:extent cx="272090" cy="252000"/>
                        <wp:effectExtent l="0" t="0" r="0" b="2540"/>
                        <wp:docPr id="494008346"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p>
              </w:tc>
              <w:tc>
                <w:tcPr>
                  <w:tcW w:w="2848" w:type="dxa"/>
                </w:tcPr>
                <w:p w14:paraId="1AACCD23" w14:textId="3B525855" w:rsidR="00767044" w:rsidRPr="000B19E6" w:rsidRDefault="00540941" w:rsidP="00540941">
                  <w:pPr>
                    <w:jc w:val="center"/>
                    <w:rPr>
                      <w:rFonts w:ascii="Arial Narrow" w:hAnsi="Arial Narrow"/>
                      <w:lang w:val="en-AU" w:eastAsia="en-AU"/>
                    </w:rPr>
                  </w:pPr>
                  <w:r>
                    <w:rPr>
                      <w:noProof/>
                    </w:rPr>
                    <w:drawing>
                      <wp:inline distT="0" distB="0" distL="0" distR="0" wp14:anchorId="61138BCB" wp14:editId="45E6DF8F">
                        <wp:extent cx="252000" cy="322254"/>
                        <wp:effectExtent l="0" t="0" r="2540" b="0"/>
                        <wp:docPr id="547992336"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p>
              </w:tc>
              <w:tc>
                <w:tcPr>
                  <w:tcW w:w="2848" w:type="dxa"/>
                </w:tcPr>
                <w:p w14:paraId="72467288" w14:textId="7B1EB446" w:rsidR="00767044" w:rsidRPr="000B19E6" w:rsidRDefault="00E56863" w:rsidP="00E56863">
                  <w:pPr>
                    <w:jc w:val="center"/>
                    <w:rPr>
                      <w:rFonts w:ascii="Arial Narrow" w:hAnsi="Arial Narrow"/>
                      <w:lang w:val="en-AU" w:eastAsia="en-AU"/>
                    </w:rPr>
                  </w:pPr>
                  <w:r>
                    <w:rPr>
                      <w:noProof/>
                    </w:rPr>
                    <w:drawing>
                      <wp:inline distT="0" distB="0" distL="0" distR="0" wp14:anchorId="63F6DB56" wp14:editId="10496077">
                        <wp:extent cx="223768" cy="252000"/>
                        <wp:effectExtent l="0" t="0" r="5080" b="2540"/>
                        <wp:docPr id="2102960944"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2"/>
                                <a:stretch>
                                  <a:fillRect/>
                                </a:stretch>
                              </pic:blipFill>
                              <pic:spPr>
                                <a:xfrm>
                                  <a:off x="0" y="0"/>
                                  <a:ext cx="223768" cy="252000"/>
                                </a:xfrm>
                                <a:prstGeom prst="rect">
                                  <a:avLst/>
                                </a:prstGeom>
                              </pic:spPr>
                            </pic:pic>
                          </a:graphicData>
                        </a:graphic>
                      </wp:inline>
                    </w:drawing>
                  </w:r>
                </w:p>
              </w:tc>
              <w:tc>
                <w:tcPr>
                  <w:tcW w:w="2848" w:type="dxa"/>
                </w:tcPr>
                <w:p w14:paraId="13A4BBCD" w14:textId="77777777" w:rsidR="00767044" w:rsidRPr="000B19E6" w:rsidRDefault="00767044" w:rsidP="00AC5CE3">
                  <w:pPr>
                    <w:rPr>
                      <w:rFonts w:ascii="Arial Narrow" w:hAnsi="Arial Narrow"/>
                      <w:lang w:val="en-AU" w:eastAsia="en-AU"/>
                    </w:rPr>
                  </w:pPr>
                </w:p>
              </w:tc>
              <w:tc>
                <w:tcPr>
                  <w:tcW w:w="2848" w:type="dxa"/>
                </w:tcPr>
                <w:p w14:paraId="31C56CA2" w14:textId="77777777" w:rsidR="00767044" w:rsidRPr="000B19E6" w:rsidRDefault="00767044" w:rsidP="00AC5CE3">
                  <w:pPr>
                    <w:jc w:val="center"/>
                    <w:rPr>
                      <w:rFonts w:ascii="Arial Narrow" w:hAnsi="Arial Narrow"/>
                      <w:lang w:val="en-AU" w:eastAsia="en-AU"/>
                    </w:rPr>
                  </w:pPr>
                </w:p>
              </w:tc>
            </w:tr>
            <w:tr w:rsidR="00767044" w:rsidRPr="000B19E6" w14:paraId="3F97FBE1" w14:textId="77777777" w:rsidTr="00AC5CE3">
              <w:tc>
                <w:tcPr>
                  <w:tcW w:w="2848" w:type="dxa"/>
                </w:tcPr>
                <w:p w14:paraId="6124FADD" w14:textId="77777777" w:rsidR="00767044" w:rsidRPr="00C807D9" w:rsidRDefault="00767044" w:rsidP="00C807D9">
                  <w:pPr>
                    <w:pStyle w:val="TablecondensedBold"/>
                    <w:jc w:val="center"/>
                  </w:pPr>
                  <w:r w:rsidRPr="00C807D9">
                    <w:t>Group work</w:t>
                  </w:r>
                </w:p>
                <w:p w14:paraId="62B8CA46" w14:textId="77777777" w:rsidR="00767044" w:rsidRPr="00C807D9" w:rsidRDefault="00767044" w:rsidP="00C807D9">
                  <w:pPr>
                    <w:pStyle w:val="TablecondensedBold"/>
                    <w:jc w:val="center"/>
                  </w:pPr>
                </w:p>
              </w:tc>
              <w:tc>
                <w:tcPr>
                  <w:tcW w:w="2848" w:type="dxa"/>
                </w:tcPr>
                <w:p w14:paraId="6634BF09" w14:textId="77777777" w:rsidR="00767044" w:rsidRPr="00C807D9" w:rsidRDefault="00767044" w:rsidP="00C807D9">
                  <w:pPr>
                    <w:pStyle w:val="TablecondensedBold"/>
                    <w:jc w:val="center"/>
                  </w:pPr>
                  <w:r w:rsidRPr="00C807D9">
                    <w:t>Individual work</w:t>
                  </w:r>
                </w:p>
                <w:p w14:paraId="1091B3C9" w14:textId="77777777" w:rsidR="00767044" w:rsidRPr="00C807D9" w:rsidRDefault="00767044" w:rsidP="00C807D9">
                  <w:pPr>
                    <w:pStyle w:val="TablecondensedBold"/>
                    <w:jc w:val="center"/>
                  </w:pPr>
                </w:p>
              </w:tc>
              <w:tc>
                <w:tcPr>
                  <w:tcW w:w="2848" w:type="dxa"/>
                </w:tcPr>
                <w:p w14:paraId="40AACEA2" w14:textId="77777777" w:rsidR="00767044" w:rsidRPr="00C807D9" w:rsidRDefault="00767044" w:rsidP="00C807D9">
                  <w:pPr>
                    <w:pStyle w:val="TablecondensedBold"/>
                    <w:jc w:val="center"/>
                  </w:pPr>
                  <w:r w:rsidRPr="00C807D9">
                    <w:t>Peer work</w:t>
                  </w:r>
                </w:p>
                <w:p w14:paraId="73C5E18F" w14:textId="77777777" w:rsidR="00767044" w:rsidRPr="00C807D9" w:rsidRDefault="00767044" w:rsidP="00C807D9">
                  <w:pPr>
                    <w:pStyle w:val="TablecondensedBold"/>
                    <w:jc w:val="center"/>
                  </w:pPr>
                </w:p>
              </w:tc>
              <w:tc>
                <w:tcPr>
                  <w:tcW w:w="2848" w:type="dxa"/>
                </w:tcPr>
                <w:p w14:paraId="096B1A72" w14:textId="77777777" w:rsidR="00767044" w:rsidRPr="000B19E6" w:rsidRDefault="00767044" w:rsidP="00AC5CE3">
                  <w:pPr>
                    <w:rPr>
                      <w:rFonts w:ascii="Arial Narrow" w:hAnsi="Arial Narrow"/>
                      <w:lang w:val="en-AU" w:eastAsia="en-AU"/>
                    </w:rPr>
                  </w:pPr>
                </w:p>
              </w:tc>
              <w:tc>
                <w:tcPr>
                  <w:tcW w:w="2848" w:type="dxa"/>
                </w:tcPr>
                <w:p w14:paraId="6CE245AD" w14:textId="77777777" w:rsidR="00767044" w:rsidRPr="000B19E6" w:rsidRDefault="00767044" w:rsidP="00AC5CE3">
                  <w:pPr>
                    <w:jc w:val="center"/>
                    <w:rPr>
                      <w:rFonts w:ascii="Arial Narrow" w:hAnsi="Arial Narrow"/>
                      <w:lang w:val="en-AU" w:eastAsia="en-AU"/>
                    </w:rPr>
                  </w:pPr>
                </w:p>
              </w:tc>
            </w:tr>
          </w:tbl>
          <w:p w14:paraId="44A6AE25" w14:textId="77777777" w:rsidR="00767044" w:rsidRPr="00F7783F" w:rsidRDefault="00767044" w:rsidP="00F7783F">
            <w:pPr>
              <w:pStyle w:val="Tablecondensed"/>
            </w:pPr>
            <w:r w:rsidRPr="00F7783F">
              <w:t xml:space="preserve">Students will complete the following for Step 4: Adapt. </w:t>
            </w:r>
          </w:p>
          <w:p w14:paraId="49739F40" w14:textId="77777777" w:rsidR="00767044" w:rsidRPr="00F7783F" w:rsidRDefault="00DB0AC2" w:rsidP="00F7783F">
            <w:pPr>
              <w:pStyle w:val="Tablecondensed"/>
            </w:pPr>
            <w:sdt>
              <w:sdtPr>
                <w:id w:val="-1132777728"/>
                <w14:checkbox>
                  <w14:checked w14:val="0"/>
                  <w14:checkedState w14:val="2612" w14:font="MS Gothic"/>
                  <w14:uncheckedState w14:val="2610" w14:font="MS Gothic"/>
                </w14:checkbox>
              </w:sdtPr>
              <w:sdtEndPr/>
              <w:sdtContent>
                <w:r w:rsidR="00767044" w:rsidRPr="00F7783F">
                  <w:rPr>
                    <w:rFonts w:ascii="Segoe UI Symbol" w:hAnsi="Segoe UI Symbol" w:cs="Segoe UI Symbol"/>
                  </w:rPr>
                  <w:t>☐</w:t>
                </w:r>
              </w:sdtContent>
            </w:sdt>
            <w:r w:rsidR="00767044" w:rsidRPr="00F7783F">
              <w:t xml:space="preserve"> Activity 4.1 Project and skills reflection </w:t>
            </w:r>
          </w:p>
          <w:p w14:paraId="73B143F9" w14:textId="77777777" w:rsidR="00767044" w:rsidRPr="00F7783F" w:rsidRDefault="00DB0AC2" w:rsidP="00F7783F">
            <w:pPr>
              <w:pStyle w:val="Tablecondensed"/>
            </w:pPr>
            <w:sdt>
              <w:sdtPr>
                <w:id w:val="1406419304"/>
                <w14:checkbox>
                  <w14:checked w14:val="0"/>
                  <w14:checkedState w14:val="2612" w14:font="MS Gothic"/>
                  <w14:uncheckedState w14:val="2610" w14:font="MS Gothic"/>
                </w14:checkbox>
              </w:sdtPr>
              <w:sdtEndPr/>
              <w:sdtContent>
                <w:r w:rsidR="00767044" w:rsidRPr="00F7783F">
                  <w:rPr>
                    <w:rFonts w:ascii="Segoe UI Symbol" w:hAnsi="Segoe UI Symbol" w:cs="Segoe UI Symbol"/>
                  </w:rPr>
                  <w:t>☐</w:t>
                </w:r>
              </w:sdtContent>
            </w:sdt>
            <w:r w:rsidR="00767044" w:rsidRPr="00F7783F">
              <w:rPr>
                <w:rStyle w:val="contentcontrolboundarysink"/>
              </w:rPr>
              <w:t xml:space="preserve"> </w:t>
            </w:r>
            <w:r w:rsidR="00767044" w:rsidRPr="00F7783F">
              <w:t xml:space="preserve">Activity 4.2 Numeracy – Evaluate and reflect </w:t>
            </w:r>
          </w:p>
          <w:p w14:paraId="72898C9C" w14:textId="77777777" w:rsidR="00767044" w:rsidRPr="00F7783F" w:rsidRDefault="00DB0AC2" w:rsidP="00F7783F">
            <w:pPr>
              <w:pStyle w:val="Tablecondensed"/>
            </w:pPr>
            <w:sdt>
              <w:sdtPr>
                <w:id w:val="2071686489"/>
                <w14:checkbox>
                  <w14:checked w14:val="0"/>
                  <w14:checkedState w14:val="2612" w14:font="MS Gothic"/>
                  <w14:uncheckedState w14:val="2610" w14:font="MS Gothic"/>
                </w14:checkbox>
              </w:sdtPr>
              <w:sdtEndPr/>
              <w:sdtContent>
                <w:r w:rsidR="00767044" w:rsidRPr="00F7783F">
                  <w:rPr>
                    <w:rFonts w:ascii="Segoe UI Symbol" w:hAnsi="Segoe UI Symbol" w:cs="Segoe UI Symbol"/>
                  </w:rPr>
                  <w:t>☐</w:t>
                </w:r>
              </w:sdtContent>
            </w:sdt>
            <w:r w:rsidR="00767044" w:rsidRPr="00F7783F">
              <w:rPr>
                <w:rStyle w:val="contentcontrolboundarysink"/>
              </w:rPr>
              <w:t xml:space="preserve"> </w:t>
            </w:r>
            <w:r w:rsidR="00767044" w:rsidRPr="00F7783F">
              <w:t xml:space="preserve">Activity 4.3 Peer sharing </w:t>
            </w:r>
          </w:p>
          <w:p w14:paraId="21E41EC1" w14:textId="77777777" w:rsidR="00767044" w:rsidRPr="000B19E6" w:rsidRDefault="00DB0AC2" w:rsidP="00F7783F">
            <w:pPr>
              <w:pStyle w:val="Tablecondensed"/>
              <w:rPr>
                <w:rFonts w:eastAsia="Times New Roman" w:cs="Times New Roman"/>
                <w:lang w:eastAsia="en-AU"/>
              </w:rPr>
            </w:pPr>
            <w:sdt>
              <w:sdtPr>
                <w:id w:val="1504474749"/>
                <w14:checkbox>
                  <w14:checked w14:val="0"/>
                  <w14:checkedState w14:val="2612" w14:font="MS Gothic"/>
                  <w14:uncheckedState w14:val="2610" w14:font="MS Gothic"/>
                </w14:checkbox>
              </w:sdtPr>
              <w:sdtEndPr/>
              <w:sdtContent>
                <w:r w:rsidR="00767044" w:rsidRPr="00F7783F">
                  <w:rPr>
                    <w:rFonts w:ascii="Segoe UI Symbol" w:hAnsi="Segoe UI Symbol" w:cs="Segoe UI Symbol"/>
                  </w:rPr>
                  <w:t>☐</w:t>
                </w:r>
              </w:sdtContent>
            </w:sdt>
            <w:r w:rsidR="00767044" w:rsidRPr="00F7783F">
              <w:rPr>
                <w:rStyle w:val="contentcontrolboundarysink"/>
              </w:rPr>
              <w:t xml:space="preserve"> </w:t>
            </w:r>
            <w:r w:rsidR="00767044" w:rsidRPr="00F7783F">
              <w:t>Activity 4.4 Teacher check in and feedback</w:t>
            </w:r>
            <w:r w:rsidR="00767044">
              <w:rPr>
                <w:lang w:eastAsia="en-AU"/>
              </w:rPr>
              <w:t xml:space="preserve"> </w:t>
            </w:r>
          </w:p>
        </w:tc>
      </w:tr>
    </w:tbl>
    <w:p w14:paraId="3C41E45B" w14:textId="77777777" w:rsidR="00767044" w:rsidRPr="00906804" w:rsidRDefault="00767044" w:rsidP="00C807D9">
      <w:pPr>
        <w:pStyle w:val="Heading2"/>
      </w:pPr>
      <w:bookmarkStart w:id="72" w:name="_Toc211332725"/>
      <w:bookmarkStart w:id="73" w:name="_Toc212215027"/>
      <w:r w:rsidRPr="00906804">
        <w:t>Activity 4.1 Project and skills reflection</w:t>
      </w:r>
      <w:bookmarkEnd w:id="72"/>
      <w:bookmarkEnd w:id="73"/>
    </w:p>
    <w:p w14:paraId="70A8975B" w14:textId="4AF32DF2" w:rsidR="00767044" w:rsidRPr="00F7783F" w:rsidRDefault="00EA6126" w:rsidP="00F7783F">
      <w:pPr>
        <w:pStyle w:val="BodyText"/>
      </w:pPr>
      <w:r w:rsidRPr="00F7783F">
        <w:rPr>
          <w:noProof/>
        </w:rPr>
        <w:drawing>
          <wp:inline distT="0" distB="0" distL="0" distR="0" wp14:anchorId="22EE672A" wp14:editId="2EF86E4E">
            <wp:extent cx="286938" cy="252000"/>
            <wp:effectExtent l="0" t="0" r="5715" b="2540"/>
            <wp:docPr id="121207819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F7783F">
        <w:t xml:space="preserve"> </w:t>
      </w:r>
      <w:r w:rsidR="000614CB" w:rsidRPr="00F7783F">
        <w:rPr>
          <w:noProof/>
        </w:rPr>
        <w:drawing>
          <wp:inline distT="0" distB="0" distL="0" distR="0" wp14:anchorId="74E6833D" wp14:editId="4A45B465">
            <wp:extent cx="239882" cy="252000"/>
            <wp:effectExtent l="0" t="0" r="1905" b="2540"/>
            <wp:docPr id="1603191138"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767044" w:rsidRPr="00F7783F">
        <w:t xml:space="preserve"> </w:t>
      </w:r>
      <w:r w:rsidR="00540941" w:rsidRPr="00F7783F">
        <w:rPr>
          <w:noProof/>
        </w:rPr>
        <w:drawing>
          <wp:inline distT="0" distB="0" distL="0" distR="0" wp14:anchorId="6E3669CA" wp14:editId="38855229">
            <wp:extent cx="252000" cy="322254"/>
            <wp:effectExtent l="0" t="0" r="2540" b="0"/>
            <wp:docPr id="578381185"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767044" w:rsidRPr="00F7783F">
        <w:t xml:space="preserve"> </w:t>
      </w:r>
      <w:r w:rsidR="0019162D" w:rsidRPr="00F7783F">
        <w:rPr>
          <w:noProof/>
        </w:rPr>
        <w:drawing>
          <wp:inline distT="0" distB="0" distL="0" distR="0" wp14:anchorId="061ACE86" wp14:editId="4D719D7B">
            <wp:extent cx="286094" cy="252000"/>
            <wp:effectExtent l="0" t="0" r="0" b="2540"/>
            <wp:docPr id="180703323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F7783F">
        <w:t xml:space="preserve"> </w:t>
      </w:r>
      <w:r w:rsidR="00767044" w:rsidRPr="00F7783F">
        <w:rPr>
          <w:rStyle w:val="Bold"/>
        </w:rPr>
        <w:t>Part 1:</w:t>
      </w:r>
      <w:r w:rsidR="00767044" w:rsidRPr="00F7783F">
        <w:t xml:space="preserve"> Complete the following reflection table about your community project.</w:t>
      </w:r>
    </w:p>
    <w:tbl>
      <w:tblPr>
        <w:tblStyle w:val="TableGrid"/>
        <w:tblW w:w="0" w:type="auto"/>
        <w:tblLook w:val="04A0" w:firstRow="1" w:lastRow="0" w:firstColumn="1" w:lastColumn="0" w:noHBand="0" w:noVBand="1"/>
      </w:tblPr>
      <w:tblGrid>
        <w:gridCol w:w="2935"/>
        <w:gridCol w:w="2935"/>
        <w:gridCol w:w="2935"/>
      </w:tblGrid>
      <w:tr w:rsidR="00767044" w:rsidRPr="00C807D9" w14:paraId="440A8E2E" w14:textId="77777777" w:rsidTr="00F7783F">
        <w:tc>
          <w:tcPr>
            <w:tcW w:w="2935" w:type="dxa"/>
            <w:shd w:val="clear" w:color="auto" w:fill="00573F"/>
          </w:tcPr>
          <w:p w14:paraId="7CE980D8" w14:textId="007C131C" w:rsidR="00767044" w:rsidRPr="00F7783F" w:rsidRDefault="00767044" w:rsidP="00F7783F">
            <w:pPr>
              <w:pStyle w:val="Tableheadingcondensed"/>
              <w:jc w:val="center"/>
              <w:rPr>
                <w:rStyle w:val="Bold"/>
              </w:rPr>
            </w:pPr>
            <w:r w:rsidRPr="00F7783F">
              <w:rPr>
                <w:rStyle w:val="Bold"/>
              </w:rPr>
              <w:lastRenderedPageBreak/>
              <w:t>What went well?</w:t>
            </w:r>
          </w:p>
        </w:tc>
        <w:tc>
          <w:tcPr>
            <w:tcW w:w="2935" w:type="dxa"/>
            <w:shd w:val="clear" w:color="auto" w:fill="7F3F98"/>
          </w:tcPr>
          <w:p w14:paraId="2D8ADCBC" w14:textId="32F5D5DD" w:rsidR="00767044" w:rsidRPr="00F7783F" w:rsidRDefault="00767044" w:rsidP="00F7783F">
            <w:pPr>
              <w:pStyle w:val="Tableheadingcondensed"/>
              <w:jc w:val="center"/>
              <w:rPr>
                <w:rStyle w:val="Bold"/>
              </w:rPr>
            </w:pPr>
            <w:r w:rsidRPr="00F7783F">
              <w:rPr>
                <w:rStyle w:val="Bold"/>
              </w:rPr>
              <w:t>Even better if?</w:t>
            </w:r>
          </w:p>
        </w:tc>
        <w:tc>
          <w:tcPr>
            <w:tcW w:w="2935" w:type="dxa"/>
            <w:shd w:val="clear" w:color="auto" w:fill="C60070"/>
          </w:tcPr>
          <w:p w14:paraId="79336730" w14:textId="44816E58" w:rsidR="00767044" w:rsidRPr="00F7783F" w:rsidRDefault="00767044" w:rsidP="00F7783F">
            <w:pPr>
              <w:pStyle w:val="Tableheadingcondensed"/>
              <w:jc w:val="center"/>
              <w:rPr>
                <w:rStyle w:val="Bold"/>
              </w:rPr>
            </w:pPr>
            <w:r w:rsidRPr="00F7783F">
              <w:rPr>
                <w:rStyle w:val="Bold"/>
              </w:rPr>
              <w:t>Where to next?</w:t>
            </w:r>
          </w:p>
        </w:tc>
      </w:tr>
      <w:tr w:rsidR="00767044" w14:paraId="65A508FF" w14:textId="77777777" w:rsidTr="00C807D9">
        <w:trPr>
          <w:trHeight w:val="1277"/>
        </w:trPr>
        <w:tc>
          <w:tcPr>
            <w:tcW w:w="2935" w:type="dxa"/>
          </w:tcPr>
          <w:p w14:paraId="63FD4A35" w14:textId="77777777" w:rsidR="00767044" w:rsidRDefault="00767044" w:rsidP="00C807D9">
            <w:pPr>
              <w:pStyle w:val="Tablecondensed"/>
              <w:rPr>
                <w:shd w:val="clear" w:color="auto" w:fill="FFFFFF"/>
                <w:lang w:eastAsia="en-AU"/>
              </w:rPr>
            </w:pPr>
          </w:p>
        </w:tc>
        <w:tc>
          <w:tcPr>
            <w:tcW w:w="2935" w:type="dxa"/>
          </w:tcPr>
          <w:p w14:paraId="2C96F7E4" w14:textId="77777777" w:rsidR="00767044" w:rsidRDefault="00767044" w:rsidP="00C807D9">
            <w:pPr>
              <w:pStyle w:val="Tablecondensed"/>
              <w:rPr>
                <w:shd w:val="clear" w:color="auto" w:fill="FFFFFF"/>
                <w:lang w:eastAsia="en-AU"/>
              </w:rPr>
            </w:pPr>
          </w:p>
        </w:tc>
        <w:tc>
          <w:tcPr>
            <w:tcW w:w="2935" w:type="dxa"/>
          </w:tcPr>
          <w:p w14:paraId="1FDC6896" w14:textId="77777777" w:rsidR="00767044" w:rsidRDefault="00767044" w:rsidP="00C807D9">
            <w:pPr>
              <w:pStyle w:val="Tablecondensed"/>
              <w:rPr>
                <w:shd w:val="clear" w:color="auto" w:fill="FFFFFF"/>
                <w:lang w:eastAsia="en-AU"/>
              </w:rPr>
            </w:pPr>
          </w:p>
        </w:tc>
      </w:tr>
    </w:tbl>
    <w:p w14:paraId="33D6D4D2" w14:textId="71AA87D0" w:rsidR="00767044" w:rsidRPr="00F7783F" w:rsidRDefault="00540941" w:rsidP="00F7783F">
      <w:pPr>
        <w:pStyle w:val="BodyText"/>
      </w:pPr>
      <w:r w:rsidRPr="00F7783F">
        <w:rPr>
          <w:noProof/>
        </w:rPr>
        <w:drawing>
          <wp:inline distT="0" distB="0" distL="0" distR="0" wp14:anchorId="36293288" wp14:editId="6584664B">
            <wp:extent cx="252000" cy="322254"/>
            <wp:effectExtent l="0" t="0" r="2540" b="0"/>
            <wp:docPr id="1133148119"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767044" w:rsidRPr="00F7783F">
        <w:t xml:space="preserve"> </w:t>
      </w:r>
      <w:r w:rsidR="0019162D" w:rsidRPr="00F7783F">
        <w:rPr>
          <w:noProof/>
        </w:rPr>
        <w:drawing>
          <wp:inline distT="0" distB="0" distL="0" distR="0" wp14:anchorId="71656FEB" wp14:editId="5B836E2D">
            <wp:extent cx="286094" cy="252000"/>
            <wp:effectExtent l="0" t="0" r="0" b="2540"/>
            <wp:docPr id="120522510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F7783F">
        <w:t xml:space="preserve"> </w:t>
      </w:r>
      <w:r w:rsidR="00767044" w:rsidRPr="00F7783F">
        <w:rPr>
          <w:rStyle w:val="Bold"/>
        </w:rPr>
        <w:t>Part 2:</w:t>
      </w:r>
      <w:r w:rsidR="00767044" w:rsidRPr="00F7783F">
        <w:t xml:space="preserve"> Considering what you have written in the ‘where to next’ box. If you were to do this project again, what is one thing you would do differently to improve the overall outcome of your project?</w:t>
      </w:r>
    </w:p>
    <w:tbl>
      <w:tblPr>
        <w:tblStyle w:val="TableGrid"/>
        <w:tblW w:w="0" w:type="auto"/>
        <w:tblInd w:w="-5" w:type="dxa"/>
        <w:tblLook w:val="04A0" w:firstRow="1" w:lastRow="0" w:firstColumn="1" w:lastColumn="0" w:noHBand="0" w:noVBand="1"/>
      </w:tblPr>
      <w:tblGrid>
        <w:gridCol w:w="8810"/>
      </w:tblGrid>
      <w:tr w:rsidR="00767044" w14:paraId="17BC2DD6" w14:textId="77777777" w:rsidTr="00C807D9">
        <w:trPr>
          <w:trHeight w:val="704"/>
        </w:trPr>
        <w:tc>
          <w:tcPr>
            <w:tcW w:w="8810" w:type="dxa"/>
          </w:tcPr>
          <w:p w14:paraId="098D95E5" w14:textId="77777777" w:rsidR="00767044" w:rsidRDefault="00767044" w:rsidP="00C807D9">
            <w:pPr>
              <w:pStyle w:val="Tablecondensed"/>
              <w:rPr>
                <w:b/>
                <w:bCs/>
              </w:rPr>
            </w:pPr>
          </w:p>
        </w:tc>
      </w:tr>
    </w:tbl>
    <w:p w14:paraId="41B6B60B" w14:textId="63D138B3" w:rsidR="00767044" w:rsidRPr="00F7783F" w:rsidRDefault="00540941" w:rsidP="00F7783F">
      <w:pPr>
        <w:pStyle w:val="BodyText"/>
      </w:pPr>
      <w:r w:rsidRPr="00F7783F">
        <w:rPr>
          <w:noProof/>
        </w:rPr>
        <w:drawing>
          <wp:inline distT="0" distB="0" distL="0" distR="0" wp14:anchorId="6C791DBD" wp14:editId="7D76DF61">
            <wp:extent cx="252000" cy="322254"/>
            <wp:effectExtent l="0" t="0" r="2540" b="0"/>
            <wp:docPr id="1672552615"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767044" w:rsidRPr="00F7783F">
        <w:t xml:space="preserve"> </w:t>
      </w:r>
      <w:r w:rsidR="0019162D" w:rsidRPr="00F7783F">
        <w:rPr>
          <w:noProof/>
        </w:rPr>
        <w:drawing>
          <wp:inline distT="0" distB="0" distL="0" distR="0" wp14:anchorId="258EFC17" wp14:editId="7969D51F">
            <wp:extent cx="286094" cy="252000"/>
            <wp:effectExtent l="0" t="0" r="0" b="2540"/>
            <wp:docPr id="156803402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F7783F">
        <w:t xml:space="preserve"> </w:t>
      </w:r>
      <w:r w:rsidR="00767044" w:rsidRPr="00F7783F">
        <w:rPr>
          <w:rStyle w:val="Bold"/>
        </w:rPr>
        <w:t>Part 3:</w:t>
      </w:r>
      <w:r w:rsidR="00767044" w:rsidRPr="00F7783F">
        <w:t xml:space="preserve"> What are you most proud of throughout the entire project?</w:t>
      </w:r>
    </w:p>
    <w:tbl>
      <w:tblPr>
        <w:tblStyle w:val="TableGrid"/>
        <w:tblW w:w="0" w:type="auto"/>
        <w:tblLook w:val="04A0" w:firstRow="1" w:lastRow="0" w:firstColumn="1" w:lastColumn="0" w:noHBand="0" w:noVBand="1"/>
      </w:tblPr>
      <w:tblGrid>
        <w:gridCol w:w="8805"/>
      </w:tblGrid>
      <w:tr w:rsidR="00767044" w:rsidRPr="00396EE2" w14:paraId="197A76C9" w14:textId="77777777" w:rsidTr="00C807D9">
        <w:trPr>
          <w:trHeight w:val="668"/>
        </w:trPr>
        <w:tc>
          <w:tcPr>
            <w:tcW w:w="8805" w:type="dxa"/>
          </w:tcPr>
          <w:p w14:paraId="5AF8E51D" w14:textId="77777777" w:rsidR="00767044" w:rsidRPr="00396EE2" w:rsidRDefault="00767044" w:rsidP="00C807D9">
            <w:pPr>
              <w:pStyle w:val="Tablecondensed"/>
              <w:rPr>
                <w:shd w:val="clear" w:color="auto" w:fill="FFFFFF"/>
              </w:rPr>
            </w:pPr>
          </w:p>
        </w:tc>
      </w:tr>
    </w:tbl>
    <w:p w14:paraId="7BF4F4A4" w14:textId="7111F7D5" w:rsidR="00767044" w:rsidRPr="00F7783F" w:rsidRDefault="00540941" w:rsidP="00F7783F">
      <w:pPr>
        <w:pStyle w:val="BodyText"/>
      </w:pPr>
      <w:r w:rsidRPr="00F7783F">
        <w:rPr>
          <w:noProof/>
        </w:rPr>
        <w:drawing>
          <wp:inline distT="0" distB="0" distL="0" distR="0" wp14:anchorId="595D89BC" wp14:editId="7479C5BD">
            <wp:extent cx="252000" cy="322254"/>
            <wp:effectExtent l="0" t="0" r="2540" b="0"/>
            <wp:docPr id="1113372568"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767044" w:rsidRPr="00F7783F">
        <w:t xml:space="preserve"> </w:t>
      </w:r>
      <w:r w:rsidR="0019162D" w:rsidRPr="00F7783F">
        <w:rPr>
          <w:noProof/>
        </w:rPr>
        <w:drawing>
          <wp:inline distT="0" distB="0" distL="0" distR="0" wp14:anchorId="621033BC" wp14:editId="229DAFD4">
            <wp:extent cx="286094" cy="252000"/>
            <wp:effectExtent l="0" t="0" r="0" b="2540"/>
            <wp:docPr id="2086897939"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F7783F">
        <w:t xml:space="preserve"> </w:t>
      </w:r>
      <w:r w:rsidR="00767044" w:rsidRPr="00F7783F">
        <w:rPr>
          <w:rStyle w:val="Bold"/>
        </w:rPr>
        <w:t>Part 4:</w:t>
      </w:r>
      <w:r w:rsidR="00767044" w:rsidRPr="00F7783F">
        <w:t xml:space="preserve"> Complete the following employability skills table. Select if the skill was ‘very important’, ‘not so important’ or ‘doesn’t apply’ in your project.</w:t>
      </w:r>
    </w:p>
    <w:tbl>
      <w:tblPr>
        <w:tblStyle w:val="TableGrid"/>
        <w:tblW w:w="0" w:type="auto"/>
        <w:tblLook w:val="04A0" w:firstRow="1" w:lastRow="0" w:firstColumn="1" w:lastColumn="0" w:noHBand="0" w:noVBand="1"/>
      </w:tblPr>
      <w:tblGrid>
        <w:gridCol w:w="5807"/>
        <w:gridCol w:w="992"/>
        <w:gridCol w:w="993"/>
        <w:gridCol w:w="1013"/>
      </w:tblGrid>
      <w:tr w:rsidR="00767044" w14:paraId="2FF473C7" w14:textId="77777777" w:rsidTr="00AC5CE3">
        <w:trPr>
          <w:trHeight w:val="609"/>
        </w:trPr>
        <w:tc>
          <w:tcPr>
            <w:tcW w:w="5807" w:type="dxa"/>
            <w:shd w:val="clear" w:color="auto" w:fill="FFFFFF" w:themeFill="background1"/>
          </w:tcPr>
          <w:p w14:paraId="7F5A25A5" w14:textId="77777777" w:rsidR="00767044" w:rsidRPr="00F7783F" w:rsidRDefault="00767044" w:rsidP="00F7783F">
            <w:pPr>
              <w:pStyle w:val="TablecondensedBold"/>
            </w:pPr>
            <w:r w:rsidRPr="00F7783F">
              <w:t xml:space="preserve">Skill and elements of the skill </w:t>
            </w:r>
          </w:p>
        </w:tc>
        <w:tc>
          <w:tcPr>
            <w:tcW w:w="992" w:type="dxa"/>
          </w:tcPr>
          <w:p w14:paraId="406324B3" w14:textId="77777777" w:rsidR="00767044" w:rsidRPr="00BE4D05" w:rsidRDefault="00767044" w:rsidP="009214F3">
            <w:pPr>
              <w:pStyle w:val="TablecondensedBold"/>
              <w:jc w:val="center"/>
              <w:rPr>
                <w:shd w:val="clear" w:color="auto" w:fill="FFFFFF"/>
              </w:rPr>
            </w:pPr>
            <w:r w:rsidRPr="00BE4D05">
              <w:rPr>
                <w:shd w:val="clear" w:color="auto" w:fill="FFFFFF"/>
              </w:rPr>
              <w:t>Very important</w:t>
            </w:r>
          </w:p>
        </w:tc>
        <w:tc>
          <w:tcPr>
            <w:tcW w:w="993" w:type="dxa"/>
          </w:tcPr>
          <w:p w14:paraId="3683C750" w14:textId="77777777" w:rsidR="00767044" w:rsidRPr="00BE4D05" w:rsidRDefault="00767044" w:rsidP="009214F3">
            <w:pPr>
              <w:pStyle w:val="TablecondensedBold"/>
              <w:jc w:val="center"/>
              <w:rPr>
                <w:shd w:val="clear" w:color="auto" w:fill="FFFFFF"/>
              </w:rPr>
            </w:pPr>
            <w:r w:rsidRPr="00BE4D05">
              <w:rPr>
                <w:shd w:val="clear" w:color="auto" w:fill="FFFFFF"/>
              </w:rPr>
              <w:t>Not so important</w:t>
            </w:r>
          </w:p>
        </w:tc>
        <w:tc>
          <w:tcPr>
            <w:tcW w:w="1013" w:type="dxa"/>
          </w:tcPr>
          <w:p w14:paraId="78820B32" w14:textId="5CA73854" w:rsidR="00767044" w:rsidRPr="00BE4D05" w:rsidRDefault="00767044" w:rsidP="009214F3">
            <w:pPr>
              <w:pStyle w:val="TablecondensedBold"/>
              <w:jc w:val="center"/>
              <w:rPr>
                <w:shd w:val="clear" w:color="auto" w:fill="FFFFFF"/>
              </w:rPr>
            </w:pPr>
            <w:r w:rsidRPr="00BE4D05">
              <w:rPr>
                <w:shd w:val="clear" w:color="auto" w:fill="FFFFFF"/>
              </w:rPr>
              <w:t>Doesn’t apply</w:t>
            </w:r>
          </w:p>
        </w:tc>
      </w:tr>
      <w:tr w:rsidR="00767044" w14:paraId="39494F8C" w14:textId="77777777" w:rsidTr="00AC5CE3">
        <w:tc>
          <w:tcPr>
            <w:tcW w:w="8805" w:type="dxa"/>
            <w:gridSpan w:val="4"/>
          </w:tcPr>
          <w:p w14:paraId="500A6173" w14:textId="77777777" w:rsidR="00767044" w:rsidRPr="00BE4D05" w:rsidRDefault="00767044" w:rsidP="009214F3">
            <w:pPr>
              <w:pStyle w:val="TablecondensedBold"/>
              <w:jc w:val="center"/>
              <w:rPr>
                <w:shd w:val="clear" w:color="auto" w:fill="FFFFFF"/>
              </w:rPr>
            </w:pPr>
            <w:r w:rsidRPr="00493D18">
              <w:rPr>
                <w:shd w:val="clear" w:color="auto" w:fill="FFFFFF"/>
              </w:rPr>
              <w:t>Communication</w:t>
            </w:r>
          </w:p>
        </w:tc>
      </w:tr>
      <w:tr w:rsidR="00767044" w14:paraId="6BECD91D" w14:textId="77777777" w:rsidTr="00AC5CE3">
        <w:tc>
          <w:tcPr>
            <w:tcW w:w="5807" w:type="dxa"/>
          </w:tcPr>
          <w:p w14:paraId="4C7D6E5F" w14:textId="77777777" w:rsidR="00767044" w:rsidRPr="00F7783F" w:rsidRDefault="00767044" w:rsidP="00F7783F">
            <w:pPr>
              <w:pStyle w:val="Tablecondensed"/>
            </w:pPr>
            <w:r w:rsidRPr="00F7783F">
              <w:t>Listening and understanding</w:t>
            </w:r>
          </w:p>
        </w:tc>
        <w:sdt>
          <w:sdtPr>
            <w:rPr>
              <w:rFonts w:ascii="Arial" w:hAnsi="Arial"/>
              <w:shd w:val="clear" w:color="auto" w:fill="FFFFFF"/>
            </w:rPr>
            <w:id w:val="-961810235"/>
            <w14:checkbox>
              <w14:checked w14:val="0"/>
              <w14:checkedState w14:val="2612" w14:font="MS Gothic"/>
              <w14:uncheckedState w14:val="2610" w14:font="MS Gothic"/>
            </w14:checkbox>
          </w:sdtPr>
          <w:sdtEndPr/>
          <w:sdtContent>
            <w:tc>
              <w:tcPr>
                <w:tcW w:w="992" w:type="dxa"/>
              </w:tcPr>
              <w:p w14:paraId="03001B6A"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545107614"/>
            <w14:checkbox>
              <w14:checked w14:val="0"/>
              <w14:checkedState w14:val="2612" w14:font="MS Gothic"/>
              <w14:uncheckedState w14:val="2610" w14:font="MS Gothic"/>
            </w14:checkbox>
          </w:sdtPr>
          <w:sdtEndPr/>
          <w:sdtContent>
            <w:tc>
              <w:tcPr>
                <w:tcW w:w="993" w:type="dxa"/>
              </w:tcPr>
              <w:p w14:paraId="36287060"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815634380"/>
            <w14:checkbox>
              <w14:checked w14:val="0"/>
              <w14:checkedState w14:val="2612" w14:font="MS Gothic"/>
              <w14:uncheckedState w14:val="2610" w14:font="MS Gothic"/>
            </w14:checkbox>
          </w:sdtPr>
          <w:sdtEndPr/>
          <w:sdtContent>
            <w:tc>
              <w:tcPr>
                <w:tcW w:w="1013" w:type="dxa"/>
              </w:tcPr>
              <w:p w14:paraId="486BD590"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71EDDCC2" w14:textId="77777777" w:rsidTr="00AC5CE3">
        <w:tc>
          <w:tcPr>
            <w:tcW w:w="5807" w:type="dxa"/>
          </w:tcPr>
          <w:p w14:paraId="78522BA3" w14:textId="77777777" w:rsidR="00767044" w:rsidRPr="00F7783F" w:rsidRDefault="00767044" w:rsidP="00F7783F">
            <w:pPr>
              <w:pStyle w:val="Tablecondensed"/>
            </w:pPr>
            <w:r w:rsidRPr="00F7783F">
              <w:t>Speaking clearly and directly</w:t>
            </w:r>
          </w:p>
        </w:tc>
        <w:sdt>
          <w:sdtPr>
            <w:rPr>
              <w:rFonts w:ascii="Arial" w:hAnsi="Arial"/>
              <w:shd w:val="clear" w:color="auto" w:fill="FFFFFF"/>
            </w:rPr>
            <w:id w:val="270672835"/>
            <w14:checkbox>
              <w14:checked w14:val="0"/>
              <w14:checkedState w14:val="2612" w14:font="MS Gothic"/>
              <w14:uncheckedState w14:val="2610" w14:font="MS Gothic"/>
            </w14:checkbox>
          </w:sdtPr>
          <w:sdtEndPr/>
          <w:sdtContent>
            <w:tc>
              <w:tcPr>
                <w:tcW w:w="992" w:type="dxa"/>
              </w:tcPr>
              <w:p w14:paraId="0361010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874959615"/>
            <w14:checkbox>
              <w14:checked w14:val="0"/>
              <w14:checkedState w14:val="2612" w14:font="MS Gothic"/>
              <w14:uncheckedState w14:val="2610" w14:font="MS Gothic"/>
            </w14:checkbox>
          </w:sdtPr>
          <w:sdtEndPr/>
          <w:sdtContent>
            <w:tc>
              <w:tcPr>
                <w:tcW w:w="993" w:type="dxa"/>
              </w:tcPr>
              <w:p w14:paraId="3B714A47"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763953741"/>
            <w14:checkbox>
              <w14:checked w14:val="0"/>
              <w14:checkedState w14:val="2612" w14:font="MS Gothic"/>
              <w14:uncheckedState w14:val="2610" w14:font="MS Gothic"/>
            </w14:checkbox>
          </w:sdtPr>
          <w:sdtEndPr/>
          <w:sdtContent>
            <w:tc>
              <w:tcPr>
                <w:tcW w:w="1013" w:type="dxa"/>
              </w:tcPr>
              <w:p w14:paraId="043B4C61"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0AA81760" w14:textId="77777777" w:rsidTr="00AC5CE3">
        <w:tc>
          <w:tcPr>
            <w:tcW w:w="5807" w:type="dxa"/>
          </w:tcPr>
          <w:p w14:paraId="4D3AEF2B" w14:textId="77777777" w:rsidR="00767044" w:rsidRPr="00F7783F" w:rsidRDefault="00767044" w:rsidP="00F7783F">
            <w:pPr>
              <w:pStyle w:val="Tablecondensed"/>
            </w:pPr>
            <w:r w:rsidRPr="00F7783F">
              <w:t>Writing to the needs of the audience</w:t>
            </w:r>
          </w:p>
        </w:tc>
        <w:sdt>
          <w:sdtPr>
            <w:rPr>
              <w:rFonts w:ascii="Arial" w:hAnsi="Arial"/>
              <w:shd w:val="clear" w:color="auto" w:fill="FFFFFF"/>
            </w:rPr>
            <w:id w:val="1140155993"/>
            <w14:checkbox>
              <w14:checked w14:val="0"/>
              <w14:checkedState w14:val="2612" w14:font="MS Gothic"/>
              <w14:uncheckedState w14:val="2610" w14:font="MS Gothic"/>
            </w14:checkbox>
          </w:sdtPr>
          <w:sdtEndPr/>
          <w:sdtContent>
            <w:tc>
              <w:tcPr>
                <w:tcW w:w="992" w:type="dxa"/>
              </w:tcPr>
              <w:p w14:paraId="68F625A7"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770351917"/>
            <w14:checkbox>
              <w14:checked w14:val="0"/>
              <w14:checkedState w14:val="2612" w14:font="MS Gothic"/>
              <w14:uncheckedState w14:val="2610" w14:font="MS Gothic"/>
            </w14:checkbox>
          </w:sdtPr>
          <w:sdtEndPr/>
          <w:sdtContent>
            <w:tc>
              <w:tcPr>
                <w:tcW w:w="993" w:type="dxa"/>
              </w:tcPr>
              <w:p w14:paraId="460F5A20" w14:textId="19841CAD" w:rsidR="00767044" w:rsidRDefault="009214F3"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064559231"/>
            <w14:checkbox>
              <w14:checked w14:val="0"/>
              <w14:checkedState w14:val="2612" w14:font="MS Gothic"/>
              <w14:uncheckedState w14:val="2610" w14:font="MS Gothic"/>
            </w14:checkbox>
          </w:sdtPr>
          <w:sdtEndPr/>
          <w:sdtContent>
            <w:tc>
              <w:tcPr>
                <w:tcW w:w="1013" w:type="dxa"/>
              </w:tcPr>
              <w:p w14:paraId="56014B06"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1E63A93B" w14:textId="77777777" w:rsidTr="00AC5CE3">
        <w:tc>
          <w:tcPr>
            <w:tcW w:w="5807" w:type="dxa"/>
          </w:tcPr>
          <w:p w14:paraId="6D956A74" w14:textId="77777777" w:rsidR="00767044" w:rsidRPr="00F7783F" w:rsidRDefault="00767044" w:rsidP="00F7783F">
            <w:pPr>
              <w:pStyle w:val="Tablecondensed"/>
            </w:pPr>
            <w:r w:rsidRPr="00F7783F">
              <w:t>Negotiating responsively</w:t>
            </w:r>
          </w:p>
        </w:tc>
        <w:sdt>
          <w:sdtPr>
            <w:rPr>
              <w:rFonts w:ascii="Arial" w:hAnsi="Arial"/>
              <w:shd w:val="clear" w:color="auto" w:fill="FFFFFF"/>
            </w:rPr>
            <w:id w:val="320554074"/>
            <w14:checkbox>
              <w14:checked w14:val="0"/>
              <w14:checkedState w14:val="2612" w14:font="MS Gothic"/>
              <w14:uncheckedState w14:val="2610" w14:font="MS Gothic"/>
            </w14:checkbox>
          </w:sdtPr>
          <w:sdtEndPr/>
          <w:sdtContent>
            <w:tc>
              <w:tcPr>
                <w:tcW w:w="992" w:type="dxa"/>
              </w:tcPr>
              <w:p w14:paraId="1821E745"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414776413"/>
            <w14:checkbox>
              <w14:checked w14:val="0"/>
              <w14:checkedState w14:val="2612" w14:font="MS Gothic"/>
              <w14:uncheckedState w14:val="2610" w14:font="MS Gothic"/>
            </w14:checkbox>
          </w:sdtPr>
          <w:sdtEndPr/>
          <w:sdtContent>
            <w:tc>
              <w:tcPr>
                <w:tcW w:w="993" w:type="dxa"/>
              </w:tcPr>
              <w:p w14:paraId="67B1F09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2096126494"/>
            <w14:checkbox>
              <w14:checked w14:val="0"/>
              <w14:checkedState w14:val="2612" w14:font="MS Gothic"/>
              <w14:uncheckedState w14:val="2610" w14:font="MS Gothic"/>
            </w14:checkbox>
          </w:sdtPr>
          <w:sdtEndPr/>
          <w:sdtContent>
            <w:tc>
              <w:tcPr>
                <w:tcW w:w="1013" w:type="dxa"/>
              </w:tcPr>
              <w:p w14:paraId="3067EFB4"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630B0BC6" w14:textId="77777777" w:rsidTr="00AC5CE3">
        <w:tc>
          <w:tcPr>
            <w:tcW w:w="5807" w:type="dxa"/>
          </w:tcPr>
          <w:p w14:paraId="705FF1EE" w14:textId="77777777" w:rsidR="00767044" w:rsidRPr="00F7783F" w:rsidRDefault="00767044" w:rsidP="00F7783F">
            <w:pPr>
              <w:pStyle w:val="Tablecondensed"/>
            </w:pPr>
            <w:r w:rsidRPr="00F7783F">
              <w:t>Reading independently</w:t>
            </w:r>
          </w:p>
        </w:tc>
        <w:sdt>
          <w:sdtPr>
            <w:rPr>
              <w:rFonts w:ascii="Arial" w:hAnsi="Arial"/>
              <w:shd w:val="clear" w:color="auto" w:fill="FFFFFF"/>
            </w:rPr>
            <w:id w:val="923307873"/>
            <w14:checkbox>
              <w14:checked w14:val="0"/>
              <w14:checkedState w14:val="2612" w14:font="MS Gothic"/>
              <w14:uncheckedState w14:val="2610" w14:font="MS Gothic"/>
            </w14:checkbox>
          </w:sdtPr>
          <w:sdtEndPr/>
          <w:sdtContent>
            <w:tc>
              <w:tcPr>
                <w:tcW w:w="992" w:type="dxa"/>
              </w:tcPr>
              <w:p w14:paraId="2BD12BD3"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873221470"/>
            <w14:checkbox>
              <w14:checked w14:val="0"/>
              <w14:checkedState w14:val="2612" w14:font="MS Gothic"/>
              <w14:uncheckedState w14:val="2610" w14:font="MS Gothic"/>
            </w14:checkbox>
          </w:sdtPr>
          <w:sdtEndPr/>
          <w:sdtContent>
            <w:tc>
              <w:tcPr>
                <w:tcW w:w="993" w:type="dxa"/>
              </w:tcPr>
              <w:p w14:paraId="128B1AF1"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087682788"/>
            <w14:checkbox>
              <w14:checked w14:val="0"/>
              <w14:checkedState w14:val="2612" w14:font="MS Gothic"/>
              <w14:uncheckedState w14:val="2610" w14:font="MS Gothic"/>
            </w14:checkbox>
          </w:sdtPr>
          <w:sdtEndPr/>
          <w:sdtContent>
            <w:tc>
              <w:tcPr>
                <w:tcW w:w="1013" w:type="dxa"/>
              </w:tcPr>
              <w:p w14:paraId="7D95487E"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3C0AE693" w14:textId="77777777" w:rsidTr="00AC5CE3">
        <w:tc>
          <w:tcPr>
            <w:tcW w:w="5807" w:type="dxa"/>
          </w:tcPr>
          <w:p w14:paraId="39CF8A77" w14:textId="77777777" w:rsidR="00767044" w:rsidRPr="00F7783F" w:rsidRDefault="00767044" w:rsidP="00F7783F">
            <w:pPr>
              <w:pStyle w:val="Tablecondensed"/>
            </w:pPr>
            <w:r w:rsidRPr="00F7783F">
              <w:t>Speaking and writing in languages other than English</w:t>
            </w:r>
          </w:p>
        </w:tc>
        <w:sdt>
          <w:sdtPr>
            <w:rPr>
              <w:rFonts w:ascii="Arial" w:hAnsi="Arial"/>
              <w:shd w:val="clear" w:color="auto" w:fill="FFFFFF"/>
            </w:rPr>
            <w:id w:val="-2045892323"/>
            <w14:checkbox>
              <w14:checked w14:val="0"/>
              <w14:checkedState w14:val="2612" w14:font="MS Gothic"/>
              <w14:uncheckedState w14:val="2610" w14:font="MS Gothic"/>
            </w14:checkbox>
          </w:sdtPr>
          <w:sdtEndPr/>
          <w:sdtContent>
            <w:tc>
              <w:tcPr>
                <w:tcW w:w="992" w:type="dxa"/>
              </w:tcPr>
              <w:p w14:paraId="69FFC16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606962956"/>
            <w14:checkbox>
              <w14:checked w14:val="0"/>
              <w14:checkedState w14:val="2612" w14:font="MS Gothic"/>
              <w14:uncheckedState w14:val="2610" w14:font="MS Gothic"/>
            </w14:checkbox>
          </w:sdtPr>
          <w:sdtEndPr/>
          <w:sdtContent>
            <w:tc>
              <w:tcPr>
                <w:tcW w:w="993" w:type="dxa"/>
              </w:tcPr>
              <w:p w14:paraId="13ABAC3E"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946162670"/>
            <w14:checkbox>
              <w14:checked w14:val="0"/>
              <w14:checkedState w14:val="2612" w14:font="MS Gothic"/>
              <w14:uncheckedState w14:val="2610" w14:font="MS Gothic"/>
            </w14:checkbox>
          </w:sdtPr>
          <w:sdtEndPr/>
          <w:sdtContent>
            <w:tc>
              <w:tcPr>
                <w:tcW w:w="1013" w:type="dxa"/>
              </w:tcPr>
              <w:p w14:paraId="3BFB8ADC"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69BED4FF" w14:textId="77777777" w:rsidTr="00AC5CE3">
        <w:tc>
          <w:tcPr>
            <w:tcW w:w="5807" w:type="dxa"/>
          </w:tcPr>
          <w:p w14:paraId="093C6847" w14:textId="77777777" w:rsidR="00767044" w:rsidRPr="00F7783F" w:rsidRDefault="00767044" w:rsidP="00F7783F">
            <w:pPr>
              <w:pStyle w:val="Tablecondensed"/>
            </w:pPr>
            <w:r w:rsidRPr="00F7783F">
              <w:t>Using numeracy</w:t>
            </w:r>
          </w:p>
        </w:tc>
        <w:sdt>
          <w:sdtPr>
            <w:rPr>
              <w:rFonts w:ascii="Arial" w:hAnsi="Arial"/>
              <w:shd w:val="clear" w:color="auto" w:fill="FFFFFF"/>
            </w:rPr>
            <w:id w:val="2142300462"/>
            <w14:checkbox>
              <w14:checked w14:val="0"/>
              <w14:checkedState w14:val="2612" w14:font="MS Gothic"/>
              <w14:uncheckedState w14:val="2610" w14:font="MS Gothic"/>
            </w14:checkbox>
          </w:sdtPr>
          <w:sdtEndPr/>
          <w:sdtContent>
            <w:tc>
              <w:tcPr>
                <w:tcW w:w="992" w:type="dxa"/>
              </w:tcPr>
              <w:p w14:paraId="6D791B3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825280712"/>
            <w14:checkbox>
              <w14:checked w14:val="0"/>
              <w14:checkedState w14:val="2612" w14:font="MS Gothic"/>
              <w14:uncheckedState w14:val="2610" w14:font="MS Gothic"/>
            </w14:checkbox>
          </w:sdtPr>
          <w:sdtEndPr/>
          <w:sdtContent>
            <w:tc>
              <w:tcPr>
                <w:tcW w:w="993" w:type="dxa"/>
              </w:tcPr>
              <w:p w14:paraId="5A1632B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59562588"/>
            <w14:checkbox>
              <w14:checked w14:val="0"/>
              <w14:checkedState w14:val="2612" w14:font="MS Gothic"/>
              <w14:uncheckedState w14:val="2610" w14:font="MS Gothic"/>
            </w14:checkbox>
          </w:sdtPr>
          <w:sdtEndPr/>
          <w:sdtContent>
            <w:tc>
              <w:tcPr>
                <w:tcW w:w="1013" w:type="dxa"/>
              </w:tcPr>
              <w:p w14:paraId="20A4B4F5"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0FFE2DBD" w14:textId="77777777" w:rsidTr="00AC5CE3">
        <w:tc>
          <w:tcPr>
            <w:tcW w:w="5807" w:type="dxa"/>
          </w:tcPr>
          <w:p w14:paraId="58FE2B1A" w14:textId="77777777" w:rsidR="00767044" w:rsidRPr="00F7783F" w:rsidRDefault="00767044" w:rsidP="00F7783F">
            <w:pPr>
              <w:pStyle w:val="Tablecondensed"/>
            </w:pPr>
            <w:r w:rsidRPr="00F7783F">
              <w:t>Sharing information</w:t>
            </w:r>
          </w:p>
        </w:tc>
        <w:sdt>
          <w:sdtPr>
            <w:rPr>
              <w:rFonts w:ascii="Arial" w:hAnsi="Arial"/>
              <w:shd w:val="clear" w:color="auto" w:fill="FFFFFF"/>
            </w:rPr>
            <w:id w:val="-458644755"/>
            <w14:checkbox>
              <w14:checked w14:val="0"/>
              <w14:checkedState w14:val="2612" w14:font="MS Gothic"/>
              <w14:uncheckedState w14:val="2610" w14:font="MS Gothic"/>
            </w14:checkbox>
          </w:sdtPr>
          <w:sdtEndPr/>
          <w:sdtContent>
            <w:tc>
              <w:tcPr>
                <w:tcW w:w="992" w:type="dxa"/>
              </w:tcPr>
              <w:p w14:paraId="29C876F0"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393966956"/>
            <w14:checkbox>
              <w14:checked w14:val="0"/>
              <w14:checkedState w14:val="2612" w14:font="MS Gothic"/>
              <w14:uncheckedState w14:val="2610" w14:font="MS Gothic"/>
            </w14:checkbox>
          </w:sdtPr>
          <w:sdtEndPr/>
          <w:sdtContent>
            <w:tc>
              <w:tcPr>
                <w:tcW w:w="993" w:type="dxa"/>
              </w:tcPr>
              <w:p w14:paraId="0A879DA6"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967037119"/>
            <w14:checkbox>
              <w14:checked w14:val="0"/>
              <w14:checkedState w14:val="2612" w14:font="MS Gothic"/>
              <w14:uncheckedState w14:val="2610" w14:font="MS Gothic"/>
            </w14:checkbox>
          </w:sdtPr>
          <w:sdtEndPr/>
          <w:sdtContent>
            <w:tc>
              <w:tcPr>
                <w:tcW w:w="1013" w:type="dxa"/>
              </w:tcPr>
              <w:p w14:paraId="0FB78F39"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5B22D6CE" w14:textId="77777777" w:rsidTr="00AC5CE3">
        <w:tc>
          <w:tcPr>
            <w:tcW w:w="8805" w:type="dxa"/>
            <w:gridSpan w:val="4"/>
            <w:shd w:val="clear" w:color="auto" w:fill="FFFFFF" w:themeFill="background1"/>
          </w:tcPr>
          <w:p w14:paraId="252D6FB2" w14:textId="77777777" w:rsidR="00767044" w:rsidRPr="00BD53BD" w:rsidRDefault="00767044" w:rsidP="009214F3">
            <w:pPr>
              <w:pStyle w:val="TablecondensedBold"/>
              <w:jc w:val="center"/>
              <w:rPr>
                <w:shd w:val="clear" w:color="auto" w:fill="FFFFFF"/>
              </w:rPr>
            </w:pPr>
            <w:proofErr w:type="gramStart"/>
            <w:r w:rsidRPr="00BD53BD">
              <w:rPr>
                <w:shd w:val="clear" w:color="auto" w:fill="FFFFFF"/>
              </w:rPr>
              <w:t>Team work</w:t>
            </w:r>
            <w:proofErr w:type="gramEnd"/>
          </w:p>
        </w:tc>
      </w:tr>
      <w:tr w:rsidR="00767044" w14:paraId="3CA6A4CD" w14:textId="77777777" w:rsidTr="00AC5CE3">
        <w:tc>
          <w:tcPr>
            <w:tcW w:w="5807" w:type="dxa"/>
          </w:tcPr>
          <w:p w14:paraId="62978030" w14:textId="77777777" w:rsidR="00767044" w:rsidRPr="00F7783F" w:rsidRDefault="00767044" w:rsidP="00F7783F">
            <w:pPr>
              <w:pStyle w:val="Tablecondensed"/>
            </w:pPr>
            <w:r w:rsidRPr="00F7783F">
              <w:t xml:space="preserve">Working across different ages, irrespective of gender, race, religion or political persuasion. </w:t>
            </w:r>
          </w:p>
        </w:tc>
        <w:sdt>
          <w:sdtPr>
            <w:rPr>
              <w:rFonts w:ascii="Arial" w:hAnsi="Arial"/>
              <w:shd w:val="clear" w:color="auto" w:fill="FFFFFF"/>
            </w:rPr>
            <w:id w:val="1133909045"/>
            <w14:checkbox>
              <w14:checked w14:val="0"/>
              <w14:checkedState w14:val="2612" w14:font="MS Gothic"/>
              <w14:uncheckedState w14:val="2610" w14:font="MS Gothic"/>
            </w14:checkbox>
          </w:sdtPr>
          <w:sdtEndPr/>
          <w:sdtContent>
            <w:tc>
              <w:tcPr>
                <w:tcW w:w="992" w:type="dxa"/>
              </w:tcPr>
              <w:p w14:paraId="691DAC1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666927765"/>
            <w14:checkbox>
              <w14:checked w14:val="0"/>
              <w14:checkedState w14:val="2612" w14:font="MS Gothic"/>
              <w14:uncheckedState w14:val="2610" w14:font="MS Gothic"/>
            </w14:checkbox>
          </w:sdtPr>
          <w:sdtEndPr/>
          <w:sdtContent>
            <w:tc>
              <w:tcPr>
                <w:tcW w:w="993" w:type="dxa"/>
              </w:tcPr>
              <w:p w14:paraId="325FFBD2"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2106722599"/>
            <w14:checkbox>
              <w14:checked w14:val="0"/>
              <w14:checkedState w14:val="2612" w14:font="MS Gothic"/>
              <w14:uncheckedState w14:val="2610" w14:font="MS Gothic"/>
            </w14:checkbox>
          </w:sdtPr>
          <w:sdtEndPr/>
          <w:sdtContent>
            <w:tc>
              <w:tcPr>
                <w:tcW w:w="1013" w:type="dxa"/>
              </w:tcPr>
              <w:p w14:paraId="274C7EBB"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2AC64F79" w14:textId="77777777" w:rsidTr="00AC5CE3">
        <w:tc>
          <w:tcPr>
            <w:tcW w:w="5807" w:type="dxa"/>
          </w:tcPr>
          <w:p w14:paraId="600D1048" w14:textId="77777777" w:rsidR="00767044" w:rsidRPr="00F7783F" w:rsidRDefault="00767044" w:rsidP="00F7783F">
            <w:pPr>
              <w:pStyle w:val="Tablecondensed"/>
            </w:pPr>
            <w:r w:rsidRPr="00F7783F">
              <w:t xml:space="preserve">Working as an individual and as a member of a team </w:t>
            </w:r>
          </w:p>
        </w:tc>
        <w:sdt>
          <w:sdtPr>
            <w:rPr>
              <w:rFonts w:ascii="Arial" w:hAnsi="Arial"/>
              <w:shd w:val="clear" w:color="auto" w:fill="FFFFFF"/>
            </w:rPr>
            <w:id w:val="-262532571"/>
            <w14:checkbox>
              <w14:checked w14:val="0"/>
              <w14:checkedState w14:val="2612" w14:font="MS Gothic"/>
              <w14:uncheckedState w14:val="2610" w14:font="MS Gothic"/>
            </w14:checkbox>
          </w:sdtPr>
          <w:sdtEndPr/>
          <w:sdtContent>
            <w:tc>
              <w:tcPr>
                <w:tcW w:w="992" w:type="dxa"/>
              </w:tcPr>
              <w:p w14:paraId="703682C1"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011211184"/>
            <w14:checkbox>
              <w14:checked w14:val="0"/>
              <w14:checkedState w14:val="2612" w14:font="MS Gothic"/>
              <w14:uncheckedState w14:val="2610" w14:font="MS Gothic"/>
            </w14:checkbox>
          </w:sdtPr>
          <w:sdtEndPr/>
          <w:sdtContent>
            <w:tc>
              <w:tcPr>
                <w:tcW w:w="993" w:type="dxa"/>
              </w:tcPr>
              <w:p w14:paraId="764315D4"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775758969"/>
            <w14:checkbox>
              <w14:checked w14:val="0"/>
              <w14:checkedState w14:val="2612" w14:font="MS Gothic"/>
              <w14:uncheckedState w14:val="2610" w14:font="MS Gothic"/>
            </w14:checkbox>
          </w:sdtPr>
          <w:sdtEndPr/>
          <w:sdtContent>
            <w:tc>
              <w:tcPr>
                <w:tcW w:w="1013" w:type="dxa"/>
              </w:tcPr>
              <w:p w14:paraId="06A95FA1"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29C7B908" w14:textId="77777777" w:rsidTr="00AC5CE3">
        <w:tc>
          <w:tcPr>
            <w:tcW w:w="5807" w:type="dxa"/>
          </w:tcPr>
          <w:p w14:paraId="14E3A056" w14:textId="77777777" w:rsidR="00767044" w:rsidRPr="00F7783F" w:rsidRDefault="00767044" w:rsidP="00F7783F">
            <w:pPr>
              <w:pStyle w:val="Tablecondensed"/>
            </w:pPr>
            <w:r w:rsidRPr="00F7783F">
              <w:t>Knowing how to define a role as part of a team</w:t>
            </w:r>
          </w:p>
        </w:tc>
        <w:sdt>
          <w:sdtPr>
            <w:rPr>
              <w:rFonts w:ascii="Arial" w:hAnsi="Arial"/>
              <w:shd w:val="clear" w:color="auto" w:fill="FFFFFF"/>
            </w:rPr>
            <w:id w:val="-1368986757"/>
            <w14:checkbox>
              <w14:checked w14:val="0"/>
              <w14:checkedState w14:val="2612" w14:font="MS Gothic"/>
              <w14:uncheckedState w14:val="2610" w14:font="MS Gothic"/>
            </w14:checkbox>
          </w:sdtPr>
          <w:sdtEndPr/>
          <w:sdtContent>
            <w:tc>
              <w:tcPr>
                <w:tcW w:w="992" w:type="dxa"/>
              </w:tcPr>
              <w:p w14:paraId="7B8AD2BD"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049802241"/>
            <w14:checkbox>
              <w14:checked w14:val="0"/>
              <w14:checkedState w14:val="2612" w14:font="MS Gothic"/>
              <w14:uncheckedState w14:val="2610" w14:font="MS Gothic"/>
            </w14:checkbox>
          </w:sdtPr>
          <w:sdtEndPr/>
          <w:sdtContent>
            <w:tc>
              <w:tcPr>
                <w:tcW w:w="993" w:type="dxa"/>
              </w:tcPr>
              <w:p w14:paraId="17C39227"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7780514"/>
            <w14:checkbox>
              <w14:checked w14:val="0"/>
              <w14:checkedState w14:val="2612" w14:font="MS Gothic"/>
              <w14:uncheckedState w14:val="2610" w14:font="MS Gothic"/>
            </w14:checkbox>
          </w:sdtPr>
          <w:sdtEndPr/>
          <w:sdtContent>
            <w:tc>
              <w:tcPr>
                <w:tcW w:w="1013" w:type="dxa"/>
              </w:tcPr>
              <w:p w14:paraId="44CA8E73"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1022A689" w14:textId="77777777" w:rsidTr="00AC5CE3">
        <w:tc>
          <w:tcPr>
            <w:tcW w:w="5807" w:type="dxa"/>
          </w:tcPr>
          <w:p w14:paraId="6E1226EB" w14:textId="77777777" w:rsidR="00767044" w:rsidRPr="00F7783F" w:rsidRDefault="00767044" w:rsidP="00F7783F">
            <w:pPr>
              <w:pStyle w:val="Tablecondensed"/>
            </w:pPr>
            <w:r w:rsidRPr="00F7783F">
              <w:t xml:space="preserve">Identifying the strengths of team members </w:t>
            </w:r>
          </w:p>
        </w:tc>
        <w:sdt>
          <w:sdtPr>
            <w:rPr>
              <w:rFonts w:ascii="Arial" w:hAnsi="Arial"/>
              <w:shd w:val="clear" w:color="auto" w:fill="FFFFFF"/>
            </w:rPr>
            <w:id w:val="1123044810"/>
            <w14:checkbox>
              <w14:checked w14:val="0"/>
              <w14:checkedState w14:val="2612" w14:font="MS Gothic"/>
              <w14:uncheckedState w14:val="2610" w14:font="MS Gothic"/>
            </w14:checkbox>
          </w:sdtPr>
          <w:sdtEndPr/>
          <w:sdtContent>
            <w:tc>
              <w:tcPr>
                <w:tcW w:w="992" w:type="dxa"/>
              </w:tcPr>
              <w:p w14:paraId="496BFC5B"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232748832"/>
            <w14:checkbox>
              <w14:checked w14:val="0"/>
              <w14:checkedState w14:val="2612" w14:font="MS Gothic"/>
              <w14:uncheckedState w14:val="2610" w14:font="MS Gothic"/>
            </w14:checkbox>
          </w:sdtPr>
          <w:sdtEndPr/>
          <w:sdtContent>
            <w:tc>
              <w:tcPr>
                <w:tcW w:w="993" w:type="dxa"/>
              </w:tcPr>
              <w:p w14:paraId="4EBD19FB"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364173258"/>
            <w14:checkbox>
              <w14:checked w14:val="0"/>
              <w14:checkedState w14:val="2612" w14:font="MS Gothic"/>
              <w14:uncheckedState w14:val="2610" w14:font="MS Gothic"/>
            </w14:checkbox>
          </w:sdtPr>
          <w:sdtEndPr/>
          <w:sdtContent>
            <w:tc>
              <w:tcPr>
                <w:tcW w:w="1013" w:type="dxa"/>
              </w:tcPr>
              <w:p w14:paraId="479A93BD"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7E3CEC99" w14:textId="77777777" w:rsidTr="00AC5CE3">
        <w:tc>
          <w:tcPr>
            <w:tcW w:w="8805" w:type="dxa"/>
            <w:gridSpan w:val="4"/>
          </w:tcPr>
          <w:p w14:paraId="1C5B8653" w14:textId="77777777" w:rsidR="00767044" w:rsidRPr="005F302F" w:rsidRDefault="00767044" w:rsidP="009214F3">
            <w:pPr>
              <w:pStyle w:val="TablecondensedBold"/>
              <w:jc w:val="center"/>
              <w:rPr>
                <w:shd w:val="clear" w:color="auto" w:fill="FFFFFF"/>
              </w:rPr>
            </w:pPr>
            <w:r w:rsidRPr="005F302F">
              <w:rPr>
                <w:shd w:val="clear" w:color="auto" w:fill="FFFFFF"/>
              </w:rPr>
              <w:t>Problem solving</w:t>
            </w:r>
          </w:p>
        </w:tc>
      </w:tr>
      <w:tr w:rsidR="00767044" w14:paraId="1547F1CE" w14:textId="77777777" w:rsidTr="00AC5CE3">
        <w:tc>
          <w:tcPr>
            <w:tcW w:w="5807" w:type="dxa"/>
          </w:tcPr>
          <w:p w14:paraId="024DB09B" w14:textId="77777777" w:rsidR="00767044" w:rsidRPr="00F7783F" w:rsidRDefault="00767044" w:rsidP="00F7783F">
            <w:pPr>
              <w:pStyle w:val="Tablecondensed"/>
            </w:pPr>
            <w:r w:rsidRPr="00F7783F">
              <w:t>Developing creative and innovative solutions</w:t>
            </w:r>
          </w:p>
        </w:tc>
        <w:sdt>
          <w:sdtPr>
            <w:rPr>
              <w:rFonts w:ascii="Arial" w:hAnsi="Arial"/>
              <w:shd w:val="clear" w:color="auto" w:fill="FFFFFF"/>
            </w:rPr>
            <w:id w:val="1575010779"/>
            <w14:checkbox>
              <w14:checked w14:val="0"/>
              <w14:checkedState w14:val="2612" w14:font="MS Gothic"/>
              <w14:uncheckedState w14:val="2610" w14:font="MS Gothic"/>
            </w14:checkbox>
          </w:sdtPr>
          <w:sdtEndPr/>
          <w:sdtContent>
            <w:tc>
              <w:tcPr>
                <w:tcW w:w="992" w:type="dxa"/>
              </w:tcPr>
              <w:p w14:paraId="797CE9EB"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760885494"/>
            <w14:checkbox>
              <w14:checked w14:val="0"/>
              <w14:checkedState w14:val="2612" w14:font="MS Gothic"/>
              <w14:uncheckedState w14:val="2610" w14:font="MS Gothic"/>
            </w14:checkbox>
          </w:sdtPr>
          <w:sdtEndPr/>
          <w:sdtContent>
            <w:tc>
              <w:tcPr>
                <w:tcW w:w="993" w:type="dxa"/>
              </w:tcPr>
              <w:p w14:paraId="4826E4BE"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829107986"/>
            <w14:checkbox>
              <w14:checked w14:val="0"/>
              <w14:checkedState w14:val="2612" w14:font="MS Gothic"/>
              <w14:uncheckedState w14:val="2610" w14:font="MS Gothic"/>
            </w14:checkbox>
          </w:sdtPr>
          <w:sdtEndPr/>
          <w:sdtContent>
            <w:tc>
              <w:tcPr>
                <w:tcW w:w="1013" w:type="dxa"/>
              </w:tcPr>
              <w:p w14:paraId="17222DE9"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2C2BF259" w14:textId="77777777" w:rsidTr="00AC5CE3">
        <w:tc>
          <w:tcPr>
            <w:tcW w:w="5807" w:type="dxa"/>
          </w:tcPr>
          <w:p w14:paraId="04141B1F" w14:textId="77777777" w:rsidR="00767044" w:rsidRPr="00F7783F" w:rsidRDefault="00767044" w:rsidP="00F7783F">
            <w:pPr>
              <w:pStyle w:val="Tablecondensed"/>
            </w:pPr>
            <w:r w:rsidRPr="00F7783F">
              <w:lastRenderedPageBreak/>
              <w:t xml:space="preserve">Developing practical solutions </w:t>
            </w:r>
          </w:p>
        </w:tc>
        <w:sdt>
          <w:sdtPr>
            <w:rPr>
              <w:rFonts w:ascii="Arial" w:hAnsi="Arial"/>
              <w:shd w:val="clear" w:color="auto" w:fill="FFFFFF"/>
            </w:rPr>
            <w:id w:val="-223449041"/>
            <w14:checkbox>
              <w14:checked w14:val="0"/>
              <w14:checkedState w14:val="2612" w14:font="MS Gothic"/>
              <w14:uncheckedState w14:val="2610" w14:font="MS Gothic"/>
            </w14:checkbox>
          </w:sdtPr>
          <w:sdtEndPr/>
          <w:sdtContent>
            <w:tc>
              <w:tcPr>
                <w:tcW w:w="992" w:type="dxa"/>
              </w:tcPr>
              <w:p w14:paraId="126118FB"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891237711"/>
            <w14:checkbox>
              <w14:checked w14:val="0"/>
              <w14:checkedState w14:val="2612" w14:font="MS Gothic"/>
              <w14:uncheckedState w14:val="2610" w14:font="MS Gothic"/>
            </w14:checkbox>
          </w:sdtPr>
          <w:sdtEndPr/>
          <w:sdtContent>
            <w:tc>
              <w:tcPr>
                <w:tcW w:w="993" w:type="dxa"/>
              </w:tcPr>
              <w:p w14:paraId="320808CF"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643578276"/>
            <w14:checkbox>
              <w14:checked w14:val="0"/>
              <w14:checkedState w14:val="2612" w14:font="MS Gothic"/>
              <w14:uncheckedState w14:val="2610" w14:font="MS Gothic"/>
            </w14:checkbox>
          </w:sdtPr>
          <w:sdtEndPr/>
          <w:sdtContent>
            <w:tc>
              <w:tcPr>
                <w:tcW w:w="1013" w:type="dxa"/>
              </w:tcPr>
              <w:p w14:paraId="7946CCCE"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7185527C" w14:textId="77777777" w:rsidTr="00AC5CE3">
        <w:tc>
          <w:tcPr>
            <w:tcW w:w="5807" w:type="dxa"/>
          </w:tcPr>
          <w:p w14:paraId="2CFD0F62" w14:textId="77777777" w:rsidR="00767044" w:rsidRPr="00F7783F" w:rsidRDefault="00767044" w:rsidP="00F7783F">
            <w:pPr>
              <w:pStyle w:val="Tablecondensed"/>
            </w:pPr>
            <w:r w:rsidRPr="00F7783F">
              <w:t xml:space="preserve">Solving problems in teams </w:t>
            </w:r>
          </w:p>
        </w:tc>
        <w:sdt>
          <w:sdtPr>
            <w:rPr>
              <w:rFonts w:ascii="Arial" w:hAnsi="Arial"/>
              <w:shd w:val="clear" w:color="auto" w:fill="FFFFFF"/>
            </w:rPr>
            <w:id w:val="-252208956"/>
            <w14:checkbox>
              <w14:checked w14:val="0"/>
              <w14:checkedState w14:val="2612" w14:font="MS Gothic"/>
              <w14:uncheckedState w14:val="2610" w14:font="MS Gothic"/>
            </w14:checkbox>
          </w:sdtPr>
          <w:sdtEndPr/>
          <w:sdtContent>
            <w:tc>
              <w:tcPr>
                <w:tcW w:w="992" w:type="dxa"/>
              </w:tcPr>
              <w:p w14:paraId="0343EE4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560944112"/>
            <w14:checkbox>
              <w14:checked w14:val="0"/>
              <w14:checkedState w14:val="2612" w14:font="MS Gothic"/>
              <w14:uncheckedState w14:val="2610" w14:font="MS Gothic"/>
            </w14:checkbox>
          </w:sdtPr>
          <w:sdtEndPr/>
          <w:sdtContent>
            <w:tc>
              <w:tcPr>
                <w:tcW w:w="993" w:type="dxa"/>
              </w:tcPr>
              <w:p w14:paraId="6019052A"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739390879"/>
            <w14:checkbox>
              <w14:checked w14:val="0"/>
              <w14:checkedState w14:val="2612" w14:font="MS Gothic"/>
              <w14:uncheckedState w14:val="2610" w14:font="MS Gothic"/>
            </w14:checkbox>
          </w:sdtPr>
          <w:sdtEndPr/>
          <w:sdtContent>
            <w:tc>
              <w:tcPr>
                <w:tcW w:w="1013" w:type="dxa"/>
              </w:tcPr>
              <w:p w14:paraId="3AE80144"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246DC42F" w14:textId="77777777" w:rsidTr="00AC5CE3">
        <w:tc>
          <w:tcPr>
            <w:tcW w:w="5807" w:type="dxa"/>
          </w:tcPr>
          <w:p w14:paraId="22BA5583" w14:textId="77777777" w:rsidR="00767044" w:rsidRPr="00F7783F" w:rsidRDefault="00767044" w:rsidP="00F7783F">
            <w:pPr>
              <w:pStyle w:val="Tablecondensed"/>
            </w:pPr>
            <w:r w:rsidRPr="00F7783F">
              <w:t xml:space="preserve">Applying a range of strategies to problem solving </w:t>
            </w:r>
          </w:p>
        </w:tc>
        <w:sdt>
          <w:sdtPr>
            <w:rPr>
              <w:rFonts w:ascii="Arial" w:hAnsi="Arial"/>
              <w:shd w:val="clear" w:color="auto" w:fill="FFFFFF"/>
            </w:rPr>
            <w:id w:val="-1394267239"/>
            <w14:checkbox>
              <w14:checked w14:val="0"/>
              <w14:checkedState w14:val="2612" w14:font="MS Gothic"/>
              <w14:uncheckedState w14:val="2610" w14:font="MS Gothic"/>
            </w14:checkbox>
          </w:sdtPr>
          <w:sdtEndPr/>
          <w:sdtContent>
            <w:tc>
              <w:tcPr>
                <w:tcW w:w="992" w:type="dxa"/>
              </w:tcPr>
              <w:p w14:paraId="616F3CCF"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577775679"/>
            <w14:checkbox>
              <w14:checked w14:val="0"/>
              <w14:checkedState w14:val="2612" w14:font="MS Gothic"/>
              <w14:uncheckedState w14:val="2610" w14:font="MS Gothic"/>
            </w14:checkbox>
          </w:sdtPr>
          <w:sdtEndPr/>
          <w:sdtContent>
            <w:tc>
              <w:tcPr>
                <w:tcW w:w="993" w:type="dxa"/>
              </w:tcPr>
              <w:p w14:paraId="037CB036"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601073915"/>
            <w14:checkbox>
              <w14:checked w14:val="0"/>
              <w14:checkedState w14:val="2612" w14:font="MS Gothic"/>
              <w14:uncheckedState w14:val="2610" w14:font="MS Gothic"/>
            </w14:checkbox>
          </w:sdtPr>
          <w:sdtEndPr/>
          <w:sdtContent>
            <w:tc>
              <w:tcPr>
                <w:tcW w:w="1013" w:type="dxa"/>
              </w:tcPr>
              <w:p w14:paraId="6180C761"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762BE6EB" w14:textId="77777777" w:rsidTr="00AC5CE3">
        <w:tc>
          <w:tcPr>
            <w:tcW w:w="5807" w:type="dxa"/>
          </w:tcPr>
          <w:p w14:paraId="220C00CA" w14:textId="77777777" w:rsidR="00767044" w:rsidRPr="00F7783F" w:rsidRDefault="00767044" w:rsidP="00F7783F">
            <w:pPr>
              <w:pStyle w:val="Tablecondensed"/>
            </w:pPr>
            <w:r w:rsidRPr="00F7783F">
              <w:t>Using mathematics including budgeting and financial management to solve problems</w:t>
            </w:r>
          </w:p>
        </w:tc>
        <w:sdt>
          <w:sdtPr>
            <w:rPr>
              <w:rFonts w:ascii="Arial" w:hAnsi="Arial"/>
              <w:shd w:val="clear" w:color="auto" w:fill="FFFFFF"/>
            </w:rPr>
            <w:id w:val="-448941920"/>
            <w14:checkbox>
              <w14:checked w14:val="0"/>
              <w14:checkedState w14:val="2612" w14:font="MS Gothic"/>
              <w14:uncheckedState w14:val="2610" w14:font="MS Gothic"/>
            </w14:checkbox>
          </w:sdtPr>
          <w:sdtEndPr/>
          <w:sdtContent>
            <w:tc>
              <w:tcPr>
                <w:tcW w:w="992" w:type="dxa"/>
              </w:tcPr>
              <w:p w14:paraId="41870453"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107116915"/>
            <w14:checkbox>
              <w14:checked w14:val="0"/>
              <w14:checkedState w14:val="2612" w14:font="MS Gothic"/>
              <w14:uncheckedState w14:val="2610" w14:font="MS Gothic"/>
            </w14:checkbox>
          </w:sdtPr>
          <w:sdtEndPr/>
          <w:sdtContent>
            <w:tc>
              <w:tcPr>
                <w:tcW w:w="993" w:type="dxa"/>
              </w:tcPr>
              <w:p w14:paraId="73BDADCE"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336062285"/>
            <w14:checkbox>
              <w14:checked w14:val="0"/>
              <w14:checkedState w14:val="2612" w14:font="MS Gothic"/>
              <w14:uncheckedState w14:val="2610" w14:font="MS Gothic"/>
            </w14:checkbox>
          </w:sdtPr>
          <w:sdtEndPr/>
          <w:sdtContent>
            <w:tc>
              <w:tcPr>
                <w:tcW w:w="1013" w:type="dxa"/>
              </w:tcPr>
              <w:p w14:paraId="4EC1A6E1"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6CB7E55C" w14:textId="77777777" w:rsidTr="00AC5CE3">
        <w:tc>
          <w:tcPr>
            <w:tcW w:w="8805" w:type="dxa"/>
            <w:gridSpan w:val="4"/>
          </w:tcPr>
          <w:p w14:paraId="0D46B5C4" w14:textId="77777777" w:rsidR="00767044" w:rsidRPr="002E38CB" w:rsidRDefault="00767044" w:rsidP="009214F3">
            <w:pPr>
              <w:pStyle w:val="TablecondensedBold"/>
              <w:jc w:val="center"/>
              <w:rPr>
                <w:shd w:val="clear" w:color="auto" w:fill="FFFFFF"/>
              </w:rPr>
            </w:pPr>
            <w:r w:rsidRPr="002E38CB">
              <w:rPr>
                <w:shd w:val="clear" w:color="auto" w:fill="FFFFFF"/>
              </w:rPr>
              <w:t>Initiative and enterprise</w:t>
            </w:r>
          </w:p>
        </w:tc>
      </w:tr>
      <w:tr w:rsidR="00767044" w14:paraId="4F886303" w14:textId="77777777" w:rsidTr="00AC5CE3">
        <w:tc>
          <w:tcPr>
            <w:tcW w:w="5807" w:type="dxa"/>
          </w:tcPr>
          <w:p w14:paraId="65E6ED5C" w14:textId="77777777" w:rsidR="00767044" w:rsidRPr="00F7783F" w:rsidRDefault="00767044" w:rsidP="00F7783F">
            <w:pPr>
              <w:pStyle w:val="Tablecondensed"/>
            </w:pPr>
            <w:r w:rsidRPr="00F7783F">
              <w:t>Adapting to new situations</w:t>
            </w:r>
          </w:p>
        </w:tc>
        <w:sdt>
          <w:sdtPr>
            <w:rPr>
              <w:rFonts w:ascii="Arial" w:hAnsi="Arial"/>
              <w:shd w:val="clear" w:color="auto" w:fill="FFFFFF"/>
            </w:rPr>
            <w:id w:val="415761377"/>
            <w14:checkbox>
              <w14:checked w14:val="0"/>
              <w14:checkedState w14:val="2612" w14:font="MS Gothic"/>
              <w14:uncheckedState w14:val="2610" w14:font="MS Gothic"/>
            </w14:checkbox>
          </w:sdtPr>
          <w:sdtEndPr/>
          <w:sdtContent>
            <w:tc>
              <w:tcPr>
                <w:tcW w:w="992" w:type="dxa"/>
              </w:tcPr>
              <w:p w14:paraId="672CD4AF"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700058845"/>
            <w14:checkbox>
              <w14:checked w14:val="0"/>
              <w14:checkedState w14:val="2612" w14:font="MS Gothic"/>
              <w14:uncheckedState w14:val="2610" w14:font="MS Gothic"/>
            </w14:checkbox>
          </w:sdtPr>
          <w:sdtEndPr/>
          <w:sdtContent>
            <w:tc>
              <w:tcPr>
                <w:tcW w:w="993" w:type="dxa"/>
              </w:tcPr>
              <w:p w14:paraId="3DE83DDA"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2104405638"/>
            <w14:checkbox>
              <w14:checked w14:val="0"/>
              <w14:checkedState w14:val="2612" w14:font="MS Gothic"/>
              <w14:uncheckedState w14:val="2610" w14:font="MS Gothic"/>
            </w14:checkbox>
          </w:sdtPr>
          <w:sdtEndPr/>
          <w:sdtContent>
            <w:tc>
              <w:tcPr>
                <w:tcW w:w="1013" w:type="dxa"/>
              </w:tcPr>
              <w:p w14:paraId="1199ACD7"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269D54A8" w14:textId="77777777" w:rsidTr="00AC5CE3">
        <w:tc>
          <w:tcPr>
            <w:tcW w:w="5807" w:type="dxa"/>
          </w:tcPr>
          <w:p w14:paraId="3E4B38B1" w14:textId="77777777" w:rsidR="00767044" w:rsidRPr="00F7783F" w:rsidRDefault="00767044" w:rsidP="00F7783F">
            <w:pPr>
              <w:pStyle w:val="Tablecondensed"/>
            </w:pPr>
            <w:r w:rsidRPr="00F7783F">
              <w:t xml:space="preserve">Being creative </w:t>
            </w:r>
          </w:p>
        </w:tc>
        <w:sdt>
          <w:sdtPr>
            <w:rPr>
              <w:rFonts w:ascii="Arial" w:hAnsi="Arial"/>
              <w:shd w:val="clear" w:color="auto" w:fill="FFFFFF"/>
            </w:rPr>
            <w:id w:val="1875029390"/>
            <w14:checkbox>
              <w14:checked w14:val="0"/>
              <w14:checkedState w14:val="2612" w14:font="MS Gothic"/>
              <w14:uncheckedState w14:val="2610" w14:font="MS Gothic"/>
            </w14:checkbox>
          </w:sdtPr>
          <w:sdtEndPr/>
          <w:sdtContent>
            <w:tc>
              <w:tcPr>
                <w:tcW w:w="992" w:type="dxa"/>
              </w:tcPr>
              <w:p w14:paraId="66CAA68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549005312"/>
            <w14:checkbox>
              <w14:checked w14:val="0"/>
              <w14:checkedState w14:val="2612" w14:font="MS Gothic"/>
              <w14:uncheckedState w14:val="2610" w14:font="MS Gothic"/>
            </w14:checkbox>
          </w:sdtPr>
          <w:sdtEndPr/>
          <w:sdtContent>
            <w:tc>
              <w:tcPr>
                <w:tcW w:w="993" w:type="dxa"/>
              </w:tcPr>
              <w:p w14:paraId="07638D25"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468283316"/>
            <w14:checkbox>
              <w14:checked w14:val="0"/>
              <w14:checkedState w14:val="2612" w14:font="MS Gothic"/>
              <w14:uncheckedState w14:val="2610" w14:font="MS Gothic"/>
            </w14:checkbox>
          </w:sdtPr>
          <w:sdtEndPr/>
          <w:sdtContent>
            <w:tc>
              <w:tcPr>
                <w:tcW w:w="1013" w:type="dxa"/>
              </w:tcPr>
              <w:p w14:paraId="112A80D6"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106A6A78" w14:textId="77777777" w:rsidTr="00AC5CE3">
        <w:tc>
          <w:tcPr>
            <w:tcW w:w="5807" w:type="dxa"/>
          </w:tcPr>
          <w:p w14:paraId="7CC56C5F" w14:textId="77777777" w:rsidR="00767044" w:rsidRPr="00F7783F" w:rsidRDefault="00767044" w:rsidP="00F7783F">
            <w:pPr>
              <w:pStyle w:val="Tablecondensed"/>
            </w:pPr>
            <w:r w:rsidRPr="00F7783F">
              <w:t>Identifying opportunities not obvious to others</w:t>
            </w:r>
          </w:p>
        </w:tc>
        <w:sdt>
          <w:sdtPr>
            <w:rPr>
              <w:rFonts w:ascii="Arial" w:hAnsi="Arial"/>
              <w:shd w:val="clear" w:color="auto" w:fill="FFFFFF"/>
            </w:rPr>
            <w:id w:val="-1936203581"/>
            <w14:checkbox>
              <w14:checked w14:val="0"/>
              <w14:checkedState w14:val="2612" w14:font="MS Gothic"/>
              <w14:uncheckedState w14:val="2610" w14:font="MS Gothic"/>
            </w14:checkbox>
          </w:sdtPr>
          <w:sdtEndPr/>
          <w:sdtContent>
            <w:tc>
              <w:tcPr>
                <w:tcW w:w="992" w:type="dxa"/>
              </w:tcPr>
              <w:p w14:paraId="3CDB7352"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437344637"/>
            <w14:checkbox>
              <w14:checked w14:val="0"/>
              <w14:checkedState w14:val="2612" w14:font="MS Gothic"/>
              <w14:uncheckedState w14:val="2610" w14:font="MS Gothic"/>
            </w14:checkbox>
          </w:sdtPr>
          <w:sdtEndPr/>
          <w:sdtContent>
            <w:tc>
              <w:tcPr>
                <w:tcW w:w="993" w:type="dxa"/>
              </w:tcPr>
              <w:p w14:paraId="49E3DF8A"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2071156129"/>
            <w14:checkbox>
              <w14:checked w14:val="0"/>
              <w14:checkedState w14:val="2612" w14:font="MS Gothic"/>
              <w14:uncheckedState w14:val="2610" w14:font="MS Gothic"/>
            </w14:checkbox>
          </w:sdtPr>
          <w:sdtEndPr/>
          <w:sdtContent>
            <w:tc>
              <w:tcPr>
                <w:tcW w:w="1013" w:type="dxa"/>
              </w:tcPr>
              <w:p w14:paraId="4603874D"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737A22FE" w14:textId="77777777" w:rsidTr="00AC5CE3">
        <w:tc>
          <w:tcPr>
            <w:tcW w:w="5807" w:type="dxa"/>
          </w:tcPr>
          <w:p w14:paraId="5D833ABC" w14:textId="77777777" w:rsidR="00767044" w:rsidRPr="00F7783F" w:rsidRDefault="00767044" w:rsidP="00F7783F">
            <w:pPr>
              <w:pStyle w:val="Tablecondensed"/>
            </w:pPr>
            <w:r w:rsidRPr="00F7783F">
              <w:t xml:space="preserve">Translating ideas into action </w:t>
            </w:r>
          </w:p>
        </w:tc>
        <w:sdt>
          <w:sdtPr>
            <w:rPr>
              <w:rFonts w:ascii="Arial" w:hAnsi="Arial"/>
              <w:shd w:val="clear" w:color="auto" w:fill="FFFFFF"/>
            </w:rPr>
            <w:id w:val="-434602078"/>
            <w14:checkbox>
              <w14:checked w14:val="0"/>
              <w14:checkedState w14:val="2612" w14:font="MS Gothic"/>
              <w14:uncheckedState w14:val="2610" w14:font="MS Gothic"/>
            </w14:checkbox>
          </w:sdtPr>
          <w:sdtEndPr/>
          <w:sdtContent>
            <w:tc>
              <w:tcPr>
                <w:tcW w:w="992" w:type="dxa"/>
              </w:tcPr>
              <w:p w14:paraId="0E71208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87102334"/>
            <w14:checkbox>
              <w14:checked w14:val="0"/>
              <w14:checkedState w14:val="2612" w14:font="MS Gothic"/>
              <w14:uncheckedState w14:val="2610" w14:font="MS Gothic"/>
            </w14:checkbox>
          </w:sdtPr>
          <w:sdtEndPr/>
          <w:sdtContent>
            <w:tc>
              <w:tcPr>
                <w:tcW w:w="993" w:type="dxa"/>
              </w:tcPr>
              <w:p w14:paraId="24F9B9E7"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472784124"/>
            <w14:checkbox>
              <w14:checked w14:val="0"/>
              <w14:checkedState w14:val="2612" w14:font="MS Gothic"/>
              <w14:uncheckedState w14:val="2610" w14:font="MS Gothic"/>
            </w14:checkbox>
          </w:sdtPr>
          <w:sdtEndPr/>
          <w:sdtContent>
            <w:tc>
              <w:tcPr>
                <w:tcW w:w="1013" w:type="dxa"/>
              </w:tcPr>
              <w:p w14:paraId="1B5DAB1C"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41504701" w14:textId="77777777" w:rsidTr="00AC5CE3">
        <w:tc>
          <w:tcPr>
            <w:tcW w:w="8805" w:type="dxa"/>
            <w:gridSpan w:val="4"/>
          </w:tcPr>
          <w:p w14:paraId="2F9D519A" w14:textId="77777777" w:rsidR="00767044" w:rsidRPr="00223D35" w:rsidRDefault="00767044" w:rsidP="009214F3">
            <w:pPr>
              <w:pStyle w:val="TablecondensedBold"/>
              <w:jc w:val="center"/>
              <w:rPr>
                <w:shd w:val="clear" w:color="auto" w:fill="FFFFFF"/>
              </w:rPr>
            </w:pPr>
            <w:r w:rsidRPr="00223D35">
              <w:rPr>
                <w:shd w:val="clear" w:color="auto" w:fill="FFFFFF"/>
              </w:rPr>
              <w:t>Planning and organising</w:t>
            </w:r>
          </w:p>
        </w:tc>
      </w:tr>
      <w:tr w:rsidR="00767044" w14:paraId="6B949DC9" w14:textId="77777777" w:rsidTr="00AC5CE3">
        <w:tc>
          <w:tcPr>
            <w:tcW w:w="5807" w:type="dxa"/>
          </w:tcPr>
          <w:p w14:paraId="3FC0C4D5" w14:textId="77777777" w:rsidR="00767044" w:rsidRPr="00F7783F" w:rsidRDefault="00767044" w:rsidP="00F7783F">
            <w:pPr>
              <w:pStyle w:val="Tablecondensed"/>
            </w:pPr>
            <w:r w:rsidRPr="00F7783F">
              <w:t xml:space="preserve">Managing time and priorities </w:t>
            </w:r>
          </w:p>
        </w:tc>
        <w:sdt>
          <w:sdtPr>
            <w:rPr>
              <w:rFonts w:ascii="Arial" w:hAnsi="Arial"/>
              <w:shd w:val="clear" w:color="auto" w:fill="FFFFFF"/>
            </w:rPr>
            <w:id w:val="54516403"/>
            <w14:checkbox>
              <w14:checked w14:val="0"/>
              <w14:checkedState w14:val="2612" w14:font="MS Gothic"/>
              <w14:uncheckedState w14:val="2610" w14:font="MS Gothic"/>
            </w14:checkbox>
          </w:sdtPr>
          <w:sdtEndPr/>
          <w:sdtContent>
            <w:tc>
              <w:tcPr>
                <w:tcW w:w="992" w:type="dxa"/>
              </w:tcPr>
              <w:p w14:paraId="614C068E"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74394146"/>
            <w14:checkbox>
              <w14:checked w14:val="0"/>
              <w14:checkedState w14:val="2612" w14:font="MS Gothic"/>
              <w14:uncheckedState w14:val="2610" w14:font="MS Gothic"/>
            </w14:checkbox>
          </w:sdtPr>
          <w:sdtEndPr/>
          <w:sdtContent>
            <w:tc>
              <w:tcPr>
                <w:tcW w:w="993" w:type="dxa"/>
              </w:tcPr>
              <w:p w14:paraId="3CA453FF"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98864295"/>
            <w14:checkbox>
              <w14:checked w14:val="0"/>
              <w14:checkedState w14:val="2612" w14:font="MS Gothic"/>
              <w14:uncheckedState w14:val="2610" w14:font="MS Gothic"/>
            </w14:checkbox>
          </w:sdtPr>
          <w:sdtEndPr/>
          <w:sdtContent>
            <w:tc>
              <w:tcPr>
                <w:tcW w:w="1013" w:type="dxa"/>
              </w:tcPr>
              <w:p w14:paraId="07373262"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1975D8DD" w14:textId="77777777" w:rsidTr="00AC5CE3">
        <w:tc>
          <w:tcPr>
            <w:tcW w:w="5807" w:type="dxa"/>
          </w:tcPr>
          <w:p w14:paraId="3F760D19" w14:textId="77777777" w:rsidR="00767044" w:rsidRPr="00F7783F" w:rsidRDefault="00767044" w:rsidP="00F7783F">
            <w:pPr>
              <w:pStyle w:val="Tablecondensed"/>
            </w:pPr>
            <w:r w:rsidRPr="00F7783F">
              <w:t xml:space="preserve">Being resourceful </w:t>
            </w:r>
          </w:p>
        </w:tc>
        <w:sdt>
          <w:sdtPr>
            <w:rPr>
              <w:rFonts w:ascii="Arial" w:hAnsi="Arial"/>
              <w:shd w:val="clear" w:color="auto" w:fill="FFFFFF"/>
            </w:rPr>
            <w:id w:val="-743648994"/>
            <w14:checkbox>
              <w14:checked w14:val="0"/>
              <w14:checkedState w14:val="2612" w14:font="MS Gothic"/>
              <w14:uncheckedState w14:val="2610" w14:font="MS Gothic"/>
            </w14:checkbox>
          </w:sdtPr>
          <w:sdtEndPr/>
          <w:sdtContent>
            <w:tc>
              <w:tcPr>
                <w:tcW w:w="992" w:type="dxa"/>
              </w:tcPr>
              <w:p w14:paraId="2EE15345"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483426527"/>
            <w14:checkbox>
              <w14:checked w14:val="0"/>
              <w14:checkedState w14:val="2612" w14:font="MS Gothic"/>
              <w14:uncheckedState w14:val="2610" w14:font="MS Gothic"/>
            </w14:checkbox>
          </w:sdtPr>
          <w:sdtEndPr/>
          <w:sdtContent>
            <w:tc>
              <w:tcPr>
                <w:tcW w:w="993" w:type="dxa"/>
              </w:tcPr>
              <w:p w14:paraId="15445A15"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138104559"/>
            <w14:checkbox>
              <w14:checked w14:val="0"/>
              <w14:checkedState w14:val="2612" w14:font="MS Gothic"/>
              <w14:uncheckedState w14:val="2610" w14:font="MS Gothic"/>
            </w14:checkbox>
          </w:sdtPr>
          <w:sdtEndPr/>
          <w:sdtContent>
            <w:tc>
              <w:tcPr>
                <w:tcW w:w="1013" w:type="dxa"/>
              </w:tcPr>
              <w:p w14:paraId="7A408D33"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4C757214" w14:textId="77777777" w:rsidTr="00AC5CE3">
        <w:tc>
          <w:tcPr>
            <w:tcW w:w="5807" w:type="dxa"/>
          </w:tcPr>
          <w:p w14:paraId="590D4903" w14:textId="77777777" w:rsidR="00767044" w:rsidRPr="00F7783F" w:rsidRDefault="00767044" w:rsidP="00F7783F">
            <w:pPr>
              <w:pStyle w:val="Tablecondensed"/>
            </w:pPr>
            <w:r w:rsidRPr="00F7783F">
              <w:t xml:space="preserve">Taking initiative and making decisions </w:t>
            </w:r>
          </w:p>
        </w:tc>
        <w:sdt>
          <w:sdtPr>
            <w:rPr>
              <w:rFonts w:ascii="Arial" w:hAnsi="Arial"/>
              <w:shd w:val="clear" w:color="auto" w:fill="FFFFFF"/>
            </w:rPr>
            <w:id w:val="1620189946"/>
            <w14:checkbox>
              <w14:checked w14:val="0"/>
              <w14:checkedState w14:val="2612" w14:font="MS Gothic"/>
              <w14:uncheckedState w14:val="2610" w14:font="MS Gothic"/>
            </w14:checkbox>
          </w:sdtPr>
          <w:sdtEndPr/>
          <w:sdtContent>
            <w:tc>
              <w:tcPr>
                <w:tcW w:w="992" w:type="dxa"/>
              </w:tcPr>
              <w:p w14:paraId="6DB6D0CD"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299037009"/>
            <w14:checkbox>
              <w14:checked w14:val="0"/>
              <w14:checkedState w14:val="2612" w14:font="MS Gothic"/>
              <w14:uncheckedState w14:val="2610" w14:font="MS Gothic"/>
            </w14:checkbox>
          </w:sdtPr>
          <w:sdtEndPr/>
          <w:sdtContent>
            <w:tc>
              <w:tcPr>
                <w:tcW w:w="993" w:type="dxa"/>
              </w:tcPr>
              <w:p w14:paraId="19754B13"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696504838"/>
            <w14:checkbox>
              <w14:checked w14:val="0"/>
              <w14:checkedState w14:val="2612" w14:font="MS Gothic"/>
              <w14:uncheckedState w14:val="2610" w14:font="MS Gothic"/>
            </w14:checkbox>
          </w:sdtPr>
          <w:sdtEndPr/>
          <w:sdtContent>
            <w:tc>
              <w:tcPr>
                <w:tcW w:w="1013" w:type="dxa"/>
              </w:tcPr>
              <w:p w14:paraId="43CDE275"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0A86E44B" w14:textId="77777777" w:rsidTr="00AC5CE3">
        <w:tc>
          <w:tcPr>
            <w:tcW w:w="5807" w:type="dxa"/>
          </w:tcPr>
          <w:p w14:paraId="50A63F5C" w14:textId="77777777" w:rsidR="00767044" w:rsidRPr="00F7783F" w:rsidRDefault="00767044" w:rsidP="00F7783F">
            <w:pPr>
              <w:pStyle w:val="Tablecondensed"/>
            </w:pPr>
            <w:r w:rsidRPr="00F7783F">
              <w:t xml:space="preserve">Establishing clear project goals </w:t>
            </w:r>
          </w:p>
        </w:tc>
        <w:sdt>
          <w:sdtPr>
            <w:rPr>
              <w:rFonts w:ascii="Arial" w:hAnsi="Arial"/>
              <w:shd w:val="clear" w:color="auto" w:fill="FFFFFF"/>
            </w:rPr>
            <w:id w:val="-1156532274"/>
            <w14:checkbox>
              <w14:checked w14:val="0"/>
              <w14:checkedState w14:val="2612" w14:font="MS Gothic"/>
              <w14:uncheckedState w14:val="2610" w14:font="MS Gothic"/>
            </w14:checkbox>
          </w:sdtPr>
          <w:sdtEndPr/>
          <w:sdtContent>
            <w:tc>
              <w:tcPr>
                <w:tcW w:w="992" w:type="dxa"/>
              </w:tcPr>
              <w:p w14:paraId="14D97AF3"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46484190"/>
            <w14:checkbox>
              <w14:checked w14:val="0"/>
              <w14:checkedState w14:val="2612" w14:font="MS Gothic"/>
              <w14:uncheckedState w14:val="2610" w14:font="MS Gothic"/>
            </w14:checkbox>
          </w:sdtPr>
          <w:sdtEndPr/>
          <w:sdtContent>
            <w:tc>
              <w:tcPr>
                <w:tcW w:w="993" w:type="dxa"/>
              </w:tcPr>
              <w:p w14:paraId="764E7D89"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244607543"/>
            <w14:checkbox>
              <w14:checked w14:val="0"/>
              <w14:checkedState w14:val="2612" w14:font="MS Gothic"/>
              <w14:uncheckedState w14:val="2610" w14:font="MS Gothic"/>
            </w14:checkbox>
          </w:sdtPr>
          <w:sdtEndPr/>
          <w:sdtContent>
            <w:tc>
              <w:tcPr>
                <w:tcW w:w="1013" w:type="dxa"/>
              </w:tcPr>
              <w:p w14:paraId="3C32F8FD"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6DE97AEC" w14:textId="77777777" w:rsidTr="00AC5CE3">
        <w:tc>
          <w:tcPr>
            <w:tcW w:w="5807" w:type="dxa"/>
          </w:tcPr>
          <w:p w14:paraId="73F0D7AD" w14:textId="77777777" w:rsidR="00767044" w:rsidRPr="00F7783F" w:rsidRDefault="00767044" w:rsidP="00F7783F">
            <w:pPr>
              <w:pStyle w:val="Tablecondensed"/>
            </w:pPr>
            <w:r w:rsidRPr="00F7783F">
              <w:t xml:space="preserve">Time management </w:t>
            </w:r>
          </w:p>
        </w:tc>
        <w:sdt>
          <w:sdtPr>
            <w:rPr>
              <w:rFonts w:ascii="Arial" w:hAnsi="Arial"/>
              <w:shd w:val="clear" w:color="auto" w:fill="FFFFFF"/>
            </w:rPr>
            <w:id w:val="-2091684615"/>
            <w14:checkbox>
              <w14:checked w14:val="0"/>
              <w14:checkedState w14:val="2612" w14:font="MS Gothic"/>
              <w14:uncheckedState w14:val="2610" w14:font="MS Gothic"/>
            </w14:checkbox>
          </w:sdtPr>
          <w:sdtEndPr/>
          <w:sdtContent>
            <w:tc>
              <w:tcPr>
                <w:tcW w:w="992" w:type="dxa"/>
              </w:tcPr>
              <w:p w14:paraId="798EFE2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76968683"/>
            <w14:checkbox>
              <w14:checked w14:val="0"/>
              <w14:checkedState w14:val="2612" w14:font="MS Gothic"/>
              <w14:uncheckedState w14:val="2610" w14:font="MS Gothic"/>
            </w14:checkbox>
          </w:sdtPr>
          <w:sdtEndPr/>
          <w:sdtContent>
            <w:tc>
              <w:tcPr>
                <w:tcW w:w="993" w:type="dxa"/>
              </w:tcPr>
              <w:p w14:paraId="7DB93D89"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621678104"/>
            <w14:checkbox>
              <w14:checked w14:val="0"/>
              <w14:checkedState w14:val="2612" w14:font="MS Gothic"/>
              <w14:uncheckedState w14:val="2610" w14:font="MS Gothic"/>
            </w14:checkbox>
          </w:sdtPr>
          <w:sdtEndPr/>
          <w:sdtContent>
            <w:tc>
              <w:tcPr>
                <w:tcW w:w="1013" w:type="dxa"/>
              </w:tcPr>
              <w:p w14:paraId="467ABE75"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59FF06DA" w14:textId="77777777" w:rsidTr="00AC5CE3">
        <w:tc>
          <w:tcPr>
            <w:tcW w:w="8805" w:type="dxa"/>
            <w:gridSpan w:val="4"/>
          </w:tcPr>
          <w:p w14:paraId="311DA992" w14:textId="77777777" w:rsidR="00767044" w:rsidRPr="00BD53BD" w:rsidRDefault="00767044" w:rsidP="009214F3">
            <w:pPr>
              <w:pStyle w:val="TablecondensedBold"/>
              <w:jc w:val="center"/>
              <w:rPr>
                <w:shd w:val="clear" w:color="auto" w:fill="FFFFFF"/>
              </w:rPr>
            </w:pPr>
            <w:r w:rsidRPr="00BD53BD">
              <w:rPr>
                <w:shd w:val="clear" w:color="auto" w:fill="FFFFFF"/>
              </w:rPr>
              <w:t>Self-management</w:t>
            </w:r>
          </w:p>
        </w:tc>
      </w:tr>
      <w:tr w:rsidR="00767044" w14:paraId="607869A1" w14:textId="77777777" w:rsidTr="00AC5CE3">
        <w:tc>
          <w:tcPr>
            <w:tcW w:w="5807" w:type="dxa"/>
          </w:tcPr>
          <w:p w14:paraId="27B6B79B" w14:textId="77777777" w:rsidR="00767044" w:rsidRPr="00F7783F" w:rsidRDefault="00767044" w:rsidP="00F7783F">
            <w:pPr>
              <w:pStyle w:val="Tablecondensed"/>
            </w:pPr>
            <w:r w:rsidRPr="00F7783F">
              <w:t>Having a personal vision and goals</w:t>
            </w:r>
          </w:p>
        </w:tc>
        <w:sdt>
          <w:sdtPr>
            <w:rPr>
              <w:rFonts w:ascii="Arial" w:hAnsi="Arial"/>
              <w:shd w:val="clear" w:color="auto" w:fill="FFFFFF"/>
            </w:rPr>
            <w:id w:val="-444228383"/>
            <w14:checkbox>
              <w14:checked w14:val="0"/>
              <w14:checkedState w14:val="2612" w14:font="MS Gothic"/>
              <w14:uncheckedState w14:val="2610" w14:font="MS Gothic"/>
            </w14:checkbox>
          </w:sdtPr>
          <w:sdtEndPr/>
          <w:sdtContent>
            <w:tc>
              <w:tcPr>
                <w:tcW w:w="992" w:type="dxa"/>
              </w:tcPr>
              <w:p w14:paraId="27AE8A0E"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639447846"/>
            <w14:checkbox>
              <w14:checked w14:val="0"/>
              <w14:checkedState w14:val="2612" w14:font="MS Gothic"/>
              <w14:uncheckedState w14:val="2610" w14:font="MS Gothic"/>
            </w14:checkbox>
          </w:sdtPr>
          <w:sdtEndPr/>
          <w:sdtContent>
            <w:tc>
              <w:tcPr>
                <w:tcW w:w="993" w:type="dxa"/>
              </w:tcPr>
              <w:p w14:paraId="6DF2FF45"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900274105"/>
            <w14:checkbox>
              <w14:checked w14:val="0"/>
              <w14:checkedState w14:val="2612" w14:font="MS Gothic"/>
              <w14:uncheckedState w14:val="2610" w14:font="MS Gothic"/>
            </w14:checkbox>
          </w:sdtPr>
          <w:sdtEndPr/>
          <w:sdtContent>
            <w:tc>
              <w:tcPr>
                <w:tcW w:w="1013" w:type="dxa"/>
              </w:tcPr>
              <w:p w14:paraId="1E37DF26"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598A13FA" w14:textId="77777777" w:rsidTr="00AC5CE3">
        <w:tc>
          <w:tcPr>
            <w:tcW w:w="5807" w:type="dxa"/>
          </w:tcPr>
          <w:p w14:paraId="06792181" w14:textId="77777777" w:rsidR="00767044" w:rsidRPr="00F7783F" w:rsidRDefault="00767044" w:rsidP="00F7783F">
            <w:pPr>
              <w:pStyle w:val="Tablecondensed"/>
            </w:pPr>
            <w:r w:rsidRPr="00F7783F">
              <w:t>Evaluating and monitoring own performance</w:t>
            </w:r>
          </w:p>
        </w:tc>
        <w:sdt>
          <w:sdtPr>
            <w:rPr>
              <w:rFonts w:ascii="Arial" w:hAnsi="Arial"/>
              <w:shd w:val="clear" w:color="auto" w:fill="FFFFFF"/>
            </w:rPr>
            <w:id w:val="-1307709443"/>
            <w14:checkbox>
              <w14:checked w14:val="0"/>
              <w14:checkedState w14:val="2612" w14:font="MS Gothic"/>
              <w14:uncheckedState w14:val="2610" w14:font="MS Gothic"/>
            </w14:checkbox>
          </w:sdtPr>
          <w:sdtEndPr/>
          <w:sdtContent>
            <w:tc>
              <w:tcPr>
                <w:tcW w:w="992" w:type="dxa"/>
              </w:tcPr>
              <w:p w14:paraId="7007076F"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500350634"/>
            <w14:checkbox>
              <w14:checked w14:val="0"/>
              <w14:checkedState w14:val="2612" w14:font="MS Gothic"/>
              <w14:uncheckedState w14:val="2610" w14:font="MS Gothic"/>
            </w14:checkbox>
          </w:sdtPr>
          <w:sdtEndPr/>
          <w:sdtContent>
            <w:tc>
              <w:tcPr>
                <w:tcW w:w="993" w:type="dxa"/>
              </w:tcPr>
              <w:p w14:paraId="58B528A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848981098"/>
            <w14:checkbox>
              <w14:checked w14:val="0"/>
              <w14:checkedState w14:val="2612" w14:font="MS Gothic"/>
              <w14:uncheckedState w14:val="2610" w14:font="MS Gothic"/>
            </w14:checkbox>
          </w:sdtPr>
          <w:sdtEndPr/>
          <w:sdtContent>
            <w:tc>
              <w:tcPr>
                <w:tcW w:w="1013" w:type="dxa"/>
              </w:tcPr>
              <w:p w14:paraId="38E58E1F"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5D5EAA7A" w14:textId="77777777" w:rsidTr="00AC5CE3">
        <w:tc>
          <w:tcPr>
            <w:tcW w:w="5807" w:type="dxa"/>
          </w:tcPr>
          <w:p w14:paraId="212D3A0F" w14:textId="77777777" w:rsidR="00767044" w:rsidRPr="00F7783F" w:rsidRDefault="00767044" w:rsidP="00F7783F">
            <w:pPr>
              <w:pStyle w:val="Tablecondensed"/>
            </w:pPr>
            <w:r w:rsidRPr="00F7783F">
              <w:t xml:space="preserve">Taking responsibility </w:t>
            </w:r>
          </w:p>
        </w:tc>
        <w:sdt>
          <w:sdtPr>
            <w:rPr>
              <w:rFonts w:ascii="Arial" w:hAnsi="Arial"/>
              <w:shd w:val="clear" w:color="auto" w:fill="FFFFFF"/>
            </w:rPr>
            <w:id w:val="-441683140"/>
            <w14:checkbox>
              <w14:checked w14:val="0"/>
              <w14:checkedState w14:val="2612" w14:font="MS Gothic"/>
              <w14:uncheckedState w14:val="2610" w14:font="MS Gothic"/>
            </w14:checkbox>
          </w:sdtPr>
          <w:sdtEndPr/>
          <w:sdtContent>
            <w:tc>
              <w:tcPr>
                <w:tcW w:w="992" w:type="dxa"/>
              </w:tcPr>
              <w:p w14:paraId="5F191BED"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551921814"/>
            <w14:checkbox>
              <w14:checked w14:val="0"/>
              <w14:checkedState w14:val="2612" w14:font="MS Gothic"/>
              <w14:uncheckedState w14:val="2610" w14:font="MS Gothic"/>
            </w14:checkbox>
          </w:sdtPr>
          <w:sdtEndPr/>
          <w:sdtContent>
            <w:tc>
              <w:tcPr>
                <w:tcW w:w="993" w:type="dxa"/>
              </w:tcPr>
              <w:p w14:paraId="61514211"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964338444"/>
            <w14:checkbox>
              <w14:checked w14:val="0"/>
              <w14:checkedState w14:val="2612" w14:font="MS Gothic"/>
              <w14:uncheckedState w14:val="2610" w14:font="MS Gothic"/>
            </w14:checkbox>
          </w:sdtPr>
          <w:sdtEndPr/>
          <w:sdtContent>
            <w:tc>
              <w:tcPr>
                <w:tcW w:w="1013" w:type="dxa"/>
              </w:tcPr>
              <w:p w14:paraId="05606065"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1FDBCCB2" w14:textId="77777777" w:rsidTr="00AC5CE3">
        <w:tc>
          <w:tcPr>
            <w:tcW w:w="8805" w:type="dxa"/>
            <w:gridSpan w:val="4"/>
          </w:tcPr>
          <w:p w14:paraId="13BEF579" w14:textId="77777777" w:rsidR="00767044" w:rsidRPr="008654BD" w:rsidRDefault="00767044" w:rsidP="009214F3">
            <w:pPr>
              <w:pStyle w:val="TablecondensedBold"/>
              <w:jc w:val="center"/>
              <w:rPr>
                <w:shd w:val="clear" w:color="auto" w:fill="FFFFFF"/>
              </w:rPr>
            </w:pPr>
            <w:r w:rsidRPr="008654BD">
              <w:rPr>
                <w:shd w:val="clear" w:color="auto" w:fill="FFFFFF"/>
              </w:rPr>
              <w:t>Learning</w:t>
            </w:r>
          </w:p>
        </w:tc>
      </w:tr>
      <w:tr w:rsidR="00767044" w14:paraId="77DF0400" w14:textId="77777777" w:rsidTr="00AC5CE3">
        <w:tc>
          <w:tcPr>
            <w:tcW w:w="5807" w:type="dxa"/>
          </w:tcPr>
          <w:p w14:paraId="4E4882CF" w14:textId="77777777" w:rsidR="00767044" w:rsidRPr="00F7783F" w:rsidRDefault="00767044" w:rsidP="00F7783F">
            <w:pPr>
              <w:pStyle w:val="Tablecondensed"/>
            </w:pPr>
            <w:r w:rsidRPr="00F7783F">
              <w:t xml:space="preserve">Managing own learning </w:t>
            </w:r>
          </w:p>
        </w:tc>
        <w:sdt>
          <w:sdtPr>
            <w:rPr>
              <w:rFonts w:ascii="Arial" w:hAnsi="Arial"/>
              <w:shd w:val="clear" w:color="auto" w:fill="FFFFFF"/>
            </w:rPr>
            <w:id w:val="-2054839442"/>
            <w14:checkbox>
              <w14:checked w14:val="0"/>
              <w14:checkedState w14:val="2612" w14:font="MS Gothic"/>
              <w14:uncheckedState w14:val="2610" w14:font="MS Gothic"/>
            </w14:checkbox>
          </w:sdtPr>
          <w:sdtEndPr/>
          <w:sdtContent>
            <w:tc>
              <w:tcPr>
                <w:tcW w:w="992" w:type="dxa"/>
              </w:tcPr>
              <w:p w14:paraId="4ECF173D"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273757997"/>
            <w14:checkbox>
              <w14:checked w14:val="0"/>
              <w14:checkedState w14:val="2612" w14:font="MS Gothic"/>
              <w14:uncheckedState w14:val="2610" w14:font="MS Gothic"/>
            </w14:checkbox>
          </w:sdtPr>
          <w:sdtEndPr/>
          <w:sdtContent>
            <w:tc>
              <w:tcPr>
                <w:tcW w:w="993" w:type="dxa"/>
              </w:tcPr>
              <w:p w14:paraId="79BB6968"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882936925"/>
            <w14:checkbox>
              <w14:checked w14:val="0"/>
              <w14:checkedState w14:val="2612" w14:font="MS Gothic"/>
              <w14:uncheckedState w14:val="2610" w14:font="MS Gothic"/>
            </w14:checkbox>
          </w:sdtPr>
          <w:sdtEndPr/>
          <w:sdtContent>
            <w:tc>
              <w:tcPr>
                <w:tcW w:w="1013" w:type="dxa"/>
              </w:tcPr>
              <w:p w14:paraId="25C7AA5A"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2594AB79" w14:textId="77777777" w:rsidTr="00AC5CE3">
        <w:tc>
          <w:tcPr>
            <w:tcW w:w="5807" w:type="dxa"/>
          </w:tcPr>
          <w:p w14:paraId="41A974E0" w14:textId="77777777" w:rsidR="00767044" w:rsidRPr="00F7783F" w:rsidRDefault="00767044" w:rsidP="00F7783F">
            <w:pPr>
              <w:pStyle w:val="Tablecondensed"/>
            </w:pPr>
            <w:r w:rsidRPr="00F7783F">
              <w:t>Having enthusiasm for ongoing learning</w:t>
            </w:r>
          </w:p>
        </w:tc>
        <w:sdt>
          <w:sdtPr>
            <w:rPr>
              <w:rFonts w:ascii="Arial" w:hAnsi="Arial"/>
              <w:shd w:val="clear" w:color="auto" w:fill="FFFFFF"/>
            </w:rPr>
            <w:id w:val="-497818141"/>
            <w14:checkbox>
              <w14:checked w14:val="0"/>
              <w14:checkedState w14:val="2612" w14:font="MS Gothic"/>
              <w14:uncheckedState w14:val="2610" w14:font="MS Gothic"/>
            </w14:checkbox>
          </w:sdtPr>
          <w:sdtEndPr/>
          <w:sdtContent>
            <w:tc>
              <w:tcPr>
                <w:tcW w:w="992" w:type="dxa"/>
              </w:tcPr>
              <w:p w14:paraId="1CF59F67"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629605941"/>
            <w14:checkbox>
              <w14:checked w14:val="0"/>
              <w14:checkedState w14:val="2612" w14:font="MS Gothic"/>
              <w14:uncheckedState w14:val="2610" w14:font="MS Gothic"/>
            </w14:checkbox>
          </w:sdtPr>
          <w:sdtEndPr/>
          <w:sdtContent>
            <w:tc>
              <w:tcPr>
                <w:tcW w:w="993" w:type="dxa"/>
              </w:tcPr>
              <w:p w14:paraId="15F0E6B9"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239631416"/>
            <w14:checkbox>
              <w14:checked w14:val="0"/>
              <w14:checkedState w14:val="2612" w14:font="MS Gothic"/>
              <w14:uncheckedState w14:val="2610" w14:font="MS Gothic"/>
            </w14:checkbox>
          </w:sdtPr>
          <w:sdtEndPr/>
          <w:sdtContent>
            <w:tc>
              <w:tcPr>
                <w:tcW w:w="1013" w:type="dxa"/>
              </w:tcPr>
              <w:p w14:paraId="55CFF271"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56D12258" w14:textId="77777777" w:rsidTr="00AC5CE3">
        <w:tc>
          <w:tcPr>
            <w:tcW w:w="5807" w:type="dxa"/>
          </w:tcPr>
          <w:p w14:paraId="5383134D" w14:textId="77777777" w:rsidR="00767044" w:rsidRPr="00F7783F" w:rsidRDefault="00767044" w:rsidP="00F7783F">
            <w:pPr>
              <w:pStyle w:val="Tablecondensed"/>
            </w:pPr>
            <w:r w:rsidRPr="00F7783F">
              <w:t xml:space="preserve">Being open to new ideas and techniques </w:t>
            </w:r>
          </w:p>
        </w:tc>
        <w:sdt>
          <w:sdtPr>
            <w:rPr>
              <w:rFonts w:ascii="Arial" w:hAnsi="Arial"/>
              <w:shd w:val="clear" w:color="auto" w:fill="FFFFFF"/>
            </w:rPr>
            <w:id w:val="318305774"/>
            <w14:checkbox>
              <w14:checked w14:val="0"/>
              <w14:checkedState w14:val="2612" w14:font="MS Gothic"/>
              <w14:uncheckedState w14:val="2610" w14:font="MS Gothic"/>
            </w14:checkbox>
          </w:sdtPr>
          <w:sdtEndPr/>
          <w:sdtContent>
            <w:tc>
              <w:tcPr>
                <w:tcW w:w="992" w:type="dxa"/>
              </w:tcPr>
              <w:p w14:paraId="668862B6"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901942122"/>
            <w14:checkbox>
              <w14:checked w14:val="0"/>
              <w14:checkedState w14:val="2612" w14:font="MS Gothic"/>
              <w14:uncheckedState w14:val="2610" w14:font="MS Gothic"/>
            </w14:checkbox>
          </w:sdtPr>
          <w:sdtEndPr/>
          <w:sdtContent>
            <w:tc>
              <w:tcPr>
                <w:tcW w:w="993" w:type="dxa"/>
              </w:tcPr>
              <w:p w14:paraId="193FD5FB"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598599978"/>
            <w14:checkbox>
              <w14:checked w14:val="0"/>
              <w14:checkedState w14:val="2612" w14:font="MS Gothic"/>
              <w14:uncheckedState w14:val="2610" w14:font="MS Gothic"/>
            </w14:checkbox>
          </w:sdtPr>
          <w:sdtEndPr/>
          <w:sdtContent>
            <w:tc>
              <w:tcPr>
                <w:tcW w:w="1013" w:type="dxa"/>
              </w:tcPr>
              <w:p w14:paraId="4100CD4F"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76F3AABE" w14:textId="77777777" w:rsidTr="00AC5CE3">
        <w:tc>
          <w:tcPr>
            <w:tcW w:w="5807" w:type="dxa"/>
          </w:tcPr>
          <w:p w14:paraId="301F7139" w14:textId="77777777" w:rsidR="00767044" w:rsidRPr="00F7783F" w:rsidRDefault="00767044" w:rsidP="00F7783F">
            <w:pPr>
              <w:pStyle w:val="Tablecondensed"/>
            </w:pPr>
            <w:r w:rsidRPr="00F7783F">
              <w:t>Being prepared to invest time and effort in learning new skills</w:t>
            </w:r>
          </w:p>
        </w:tc>
        <w:sdt>
          <w:sdtPr>
            <w:rPr>
              <w:rFonts w:ascii="Arial" w:hAnsi="Arial"/>
              <w:shd w:val="clear" w:color="auto" w:fill="FFFFFF"/>
            </w:rPr>
            <w:id w:val="712616241"/>
            <w14:checkbox>
              <w14:checked w14:val="0"/>
              <w14:checkedState w14:val="2612" w14:font="MS Gothic"/>
              <w14:uncheckedState w14:val="2610" w14:font="MS Gothic"/>
            </w14:checkbox>
          </w:sdtPr>
          <w:sdtEndPr/>
          <w:sdtContent>
            <w:tc>
              <w:tcPr>
                <w:tcW w:w="992" w:type="dxa"/>
              </w:tcPr>
              <w:p w14:paraId="414756B9"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1031999304"/>
            <w14:checkbox>
              <w14:checked w14:val="0"/>
              <w14:checkedState w14:val="2612" w14:font="MS Gothic"/>
              <w14:uncheckedState w14:val="2610" w14:font="MS Gothic"/>
            </w14:checkbox>
          </w:sdtPr>
          <w:sdtEndPr/>
          <w:sdtContent>
            <w:tc>
              <w:tcPr>
                <w:tcW w:w="993" w:type="dxa"/>
              </w:tcPr>
              <w:p w14:paraId="68D6C7D4"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300435421"/>
            <w14:checkbox>
              <w14:checked w14:val="0"/>
              <w14:checkedState w14:val="2612" w14:font="MS Gothic"/>
              <w14:uncheckedState w14:val="2610" w14:font="MS Gothic"/>
            </w14:checkbox>
          </w:sdtPr>
          <w:sdtEndPr/>
          <w:sdtContent>
            <w:tc>
              <w:tcPr>
                <w:tcW w:w="1013" w:type="dxa"/>
              </w:tcPr>
              <w:p w14:paraId="12BCFAF1"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3E09532F" w14:textId="77777777" w:rsidTr="00F7783F">
        <w:tc>
          <w:tcPr>
            <w:tcW w:w="8805" w:type="dxa"/>
            <w:gridSpan w:val="4"/>
          </w:tcPr>
          <w:p w14:paraId="7CEA27E4" w14:textId="77777777" w:rsidR="00767044" w:rsidRPr="00F7783F" w:rsidRDefault="00767044" w:rsidP="00F7783F">
            <w:pPr>
              <w:pStyle w:val="TablecondensedBold"/>
              <w:jc w:val="center"/>
            </w:pPr>
            <w:r w:rsidRPr="00F7783F">
              <w:t>Technology</w:t>
            </w:r>
          </w:p>
        </w:tc>
      </w:tr>
      <w:tr w:rsidR="00767044" w14:paraId="70116355" w14:textId="77777777" w:rsidTr="00AC5CE3">
        <w:tc>
          <w:tcPr>
            <w:tcW w:w="5807" w:type="dxa"/>
          </w:tcPr>
          <w:p w14:paraId="06C90792" w14:textId="77777777" w:rsidR="00767044" w:rsidRPr="00F7783F" w:rsidRDefault="00767044" w:rsidP="00F7783F">
            <w:pPr>
              <w:pStyle w:val="Tablecondensed"/>
            </w:pPr>
            <w:r w:rsidRPr="00F7783F">
              <w:t>Having a range of IT skills</w:t>
            </w:r>
          </w:p>
        </w:tc>
        <w:sdt>
          <w:sdtPr>
            <w:rPr>
              <w:rFonts w:ascii="Arial" w:hAnsi="Arial"/>
              <w:shd w:val="clear" w:color="auto" w:fill="FFFFFF"/>
            </w:rPr>
            <w:id w:val="-2140175571"/>
            <w14:checkbox>
              <w14:checked w14:val="0"/>
              <w14:checkedState w14:val="2612" w14:font="MS Gothic"/>
              <w14:uncheckedState w14:val="2610" w14:font="MS Gothic"/>
            </w14:checkbox>
          </w:sdtPr>
          <w:sdtEndPr/>
          <w:sdtContent>
            <w:tc>
              <w:tcPr>
                <w:tcW w:w="992" w:type="dxa"/>
              </w:tcPr>
              <w:p w14:paraId="6934292E"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830292886"/>
            <w14:checkbox>
              <w14:checked w14:val="0"/>
              <w14:checkedState w14:val="2612" w14:font="MS Gothic"/>
              <w14:uncheckedState w14:val="2610" w14:font="MS Gothic"/>
            </w14:checkbox>
          </w:sdtPr>
          <w:sdtEndPr/>
          <w:sdtContent>
            <w:tc>
              <w:tcPr>
                <w:tcW w:w="993" w:type="dxa"/>
              </w:tcPr>
              <w:p w14:paraId="111CABF2"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2140059915"/>
            <w14:checkbox>
              <w14:checked w14:val="0"/>
              <w14:checkedState w14:val="2612" w14:font="MS Gothic"/>
              <w14:uncheckedState w14:val="2610" w14:font="MS Gothic"/>
            </w14:checkbox>
          </w:sdtPr>
          <w:sdtEndPr/>
          <w:sdtContent>
            <w:tc>
              <w:tcPr>
                <w:tcW w:w="1013" w:type="dxa"/>
              </w:tcPr>
              <w:p w14:paraId="13FD1B6A"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r w:rsidR="00767044" w14:paraId="4A1DC25C" w14:textId="77777777" w:rsidTr="00AC5CE3">
        <w:tc>
          <w:tcPr>
            <w:tcW w:w="5807" w:type="dxa"/>
          </w:tcPr>
          <w:p w14:paraId="661CAC10" w14:textId="77777777" w:rsidR="00767044" w:rsidRPr="00F7783F" w:rsidRDefault="00767044" w:rsidP="00F7783F">
            <w:pPr>
              <w:pStyle w:val="Tablecondensed"/>
            </w:pPr>
            <w:r w:rsidRPr="00F7783F">
              <w:t>Being willing to learn new IT skills</w:t>
            </w:r>
          </w:p>
        </w:tc>
        <w:sdt>
          <w:sdtPr>
            <w:rPr>
              <w:rFonts w:ascii="Arial" w:hAnsi="Arial"/>
              <w:shd w:val="clear" w:color="auto" w:fill="FFFFFF"/>
            </w:rPr>
            <w:id w:val="-375545392"/>
            <w14:checkbox>
              <w14:checked w14:val="0"/>
              <w14:checkedState w14:val="2612" w14:font="MS Gothic"/>
              <w14:uncheckedState w14:val="2610" w14:font="MS Gothic"/>
            </w14:checkbox>
          </w:sdtPr>
          <w:sdtEndPr/>
          <w:sdtContent>
            <w:tc>
              <w:tcPr>
                <w:tcW w:w="992" w:type="dxa"/>
              </w:tcPr>
              <w:p w14:paraId="7501C923"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465010737"/>
            <w14:checkbox>
              <w14:checked w14:val="0"/>
              <w14:checkedState w14:val="2612" w14:font="MS Gothic"/>
              <w14:uncheckedState w14:val="2610" w14:font="MS Gothic"/>
            </w14:checkbox>
          </w:sdtPr>
          <w:sdtEndPr/>
          <w:sdtContent>
            <w:tc>
              <w:tcPr>
                <w:tcW w:w="993" w:type="dxa"/>
              </w:tcPr>
              <w:p w14:paraId="608E300F"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sdt>
          <w:sdtPr>
            <w:rPr>
              <w:rFonts w:ascii="Arial" w:hAnsi="Arial"/>
              <w:shd w:val="clear" w:color="auto" w:fill="FFFFFF"/>
            </w:rPr>
            <w:id w:val="-539351098"/>
            <w14:checkbox>
              <w14:checked w14:val="0"/>
              <w14:checkedState w14:val="2612" w14:font="MS Gothic"/>
              <w14:uncheckedState w14:val="2610" w14:font="MS Gothic"/>
            </w14:checkbox>
          </w:sdtPr>
          <w:sdtEndPr/>
          <w:sdtContent>
            <w:tc>
              <w:tcPr>
                <w:tcW w:w="1013" w:type="dxa"/>
              </w:tcPr>
              <w:p w14:paraId="49D6A250" w14:textId="77777777" w:rsidR="00767044" w:rsidRDefault="00767044" w:rsidP="009214F3">
                <w:pPr>
                  <w:pStyle w:val="Tablecondensed"/>
                  <w:jc w:val="center"/>
                  <w:rPr>
                    <w:rFonts w:ascii="Arial" w:hAnsi="Arial"/>
                    <w:shd w:val="clear" w:color="auto" w:fill="FFFFFF"/>
                  </w:rPr>
                </w:pPr>
                <w:r>
                  <w:rPr>
                    <w:rFonts w:ascii="MS Gothic" w:eastAsia="MS Gothic" w:hAnsi="MS Gothic" w:hint="eastAsia"/>
                    <w:shd w:val="clear" w:color="auto" w:fill="FFFFFF"/>
                  </w:rPr>
                  <w:t>☐</w:t>
                </w:r>
              </w:p>
            </w:tc>
          </w:sdtContent>
        </w:sdt>
      </w:tr>
    </w:tbl>
    <w:p w14:paraId="72B62174" w14:textId="411296BB" w:rsidR="00767044" w:rsidRPr="00F7783F" w:rsidRDefault="00767044" w:rsidP="00EA090C">
      <w:pPr>
        <w:pStyle w:val="Captionsandfootnotes"/>
      </w:pPr>
      <w:r w:rsidRPr="00F7783F">
        <w:rPr>
          <w:rStyle w:val="Bold"/>
        </w:rPr>
        <w:t>Content source</w:t>
      </w:r>
      <w:r w:rsidR="00F7783F">
        <w:rPr>
          <w:rStyle w:val="Bold"/>
        </w:rPr>
        <w:t>:</w:t>
      </w:r>
      <w:r w:rsidRPr="00F7783F">
        <w:t xml:space="preserve"> Department of Education, </w:t>
      </w:r>
      <w:hyperlink r:id="rId44" w:history="1">
        <w:r w:rsidRPr="00F7783F">
          <w:rPr>
            <w:rStyle w:val="Hyperlink"/>
          </w:rPr>
          <w:t>Employability Skills Framework</w:t>
        </w:r>
      </w:hyperlink>
    </w:p>
    <w:p w14:paraId="5582B143" w14:textId="7E0BFCEE" w:rsidR="00767044" w:rsidRPr="00EA090C" w:rsidRDefault="00540941" w:rsidP="00EA090C">
      <w:pPr>
        <w:pStyle w:val="BodyText"/>
      </w:pPr>
      <w:r w:rsidRPr="00EA090C">
        <w:rPr>
          <w:noProof/>
        </w:rPr>
        <w:drawing>
          <wp:inline distT="0" distB="0" distL="0" distR="0" wp14:anchorId="2CF33A90" wp14:editId="0A1A62C9">
            <wp:extent cx="252000" cy="322254"/>
            <wp:effectExtent l="0" t="0" r="2540" b="0"/>
            <wp:docPr id="621167771"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767044" w:rsidRPr="00EA090C">
        <w:t xml:space="preserve"> </w:t>
      </w:r>
      <w:r w:rsidR="0019162D" w:rsidRPr="00EA090C">
        <w:rPr>
          <w:noProof/>
        </w:rPr>
        <w:drawing>
          <wp:inline distT="0" distB="0" distL="0" distR="0" wp14:anchorId="7F2CE322" wp14:editId="78129D7D">
            <wp:extent cx="286094" cy="252000"/>
            <wp:effectExtent l="0" t="0" r="0" b="2540"/>
            <wp:docPr id="186622624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EA090C">
        <w:t xml:space="preserve"> </w:t>
      </w:r>
      <w:r w:rsidR="00767044" w:rsidRPr="00EA090C">
        <w:rPr>
          <w:rStyle w:val="Bold"/>
        </w:rPr>
        <w:t>Part 5:</w:t>
      </w:r>
      <w:r w:rsidR="00767044" w:rsidRPr="00EA090C">
        <w:t xml:space="preserve"> For each of the following skills, provide an example of how you demonstrated it throughout your project.</w:t>
      </w:r>
    </w:p>
    <w:tbl>
      <w:tblPr>
        <w:tblStyle w:val="TableGrid"/>
        <w:tblW w:w="0" w:type="auto"/>
        <w:tblLook w:val="04A0" w:firstRow="1" w:lastRow="0" w:firstColumn="1" w:lastColumn="0" w:noHBand="0" w:noVBand="1"/>
      </w:tblPr>
      <w:tblGrid>
        <w:gridCol w:w="2830"/>
        <w:gridCol w:w="5646"/>
      </w:tblGrid>
      <w:tr w:rsidR="00767044" w:rsidRPr="009214F3" w14:paraId="5BBB5C70" w14:textId="77777777" w:rsidTr="00AC5CE3">
        <w:trPr>
          <w:trHeight w:val="310"/>
        </w:trPr>
        <w:tc>
          <w:tcPr>
            <w:tcW w:w="2830" w:type="dxa"/>
            <w:shd w:val="clear" w:color="auto" w:fill="00573F"/>
          </w:tcPr>
          <w:p w14:paraId="11D74410" w14:textId="06A6DABE" w:rsidR="00767044" w:rsidRPr="00EA090C" w:rsidRDefault="00767044" w:rsidP="00EA090C">
            <w:pPr>
              <w:pStyle w:val="Tableheadingcondensed"/>
              <w:rPr>
                <w:rStyle w:val="Bold"/>
              </w:rPr>
            </w:pPr>
            <w:r w:rsidRPr="00EA090C">
              <w:rPr>
                <w:rStyle w:val="Bold"/>
              </w:rPr>
              <w:t xml:space="preserve">Employability </w:t>
            </w:r>
            <w:r w:rsidR="000614CB" w:rsidRPr="00EA090C">
              <w:rPr>
                <w:rStyle w:val="Bold"/>
              </w:rPr>
              <w:t>s</w:t>
            </w:r>
            <w:r w:rsidRPr="00EA090C">
              <w:rPr>
                <w:rStyle w:val="Bold"/>
              </w:rPr>
              <w:t>kill:</w:t>
            </w:r>
          </w:p>
        </w:tc>
        <w:tc>
          <w:tcPr>
            <w:tcW w:w="5646" w:type="dxa"/>
            <w:shd w:val="clear" w:color="auto" w:fill="7F3F98"/>
          </w:tcPr>
          <w:p w14:paraId="0A5AE2CC" w14:textId="77777777" w:rsidR="00767044" w:rsidRPr="00EA090C" w:rsidRDefault="00767044" w:rsidP="00EA090C">
            <w:pPr>
              <w:pStyle w:val="Tableheadingcondensed"/>
              <w:rPr>
                <w:rStyle w:val="Bold"/>
              </w:rPr>
            </w:pPr>
            <w:r w:rsidRPr="00EA090C">
              <w:rPr>
                <w:rStyle w:val="Bold"/>
              </w:rPr>
              <w:t xml:space="preserve">Example from project </w:t>
            </w:r>
          </w:p>
        </w:tc>
      </w:tr>
      <w:tr w:rsidR="00767044" w14:paraId="49A02103" w14:textId="77777777" w:rsidTr="00AC5CE3">
        <w:trPr>
          <w:trHeight w:val="316"/>
        </w:trPr>
        <w:tc>
          <w:tcPr>
            <w:tcW w:w="2830" w:type="dxa"/>
          </w:tcPr>
          <w:p w14:paraId="3DD61499" w14:textId="77777777" w:rsidR="00767044" w:rsidRPr="00CD10E7" w:rsidRDefault="00767044" w:rsidP="009214F3">
            <w:pPr>
              <w:pStyle w:val="Tablecondensed"/>
            </w:pPr>
            <w:r>
              <w:t xml:space="preserve">Planning and organising </w:t>
            </w:r>
          </w:p>
        </w:tc>
        <w:tc>
          <w:tcPr>
            <w:tcW w:w="5646" w:type="dxa"/>
          </w:tcPr>
          <w:p w14:paraId="58E0F83D" w14:textId="77777777" w:rsidR="00767044" w:rsidRDefault="00767044" w:rsidP="009214F3">
            <w:pPr>
              <w:pStyle w:val="Tablecondensed"/>
              <w:rPr>
                <w:lang w:val="en-AU"/>
              </w:rPr>
            </w:pPr>
          </w:p>
        </w:tc>
      </w:tr>
      <w:tr w:rsidR="00767044" w14:paraId="5E4FB768" w14:textId="77777777" w:rsidTr="00AC5CE3">
        <w:trPr>
          <w:trHeight w:val="335"/>
        </w:trPr>
        <w:tc>
          <w:tcPr>
            <w:tcW w:w="2830" w:type="dxa"/>
          </w:tcPr>
          <w:p w14:paraId="1F1F5CAA" w14:textId="77777777" w:rsidR="00767044" w:rsidRDefault="00767044" w:rsidP="009214F3">
            <w:pPr>
              <w:pStyle w:val="Tablecondensed"/>
            </w:pPr>
            <w:r>
              <w:t xml:space="preserve">Communication </w:t>
            </w:r>
          </w:p>
        </w:tc>
        <w:tc>
          <w:tcPr>
            <w:tcW w:w="5646" w:type="dxa"/>
          </w:tcPr>
          <w:p w14:paraId="1132A0CE" w14:textId="77777777" w:rsidR="00767044" w:rsidRDefault="00767044" w:rsidP="009214F3">
            <w:pPr>
              <w:pStyle w:val="Tablecondensed"/>
              <w:rPr>
                <w:lang w:val="en-AU"/>
              </w:rPr>
            </w:pPr>
          </w:p>
        </w:tc>
      </w:tr>
      <w:tr w:rsidR="00767044" w14:paraId="093F84F4" w14:textId="77777777" w:rsidTr="00AC5CE3">
        <w:trPr>
          <w:trHeight w:val="473"/>
        </w:trPr>
        <w:tc>
          <w:tcPr>
            <w:tcW w:w="2830" w:type="dxa"/>
          </w:tcPr>
          <w:p w14:paraId="333BEFF1" w14:textId="77777777" w:rsidR="00767044" w:rsidRPr="00CD10E7" w:rsidRDefault="00767044" w:rsidP="009214F3">
            <w:pPr>
              <w:pStyle w:val="Tablecondensed"/>
            </w:pPr>
            <w:r>
              <w:lastRenderedPageBreak/>
              <w:t xml:space="preserve">Teamwork </w:t>
            </w:r>
          </w:p>
        </w:tc>
        <w:tc>
          <w:tcPr>
            <w:tcW w:w="5646" w:type="dxa"/>
          </w:tcPr>
          <w:p w14:paraId="1D70BE41" w14:textId="77777777" w:rsidR="00767044" w:rsidRDefault="00767044" w:rsidP="009214F3">
            <w:pPr>
              <w:pStyle w:val="Tablecondensed"/>
              <w:rPr>
                <w:lang w:val="en-AU"/>
              </w:rPr>
            </w:pPr>
          </w:p>
        </w:tc>
      </w:tr>
      <w:tr w:rsidR="00767044" w14:paraId="378F7C90" w14:textId="77777777" w:rsidTr="00AC5CE3">
        <w:trPr>
          <w:trHeight w:val="327"/>
        </w:trPr>
        <w:tc>
          <w:tcPr>
            <w:tcW w:w="2830" w:type="dxa"/>
          </w:tcPr>
          <w:p w14:paraId="64DC471A" w14:textId="77777777" w:rsidR="00767044" w:rsidRDefault="00767044" w:rsidP="009214F3">
            <w:pPr>
              <w:pStyle w:val="Tablecondensed"/>
            </w:pPr>
            <w:r>
              <w:t xml:space="preserve">Problem-solving skills </w:t>
            </w:r>
          </w:p>
        </w:tc>
        <w:tc>
          <w:tcPr>
            <w:tcW w:w="5646" w:type="dxa"/>
          </w:tcPr>
          <w:p w14:paraId="71A08EB4" w14:textId="77777777" w:rsidR="00767044" w:rsidRDefault="00767044" w:rsidP="009214F3">
            <w:pPr>
              <w:pStyle w:val="Tablecondensed"/>
              <w:rPr>
                <w:lang w:val="en-AU"/>
              </w:rPr>
            </w:pPr>
          </w:p>
        </w:tc>
      </w:tr>
    </w:tbl>
    <w:p w14:paraId="16AA6CD1" w14:textId="77777777" w:rsidR="00767044" w:rsidRPr="00EA090C" w:rsidRDefault="00767044" w:rsidP="00EA090C">
      <w:pPr>
        <w:pStyle w:val="BodyText"/>
      </w:pPr>
    </w:p>
    <w:tbl>
      <w:tblPr>
        <w:tblStyle w:val="VCAAclosedtable"/>
        <w:tblW w:w="0" w:type="auto"/>
        <w:jc w:val="center"/>
        <w:tblLook w:val="04A0" w:firstRow="1" w:lastRow="0" w:firstColumn="1" w:lastColumn="0" w:noHBand="0" w:noVBand="1"/>
      </w:tblPr>
      <w:tblGrid>
        <w:gridCol w:w="1722"/>
        <w:gridCol w:w="1815"/>
        <w:gridCol w:w="1876"/>
        <w:gridCol w:w="1765"/>
        <w:gridCol w:w="1747"/>
      </w:tblGrid>
      <w:tr w:rsidR="00767044" w:rsidRPr="00194BE3" w14:paraId="2E055245" w14:textId="77777777" w:rsidTr="009214F3">
        <w:trPr>
          <w:cnfStyle w:val="100000000000" w:firstRow="1" w:lastRow="0" w:firstColumn="0" w:lastColumn="0" w:oddVBand="0" w:evenVBand="0" w:oddHBand="0" w:evenHBand="0" w:firstRowFirstColumn="0" w:firstRowLastColumn="0" w:lastRowFirstColumn="0" w:lastRowLastColumn="0"/>
          <w:jc w:val="center"/>
        </w:trPr>
        <w:tc>
          <w:tcPr>
            <w:tcW w:w="8925" w:type="dxa"/>
            <w:gridSpan w:val="5"/>
            <w:shd w:val="clear" w:color="auto" w:fill="0076A3"/>
          </w:tcPr>
          <w:p w14:paraId="231D52DD" w14:textId="77777777" w:rsidR="00767044" w:rsidRPr="00194BE3" w:rsidRDefault="00767044" w:rsidP="009214F3">
            <w:pPr>
              <w:pStyle w:val="Tableheadingcondensed"/>
              <w:jc w:val="center"/>
            </w:pPr>
            <w:r w:rsidRPr="00194BE3">
              <w:t>Step 4</w:t>
            </w:r>
            <w:r>
              <w:t xml:space="preserve">: </w:t>
            </w:r>
            <w:r w:rsidRPr="00194BE3">
              <w:t>Activity 4.1</w:t>
            </w:r>
            <w:r>
              <w:t xml:space="preserve"> Project and skills</w:t>
            </w:r>
            <w:r w:rsidRPr="00194BE3">
              <w:t xml:space="preserve"> reflection</w:t>
            </w:r>
          </w:p>
          <w:p w14:paraId="37009FF5" w14:textId="43103B63" w:rsidR="00767044" w:rsidRPr="00194BE3" w:rsidRDefault="007A02BA" w:rsidP="009214F3">
            <w:pPr>
              <w:pStyle w:val="Tableheadingcondensed"/>
              <w:jc w:val="center"/>
              <w:rPr>
                <w:lang w:val="en-AU"/>
              </w:rPr>
            </w:pPr>
            <w:r>
              <w:t>Student reflection</w:t>
            </w:r>
            <w:r w:rsidR="00767044">
              <w:t>:</w:t>
            </w:r>
            <w:r w:rsidR="00767044" w:rsidRPr="00194BE3">
              <w:t xml:space="preserve"> How well did you go with this step? (Please </w:t>
            </w:r>
            <w:r w:rsidR="00767044">
              <w:t>tick</w:t>
            </w:r>
            <w:r w:rsidR="00767044" w:rsidRPr="00194BE3">
              <w:t xml:space="preserve"> the box below)</w:t>
            </w:r>
          </w:p>
        </w:tc>
      </w:tr>
      <w:tr w:rsidR="00767044" w:rsidRPr="00194BE3" w14:paraId="14FBF52C"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722" w:type="dxa"/>
            <w:vAlign w:val="center"/>
          </w:tcPr>
          <w:p w14:paraId="1D31F9DC" w14:textId="77777777" w:rsidR="00767044" w:rsidRPr="00194BE3" w:rsidRDefault="00DB0AC2" w:rsidP="00DA73B8">
            <w:pPr>
              <w:pStyle w:val="Tablecondensed"/>
              <w:jc w:val="center"/>
              <w:rPr>
                <w:rFonts w:eastAsia="Arial Narrow" w:cs="Arial Narrow"/>
              </w:rPr>
            </w:pPr>
            <w:sdt>
              <w:sdtPr>
                <w:rPr>
                  <w:color w:val="2B579A"/>
                  <w:shd w:val="clear" w:color="auto" w:fill="E6E6E6"/>
                </w:rPr>
                <w:id w:val="-2043968365"/>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194BE3">
                  <w:rPr>
                    <w:rFonts w:ascii="Segoe UI Symbol" w:hAnsi="Segoe UI Symbol" w:cs="Segoe UI Symbol"/>
                  </w:rPr>
                  <w:t>☐</w:t>
                </w:r>
              </w:sdtContent>
            </w:sdt>
            <w:r w:rsidR="00767044" w:rsidRPr="00194BE3">
              <w:t>Not Submitted</w:t>
            </w:r>
          </w:p>
        </w:tc>
        <w:tc>
          <w:tcPr>
            <w:tcW w:w="1815" w:type="dxa"/>
            <w:vAlign w:val="center"/>
          </w:tcPr>
          <w:p w14:paraId="214B29C4" w14:textId="77777777" w:rsidR="00767044" w:rsidRPr="00194BE3" w:rsidRDefault="00DB0AC2" w:rsidP="00DA73B8">
            <w:pPr>
              <w:pStyle w:val="Tablecondensed"/>
              <w:jc w:val="center"/>
              <w:rPr>
                <w:rFonts w:eastAsia="Arial Narrow" w:cs="Arial Narrow"/>
              </w:rPr>
            </w:pPr>
            <w:sdt>
              <w:sdtPr>
                <w:rPr>
                  <w:color w:val="2B579A"/>
                  <w:shd w:val="clear" w:color="auto" w:fill="E6E6E6"/>
                </w:rPr>
                <w:id w:val="1595126306"/>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194BE3">
                  <w:rPr>
                    <w:rFonts w:ascii="Segoe UI Symbol" w:hAnsi="Segoe UI Symbol" w:cs="Segoe UI Symbol"/>
                  </w:rPr>
                  <w:t>☐</w:t>
                </w:r>
              </w:sdtContent>
            </w:sdt>
            <w:r w:rsidR="00767044" w:rsidRPr="00194BE3">
              <w:t>Beginning</w:t>
            </w:r>
          </w:p>
        </w:tc>
        <w:tc>
          <w:tcPr>
            <w:tcW w:w="1876" w:type="dxa"/>
            <w:vAlign w:val="center"/>
          </w:tcPr>
          <w:p w14:paraId="5B8E0A8F"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400406788"/>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Consolidating</w:t>
            </w:r>
          </w:p>
        </w:tc>
        <w:tc>
          <w:tcPr>
            <w:tcW w:w="1765" w:type="dxa"/>
            <w:vAlign w:val="center"/>
          </w:tcPr>
          <w:p w14:paraId="7337FF4A"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761263182"/>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Achieving</w:t>
            </w:r>
          </w:p>
        </w:tc>
        <w:tc>
          <w:tcPr>
            <w:tcW w:w="1747" w:type="dxa"/>
            <w:vAlign w:val="center"/>
          </w:tcPr>
          <w:p w14:paraId="4649B6F0"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348242425"/>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Excelling</w:t>
            </w:r>
          </w:p>
        </w:tc>
      </w:tr>
      <w:tr w:rsidR="00767044" w:rsidRPr="00194BE3" w14:paraId="1AE24F68" w14:textId="77777777" w:rsidTr="009214F3">
        <w:trPr>
          <w:cnfStyle w:val="000000010000" w:firstRow="0" w:lastRow="0" w:firstColumn="0" w:lastColumn="0" w:oddVBand="0" w:evenVBand="0" w:oddHBand="0" w:evenHBand="1" w:firstRowFirstColumn="0" w:firstRowLastColumn="0" w:lastRowFirstColumn="0" w:lastRowLastColumn="0"/>
          <w:jc w:val="center"/>
        </w:trPr>
        <w:tc>
          <w:tcPr>
            <w:tcW w:w="8925" w:type="dxa"/>
            <w:gridSpan w:val="5"/>
          </w:tcPr>
          <w:p w14:paraId="20F9669D" w14:textId="1E8203F3" w:rsidR="00767044" w:rsidRPr="00194BE3" w:rsidRDefault="007A02BA" w:rsidP="009214F3">
            <w:pPr>
              <w:pStyle w:val="Tablecondensed"/>
            </w:pPr>
            <w:r>
              <w:t>Student comment</w:t>
            </w:r>
            <w:r w:rsidR="00767044" w:rsidRPr="00194BE3">
              <w:t xml:space="preserve"> (</w:t>
            </w:r>
            <w:r w:rsidR="0079328B">
              <w:t>o</w:t>
            </w:r>
            <w:r w:rsidR="00767044" w:rsidRPr="00194BE3">
              <w:t>ptional):</w:t>
            </w:r>
          </w:p>
        </w:tc>
      </w:tr>
      <w:tr w:rsidR="00767044" w:rsidRPr="009214F3" w14:paraId="4B1340AC" w14:textId="77777777" w:rsidTr="009214F3">
        <w:trPr>
          <w:cnfStyle w:val="000000100000" w:firstRow="0" w:lastRow="0" w:firstColumn="0" w:lastColumn="0" w:oddVBand="0" w:evenVBand="0" w:oddHBand="1" w:evenHBand="0" w:firstRowFirstColumn="0" w:firstRowLastColumn="0" w:lastRowFirstColumn="0" w:lastRowLastColumn="0"/>
          <w:jc w:val="center"/>
        </w:trPr>
        <w:tc>
          <w:tcPr>
            <w:tcW w:w="8925" w:type="dxa"/>
            <w:gridSpan w:val="5"/>
            <w:shd w:val="clear" w:color="auto" w:fill="0076A3"/>
          </w:tcPr>
          <w:p w14:paraId="770D0F5C" w14:textId="03F361E7" w:rsidR="00767044" w:rsidRPr="009214F3" w:rsidRDefault="007A02BA" w:rsidP="009214F3">
            <w:pPr>
              <w:pStyle w:val="Tableheadingcondensed"/>
              <w:jc w:val="center"/>
              <w:rPr>
                <w:b/>
                <w:bCs/>
                <w:lang w:val="en-AU"/>
              </w:rPr>
            </w:pPr>
            <w:r>
              <w:rPr>
                <w:b/>
                <w:bCs/>
                <w:lang w:val="en-AU"/>
              </w:rPr>
              <w:t>Teacher feedback</w:t>
            </w:r>
          </w:p>
        </w:tc>
      </w:tr>
      <w:tr w:rsidR="00767044" w:rsidRPr="00194BE3" w14:paraId="5FDCBF31"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722" w:type="dxa"/>
            <w:vAlign w:val="center"/>
          </w:tcPr>
          <w:p w14:paraId="3CA4D0E4" w14:textId="77777777" w:rsidR="00767044" w:rsidRPr="00194BE3" w:rsidRDefault="00DB0AC2" w:rsidP="00DA73B8">
            <w:pPr>
              <w:pStyle w:val="Tablecondensed"/>
              <w:jc w:val="center"/>
              <w:rPr>
                <w:rFonts w:eastAsia="Arial Narrow" w:cs="Arial Narrow"/>
                <w:lang w:val="en-AU"/>
              </w:rPr>
            </w:pPr>
            <w:sdt>
              <w:sdtPr>
                <w:rPr>
                  <w:color w:val="2B579A"/>
                  <w:shd w:val="clear" w:color="auto" w:fill="E6E6E6"/>
                </w:rPr>
                <w:id w:val="-2060313752"/>
                <w14:checkbox>
                  <w14:checked w14:val="0"/>
                  <w14:checkedState w14:val="2612" w14:font="MS Gothic"/>
                  <w14:uncheckedState w14:val="2610" w14:font="MS Gothic"/>
                </w14:checkbox>
              </w:sdtPr>
              <w:sdtEndPr/>
              <w:sdtContent>
                <w:r w:rsidR="00767044" w:rsidRPr="00194BE3">
                  <w:rPr>
                    <w:rFonts w:ascii="Segoe UI Symbol" w:hAnsi="Segoe UI Symbol" w:cs="Segoe UI Symbol"/>
                  </w:rPr>
                  <w:t>☐</w:t>
                </w:r>
              </w:sdtContent>
            </w:sdt>
            <w:r w:rsidR="00767044" w:rsidRPr="00194BE3">
              <w:t>Not Submitted</w:t>
            </w:r>
          </w:p>
        </w:tc>
        <w:tc>
          <w:tcPr>
            <w:tcW w:w="1815" w:type="dxa"/>
            <w:vAlign w:val="center"/>
          </w:tcPr>
          <w:p w14:paraId="19EE7C78" w14:textId="77777777" w:rsidR="00767044" w:rsidRPr="00194BE3" w:rsidRDefault="00DB0AC2" w:rsidP="00DA73B8">
            <w:pPr>
              <w:pStyle w:val="Tablecondensed"/>
              <w:jc w:val="center"/>
              <w:rPr>
                <w:rFonts w:eastAsia="Arial Narrow" w:cs="Arial Narrow"/>
                <w:lang w:val="en-AU"/>
              </w:rPr>
            </w:pPr>
            <w:sdt>
              <w:sdtPr>
                <w:rPr>
                  <w:color w:val="2B579A"/>
                  <w:shd w:val="clear" w:color="auto" w:fill="E6E6E6"/>
                </w:rPr>
                <w:id w:val="-1393881398"/>
                <w14:checkbox>
                  <w14:checked w14:val="0"/>
                  <w14:checkedState w14:val="2612" w14:font="MS Gothic"/>
                  <w14:uncheckedState w14:val="2610" w14:font="MS Gothic"/>
                </w14:checkbox>
              </w:sdtPr>
              <w:sdtEndPr/>
              <w:sdtContent>
                <w:r w:rsidR="00767044" w:rsidRPr="00194BE3">
                  <w:rPr>
                    <w:rFonts w:ascii="Segoe UI Symbol" w:hAnsi="Segoe UI Symbol" w:cs="Segoe UI Symbol"/>
                  </w:rPr>
                  <w:t>☐</w:t>
                </w:r>
              </w:sdtContent>
            </w:sdt>
            <w:r w:rsidR="00767044" w:rsidRPr="00194BE3">
              <w:t>Beginning</w:t>
            </w:r>
          </w:p>
        </w:tc>
        <w:tc>
          <w:tcPr>
            <w:tcW w:w="1876" w:type="dxa"/>
            <w:vAlign w:val="center"/>
          </w:tcPr>
          <w:p w14:paraId="6D29BF90"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611890004"/>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Consolidating</w:t>
            </w:r>
          </w:p>
        </w:tc>
        <w:tc>
          <w:tcPr>
            <w:tcW w:w="1765" w:type="dxa"/>
            <w:vAlign w:val="center"/>
          </w:tcPr>
          <w:p w14:paraId="75A6EB73"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704047787"/>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Achieving</w:t>
            </w:r>
          </w:p>
        </w:tc>
        <w:tc>
          <w:tcPr>
            <w:tcW w:w="1747" w:type="dxa"/>
            <w:vAlign w:val="center"/>
          </w:tcPr>
          <w:p w14:paraId="1FA38973"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993676272"/>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Excelling</w:t>
            </w:r>
          </w:p>
        </w:tc>
      </w:tr>
      <w:tr w:rsidR="00767044" w:rsidRPr="00194BE3" w14:paraId="7E700924" w14:textId="77777777" w:rsidTr="009214F3">
        <w:trPr>
          <w:cnfStyle w:val="000000100000" w:firstRow="0" w:lastRow="0" w:firstColumn="0" w:lastColumn="0" w:oddVBand="0" w:evenVBand="0" w:oddHBand="1" w:evenHBand="0" w:firstRowFirstColumn="0" w:firstRowLastColumn="0" w:lastRowFirstColumn="0" w:lastRowLastColumn="0"/>
          <w:jc w:val="center"/>
        </w:trPr>
        <w:tc>
          <w:tcPr>
            <w:tcW w:w="1722" w:type="dxa"/>
          </w:tcPr>
          <w:p w14:paraId="329FA068" w14:textId="77777777" w:rsidR="00767044" w:rsidRPr="00EA090C" w:rsidRDefault="00767044" w:rsidP="00EA090C">
            <w:pPr>
              <w:pStyle w:val="Tablecondensed"/>
            </w:pPr>
            <w:r w:rsidRPr="00EA090C">
              <w:rPr>
                <w:rStyle w:val="Bold"/>
              </w:rPr>
              <w:t>Not Submitted:</w:t>
            </w:r>
            <w:r w:rsidRPr="00EA090C">
              <w:t xml:space="preserve"> No work has been submitted or attempted for this activity.</w:t>
            </w:r>
          </w:p>
        </w:tc>
        <w:tc>
          <w:tcPr>
            <w:tcW w:w="1815" w:type="dxa"/>
          </w:tcPr>
          <w:p w14:paraId="30D974F2" w14:textId="77777777" w:rsidR="00767044" w:rsidRPr="00EA090C" w:rsidRDefault="00767044" w:rsidP="00EA090C">
            <w:pPr>
              <w:pStyle w:val="Tablecondensed"/>
            </w:pPr>
            <w:r w:rsidRPr="00EA090C">
              <w:rPr>
                <w:rStyle w:val="Bold"/>
              </w:rPr>
              <w:t>Beginning:</w:t>
            </w:r>
            <w:r w:rsidRPr="00EA090C">
              <w:t xml:space="preserve"> You have attempted some parts of this activity. To bump it up, you need to provide a basic response for all parts of the reflection activity.</w:t>
            </w:r>
          </w:p>
        </w:tc>
        <w:tc>
          <w:tcPr>
            <w:tcW w:w="1876" w:type="dxa"/>
          </w:tcPr>
          <w:p w14:paraId="2168467A" w14:textId="77777777" w:rsidR="00767044" w:rsidRPr="00EA090C" w:rsidRDefault="00767044" w:rsidP="00EA090C">
            <w:pPr>
              <w:pStyle w:val="Tablecondensed"/>
            </w:pPr>
            <w:r w:rsidRPr="00EA090C">
              <w:rPr>
                <w:rStyle w:val="Bold"/>
              </w:rPr>
              <w:t>Consolidating:</w:t>
            </w:r>
            <w:r w:rsidRPr="00EA090C">
              <w:t xml:space="preserve"> You have provided a basic response for most parts in the reflection activity. To bump it up, you need to add more specific information in your responses. </w:t>
            </w:r>
          </w:p>
        </w:tc>
        <w:tc>
          <w:tcPr>
            <w:tcW w:w="1765" w:type="dxa"/>
          </w:tcPr>
          <w:p w14:paraId="386472A3" w14:textId="77777777" w:rsidR="00767044" w:rsidRPr="00EA090C" w:rsidRDefault="00767044" w:rsidP="00EA090C">
            <w:pPr>
              <w:pStyle w:val="Tablecondensed"/>
            </w:pPr>
            <w:r w:rsidRPr="00EA090C">
              <w:rPr>
                <w:rStyle w:val="Bold"/>
              </w:rPr>
              <w:t>Achieving:</w:t>
            </w:r>
            <w:r w:rsidRPr="00EA090C">
              <w:t xml:space="preserve"> You have provided a detailed response for most parts in the reflection activity. To bump it up, you need to add more specific information and examples to your responses. </w:t>
            </w:r>
          </w:p>
        </w:tc>
        <w:tc>
          <w:tcPr>
            <w:tcW w:w="1747" w:type="dxa"/>
          </w:tcPr>
          <w:p w14:paraId="008EB986" w14:textId="77777777" w:rsidR="00767044" w:rsidRPr="00EA090C" w:rsidRDefault="00767044" w:rsidP="00EA090C">
            <w:pPr>
              <w:pStyle w:val="Tablecondensed"/>
            </w:pPr>
            <w:r w:rsidRPr="00EA090C">
              <w:rPr>
                <w:rStyle w:val="Bold"/>
              </w:rPr>
              <w:t>Excelling:</w:t>
            </w:r>
            <w:r w:rsidRPr="00EA090C">
              <w:t xml:space="preserve"> You have provided detailed responses for all required parts in the reflection activity. You have provided specific examples from the project. Great work!</w:t>
            </w:r>
          </w:p>
        </w:tc>
      </w:tr>
      <w:tr w:rsidR="00767044" w:rsidRPr="00194BE3" w14:paraId="5E831353" w14:textId="77777777" w:rsidTr="009214F3">
        <w:trPr>
          <w:cnfStyle w:val="000000010000" w:firstRow="0" w:lastRow="0" w:firstColumn="0" w:lastColumn="0" w:oddVBand="0" w:evenVBand="0" w:oddHBand="0" w:evenHBand="1" w:firstRowFirstColumn="0" w:firstRowLastColumn="0" w:lastRowFirstColumn="0" w:lastRowLastColumn="0"/>
          <w:jc w:val="center"/>
        </w:trPr>
        <w:tc>
          <w:tcPr>
            <w:tcW w:w="8925" w:type="dxa"/>
            <w:gridSpan w:val="5"/>
          </w:tcPr>
          <w:p w14:paraId="2B1BA484" w14:textId="27BD3665" w:rsidR="00767044" w:rsidRPr="00194BE3" w:rsidRDefault="007A02BA" w:rsidP="009214F3">
            <w:pPr>
              <w:pStyle w:val="Tablecondensed"/>
              <w:rPr>
                <w:color w:val="000000"/>
              </w:rPr>
            </w:pPr>
            <w:r>
              <w:t>Teacher comment</w:t>
            </w:r>
            <w:r w:rsidR="00767044" w:rsidRPr="00194BE3">
              <w:t>:</w:t>
            </w:r>
          </w:p>
        </w:tc>
      </w:tr>
    </w:tbl>
    <w:p w14:paraId="5C7F628E" w14:textId="1AA9D513" w:rsidR="00767044" w:rsidRPr="00EA090C" w:rsidRDefault="00767044" w:rsidP="009214F3">
      <w:pPr>
        <w:pStyle w:val="Heading2"/>
        <w:rPr>
          <w:rStyle w:val="Heading1Char"/>
        </w:rPr>
      </w:pPr>
      <w:bookmarkStart w:id="74" w:name="_Toc211332726"/>
      <w:bookmarkStart w:id="75" w:name="_Toc212215028"/>
      <w:bookmarkStart w:id="76" w:name="_Hlk199936038"/>
      <w:bookmarkEnd w:id="71"/>
      <w:r w:rsidRPr="00906804">
        <w:t>Activity 4.2 Numeracy – Evaluate and reflect</w:t>
      </w:r>
      <w:bookmarkEnd w:id="74"/>
      <w:bookmarkEnd w:id="75"/>
    </w:p>
    <w:p w14:paraId="51F4E8B1" w14:textId="77777777" w:rsidR="00767044" w:rsidRPr="0038450B" w:rsidRDefault="00767044" w:rsidP="00006A2D">
      <w:pPr>
        <w:pStyle w:val="BodyText"/>
        <w:rPr>
          <w:rFonts w:eastAsia="Arial"/>
        </w:rPr>
      </w:pPr>
      <w:r w:rsidRPr="00EA090C">
        <w:rPr>
          <w:rStyle w:val="Bold"/>
        </w:rPr>
        <w:t>Numeracy problem-solving cycle –</w:t>
      </w:r>
      <w:r w:rsidRPr="00EA090C">
        <w:t xml:space="preserve"> You</w:t>
      </w:r>
      <w:r w:rsidRPr="0038450B">
        <w:t xml:space="preserve"> will use the numeracy cycle below to demonstrate your numeracy skills and knowledge relevant to your group </w:t>
      </w:r>
      <w:r>
        <w:t>community project.</w:t>
      </w:r>
    </w:p>
    <w:p w14:paraId="3B8F9CFA" w14:textId="77777777" w:rsidR="00767044" w:rsidRPr="00EA090C" w:rsidRDefault="00767044" w:rsidP="00767044">
      <w:pPr>
        <w:spacing w:line="240" w:lineRule="auto"/>
        <w:jc w:val="center"/>
        <w:rPr>
          <w:rStyle w:val="BodyTextChar"/>
        </w:rPr>
      </w:pPr>
      <w:r>
        <w:rPr>
          <w:noProof/>
        </w:rPr>
        <mc:AlternateContent>
          <mc:Choice Requires="wps">
            <w:drawing>
              <wp:anchor distT="0" distB="0" distL="114300" distR="114300" simplePos="0" relativeHeight="251664384" behindDoc="0" locked="0" layoutInCell="1" allowOverlap="1" wp14:anchorId="22586306" wp14:editId="1F9F777C">
                <wp:simplePos x="0" y="0"/>
                <wp:positionH relativeFrom="column">
                  <wp:posOffset>2342534</wp:posOffset>
                </wp:positionH>
                <wp:positionV relativeFrom="paragraph">
                  <wp:posOffset>1511490</wp:posOffset>
                </wp:positionV>
                <wp:extent cx="873457" cy="464023"/>
                <wp:effectExtent l="0" t="0" r="22225" b="12700"/>
                <wp:wrapNone/>
                <wp:docPr id="1550947664" name="Rectangle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73457" cy="464023"/>
                        </a:xfrm>
                        <a:prstGeom prst="rect">
                          <a:avLst/>
                        </a:prstGeom>
                        <a:noFill/>
                        <a:ln>
                          <a:solidFill>
                            <a:schemeClr val="tx1"/>
                          </a:solidFill>
                        </a:ln>
                      </wps:spPr>
                      <wps:style>
                        <a:lnRef idx="2">
                          <a:schemeClr val="dk1"/>
                        </a:lnRef>
                        <a:fillRef idx="1">
                          <a:schemeClr val="lt1"/>
                        </a:fillRef>
                        <a:effectRef idx="0">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68A1322D" id="Rectangle 1" o:spid="_x0000_s1026" alt="&quot;&quot;" style="position:absolute;margin-left:184.45pt;margin-top:119pt;width:68.8pt;height:36.55pt;z-index:25166438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cA66YgIAAC4FAAAOAAAAZHJzL2Uyb0RvYy54bWysVEtPGzEQvlfqf7B8L5uEFGiUDYpAVJUQ&#10;IKDibLx2YtXrccdONumv79j7SERRD1UvuzOeb57+xvPLXW3ZVmEw4Eo+PhlxppyEyrhVyb8/33y6&#10;4CxE4SphwamS71Xgl4uPH+aNn6kJrMFWChkFcWHW+JKvY/SzoghyrWoRTsArR0YNWItIKq6KCkVD&#10;0WtbTEajs6IBrDyCVCHQ6XVr5IscX2sl473WQUVmS061xfzF/H1N32IxF7MVCr82sitD/EMVtTCO&#10;kg6hrkUUbIPmj1C1kQgBdDyRUBegtZEq90DdjEdvunlaC69yLzSc4Icxhf8XVt5tn/wD0hgaH2aB&#10;xNTFTmOd/lQf2+Vh7YdhqV1kkg4vzk+nn885k2Sank1Hk9M0zOLg7DHErwpqloSSI91FHpHY3obY&#10;QntIyuXgxlib78O6dBDAmiqdZSURQl1ZZFtBVxl34y7bEYpyJ8/i0EmW4t6qFMK6R6WZqaj2SS4k&#10;k+wQs/rRx8zI5KIp++A0fs/Jxt6pwyY3lYk3OI7eczxkG9A5I7g4ONbGAf7dWbf4vuu219T2K1T7&#10;B2QILeWDlzeG7uFWhPggkDhO20B7G+/poy00JYdO4mwN+Ou984Qn6pGVs4Z2puTh50ag4sx+c0TK&#10;L+PpNC1ZVogcE1Lw2PJ6bHGb+groLsf0QniZxYSPthc1Qv1C671MWckknKTcJZcRe+UqtrtMD4RU&#10;y2WG0WJ5EW/dk5cpeJpq4tnz7kWg78gYicV30O+XmL3hZItNng6WmwjaZMIe5trNm5YyU757QNLW&#10;H+sZdXjmFr8BAAD//wMAUEsDBBQABgAIAAAAIQBZ9S3y4wAAAAsBAAAPAAAAZHJzL2Rvd25yZXYu&#10;eG1sTI9RS8MwFIXfBf9DuIIvw6XtWKm16RjC3BAmuM0H37Ima4rNTWiyrf57r0/6eDkf536nWoy2&#10;Zxc9hM6hgHSaANPYONVhK+CwXz0UwEKUqGTvUAv41gEW9e1NJUvlrviuL7vYMirBUEoBJkZfch4a&#10;o60MU+c1UnZyg5WRzqHlapBXKrc9z5Ik51Z2SB+M9PrZ6OZrd7YCVmszWfLX7YffhLeTzTb+ZT35&#10;FOL+blw+AYt6jH8w/OqTOtTkdHRnVIH1AmZ58UiogGxW0Cgi5kk+B3akKE1T4HXF/2+ofwAAAP//&#10;AwBQSwECLQAUAAYACAAAACEAtoM4kv4AAADhAQAAEwAAAAAAAAAAAAAAAAAAAAAAW0NvbnRlbnRf&#10;VHlwZXNdLnhtbFBLAQItABQABgAIAAAAIQA4/SH/1gAAAJQBAAALAAAAAAAAAAAAAAAAAC8BAABf&#10;cmVscy8ucmVsc1BLAQItABQABgAIAAAAIQB3cA66YgIAAC4FAAAOAAAAAAAAAAAAAAAAAC4CAABk&#10;cnMvZTJvRG9jLnhtbFBLAQItABQABgAIAAAAIQBZ9S3y4wAAAAsBAAAPAAAAAAAAAAAAAAAAALwE&#10;AABkcnMvZG93bnJldi54bWxQSwUGAAAAAAQABADzAAAAzAUAAAAA&#10;" filled="f" strokecolor="black [3213]" strokeweight="2pt"/>
            </w:pict>
          </mc:Fallback>
        </mc:AlternateContent>
      </w:r>
      <w:r>
        <w:rPr>
          <w:noProof/>
        </w:rPr>
        <w:drawing>
          <wp:inline distT="0" distB="0" distL="0" distR="0" wp14:anchorId="0D963D2D" wp14:editId="6DA49732">
            <wp:extent cx="2469425" cy="2165871"/>
            <wp:effectExtent l="0" t="0" r="7620" b="6350"/>
            <wp:docPr id="949913037" name="Picture 949913037" descr="A diagram of the numeracy problem-solving cycle, showing the four stages: identify the mathematics, act on and use mathematics, evaluate and reflect, and lastly, communicate and report. The third stage, 'evaluate and reflect', has a black border, indicating this stage will be used in the upcoming activ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9913037" name="Picture 949913037" descr="A diagram of the numeracy problem-solving cycle, showing the four stages: identify the mathematics, act on and use mathematics, evaluate and reflect, and lastly, communicate and report. The third stage, 'evaluate and reflect', has a black border, indicating this stage will be used in the upcoming activity."/>
                    <pic:cNvPicPr/>
                  </pic:nvPicPr>
                  <pic:blipFill>
                    <a:blip r:embed="rId43">
                      <a:extLst>
                        <a:ext uri="{28A0092B-C50C-407E-A947-70E740481C1C}">
                          <a14:useLocalDpi xmlns:a14="http://schemas.microsoft.com/office/drawing/2010/main" val="0"/>
                        </a:ext>
                      </a:extLst>
                    </a:blip>
                    <a:stretch>
                      <a:fillRect/>
                    </a:stretch>
                  </pic:blipFill>
                  <pic:spPr>
                    <a:xfrm>
                      <a:off x="0" y="0"/>
                      <a:ext cx="2482996" cy="2177774"/>
                    </a:xfrm>
                    <a:prstGeom prst="rect">
                      <a:avLst/>
                    </a:prstGeom>
                  </pic:spPr>
                </pic:pic>
              </a:graphicData>
            </a:graphic>
          </wp:inline>
        </w:drawing>
      </w:r>
    </w:p>
    <w:p w14:paraId="20A2836F" w14:textId="0A31AE74" w:rsidR="00767044" w:rsidRDefault="00EA6126" w:rsidP="00006A2D">
      <w:pPr>
        <w:pStyle w:val="BodyText"/>
      </w:pPr>
      <w:r w:rsidRPr="00EA090C">
        <w:rPr>
          <w:noProof/>
        </w:rPr>
        <w:drawing>
          <wp:inline distT="0" distB="0" distL="0" distR="0" wp14:anchorId="47490D6D" wp14:editId="5894D75A">
            <wp:extent cx="286938" cy="252000"/>
            <wp:effectExtent l="0" t="0" r="5715" b="2540"/>
            <wp:docPr id="132638885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EA090C">
        <w:t xml:space="preserve"> </w:t>
      </w:r>
      <w:r w:rsidR="000614CB" w:rsidRPr="00EA090C">
        <w:rPr>
          <w:noProof/>
        </w:rPr>
        <w:drawing>
          <wp:inline distT="0" distB="0" distL="0" distR="0" wp14:anchorId="09F2DC83" wp14:editId="4502409E">
            <wp:extent cx="239882" cy="252000"/>
            <wp:effectExtent l="0" t="0" r="1905" b="2540"/>
            <wp:docPr id="1680878756"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767044" w:rsidRPr="00EA090C">
        <w:t xml:space="preserve"> </w:t>
      </w:r>
      <w:r w:rsidR="0019162D" w:rsidRPr="00EA090C">
        <w:rPr>
          <w:noProof/>
        </w:rPr>
        <w:drawing>
          <wp:inline distT="0" distB="0" distL="0" distR="0" wp14:anchorId="46393562" wp14:editId="1BC1CAD1">
            <wp:extent cx="286094" cy="252000"/>
            <wp:effectExtent l="0" t="0" r="0" b="2540"/>
            <wp:docPr id="1907614186"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EA090C">
        <w:t xml:space="preserve"> </w:t>
      </w:r>
      <w:r w:rsidR="00075A45" w:rsidRPr="00EA090C">
        <w:rPr>
          <w:noProof/>
        </w:rPr>
        <w:drawing>
          <wp:inline distT="0" distB="0" distL="0" distR="0" wp14:anchorId="4B5A5D85" wp14:editId="64C28B9C">
            <wp:extent cx="272090" cy="252000"/>
            <wp:effectExtent l="0" t="0" r="0" b="2540"/>
            <wp:docPr id="2108265014"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075A45" w:rsidRPr="00EA090C">
        <w:t xml:space="preserve"> </w:t>
      </w:r>
      <w:r w:rsidR="00767044" w:rsidRPr="00EA090C">
        <w:rPr>
          <w:rStyle w:val="Bold"/>
        </w:rPr>
        <w:t>Part 1:</w:t>
      </w:r>
      <w:r w:rsidR="00767044" w:rsidRPr="00EA090C">
        <w:t xml:space="preserve"> </w:t>
      </w:r>
      <w:r w:rsidR="00767044">
        <w:t>As a team complete the numeracy post project survey reflection below.</w:t>
      </w:r>
    </w:p>
    <w:p w14:paraId="1598F618" w14:textId="564C0DAC" w:rsidR="00767044" w:rsidRPr="00EA090C" w:rsidRDefault="00767044" w:rsidP="00EA090C">
      <w:pPr>
        <w:pStyle w:val="BodyList"/>
        <w:numPr>
          <w:ilvl w:val="0"/>
          <w:numId w:val="31"/>
        </w:numPr>
      </w:pPr>
      <w:r w:rsidRPr="00EA090C">
        <w:t>List your group members’ names below.</w:t>
      </w:r>
    </w:p>
    <w:tbl>
      <w:tblPr>
        <w:tblStyle w:val="TableGrid"/>
        <w:tblW w:w="0" w:type="auto"/>
        <w:tblInd w:w="421" w:type="dxa"/>
        <w:tblLook w:val="04A0" w:firstRow="1" w:lastRow="0" w:firstColumn="1" w:lastColumn="0" w:noHBand="0" w:noVBand="1"/>
      </w:tblPr>
      <w:tblGrid>
        <w:gridCol w:w="8384"/>
      </w:tblGrid>
      <w:tr w:rsidR="00767044" w14:paraId="1D17DCC0" w14:textId="77777777" w:rsidTr="00006A2D">
        <w:trPr>
          <w:trHeight w:val="567"/>
        </w:trPr>
        <w:tc>
          <w:tcPr>
            <w:tcW w:w="8384" w:type="dxa"/>
          </w:tcPr>
          <w:p w14:paraId="49C81D46" w14:textId="77777777" w:rsidR="00767044" w:rsidRDefault="00767044" w:rsidP="00006A2D">
            <w:pPr>
              <w:pStyle w:val="Tablecondensed"/>
            </w:pPr>
          </w:p>
        </w:tc>
      </w:tr>
    </w:tbl>
    <w:p w14:paraId="3BB42330" w14:textId="77777777" w:rsidR="00767044" w:rsidRPr="00EA090C" w:rsidRDefault="00767044" w:rsidP="00EA090C">
      <w:pPr>
        <w:pStyle w:val="BodyList"/>
      </w:pPr>
      <w:r w:rsidRPr="00EA090C">
        <w:lastRenderedPageBreak/>
        <w:t>What is your group's project goal/aim/purpose?</w:t>
      </w:r>
    </w:p>
    <w:tbl>
      <w:tblPr>
        <w:tblStyle w:val="TableGrid"/>
        <w:tblW w:w="0" w:type="auto"/>
        <w:tblInd w:w="421" w:type="dxa"/>
        <w:tblLook w:val="04A0" w:firstRow="1" w:lastRow="0" w:firstColumn="1" w:lastColumn="0" w:noHBand="0" w:noVBand="1"/>
      </w:tblPr>
      <w:tblGrid>
        <w:gridCol w:w="8384"/>
      </w:tblGrid>
      <w:tr w:rsidR="00767044" w14:paraId="7E48F847" w14:textId="77777777" w:rsidTr="00006A2D">
        <w:trPr>
          <w:trHeight w:val="567"/>
        </w:trPr>
        <w:tc>
          <w:tcPr>
            <w:tcW w:w="8384" w:type="dxa"/>
          </w:tcPr>
          <w:p w14:paraId="67A69FAF" w14:textId="77777777" w:rsidR="00767044" w:rsidRDefault="00767044" w:rsidP="00006A2D">
            <w:pPr>
              <w:pStyle w:val="Tablecondensed"/>
            </w:pPr>
          </w:p>
        </w:tc>
      </w:tr>
    </w:tbl>
    <w:p w14:paraId="02BA1EAF" w14:textId="77777777" w:rsidR="00767044" w:rsidRPr="00EA090C" w:rsidRDefault="00767044" w:rsidP="00EA090C">
      <w:pPr>
        <w:pStyle w:val="BodyList"/>
      </w:pPr>
      <w:r w:rsidRPr="00EA090C">
        <w:t xml:space="preserve">What mathematical operations, processes and skills did your group require for this project? Outline below. </w:t>
      </w:r>
    </w:p>
    <w:tbl>
      <w:tblPr>
        <w:tblStyle w:val="TableGrid"/>
        <w:tblW w:w="0" w:type="auto"/>
        <w:tblInd w:w="421" w:type="dxa"/>
        <w:tblLook w:val="04A0" w:firstRow="1" w:lastRow="0" w:firstColumn="1" w:lastColumn="0" w:noHBand="0" w:noVBand="1"/>
      </w:tblPr>
      <w:tblGrid>
        <w:gridCol w:w="8384"/>
      </w:tblGrid>
      <w:tr w:rsidR="00767044" w14:paraId="3EDA85DA" w14:textId="77777777" w:rsidTr="00006A2D">
        <w:trPr>
          <w:trHeight w:val="567"/>
        </w:trPr>
        <w:tc>
          <w:tcPr>
            <w:tcW w:w="8384" w:type="dxa"/>
          </w:tcPr>
          <w:p w14:paraId="2E4C4407" w14:textId="77777777" w:rsidR="00767044" w:rsidRDefault="00767044" w:rsidP="00006A2D">
            <w:pPr>
              <w:pStyle w:val="Tablecondensed"/>
            </w:pPr>
          </w:p>
        </w:tc>
      </w:tr>
    </w:tbl>
    <w:p w14:paraId="2532C7C8" w14:textId="2B762DB8" w:rsidR="00767044" w:rsidRPr="00006A2D" w:rsidRDefault="00767044" w:rsidP="00EA090C">
      <w:pPr>
        <w:pStyle w:val="BodyList"/>
        <w:rPr>
          <w:rStyle w:val="BodyTextChar"/>
        </w:rPr>
      </w:pPr>
      <w:r w:rsidRPr="00EA090C">
        <w:rPr>
          <w:rStyle w:val="Bold"/>
        </w:rPr>
        <w:t>Post community project action</w:t>
      </w:r>
      <w:r w:rsidR="00EA090C" w:rsidRPr="00EA090C">
        <w:rPr>
          <w:rStyle w:val="Bold"/>
        </w:rPr>
        <w:t>:</w:t>
      </w:r>
      <w:r w:rsidR="00EA090C">
        <w:t xml:space="preserve"> </w:t>
      </w:r>
      <w:r w:rsidRPr="00EA090C">
        <w:t>As a group, how are you all feeling about your project</w:t>
      </w:r>
      <w:r w:rsidRPr="00006A2D">
        <w:rPr>
          <w:rStyle w:val="BodyTextChar"/>
        </w:rPr>
        <w:t xml:space="preserve"> work so far? Tick one box from the list below.</w:t>
      </w:r>
    </w:p>
    <w:tbl>
      <w:tblPr>
        <w:tblStyle w:val="TableGrid"/>
        <w:tblW w:w="0" w:type="auto"/>
        <w:tblInd w:w="360" w:type="dxa"/>
        <w:tblLook w:val="04A0" w:firstRow="1" w:lastRow="0" w:firstColumn="1" w:lastColumn="0" w:noHBand="0" w:noVBand="1"/>
      </w:tblPr>
      <w:tblGrid>
        <w:gridCol w:w="1732"/>
        <w:gridCol w:w="1728"/>
        <w:gridCol w:w="1728"/>
        <w:gridCol w:w="1728"/>
        <w:gridCol w:w="1741"/>
      </w:tblGrid>
      <w:tr w:rsidR="00767044" w:rsidRPr="00006A2D" w14:paraId="212B2FC2" w14:textId="77777777" w:rsidTr="00AC5CE3">
        <w:tc>
          <w:tcPr>
            <w:tcW w:w="1761" w:type="dxa"/>
            <w:shd w:val="clear" w:color="auto" w:fill="00573F"/>
          </w:tcPr>
          <w:p w14:paraId="2826F7F5" w14:textId="5A712BCB" w:rsidR="00767044" w:rsidRPr="00006A2D" w:rsidRDefault="00767044" w:rsidP="00006A2D">
            <w:pPr>
              <w:pStyle w:val="Tableheadingcondensed"/>
              <w:jc w:val="center"/>
              <w:rPr>
                <w:b/>
                <w:bCs/>
              </w:rPr>
            </w:pPr>
            <w:r w:rsidRPr="00006A2D">
              <w:rPr>
                <w:b/>
                <w:bCs/>
              </w:rPr>
              <w:t>1</w:t>
            </w:r>
            <w:r w:rsidR="00006A2D">
              <w:rPr>
                <w:b/>
                <w:bCs/>
              </w:rPr>
              <w:t>–</w:t>
            </w:r>
            <w:r w:rsidRPr="00006A2D">
              <w:rPr>
                <w:b/>
                <w:bCs/>
              </w:rPr>
              <w:t>Poor</w:t>
            </w:r>
          </w:p>
          <w:sdt>
            <w:sdtPr>
              <w:rPr>
                <w:b/>
                <w:bCs/>
                <w:shd w:val="clear" w:color="auto" w:fill="00573F"/>
              </w:rPr>
              <w:id w:val="-862742921"/>
              <w14:checkbox>
                <w14:checked w14:val="0"/>
                <w14:checkedState w14:val="2612" w14:font="MS Gothic"/>
                <w14:uncheckedState w14:val="2610" w14:font="MS Gothic"/>
              </w14:checkbox>
            </w:sdtPr>
            <w:sdtEndPr/>
            <w:sdtContent>
              <w:p w14:paraId="7A034399" w14:textId="77777777" w:rsidR="00767044" w:rsidRPr="00006A2D" w:rsidRDefault="00767044" w:rsidP="00006A2D">
                <w:pPr>
                  <w:pStyle w:val="Tableheadingcondensed"/>
                  <w:jc w:val="center"/>
                  <w:rPr>
                    <w:b/>
                    <w:bCs/>
                    <w:shd w:val="clear" w:color="auto" w:fill="FFFFFF"/>
                  </w:rPr>
                </w:pPr>
                <w:r w:rsidRPr="00006A2D">
                  <w:rPr>
                    <w:rFonts w:ascii="Segoe UI Symbol" w:eastAsia="MS Gothic" w:hAnsi="Segoe UI Symbol" w:cs="Segoe UI Symbol"/>
                    <w:b/>
                    <w:bCs/>
                    <w:shd w:val="clear" w:color="auto" w:fill="00573F"/>
                  </w:rPr>
                  <w:t>☐</w:t>
                </w:r>
              </w:p>
            </w:sdtContent>
          </w:sdt>
        </w:tc>
        <w:tc>
          <w:tcPr>
            <w:tcW w:w="1761" w:type="dxa"/>
            <w:shd w:val="clear" w:color="auto" w:fill="00573F"/>
          </w:tcPr>
          <w:p w14:paraId="6A453D5D" w14:textId="77777777" w:rsidR="00767044" w:rsidRPr="00006A2D" w:rsidRDefault="00767044" w:rsidP="00006A2D">
            <w:pPr>
              <w:pStyle w:val="Tableheadingcondensed"/>
              <w:jc w:val="center"/>
              <w:rPr>
                <w:b/>
                <w:bCs/>
              </w:rPr>
            </w:pPr>
            <w:r w:rsidRPr="00006A2D">
              <w:rPr>
                <w:b/>
                <w:bCs/>
              </w:rPr>
              <w:t>2</w:t>
            </w:r>
          </w:p>
          <w:sdt>
            <w:sdtPr>
              <w:rPr>
                <w:b/>
                <w:bCs/>
                <w:shd w:val="clear" w:color="auto" w:fill="00573F"/>
              </w:rPr>
              <w:id w:val="-1024865593"/>
              <w14:checkbox>
                <w14:checked w14:val="0"/>
                <w14:checkedState w14:val="2612" w14:font="MS Gothic"/>
                <w14:uncheckedState w14:val="2610" w14:font="MS Gothic"/>
              </w14:checkbox>
            </w:sdtPr>
            <w:sdtEndPr/>
            <w:sdtContent>
              <w:p w14:paraId="7D50117E" w14:textId="77777777" w:rsidR="00767044" w:rsidRPr="00006A2D" w:rsidRDefault="00767044" w:rsidP="00006A2D">
                <w:pPr>
                  <w:pStyle w:val="Tableheadingcondensed"/>
                  <w:jc w:val="center"/>
                  <w:rPr>
                    <w:b/>
                    <w:bCs/>
                    <w:shd w:val="clear" w:color="auto" w:fill="FFFFFF"/>
                  </w:rPr>
                </w:pPr>
                <w:r w:rsidRPr="00006A2D">
                  <w:rPr>
                    <w:rFonts w:ascii="Segoe UI Symbol" w:eastAsia="MS Gothic" w:hAnsi="Segoe UI Symbol" w:cs="Segoe UI Symbol"/>
                    <w:b/>
                    <w:bCs/>
                    <w:shd w:val="clear" w:color="auto" w:fill="00573F"/>
                  </w:rPr>
                  <w:t>☐</w:t>
                </w:r>
              </w:p>
            </w:sdtContent>
          </w:sdt>
        </w:tc>
        <w:tc>
          <w:tcPr>
            <w:tcW w:w="1761" w:type="dxa"/>
            <w:shd w:val="clear" w:color="auto" w:fill="00573F"/>
          </w:tcPr>
          <w:p w14:paraId="03BC0085" w14:textId="77777777" w:rsidR="00767044" w:rsidRPr="00006A2D" w:rsidRDefault="00767044" w:rsidP="00006A2D">
            <w:pPr>
              <w:pStyle w:val="Tableheadingcondensed"/>
              <w:jc w:val="center"/>
              <w:rPr>
                <w:b/>
                <w:bCs/>
              </w:rPr>
            </w:pPr>
            <w:r w:rsidRPr="00006A2D">
              <w:rPr>
                <w:b/>
                <w:bCs/>
              </w:rPr>
              <w:t>3</w:t>
            </w:r>
          </w:p>
          <w:sdt>
            <w:sdtPr>
              <w:rPr>
                <w:b/>
                <w:bCs/>
                <w:shd w:val="clear" w:color="auto" w:fill="00573F"/>
              </w:rPr>
              <w:id w:val="-1452161630"/>
              <w14:checkbox>
                <w14:checked w14:val="0"/>
                <w14:checkedState w14:val="2612" w14:font="MS Gothic"/>
                <w14:uncheckedState w14:val="2610" w14:font="MS Gothic"/>
              </w14:checkbox>
            </w:sdtPr>
            <w:sdtEndPr/>
            <w:sdtContent>
              <w:p w14:paraId="5E6C9773" w14:textId="77777777" w:rsidR="00767044" w:rsidRPr="00006A2D" w:rsidRDefault="00767044" w:rsidP="00006A2D">
                <w:pPr>
                  <w:pStyle w:val="Tableheadingcondensed"/>
                  <w:jc w:val="center"/>
                  <w:rPr>
                    <w:b/>
                    <w:bCs/>
                    <w:shd w:val="clear" w:color="auto" w:fill="FFFFFF"/>
                  </w:rPr>
                </w:pPr>
                <w:r w:rsidRPr="00006A2D">
                  <w:rPr>
                    <w:rFonts w:ascii="MS Gothic" w:eastAsia="MS Gothic" w:hAnsi="MS Gothic" w:hint="eastAsia"/>
                    <w:b/>
                    <w:bCs/>
                    <w:shd w:val="clear" w:color="auto" w:fill="00573F"/>
                  </w:rPr>
                  <w:t>☐</w:t>
                </w:r>
              </w:p>
            </w:sdtContent>
          </w:sdt>
        </w:tc>
        <w:tc>
          <w:tcPr>
            <w:tcW w:w="1761" w:type="dxa"/>
            <w:shd w:val="clear" w:color="auto" w:fill="00573F"/>
          </w:tcPr>
          <w:p w14:paraId="06FB0C45" w14:textId="77777777" w:rsidR="00767044" w:rsidRPr="00006A2D" w:rsidRDefault="00767044" w:rsidP="00006A2D">
            <w:pPr>
              <w:pStyle w:val="Tableheadingcondensed"/>
              <w:jc w:val="center"/>
              <w:rPr>
                <w:b/>
                <w:bCs/>
              </w:rPr>
            </w:pPr>
            <w:r w:rsidRPr="00006A2D">
              <w:rPr>
                <w:b/>
                <w:bCs/>
              </w:rPr>
              <w:t>4</w:t>
            </w:r>
          </w:p>
          <w:sdt>
            <w:sdtPr>
              <w:rPr>
                <w:b/>
                <w:bCs/>
                <w:shd w:val="clear" w:color="auto" w:fill="00573F"/>
              </w:rPr>
              <w:id w:val="1028996377"/>
              <w14:checkbox>
                <w14:checked w14:val="0"/>
                <w14:checkedState w14:val="2612" w14:font="MS Gothic"/>
                <w14:uncheckedState w14:val="2610" w14:font="MS Gothic"/>
              </w14:checkbox>
            </w:sdtPr>
            <w:sdtEndPr/>
            <w:sdtContent>
              <w:p w14:paraId="68125F59" w14:textId="77777777" w:rsidR="00767044" w:rsidRPr="00006A2D" w:rsidRDefault="00767044" w:rsidP="00006A2D">
                <w:pPr>
                  <w:pStyle w:val="Tableheadingcondensed"/>
                  <w:jc w:val="center"/>
                  <w:rPr>
                    <w:b/>
                    <w:bCs/>
                    <w:shd w:val="clear" w:color="auto" w:fill="FFFFFF"/>
                  </w:rPr>
                </w:pPr>
                <w:r w:rsidRPr="00006A2D">
                  <w:rPr>
                    <w:rFonts w:ascii="Segoe UI Symbol" w:eastAsia="MS Gothic" w:hAnsi="Segoe UI Symbol" w:cs="Segoe UI Symbol"/>
                    <w:b/>
                    <w:bCs/>
                    <w:shd w:val="clear" w:color="auto" w:fill="00573F"/>
                  </w:rPr>
                  <w:t>☐</w:t>
                </w:r>
              </w:p>
            </w:sdtContent>
          </w:sdt>
        </w:tc>
        <w:tc>
          <w:tcPr>
            <w:tcW w:w="1761" w:type="dxa"/>
            <w:shd w:val="clear" w:color="auto" w:fill="00573F"/>
          </w:tcPr>
          <w:p w14:paraId="23E0C096" w14:textId="09CA4AA5" w:rsidR="00767044" w:rsidRPr="00006A2D" w:rsidRDefault="00767044" w:rsidP="00006A2D">
            <w:pPr>
              <w:pStyle w:val="Tableheadingcondensed"/>
              <w:jc w:val="center"/>
              <w:rPr>
                <w:b/>
                <w:bCs/>
              </w:rPr>
            </w:pPr>
            <w:r w:rsidRPr="00006A2D">
              <w:rPr>
                <w:b/>
                <w:bCs/>
              </w:rPr>
              <w:t>5</w:t>
            </w:r>
            <w:r w:rsidR="00006A2D">
              <w:rPr>
                <w:b/>
                <w:bCs/>
              </w:rPr>
              <w:t>–</w:t>
            </w:r>
            <w:r w:rsidRPr="00006A2D">
              <w:rPr>
                <w:b/>
                <w:bCs/>
              </w:rPr>
              <w:t>Excellent</w:t>
            </w:r>
          </w:p>
          <w:p w14:paraId="0048F983" w14:textId="77777777" w:rsidR="00767044" w:rsidRPr="00006A2D" w:rsidRDefault="00DB0AC2" w:rsidP="00006A2D">
            <w:pPr>
              <w:pStyle w:val="Tableheadingcondensed"/>
              <w:jc w:val="center"/>
              <w:rPr>
                <w:b/>
                <w:bCs/>
              </w:rPr>
            </w:pPr>
            <w:sdt>
              <w:sdtPr>
                <w:rPr>
                  <w:b/>
                  <w:bCs/>
                </w:rPr>
                <w:id w:val="1078247887"/>
                <w14:checkbox>
                  <w14:checked w14:val="0"/>
                  <w14:checkedState w14:val="2612" w14:font="MS Gothic"/>
                  <w14:uncheckedState w14:val="2610" w14:font="MS Gothic"/>
                </w14:checkbox>
              </w:sdtPr>
              <w:sdtEndPr/>
              <w:sdtContent>
                <w:r w:rsidR="00767044" w:rsidRPr="00006A2D">
                  <w:rPr>
                    <w:rFonts w:ascii="Segoe UI Symbol" w:eastAsia="MS Gothic" w:hAnsi="Segoe UI Symbol" w:cs="Segoe UI Symbol"/>
                    <w:b/>
                    <w:bCs/>
                  </w:rPr>
                  <w:t>☐</w:t>
                </w:r>
              </w:sdtContent>
            </w:sdt>
          </w:p>
          <w:p w14:paraId="0A98C0DA" w14:textId="77777777" w:rsidR="00767044" w:rsidRPr="00006A2D" w:rsidRDefault="00767044" w:rsidP="00006A2D">
            <w:pPr>
              <w:pStyle w:val="Tableheadingcondensed"/>
              <w:jc w:val="center"/>
              <w:rPr>
                <w:b/>
                <w:bCs/>
                <w:shd w:val="clear" w:color="auto" w:fill="FFFFFF"/>
              </w:rPr>
            </w:pPr>
          </w:p>
        </w:tc>
      </w:tr>
    </w:tbl>
    <w:p w14:paraId="2D867830" w14:textId="76599B14" w:rsidR="00767044" w:rsidRPr="00EA090C" w:rsidRDefault="00767044" w:rsidP="00EA090C">
      <w:pPr>
        <w:pStyle w:val="BodyList"/>
      </w:pPr>
      <w:r w:rsidRPr="00EA090C">
        <w:rPr>
          <w:rStyle w:val="BodyTextChar"/>
        </w:rPr>
        <w:t xml:space="preserve">As a group outline below </w:t>
      </w:r>
      <w:r w:rsidRPr="00EA090C">
        <w:t>what</w:t>
      </w:r>
      <w:r w:rsidRPr="00EA090C">
        <w:rPr>
          <w:rStyle w:val="BodyTextChar"/>
        </w:rPr>
        <w:t xml:space="preserve"> new numeracy skills your group developed throughout</w:t>
      </w:r>
      <w:r w:rsidRPr="00EA090C">
        <w:t xml:space="preserve"> your project so far?</w:t>
      </w:r>
    </w:p>
    <w:tbl>
      <w:tblPr>
        <w:tblStyle w:val="TableGrid"/>
        <w:tblW w:w="0" w:type="auto"/>
        <w:tblInd w:w="421" w:type="dxa"/>
        <w:tblLook w:val="04A0" w:firstRow="1" w:lastRow="0" w:firstColumn="1" w:lastColumn="0" w:noHBand="0" w:noVBand="1"/>
      </w:tblPr>
      <w:tblGrid>
        <w:gridCol w:w="8384"/>
      </w:tblGrid>
      <w:tr w:rsidR="00767044" w14:paraId="250036DC" w14:textId="77777777" w:rsidTr="00006A2D">
        <w:trPr>
          <w:trHeight w:val="567"/>
        </w:trPr>
        <w:tc>
          <w:tcPr>
            <w:tcW w:w="8384" w:type="dxa"/>
          </w:tcPr>
          <w:p w14:paraId="773AC764" w14:textId="77777777" w:rsidR="00767044" w:rsidRDefault="00767044" w:rsidP="00006A2D">
            <w:pPr>
              <w:pStyle w:val="Tablecondensed"/>
            </w:pPr>
          </w:p>
        </w:tc>
      </w:tr>
    </w:tbl>
    <w:p w14:paraId="461FA60C" w14:textId="77777777" w:rsidR="00767044" w:rsidRPr="00006A2D" w:rsidRDefault="00767044" w:rsidP="00EA090C">
      <w:pPr>
        <w:pStyle w:val="BodyList"/>
        <w:rPr>
          <w:rStyle w:val="BodyTextChar"/>
        </w:rPr>
      </w:pPr>
      <w:r w:rsidRPr="00EA090C">
        <w:t>What mathematical tools did your group use? (E.g. Spreadsheets, tables, data collection</w:t>
      </w:r>
      <w:r w:rsidRPr="00006A2D">
        <w:rPr>
          <w:rStyle w:val="BodyTextChar"/>
        </w:rPr>
        <w:t xml:space="preserve"> tools such as google forms.)</w:t>
      </w:r>
    </w:p>
    <w:tbl>
      <w:tblPr>
        <w:tblStyle w:val="TableGrid"/>
        <w:tblW w:w="0" w:type="auto"/>
        <w:tblInd w:w="421" w:type="dxa"/>
        <w:tblLook w:val="04A0" w:firstRow="1" w:lastRow="0" w:firstColumn="1" w:lastColumn="0" w:noHBand="0" w:noVBand="1"/>
      </w:tblPr>
      <w:tblGrid>
        <w:gridCol w:w="8384"/>
      </w:tblGrid>
      <w:tr w:rsidR="00767044" w14:paraId="62E51506" w14:textId="77777777" w:rsidTr="00006A2D">
        <w:trPr>
          <w:trHeight w:val="567"/>
        </w:trPr>
        <w:tc>
          <w:tcPr>
            <w:tcW w:w="8384" w:type="dxa"/>
          </w:tcPr>
          <w:p w14:paraId="4731F732" w14:textId="77777777" w:rsidR="00767044" w:rsidRDefault="00767044" w:rsidP="00006A2D">
            <w:pPr>
              <w:pStyle w:val="Tablecondensed"/>
            </w:pPr>
          </w:p>
        </w:tc>
      </w:tr>
    </w:tbl>
    <w:p w14:paraId="6EE460B4" w14:textId="77777777" w:rsidR="00767044" w:rsidRPr="00EA090C" w:rsidRDefault="00767044" w:rsidP="00EA090C">
      <w:pPr>
        <w:pStyle w:val="BodyList"/>
      </w:pPr>
      <w:r w:rsidRPr="00EA090C">
        <w:t>What did your group need to clarify, find out, learn, ask or seek assistance with?</w:t>
      </w:r>
    </w:p>
    <w:tbl>
      <w:tblPr>
        <w:tblStyle w:val="TableGrid"/>
        <w:tblW w:w="0" w:type="auto"/>
        <w:tblInd w:w="421" w:type="dxa"/>
        <w:tblLook w:val="04A0" w:firstRow="1" w:lastRow="0" w:firstColumn="1" w:lastColumn="0" w:noHBand="0" w:noVBand="1"/>
      </w:tblPr>
      <w:tblGrid>
        <w:gridCol w:w="8384"/>
      </w:tblGrid>
      <w:tr w:rsidR="00767044" w14:paraId="73DD3746" w14:textId="77777777" w:rsidTr="00006A2D">
        <w:trPr>
          <w:trHeight w:val="567"/>
        </w:trPr>
        <w:tc>
          <w:tcPr>
            <w:tcW w:w="8384" w:type="dxa"/>
          </w:tcPr>
          <w:p w14:paraId="3394F08E" w14:textId="77777777" w:rsidR="00767044" w:rsidRDefault="00767044" w:rsidP="00006A2D">
            <w:pPr>
              <w:pStyle w:val="Tablecondensed"/>
            </w:pPr>
          </w:p>
        </w:tc>
      </w:tr>
    </w:tbl>
    <w:p w14:paraId="3F0B98B1" w14:textId="6A54B8D7" w:rsidR="00767044" w:rsidRPr="00EA090C" w:rsidRDefault="00075A45" w:rsidP="00EA090C">
      <w:pPr>
        <w:pStyle w:val="BodyText"/>
      </w:pPr>
      <w:r w:rsidRPr="00EA090C">
        <w:rPr>
          <w:noProof/>
        </w:rPr>
        <w:drawing>
          <wp:inline distT="0" distB="0" distL="0" distR="0" wp14:anchorId="4F43F290" wp14:editId="7CBD4BB6">
            <wp:extent cx="272090" cy="252000"/>
            <wp:effectExtent l="0" t="0" r="0" b="2540"/>
            <wp:docPr id="151047780"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EA090C">
        <w:t xml:space="preserve"> </w:t>
      </w:r>
      <w:r w:rsidR="0019162D" w:rsidRPr="00EA090C">
        <w:rPr>
          <w:noProof/>
        </w:rPr>
        <w:drawing>
          <wp:inline distT="0" distB="0" distL="0" distR="0" wp14:anchorId="20D99455" wp14:editId="561C3674">
            <wp:extent cx="286094" cy="252000"/>
            <wp:effectExtent l="0" t="0" r="0" b="2540"/>
            <wp:docPr id="62217882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EA090C">
        <w:t xml:space="preserve"> </w:t>
      </w:r>
      <w:r w:rsidR="00767044" w:rsidRPr="00EA090C">
        <w:rPr>
          <w:rStyle w:val="Bold"/>
        </w:rPr>
        <w:t>Part 2: Reflect (Mathematics) –</w:t>
      </w:r>
      <w:r w:rsidR="00767044" w:rsidRPr="00EA090C">
        <w:t xml:space="preserve"> In your opinion, what mathematical operation tool, process or skill was most important/helpful throughout your project. Explain how it was used.</w:t>
      </w:r>
    </w:p>
    <w:tbl>
      <w:tblPr>
        <w:tblStyle w:val="TableGrid"/>
        <w:tblW w:w="0" w:type="auto"/>
        <w:tblInd w:w="-5" w:type="dxa"/>
        <w:tblLook w:val="04A0" w:firstRow="1" w:lastRow="0" w:firstColumn="1" w:lastColumn="0" w:noHBand="0" w:noVBand="1"/>
      </w:tblPr>
      <w:tblGrid>
        <w:gridCol w:w="8810"/>
      </w:tblGrid>
      <w:tr w:rsidR="00767044" w:rsidRPr="00396EE2" w14:paraId="7E057CC4" w14:textId="77777777" w:rsidTr="00CB5BCC">
        <w:trPr>
          <w:trHeight w:val="1701"/>
        </w:trPr>
        <w:tc>
          <w:tcPr>
            <w:tcW w:w="8810" w:type="dxa"/>
          </w:tcPr>
          <w:p w14:paraId="44E771CC" w14:textId="77777777" w:rsidR="00767044" w:rsidRPr="00396EE2" w:rsidRDefault="00767044" w:rsidP="00006A2D">
            <w:pPr>
              <w:pStyle w:val="Tablecondensed"/>
              <w:rPr>
                <w:shd w:val="clear" w:color="auto" w:fill="FFFFFF"/>
              </w:rPr>
            </w:pPr>
          </w:p>
        </w:tc>
      </w:tr>
    </w:tbl>
    <w:p w14:paraId="33906D5B" w14:textId="77777777" w:rsidR="00767044" w:rsidRDefault="00767044" w:rsidP="00006A2D">
      <w:pPr>
        <w:pStyle w:val="BodyText"/>
      </w:pPr>
    </w:p>
    <w:tbl>
      <w:tblPr>
        <w:tblStyle w:val="VCAAclosedtable"/>
        <w:tblW w:w="0" w:type="auto"/>
        <w:jc w:val="center"/>
        <w:tblLook w:val="04A0" w:firstRow="1" w:lastRow="0" w:firstColumn="1" w:lastColumn="0" w:noHBand="0" w:noVBand="1"/>
      </w:tblPr>
      <w:tblGrid>
        <w:gridCol w:w="1851"/>
        <w:gridCol w:w="1805"/>
        <w:gridCol w:w="1869"/>
        <w:gridCol w:w="1755"/>
        <w:gridCol w:w="1737"/>
      </w:tblGrid>
      <w:tr w:rsidR="00767044" w14:paraId="56A723CB" w14:textId="77777777" w:rsidTr="00505BD4">
        <w:trPr>
          <w:cnfStyle w:val="100000000000" w:firstRow="1" w:lastRow="0" w:firstColumn="0" w:lastColumn="0" w:oddVBand="0" w:evenVBand="0" w:oddHBand="0" w:evenHBand="0" w:firstRowFirstColumn="0" w:firstRowLastColumn="0" w:lastRowFirstColumn="0" w:lastRowLastColumn="0"/>
          <w:jc w:val="center"/>
        </w:trPr>
        <w:tc>
          <w:tcPr>
            <w:tcW w:w="9067" w:type="dxa"/>
            <w:gridSpan w:val="5"/>
            <w:shd w:val="clear" w:color="auto" w:fill="0076A3"/>
          </w:tcPr>
          <w:p w14:paraId="46C0032A" w14:textId="77777777" w:rsidR="00767044" w:rsidRPr="00EA090C" w:rsidRDefault="00767044" w:rsidP="00505BD4">
            <w:pPr>
              <w:pStyle w:val="Tableheadingcondensed"/>
              <w:jc w:val="center"/>
            </w:pPr>
            <w:r>
              <w:t xml:space="preserve">Step 4: </w:t>
            </w:r>
            <w:r w:rsidRPr="695DF97E">
              <w:t>Activity 4.2</w:t>
            </w:r>
            <w:r>
              <w:t xml:space="preserve"> Numeracy – Evaluate and reflect</w:t>
            </w:r>
          </w:p>
          <w:p w14:paraId="4F464A8F" w14:textId="38989579" w:rsidR="00767044" w:rsidRPr="00481A9A" w:rsidRDefault="007A02BA" w:rsidP="00505BD4">
            <w:pPr>
              <w:pStyle w:val="Tableheadingcondensed"/>
              <w:jc w:val="center"/>
              <w:rPr>
                <w:lang w:val="en-AU"/>
              </w:rPr>
            </w:pPr>
            <w:r>
              <w:t>Student reflection</w:t>
            </w:r>
            <w:r w:rsidR="00767044" w:rsidRPr="00CF2BDA">
              <w:t>: How well did you go with this step? (Please tick the box below)</w:t>
            </w:r>
          </w:p>
        </w:tc>
      </w:tr>
      <w:tr w:rsidR="00767044" w14:paraId="2B90479F"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864" w:type="dxa"/>
            <w:vAlign w:val="center"/>
          </w:tcPr>
          <w:p w14:paraId="65150666" w14:textId="77777777" w:rsidR="00767044" w:rsidRDefault="00DB0AC2" w:rsidP="00DA73B8">
            <w:pPr>
              <w:pStyle w:val="VCAAtabletextnarrow"/>
              <w:spacing w:line="240" w:lineRule="auto"/>
              <w:jc w:val="center"/>
              <w:rPr>
                <w:rFonts w:eastAsia="Arial Narrow" w:cs="Arial Narrow"/>
              </w:rPr>
            </w:pPr>
            <w:sdt>
              <w:sdtPr>
                <w:rPr>
                  <w:color w:val="2B579A"/>
                  <w:shd w:val="clear" w:color="auto" w:fill="E6E6E6"/>
                </w:rPr>
                <w:id w:val="392080867"/>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15C748AD">
                  <w:rPr>
                    <w:rFonts w:ascii="Arial" w:eastAsia="Arial" w:hAnsi="Arial"/>
                  </w:rPr>
                  <w:t>☐</w:t>
                </w:r>
              </w:sdtContent>
            </w:sdt>
            <w:r w:rsidR="00767044">
              <w:t>Not Submitted</w:t>
            </w:r>
          </w:p>
        </w:tc>
        <w:tc>
          <w:tcPr>
            <w:tcW w:w="1815" w:type="dxa"/>
            <w:vAlign w:val="center"/>
          </w:tcPr>
          <w:p w14:paraId="72A36738" w14:textId="77777777" w:rsidR="00767044" w:rsidRDefault="00DB0AC2" w:rsidP="00DA73B8">
            <w:pPr>
              <w:pStyle w:val="VCAAtabletextnarrow"/>
              <w:spacing w:line="240" w:lineRule="auto"/>
              <w:jc w:val="center"/>
              <w:rPr>
                <w:rFonts w:eastAsia="Arial Narrow" w:cs="Arial Narrow"/>
              </w:rPr>
            </w:pPr>
            <w:sdt>
              <w:sdtPr>
                <w:rPr>
                  <w:color w:val="2B579A"/>
                  <w:shd w:val="clear" w:color="auto" w:fill="E6E6E6"/>
                </w:rPr>
                <w:id w:val="1075311179"/>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15C748AD">
                  <w:rPr>
                    <w:rFonts w:ascii="Arial" w:eastAsia="Arial" w:hAnsi="Arial"/>
                  </w:rPr>
                  <w:t>☐</w:t>
                </w:r>
              </w:sdtContent>
            </w:sdt>
            <w:r w:rsidR="00767044">
              <w:t>Beginning</w:t>
            </w:r>
          </w:p>
        </w:tc>
        <w:tc>
          <w:tcPr>
            <w:tcW w:w="1876" w:type="dxa"/>
            <w:vAlign w:val="center"/>
          </w:tcPr>
          <w:p w14:paraId="01BBCC54" w14:textId="77777777" w:rsidR="00767044" w:rsidRDefault="00DB0AC2" w:rsidP="00DA73B8">
            <w:pPr>
              <w:pStyle w:val="VCAAtabletextnarrow"/>
              <w:spacing w:line="240" w:lineRule="auto"/>
              <w:jc w:val="center"/>
              <w:rPr>
                <w:rFonts w:eastAsia="Arial Narrow" w:cs="Arial Narrow"/>
                <w:lang w:val="en-AU"/>
              </w:rPr>
            </w:pPr>
            <w:sdt>
              <w:sdtPr>
                <w:rPr>
                  <w:rFonts w:eastAsia="Arial Narrow" w:cs="Arial Narrow"/>
                  <w:color w:val="2B579A"/>
                  <w:shd w:val="clear" w:color="auto" w:fill="E6E6E6"/>
                  <w:lang w:val="en-AU"/>
                </w:rPr>
                <w:id w:val="-1674406979"/>
                <w14:checkbox>
                  <w14:checked w14:val="0"/>
                  <w14:checkedState w14:val="2612" w14:font="MS Gothic"/>
                  <w14:uncheckedState w14:val="2610" w14:font="MS Gothic"/>
                </w14:checkbox>
              </w:sdtPr>
              <w:sdtEndPr/>
              <w:sdtContent>
                <w:r w:rsidR="00767044" w:rsidRPr="15C748AD">
                  <w:rPr>
                    <w:rFonts w:ascii="MS Gothic" w:eastAsia="MS Gothic" w:hAnsi="MS Gothic"/>
                    <w:lang w:val="en-AU"/>
                  </w:rPr>
                  <w:t>☐</w:t>
                </w:r>
              </w:sdtContent>
            </w:sdt>
            <w:r w:rsidR="00767044" w:rsidRPr="15C748AD">
              <w:rPr>
                <w:lang w:val="en-AU"/>
              </w:rPr>
              <w:t>Consolidating</w:t>
            </w:r>
          </w:p>
        </w:tc>
        <w:tc>
          <w:tcPr>
            <w:tcW w:w="1765" w:type="dxa"/>
            <w:vAlign w:val="center"/>
          </w:tcPr>
          <w:p w14:paraId="1C9A6518" w14:textId="77777777" w:rsidR="00767044" w:rsidRDefault="00DB0AC2" w:rsidP="00DA73B8">
            <w:pPr>
              <w:pStyle w:val="VCAAtabletextnarrow"/>
              <w:spacing w:line="240" w:lineRule="auto"/>
              <w:jc w:val="center"/>
              <w:rPr>
                <w:rFonts w:eastAsia="Arial Narrow" w:cs="Arial Narrow"/>
                <w:lang w:val="en-AU"/>
              </w:rPr>
            </w:pPr>
            <w:sdt>
              <w:sdtPr>
                <w:rPr>
                  <w:rFonts w:eastAsia="Arial Narrow" w:cs="Arial Narrow"/>
                  <w:color w:val="2B579A"/>
                  <w:shd w:val="clear" w:color="auto" w:fill="E6E6E6"/>
                  <w:lang w:val="en-AU"/>
                </w:rPr>
                <w:id w:val="128141721"/>
                <w14:checkbox>
                  <w14:checked w14:val="0"/>
                  <w14:checkedState w14:val="2612" w14:font="MS Gothic"/>
                  <w14:uncheckedState w14:val="2610" w14:font="MS Gothic"/>
                </w14:checkbox>
              </w:sdtPr>
              <w:sdtEndPr/>
              <w:sdtContent>
                <w:r w:rsidR="00767044" w:rsidRPr="15C748AD">
                  <w:rPr>
                    <w:rFonts w:ascii="MS Gothic" w:eastAsia="MS Gothic" w:hAnsi="MS Gothic"/>
                    <w:lang w:val="en-AU"/>
                  </w:rPr>
                  <w:t>☐</w:t>
                </w:r>
              </w:sdtContent>
            </w:sdt>
            <w:r w:rsidR="00767044" w:rsidRPr="15C748AD">
              <w:rPr>
                <w:lang w:val="en-AU"/>
              </w:rPr>
              <w:t>Achieving</w:t>
            </w:r>
          </w:p>
        </w:tc>
        <w:tc>
          <w:tcPr>
            <w:tcW w:w="1747" w:type="dxa"/>
            <w:vAlign w:val="center"/>
          </w:tcPr>
          <w:p w14:paraId="6A25147F" w14:textId="77777777" w:rsidR="00767044" w:rsidRDefault="00DB0AC2" w:rsidP="00DA73B8">
            <w:pPr>
              <w:pStyle w:val="VCAAtabletextnarrow"/>
              <w:spacing w:line="240" w:lineRule="auto"/>
              <w:jc w:val="center"/>
              <w:rPr>
                <w:rFonts w:eastAsia="Arial Narrow" w:cs="Arial Narrow"/>
                <w:lang w:val="en-AU"/>
              </w:rPr>
            </w:pPr>
            <w:sdt>
              <w:sdtPr>
                <w:rPr>
                  <w:rFonts w:eastAsia="Arial Narrow" w:cs="Arial Narrow"/>
                  <w:color w:val="2B579A"/>
                  <w:shd w:val="clear" w:color="auto" w:fill="E6E6E6"/>
                  <w:lang w:val="en-AU"/>
                </w:rPr>
                <w:id w:val="-844007688"/>
                <w14:checkbox>
                  <w14:checked w14:val="0"/>
                  <w14:checkedState w14:val="2612" w14:font="MS Gothic"/>
                  <w14:uncheckedState w14:val="2610" w14:font="MS Gothic"/>
                </w14:checkbox>
              </w:sdtPr>
              <w:sdtEndPr/>
              <w:sdtContent>
                <w:r w:rsidR="00767044" w:rsidRPr="15C748AD">
                  <w:rPr>
                    <w:rFonts w:ascii="MS Gothic" w:eastAsia="MS Gothic" w:hAnsi="MS Gothic"/>
                    <w:lang w:val="en-AU"/>
                  </w:rPr>
                  <w:t>☐</w:t>
                </w:r>
              </w:sdtContent>
            </w:sdt>
            <w:r w:rsidR="00767044" w:rsidRPr="15C748AD">
              <w:rPr>
                <w:lang w:val="en-AU"/>
              </w:rPr>
              <w:t>Excelling</w:t>
            </w:r>
          </w:p>
        </w:tc>
      </w:tr>
      <w:tr w:rsidR="00767044" w14:paraId="1711A913" w14:textId="77777777" w:rsidTr="00505BD4">
        <w:trPr>
          <w:cnfStyle w:val="000000010000" w:firstRow="0" w:lastRow="0" w:firstColumn="0" w:lastColumn="0" w:oddVBand="0" w:evenVBand="0" w:oddHBand="0" w:evenHBand="1" w:firstRowFirstColumn="0" w:firstRowLastColumn="0" w:lastRowFirstColumn="0" w:lastRowLastColumn="0"/>
          <w:jc w:val="center"/>
        </w:trPr>
        <w:tc>
          <w:tcPr>
            <w:tcW w:w="9067" w:type="dxa"/>
            <w:gridSpan w:val="5"/>
          </w:tcPr>
          <w:p w14:paraId="59185F6C" w14:textId="4E24DBE9" w:rsidR="00767044" w:rsidRPr="00C005EB" w:rsidRDefault="007A02BA" w:rsidP="00AC5CE3">
            <w:pPr>
              <w:pStyle w:val="VCAAtabletextnarrow"/>
              <w:spacing w:line="240" w:lineRule="auto"/>
              <w:ind w:left="90"/>
              <w:rPr>
                <w:rFonts w:eastAsia="Arial Narrow" w:cs="Arial Narrow"/>
                <w:lang w:val="en-AU"/>
              </w:rPr>
            </w:pPr>
            <w:r>
              <w:rPr>
                <w:rFonts w:eastAsia="Arial Narrow" w:cs="Arial Narrow"/>
                <w:lang w:val="en-AU"/>
              </w:rPr>
              <w:t>Student comment</w:t>
            </w:r>
            <w:r w:rsidR="00767044" w:rsidRPr="15C748AD">
              <w:rPr>
                <w:rFonts w:eastAsia="Arial Narrow" w:cs="Arial Narrow"/>
                <w:lang w:val="en-AU"/>
              </w:rPr>
              <w:t xml:space="preserve"> (</w:t>
            </w:r>
            <w:r w:rsidR="00EA090C">
              <w:rPr>
                <w:rFonts w:eastAsia="Arial Narrow" w:cs="Arial Narrow"/>
                <w:lang w:val="en-AU"/>
              </w:rPr>
              <w:t>o</w:t>
            </w:r>
            <w:r w:rsidR="00767044" w:rsidRPr="15C748AD">
              <w:rPr>
                <w:rFonts w:eastAsia="Arial Narrow" w:cs="Arial Narrow"/>
                <w:lang w:val="en-AU"/>
              </w:rPr>
              <w:t xml:space="preserve">ptional): </w:t>
            </w:r>
          </w:p>
        </w:tc>
      </w:tr>
      <w:tr w:rsidR="00767044" w:rsidRPr="00505BD4" w14:paraId="7CA4A27A" w14:textId="77777777" w:rsidTr="00505BD4">
        <w:trPr>
          <w:cnfStyle w:val="000000100000" w:firstRow="0" w:lastRow="0" w:firstColumn="0" w:lastColumn="0" w:oddVBand="0" w:evenVBand="0" w:oddHBand="1" w:evenHBand="0" w:firstRowFirstColumn="0" w:firstRowLastColumn="0" w:lastRowFirstColumn="0" w:lastRowLastColumn="0"/>
          <w:jc w:val="center"/>
        </w:trPr>
        <w:tc>
          <w:tcPr>
            <w:tcW w:w="9067" w:type="dxa"/>
            <w:gridSpan w:val="5"/>
            <w:shd w:val="clear" w:color="auto" w:fill="0076A3"/>
          </w:tcPr>
          <w:p w14:paraId="1B8FF487" w14:textId="284BB2C5" w:rsidR="00767044" w:rsidRPr="00505BD4" w:rsidRDefault="007A02BA" w:rsidP="00505BD4">
            <w:pPr>
              <w:pStyle w:val="Tableheadingcondensed"/>
              <w:jc w:val="center"/>
              <w:rPr>
                <w:b/>
                <w:bCs/>
                <w:lang w:val="en-AU"/>
              </w:rPr>
            </w:pPr>
            <w:r>
              <w:rPr>
                <w:b/>
                <w:bCs/>
                <w:lang w:val="en-AU"/>
              </w:rPr>
              <w:t>Teacher feedback</w:t>
            </w:r>
          </w:p>
        </w:tc>
      </w:tr>
      <w:tr w:rsidR="00767044" w14:paraId="18EF1F81"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864" w:type="dxa"/>
            <w:vAlign w:val="center"/>
          </w:tcPr>
          <w:p w14:paraId="52FA0E71" w14:textId="77777777" w:rsidR="00767044" w:rsidRDefault="00DB0AC2" w:rsidP="00DA73B8">
            <w:pPr>
              <w:pStyle w:val="VCAAtabletextnarrow"/>
              <w:spacing w:line="240" w:lineRule="auto"/>
              <w:ind w:left="90"/>
              <w:jc w:val="center"/>
              <w:rPr>
                <w:rFonts w:eastAsia="Arial Narrow" w:cs="Arial Narrow"/>
                <w:lang w:val="en-AU"/>
              </w:rPr>
            </w:pPr>
            <w:sdt>
              <w:sdtPr>
                <w:rPr>
                  <w:rFonts w:ascii="Arial" w:eastAsia="Arial" w:hAnsi="Arial"/>
                  <w:color w:val="2B579A"/>
                  <w:shd w:val="clear" w:color="auto" w:fill="E6E6E6"/>
                </w:rPr>
                <w:id w:val="1652402360"/>
                <w14:checkbox>
                  <w14:checked w14:val="0"/>
                  <w14:checkedState w14:val="2612" w14:font="MS Gothic"/>
                  <w14:uncheckedState w14:val="2610" w14:font="MS Gothic"/>
                </w14:checkbox>
              </w:sdtPr>
              <w:sdtEndPr/>
              <w:sdtContent>
                <w:r w:rsidR="00767044" w:rsidRPr="15C748AD">
                  <w:rPr>
                    <w:rFonts w:ascii="Arial" w:eastAsia="Arial" w:hAnsi="Arial"/>
                  </w:rPr>
                  <w:t>☐</w:t>
                </w:r>
              </w:sdtContent>
            </w:sdt>
            <w:r w:rsidR="00767044">
              <w:t>Not Submitted</w:t>
            </w:r>
          </w:p>
        </w:tc>
        <w:tc>
          <w:tcPr>
            <w:tcW w:w="1815" w:type="dxa"/>
            <w:vAlign w:val="center"/>
          </w:tcPr>
          <w:p w14:paraId="5E08E316" w14:textId="77777777" w:rsidR="00767044" w:rsidRDefault="00DB0AC2" w:rsidP="00DA73B8">
            <w:pPr>
              <w:pStyle w:val="VCAAtabletextnarrow"/>
              <w:spacing w:line="240" w:lineRule="auto"/>
              <w:ind w:left="90"/>
              <w:jc w:val="center"/>
              <w:rPr>
                <w:rFonts w:eastAsia="Arial Narrow" w:cs="Arial Narrow"/>
                <w:lang w:val="en-AU"/>
              </w:rPr>
            </w:pPr>
            <w:sdt>
              <w:sdtPr>
                <w:rPr>
                  <w:rFonts w:ascii="Arial" w:eastAsia="Arial" w:hAnsi="Arial"/>
                  <w:color w:val="2B579A"/>
                  <w:shd w:val="clear" w:color="auto" w:fill="E6E6E6"/>
                </w:rPr>
                <w:id w:val="-185129897"/>
                <w14:checkbox>
                  <w14:checked w14:val="0"/>
                  <w14:checkedState w14:val="2612" w14:font="MS Gothic"/>
                  <w14:uncheckedState w14:val="2610" w14:font="MS Gothic"/>
                </w14:checkbox>
              </w:sdtPr>
              <w:sdtEndPr/>
              <w:sdtContent>
                <w:r w:rsidR="00767044" w:rsidRPr="15C748AD">
                  <w:rPr>
                    <w:rFonts w:ascii="Arial" w:eastAsia="Arial" w:hAnsi="Arial"/>
                  </w:rPr>
                  <w:t>☐</w:t>
                </w:r>
              </w:sdtContent>
            </w:sdt>
            <w:r w:rsidR="00767044">
              <w:t>Beginning</w:t>
            </w:r>
          </w:p>
        </w:tc>
        <w:tc>
          <w:tcPr>
            <w:tcW w:w="1876" w:type="dxa"/>
            <w:vAlign w:val="center"/>
          </w:tcPr>
          <w:p w14:paraId="15FC9B43" w14:textId="77777777" w:rsidR="00767044" w:rsidRDefault="00DB0AC2" w:rsidP="00DA73B8">
            <w:pPr>
              <w:pStyle w:val="VCAAtabletextnarrow"/>
              <w:spacing w:line="240" w:lineRule="auto"/>
              <w:ind w:left="90"/>
              <w:jc w:val="center"/>
              <w:rPr>
                <w:rFonts w:eastAsia="Arial Narrow" w:cs="Arial Narrow"/>
                <w:lang w:val="en-AU"/>
              </w:rPr>
            </w:pPr>
            <w:sdt>
              <w:sdtPr>
                <w:rPr>
                  <w:rFonts w:eastAsia="Arial Narrow" w:cs="Arial Narrow"/>
                  <w:color w:val="2B579A"/>
                  <w:shd w:val="clear" w:color="auto" w:fill="E6E6E6"/>
                  <w:lang w:val="en-AU"/>
                </w:rPr>
                <w:id w:val="1662204061"/>
                <w14:checkbox>
                  <w14:checked w14:val="0"/>
                  <w14:checkedState w14:val="2612" w14:font="MS Gothic"/>
                  <w14:uncheckedState w14:val="2610" w14:font="MS Gothic"/>
                </w14:checkbox>
              </w:sdtPr>
              <w:sdtEndPr/>
              <w:sdtContent>
                <w:r w:rsidR="00767044" w:rsidRPr="15C748AD">
                  <w:rPr>
                    <w:rFonts w:ascii="MS Gothic" w:eastAsia="MS Gothic" w:hAnsi="MS Gothic"/>
                    <w:lang w:val="en-AU"/>
                  </w:rPr>
                  <w:t>☐</w:t>
                </w:r>
              </w:sdtContent>
            </w:sdt>
            <w:r w:rsidR="00767044" w:rsidRPr="15C748AD">
              <w:rPr>
                <w:lang w:val="en-AU"/>
              </w:rPr>
              <w:t>Consolidating</w:t>
            </w:r>
          </w:p>
        </w:tc>
        <w:tc>
          <w:tcPr>
            <w:tcW w:w="1765" w:type="dxa"/>
            <w:vAlign w:val="center"/>
          </w:tcPr>
          <w:p w14:paraId="16DD0BC5" w14:textId="77777777" w:rsidR="00767044" w:rsidRDefault="00DB0AC2" w:rsidP="00DA73B8">
            <w:pPr>
              <w:pStyle w:val="VCAAtabletextnarrow"/>
              <w:spacing w:line="240" w:lineRule="auto"/>
              <w:ind w:left="90"/>
              <w:jc w:val="center"/>
              <w:rPr>
                <w:rFonts w:eastAsia="Arial Narrow" w:cs="Arial Narrow"/>
                <w:lang w:val="en-AU"/>
              </w:rPr>
            </w:pPr>
            <w:sdt>
              <w:sdtPr>
                <w:rPr>
                  <w:rFonts w:eastAsia="Arial Narrow" w:cs="Arial Narrow"/>
                  <w:color w:val="2B579A"/>
                  <w:shd w:val="clear" w:color="auto" w:fill="E6E6E6"/>
                  <w:lang w:val="en-AU"/>
                </w:rPr>
                <w:id w:val="922994911"/>
                <w14:checkbox>
                  <w14:checked w14:val="0"/>
                  <w14:checkedState w14:val="2612" w14:font="MS Gothic"/>
                  <w14:uncheckedState w14:val="2610" w14:font="MS Gothic"/>
                </w14:checkbox>
              </w:sdtPr>
              <w:sdtEndPr/>
              <w:sdtContent>
                <w:r w:rsidR="00767044" w:rsidRPr="15C748AD">
                  <w:rPr>
                    <w:rFonts w:ascii="MS Gothic" w:eastAsia="MS Gothic" w:hAnsi="MS Gothic"/>
                    <w:lang w:val="en-AU"/>
                  </w:rPr>
                  <w:t>☐</w:t>
                </w:r>
              </w:sdtContent>
            </w:sdt>
            <w:r w:rsidR="00767044" w:rsidRPr="15C748AD">
              <w:rPr>
                <w:lang w:val="en-AU"/>
              </w:rPr>
              <w:t>Achieving</w:t>
            </w:r>
          </w:p>
        </w:tc>
        <w:tc>
          <w:tcPr>
            <w:tcW w:w="1747" w:type="dxa"/>
            <w:vAlign w:val="center"/>
          </w:tcPr>
          <w:p w14:paraId="39194169" w14:textId="77777777" w:rsidR="00767044" w:rsidRDefault="00DB0AC2" w:rsidP="00DA73B8">
            <w:pPr>
              <w:pStyle w:val="VCAAtabletextnarrow"/>
              <w:spacing w:line="240" w:lineRule="auto"/>
              <w:ind w:left="90"/>
              <w:jc w:val="center"/>
              <w:rPr>
                <w:rFonts w:eastAsia="Arial Narrow" w:cs="Arial Narrow"/>
                <w:lang w:val="en-AU"/>
              </w:rPr>
            </w:pPr>
            <w:sdt>
              <w:sdtPr>
                <w:rPr>
                  <w:rFonts w:eastAsia="Arial Narrow" w:cs="Arial Narrow"/>
                  <w:color w:val="2B579A"/>
                  <w:shd w:val="clear" w:color="auto" w:fill="E6E6E6"/>
                  <w:lang w:val="en-AU"/>
                </w:rPr>
                <w:id w:val="2027279766"/>
                <w14:checkbox>
                  <w14:checked w14:val="0"/>
                  <w14:checkedState w14:val="2612" w14:font="MS Gothic"/>
                  <w14:uncheckedState w14:val="2610" w14:font="MS Gothic"/>
                </w14:checkbox>
              </w:sdtPr>
              <w:sdtEndPr/>
              <w:sdtContent>
                <w:r w:rsidR="00767044" w:rsidRPr="15C748AD">
                  <w:rPr>
                    <w:rFonts w:ascii="MS Gothic" w:eastAsia="MS Gothic" w:hAnsi="MS Gothic"/>
                    <w:lang w:val="en-AU"/>
                  </w:rPr>
                  <w:t>☐</w:t>
                </w:r>
              </w:sdtContent>
            </w:sdt>
            <w:r w:rsidR="00767044" w:rsidRPr="15C748AD">
              <w:rPr>
                <w:lang w:val="en-AU"/>
              </w:rPr>
              <w:t>Excelling</w:t>
            </w:r>
          </w:p>
        </w:tc>
      </w:tr>
      <w:tr w:rsidR="00767044" w14:paraId="40749AB2" w14:textId="77777777" w:rsidTr="00505BD4">
        <w:trPr>
          <w:cnfStyle w:val="000000100000" w:firstRow="0" w:lastRow="0" w:firstColumn="0" w:lastColumn="0" w:oddVBand="0" w:evenVBand="0" w:oddHBand="1" w:evenHBand="0" w:firstRowFirstColumn="0" w:firstRowLastColumn="0" w:lastRowFirstColumn="0" w:lastRowLastColumn="0"/>
          <w:jc w:val="center"/>
        </w:trPr>
        <w:tc>
          <w:tcPr>
            <w:tcW w:w="1864" w:type="dxa"/>
          </w:tcPr>
          <w:p w14:paraId="289860D8" w14:textId="77777777" w:rsidR="00767044" w:rsidRPr="00EA090C" w:rsidRDefault="00767044" w:rsidP="00EA090C">
            <w:pPr>
              <w:pStyle w:val="Tablecondensed"/>
            </w:pPr>
            <w:r w:rsidRPr="00EA090C">
              <w:rPr>
                <w:rStyle w:val="Bold"/>
              </w:rPr>
              <w:lastRenderedPageBreak/>
              <w:t>Not Submitted:</w:t>
            </w:r>
            <w:r w:rsidRPr="00EA090C">
              <w:t xml:space="preserve"> No work has been submitted or attempted for this activity.</w:t>
            </w:r>
          </w:p>
        </w:tc>
        <w:tc>
          <w:tcPr>
            <w:tcW w:w="1815" w:type="dxa"/>
          </w:tcPr>
          <w:p w14:paraId="78C81528" w14:textId="77777777" w:rsidR="00767044" w:rsidRPr="00EA090C" w:rsidRDefault="00767044" w:rsidP="00EA090C">
            <w:pPr>
              <w:pStyle w:val="Tablecondensed"/>
            </w:pPr>
            <w:r w:rsidRPr="00EA090C">
              <w:rPr>
                <w:rStyle w:val="Bold"/>
              </w:rPr>
              <w:t>Beginning:</w:t>
            </w:r>
            <w:r w:rsidRPr="00EA090C">
              <w:t xml:space="preserve"> You have, as a group, attempted to complete some parts of this task. To bump it up, complete all parts of this activity with a basic response.</w:t>
            </w:r>
          </w:p>
        </w:tc>
        <w:tc>
          <w:tcPr>
            <w:tcW w:w="1876" w:type="dxa"/>
          </w:tcPr>
          <w:p w14:paraId="2EE0A5CE" w14:textId="77777777" w:rsidR="00767044" w:rsidRPr="00EA090C" w:rsidRDefault="00767044" w:rsidP="00EA090C">
            <w:pPr>
              <w:pStyle w:val="Tablecondensed"/>
            </w:pPr>
            <w:r w:rsidRPr="00EA090C">
              <w:rPr>
                <w:rStyle w:val="Bold"/>
              </w:rPr>
              <w:t xml:space="preserve">Consolidating: </w:t>
            </w:r>
            <w:r w:rsidRPr="00EA090C">
              <w:t xml:space="preserve">You have, with your group, completed most parts of the post project numeracy reflection. You have provided basic responses for the mathematical toolkit. You have explained what and why specific numeracy skills were needed in your project. To bump it up, you need to add further details to your responses. </w:t>
            </w:r>
          </w:p>
        </w:tc>
        <w:tc>
          <w:tcPr>
            <w:tcW w:w="1765" w:type="dxa"/>
          </w:tcPr>
          <w:p w14:paraId="7B45967D" w14:textId="77777777" w:rsidR="00767044" w:rsidRPr="00EA090C" w:rsidRDefault="00767044" w:rsidP="00EA090C">
            <w:pPr>
              <w:pStyle w:val="Tablecondensed"/>
            </w:pPr>
            <w:r w:rsidRPr="00EA090C">
              <w:rPr>
                <w:rStyle w:val="Bold"/>
              </w:rPr>
              <w:t>Achieving:</w:t>
            </w:r>
            <w:r w:rsidRPr="00EA090C">
              <w:t xml:space="preserve"> You have, with your group, completed most parts of the post project numeracy reflection. You have provided detailed responses for the mathematical toolkit. You have explained what and why specific numeracy skills were needed in your project. To bump it up, provide specific examples including comparisons from your group pre and post numeracy surveys.</w:t>
            </w:r>
          </w:p>
        </w:tc>
        <w:tc>
          <w:tcPr>
            <w:tcW w:w="1747" w:type="dxa"/>
          </w:tcPr>
          <w:p w14:paraId="37AB44A1" w14:textId="77777777" w:rsidR="00767044" w:rsidRPr="00EA090C" w:rsidRDefault="00767044" w:rsidP="00EA090C">
            <w:pPr>
              <w:pStyle w:val="Tablecondensed"/>
            </w:pPr>
            <w:r w:rsidRPr="00EA090C">
              <w:rPr>
                <w:rStyle w:val="Bold"/>
              </w:rPr>
              <w:t>Excelling:</w:t>
            </w:r>
            <w:r w:rsidRPr="00EA090C">
              <w:t xml:space="preserve"> You have, with your group, completed</w:t>
            </w:r>
            <w:r w:rsidRPr="00EA090C" w:rsidDel="00CF2BDA">
              <w:t xml:space="preserve"> </w:t>
            </w:r>
            <w:r w:rsidRPr="00EA090C">
              <w:t>all parts of the post project numeracy reflection. You have provided detailed responses for the mathematical toolkit. You have explained what and why specific numeracy skills were needed in your project. You have included a comparison of the pre-post numeracy group survey. Great work!</w:t>
            </w:r>
          </w:p>
        </w:tc>
      </w:tr>
      <w:tr w:rsidR="00767044" w14:paraId="6EC11178" w14:textId="77777777" w:rsidTr="00505BD4">
        <w:trPr>
          <w:cnfStyle w:val="000000010000" w:firstRow="0" w:lastRow="0" w:firstColumn="0" w:lastColumn="0" w:oddVBand="0" w:evenVBand="0" w:oddHBand="0" w:evenHBand="1" w:firstRowFirstColumn="0" w:firstRowLastColumn="0" w:lastRowFirstColumn="0" w:lastRowLastColumn="0"/>
          <w:jc w:val="center"/>
        </w:trPr>
        <w:tc>
          <w:tcPr>
            <w:tcW w:w="9067" w:type="dxa"/>
            <w:gridSpan w:val="5"/>
          </w:tcPr>
          <w:p w14:paraId="545F8012" w14:textId="486678FE" w:rsidR="00767044" w:rsidRPr="00C005EB" w:rsidRDefault="007A02BA" w:rsidP="00AC5CE3">
            <w:pPr>
              <w:pStyle w:val="VCAAtabletextnarrow"/>
              <w:spacing w:line="240" w:lineRule="auto"/>
              <w:ind w:left="90"/>
              <w:rPr>
                <w:color w:val="000000"/>
              </w:rPr>
            </w:pPr>
            <w:r>
              <w:rPr>
                <w:lang w:val="en-AU"/>
              </w:rPr>
              <w:t>Teacher comment</w:t>
            </w:r>
            <w:r w:rsidR="00767044" w:rsidRPr="15C748AD">
              <w:rPr>
                <w:lang w:val="en-AU"/>
              </w:rPr>
              <w:t>:</w:t>
            </w:r>
          </w:p>
        </w:tc>
      </w:tr>
    </w:tbl>
    <w:p w14:paraId="3D9E0299" w14:textId="77777777" w:rsidR="00767044" w:rsidRPr="00906804" w:rsidRDefault="00767044" w:rsidP="00505BD4">
      <w:pPr>
        <w:pStyle w:val="Heading2"/>
      </w:pPr>
      <w:bookmarkStart w:id="77" w:name="_Toc211332727"/>
      <w:bookmarkStart w:id="78" w:name="_Toc212215029"/>
      <w:bookmarkStart w:id="79" w:name="_Hlk199936074"/>
      <w:bookmarkEnd w:id="76"/>
      <w:r w:rsidRPr="00906804">
        <w:t>Activity 4.3 Peer sharing</w:t>
      </w:r>
      <w:bookmarkEnd w:id="77"/>
      <w:bookmarkEnd w:id="78"/>
    </w:p>
    <w:p w14:paraId="71D68F5B" w14:textId="3691FDF1" w:rsidR="00767044" w:rsidRPr="00EA090C" w:rsidRDefault="00EA6126" w:rsidP="00EA090C">
      <w:pPr>
        <w:pStyle w:val="BodyText"/>
      </w:pPr>
      <w:r w:rsidRPr="00EA090C">
        <w:rPr>
          <w:noProof/>
        </w:rPr>
        <w:drawing>
          <wp:inline distT="0" distB="0" distL="0" distR="0" wp14:anchorId="48709A26" wp14:editId="22D6897C">
            <wp:extent cx="286938" cy="252000"/>
            <wp:effectExtent l="0" t="0" r="5715" b="2540"/>
            <wp:docPr id="1156253319"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EA090C">
        <w:t xml:space="preserve"> </w:t>
      </w:r>
      <w:r w:rsidR="000614CB" w:rsidRPr="00EA090C">
        <w:rPr>
          <w:noProof/>
        </w:rPr>
        <w:drawing>
          <wp:inline distT="0" distB="0" distL="0" distR="0" wp14:anchorId="3EAEC712" wp14:editId="5217D581">
            <wp:extent cx="239882" cy="252000"/>
            <wp:effectExtent l="0" t="0" r="1905" b="2540"/>
            <wp:docPr id="474381808"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767044" w:rsidRPr="00EA090C">
        <w:t xml:space="preserve"> </w:t>
      </w:r>
      <w:r w:rsidR="0019162D" w:rsidRPr="00EA090C">
        <w:rPr>
          <w:noProof/>
        </w:rPr>
        <w:drawing>
          <wp:inline distT="0" distB="0" distL="0" distR="0" wp14:anchorId="51B91043" wp14:editId="43B1C7A9">
            <wp:extent cx="286094" cy="252000"/>
            <wp:effectExtent l="0" t="0" r="0" b="2540"/>
            <wp:docPr id="125982267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EA090C">
        <w:t xml:space="preserve"> </w:t>
      </w:r>
      <w:r w:rsidR="00E56863" w:rsidRPr="00EA090C">
        <w:rPr>
          <w:noProof/>
        </w:rPr>
        <w:drawing>
          <wp:inline distT="0" distB="0" distL="0" distR="0" wp14:anchorId="19C7DE98" wp14:editId="23B3311B">
            <wp:extent cx="223768" cy="252000"/>
            <wp:effectExtent l="0" t="0" r="5080" b="2540"/>
            <wp:docPr id="506846386"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2"/>
                    <a:stretch>
                      <a:fillRect/>
                    </a:stretch>
                  </pic:blipFill>
                  <pic:spPr>
                    <a:xfrm>
                      <a:off x="0" y="0"/>
                      <a:ext cx="223768" cy="252000"/>
                    </a:xfrm>
                    <a:prstGeom prst="rect">
                      <a:avLst/>
                    </a:prstGeom>
                  </pic:spPr>
                </pic:pic>
              </a:graphicData>
            </a:graphic>
          </wp:inline>
        </w:drawing>
      </w:r>
      <w:r w:rsidR="00767044" w:rsidRPr="00EA090C">
        <w:t xml:space="preserve"> </w:t>
      </w:r>
      <w:r w:rsidR="00767044" w:rsidRPr="00EA090C">
        <w:rPr>
          <w:rStyle w:val="Bold"/>
        </w:rPr>
        <w:t>Part 1:</w:t>
      </w:r>
      <w:r w:rsidR="00767044" w:rsidRPr="00EA090C">
        <w:t xml:space="preserve"> With a peer who is not in your team have a discussion on the following below.</w:t>
      </w:r>
    </w:p>
    <w:p w14:paraId="5F89D655" w14:textId="240D493D" w:rsidR="00767044" w:rsidRPr="00EA090C" w:rsidRDefault="00DB0AC2" w:rsidP="00EA090C">
      <w:pPr>
        <w:pStyle w:val="BodyText"/>
      </w:pPr>
      <w:sdt>
        <w:sdtPr>
          <w:id w:val="841667214"/>
          <w14:checkbox>
            <w14:checked w14:val="0"/>
            <w14:checkedState w14:val="2612" w14:font="MS Gothic"/>
            <w14:uncheckedState w14:val="2610" w14:font="MS Gothic"/>
          </w14:checkbox>
        </w:sdtPr>
        <w:sdtEndPr/>
        <w:sdtContent>
          <w:r w:rsidR="00767044" w:rsidRPr="00EA090C">
            <w:rPr>
              <w:rFonts w:ascii="Segoe UI Symbol" w:hAnsi="Segoe UI Symbol" w:cs="Segoe UI Symbol"/>
            </w:rPr>
            <w:t>☐</w:t>
          </w:r>
        </w:sdtContent>
      </w:sdt>
      <w:r w:rsidR="00767044" w:rsidRPr="00EA090C">
        <w:t xml:space="preserve"> Share what you are most proud of throughout your community project.</w:t>
      </w:r>
    </w:p>
    <w:p w14:paraId="32E2E681" w14:textId="512F70F5" w:rsidR="00767044" w:rsidRPr="00EA090C" w:rsidRDefault="00DB0AC2" w:rsidP="00EA090C">
      <w:pPr>
        <w:pStyle w:val="BodyText"/>
      </w:pPr>
      <w:sdt>
        <w:sdtPr>
          <w:id w:val="-171411277"/>
          <w14:checkbox>
            <w14:checked w14:val="0"/>
            <w14:checkedState w14:val="2612" w14:font="MS Gothic"/>
            <w14:uncheckedState w14:val="2610" w14:font="MS Gothic"/>
          </w14:checkbox>
        </w:sdtPr>
        <w:sdtEndPr/>
        <w:sdtContent>
          <w:r w:rsidR="00767044" w:rsidRPr="00EA090C">
            <w:rPr>
              <w:rFonts w:ascii="Segoe UI Symbol" w:hAnsi="Segoe UI Symbol" w:cs="Segoe UI Symbol"/>
            </w:rPr>
            <w:t>☐</w:t>
          </w:r>
        </w:sdtContent>
      </w:sdt>
      <w:r w:rsidR="00767044" w:rsidRPr="00EA090C">
        <w:t xml:space="preserve"> Share a challenge you experienced throughout your project – how did you overcome this?</w:t>
      </w:r>
    </w:p>
    <w:p w14:paraId="4D1D0885" w14:textId="052FB43F" w:rsidR="00767044" w:rsidRPr="00EA090C" w:rsidRDefault="00767044" w:rsidP="00EA090C">
      <w:pPr>
        <w:pStyle w:val="BodyText"/>
      </w:pPr>
      <w:r w:rsidRPr="00EA090C">
        <w:rPr>
          <w:rStyle w:val="Bold"/>
        </w:rPr>
        <w:t>Photo evidence –</w:t>
      </w:r>
      <w:r w:rsidRPr="00EA090C">
        <w:t xml:space="preserve"> add a picture with your peer in the space below. </w:t>
      </w:r>
    </w:p>
    <w:tbl>
      <w:tblPr>
        <w:tblStyle w:val="TableGrid"/>
        <w:tblW w:w="0" w:type="auto"/>
        <w:tblLook w:val="04A0" w:firstRow="1" w:lastRow="0" w:firstColumn="1" w:lastColumn="0" w:noHBand="0" w:noVBand="1"/>
      </w:tblPr>
      <w:tblGrid>
        <w:gridCol w:w="8805"/>
      </w:tblGrid>
      <w:tr w:rsidR="00767044" w14:paraId="5B0A36E9" w14:textId="77777777" w:rsidTr="00AC5CE3">
        <w:tc>
          <w:tcPr>
            <w:tcW w:w="8805" w:type="dxa"/>
          </w:tcPr>
          <w:p w14:paraId="49303FBE" w14:textId="5DB751E7" w:rsidR="00767044" w:rsidRDefault="0019162D" w:rsidP="00505BD4">
            <w:pPr>
              <w:pStyle w:val="Tablecondensed"/>
              <w:spacing w:before="240"/>
              <w:rPr>
                <w:rFonts w:ascii="Arial" w:hAnsi="Arial"/>
              </w:rPr>
            </w:pPr>
            <w:r w:rsidRPr="00EA090C">
              <w:rPr>
                <w:noProof/>
              </w:rPr>
              <w:drawing>
                <wp:inline distT="0" distB="0" distL="0" distR="0" wp14:anchorId="5CCDED72" wp14:editId="631B2925">
                  <wp:extent cx="286094" cy="252000"/>
                  <wp:effectExtent l="0" t="0" r="0" b="2540"/>
                  <wp:docPr id="24628750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t xml:space="preserve"> </w:t>
            </w:r>
            <w:r w:rsidR="00767044" w:rsidRPr="00396EE2">
              <w:t>Add photo here.</w:t>
            </w:r>
          </w:p>
        </w:tc>
      </w:tr>
    </w:tbl>
    <w:p w14:paraId="06C853C2" w14:textId="78CEA59A" w:rsidR="00767044" w:rsidRPr="00EA090C" w:rsidRDefault="00767044" w:rsidP="00EA090C">
      <w:pPr>
        <w:pStyle w:val="BodyText"/>
      </w:pPr>
      <w:r w:rsidRPr="00EA090C">
        <w:rPr>
          <w:rStyle w:val="Bold"/>
        </w:rPr>
        <w:t>Peer sharing notes –</w:t>
      </w:r>
      <w:r w:rsidRPr="00EA090C">
        <w:t xml:space="preserve"> add summary notes of your peer discussion in the space below. </w:t>
      </w:r>
    </w:p>
    <w:tbl>
      <w:tblPr>
        <w:tblStyle w:val="TableGrid"/>
        <w:tblW w:w="0" w:type="auto"/>
        <w:tblLook w:val="04A0" w:firstRow="1" w:lastRow="0" w:firstColumn="1" w:lastColumn="0" w:noHBand="0" w:noVBand="1"/>
      </w:tblPr>
      <w:tblGrid>
        <w:gridCol w:w="8805"/>
      </w:tblGrid>
      <w:tr w:rsidR="00767044" w14:paraId="2E895CFE" w14:textId="77777777" w:rsidTr="00AC5CE3">
        <w:tc>
          <w:tcPr>
            <w:tcW w:w="8805" w:type="dxa"/>
          </w:tcPr>
          <w:p w14:paraId="542BC74B" w14:textId="1FADD1C2" w:rsidR="00767044" w:rsidRDefault="0019162D" w:rsidP="00505BD4">
            <w:pPr>
              <w:pStyle w:val="Tablecondensed"/>
              <w:spacing w:before="240"/>
              <w:rPr>
                <w:rFonts w:ascii="Arial" w:hAnsi="Arial"/>
              </w:rPr>
            </w:pPr>
            <w:r w:rsidRPr="00EA090C">
              <w:rPr>
                <w:noProof/>
              </w:rPr>
              <w:drawing>
                <wp:inline distT="0" distB="0" distL="0" distR="0" wp14:anchorId="6A54B978" wp14:editId="4F5C210F">
                  <wp:extent cx="286094" cy="252000"/>
                  <wp:effectExtent l="0" t="0" r="0" b="2540"/>
                  <wp:docPr id="1862591357"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t xml:space="preserve"> </w:t>
            </w:r>
            <w:r w:rsidR="00767044" w:rsidRPr="00396EE2">
              <w:t xml:space="preserve">Add </w:t>
            </w:r>
            <w:r w:rsidR="00767044">
              <w:t>summary notes</w:t>
            </w:r>
            <w:r w:rsidR="00767044" w:rsidRPr="00396EE2">
              <w:t xml:space="preserve"> here.</w:t>
            </w:r>
            <w:r w:rsidR="00767044" w:rsidRPr="00EA090C">
              <w:t xml:space="preserve"> </w:t>
            </w:r>
          </w:p>
        </w:tc>
      </w:tr>
    </w:tbl>
    <w:p w14:paraId="66C14075" w14:textId="77777777" w:rsidR="00767044" w:rsidRDefault="00767044" w:rsidP="00505BD4">
      <w:pPr>
        <w:pStyle w:val="BodyText"/>
      </w:pPr>
    </w:p>
    <w:tbl>
      <w:tblPr>
        <w:tblStyle w:val="VCAAclosedtable"/>
        <w:tblW w:w="0" w:type="auto"/>
        <w:jc w:val="center"/>
        <w:tblLook w:val="04A0" w:firstRow="1" w:lastRow="0" w:firstColumn="1" w:lastColumn="0" w:noHBand="0" w:noVBand="1"/>
      </w:tblPr>
      <w:tblGrid>
        <w:gridCol w:w="1851"/>
        <w:gridCol w:w="1805"/>
        <w:gridCol w:w="1869"/>
        <w:gridCol w:w="1755"/>
        <w:gridCol w:w="1737"/>
      </w:tblGrid>
      <w:tr w:rsidR="00767044" w14:paraId="7FFB0790" w14:textId="77777777" w:rsidTr="0082279F">
        <w:trPr>
          <w:cnfStyle w:val="100000000000" w:firstRow="1" w:lastRow="0" w:firstColumn="0" w:lastColumn="0" w:oddVBand="0" w:evenVBand="0" w:oddHBand="0" w:evenHBand="0" w:firstRowFirstColumn="0" w:firstRowLastColumn="0" w:lastRowFirstColumn="0" w:lastRowLastColumn="0"/>
          <w:jc w:val="center"/>
        </w:trPr>
        <w:tc>
          <w:tcPr>
            <w:tcW w:w="9067" w:type="dxa"/>
            <w:gridSpan w:val="5"/>
            <w:shd w:val="clear" w:color="auto" w:fill="0076A3"/>
          </w:tcPr>
          <w:p w14:paraId="1ED2AD96" w14:textId="77777777" w:rsidR="00767044" w:rsidRPr="0082279F" w:rsidRDefault="00767044" w:rsidP="0082279F">
            <w:pPr>
              <w:pStyle w:val="Tableheadingcondensed"/>
              <w:jc w:val="center"/>
            </w:pPr>
            <w:r w:rsidRPr="0082279F">
              <w:t>Step 4: Activity 4.3 Peer sharing</w:t>
            </w:r>
          </w:p>
          <w:p w14:paraId="135A083F" w14:textId="503A473F" w:rsidR="00767044" w:rsidRPr="00194BE3" w:rsidRDefault="007A02BA" w:rsidP="0082279F">
            <w:pPr>
              <w:pStyle w:val="Tableheadingcondensed"/>
              <w:jc w:val="center"/>
              <w:rPr>
                <w:b w:val="0"/>
                <w:lang w:val="en-AU"/>
              </w:rPr>
            </w:pPr>
            <w:r w:rsidRPr="0082279F">
              <w:t>Student reflection</w:t>
            </w:r>
            <w:r w:rsidR="00767044" w:rsidRPr="0082279F">
              <w:t>: How well did you go with this step? (Please tick the box below)</w:t>
            </w:r>
          </w:p>
        </w:tc>
      </w:tr>
      <w:tr w:rsidR="00767044" w14:paraId="6883C371"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864" w:type="dxa"/>
            <w:vAlign w:val="center"/>
          </w:tcPr>
          <w:p w14:paraId="5C5E25BC" w14:textId="77777777" w:rsidR="00767044" w:rsidRPr="00194BE3" w:rsidRDefault="00DB0AC2" w:rsidP="00DA73B8">
            <w:pPr>
              <w:pStyle w:val="Tablecondensed"/>
              <w:jc w:val="center"/>
            </w:pPr>
            <w:sdt>
              <w:sdtPr>
                <w:rPr>
                  <w:color w:val="2B579A"/>
                  <w:shd w:val="clear" w:color="auto" w:fill="E6E6E6"/>
                </w:rPr>
                <w:id w:val="336196079"/>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194BE3">
                  <w:rPr>
                    <w:rFonts w:ascii="Segoe UI Symbol" w:hAnsi="Segoe UI Symbol" w:cs="Segoe UI Symbol"/>
                  </w:rPr>
                  <w:t>☐</w:t>
                </w:r>
              </w:sdtContent>
            </w:sdt>
            <w:r w:rsidR="00767044" w:rsidRPr="00194BE3">
              <w:t>Not Submitted</w:t>
            </w:r>
          </w:p>
        </w:tc>
        <w:tc>
          <w:tcPr>
            <w:tcW w:w="1815" w:type="dxa"/>
            <w:vAlign w:val="center"/>
          </w:tcPr>
          <w:p w14:paraId="22DA71E5" w14:textId="77777777" w:rsidR="00767044" w:rsidRPr="00194BE3" w:rsidRDefault="00DB0AC2" w:rsidP="00DA73B8">
            <w:pPr>
              <w:pStyle w:val="Tablecondensed"/>
              <w:jc w:val="center"/>
            </w:pPr>
            <w:sdt>
              <w:sdtPr>
                <w:rPr>
                  <w:color w:val="2B579A"/>
                  <w:shd w:val="clear" w:color="auto" w:fill="E6E6E6"/>
                </w:rPr>
                <w:id w:val="-996344198"/>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194BE3">
                  <w:rPr>
                    <w:rFonts w:ascii="Segoe UI Symbol" w:hAnsi="Segoe UI Symbol" w:cs="Segoe UI Symbol"/>
                  </w:rPr>
                  <w:t>☐</w:t>
                </w:r>
              </w:sdtContent>
            </w:sdt>
            <w:r w:rsidR="00767044" w:rsidRPr="00194BE3">
              <w:t>Beginning</w:t>
            </w:r>
          </w:p>
        </w:tc>
        <w:tc>
          <w:tcPr>
            <w:tcW w:w="1876" w:type="dxa"/>
            <w:vAlign w:val="center"/>
          </w:tcPr>
          <w:p w14:paraId="31501471"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0801914"/>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Consolidating</w:t>
            </w:r>
          </w:p>
        </w:tc>
        <w:tc>
          <w:tcPr>
            <w:tcW w:w="1765" w:type="dxa"/>
            <w:vAlign w:val="center"/>
          </w:tcPr>
          <w:p w14:paraId="682CFA01"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565149000"/>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Achieving</w:t>
            </w:r>
          </w:p>
        </w:tc>
        <w:tc>
          <w:tcPr>
            <w:tcW w:w="1747" w:type="dxa"/>
            <w:vAlign w:val="center"/>
          </w:tcPr>
          <w:p w14:paraId="207FF918"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647198893"/>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Excelling</w:t>
            </w:r>
          </w:p>
        </w:tc>
      </w:tr>
      <w:tr w:rsidR="00767044" w14:paraId="35778FDA" w14:textId="77777777" w:rsidTr="00505BD4">
        <w:trPr>
          <w:cnfStyle w:val="000000010000" w:firstRow="0" w:lastRow="0" w:firstColumn="0" w:lastColumn="0" w:oddVBand="0" w:evenVBand="0" w:oddHBand="0" w:evenHBand="1" w:firstRowFirstColumn="0" w:firstRowLastColumn="0" w:lastRowFirstColumn="0" w:lastRowLastColumn="0"/>
          <w:jc w:val="center"/>
        </w:trPr>
        <w:tc>
          <w:tcPr>
            <w:tcW w:w="9067" w:type="dxa"/>
            <w:gridSpan w:val="5"/>
          </w:tcPr>
          <w:p w14:paraId="21EDA8F5" w14:textId="765DC1F8" w:rsidR="00767044" w:rsidRPr="00194BE3" w:rsidRDefault="007A02BA" w:rsidP="00505BD4">
            <w:pPr>
              <w:pStyle w:val="Tablecondensed"/>
              <w:rPr>
                <w:rFonts w:eastAsia="Arial Narrow" w:cs="Arial Narrow"/>
              </w:rPr>
            </w:pPr>
            <w:r>
              <w:t>Student comment</w:t>
            </w:r>
            <w:r w:rsidR="00767044" w:rsidRPr="00194BE3">
              <w:t xml:space="preserve"> (</w:t>
            </w:r>
            <w:r w:rsidR="0079328B">
              <w:t>o</w:t>
            </w:r>
            <w:r w:rsidR="00767044" w:rsidRPr="00194BE3">
              <w:t xml:space="preserve">ptional): </w:t>
            </w:r>
          </w:p>
        </w:tc>
      </w:tr>
      <w:tr w:rsidR="00767044" w:rsidRPr="00505BD4" w14:paraId="2CB96397" w14:textId="77777777" w:rsidTr="00505BD4">
        <w:trPr>
          <w:cnfStyle w:val="000000100000" w:firstRow="0" w:lastRow="0" w:firstColumn="0" w:lastColumn="0" w:oddVBand="0" w:evenVBand="0" w:oddHBand="1" w:evenHBand="0" w:firstRowFirstColumn="0" w:firstRowLastColumn="0" w:lastRowFirstColumn="0" w:lastRowLastColumn="0"/>
          <w:jc w:val="center"/>
        </w:trPr>
        <w:tc>
          <w:tcPr>
            <w:tcW w:w="9067" w:type="dxa"/>
            <w:gridSpan w:val="5"/>
            <w:shd w:val="clear" w:color="auto" w:fill="0076A3"/>
          </w:tcPr>
          <w:p w14:paraId="46D677A9" w14:textId="17488E65" w:rsidR="00767044" w:rsidRPr="00505BD4" w:rsidRDefault="007A02BA" w:rsidP="00505BD4">
            <w:pPr>
              <w:pStyle w:val="Tableheadingcondensed"/>
              <w:jc w:val="center"/>
              <w:rPr>
                <w:rFonts w:eastAsia="Arial Narrow" w:cs="Arial Narrow"/>
                <w:b/>
                <w:bCs/>
                <w:lang w:val="en-AU"/>
              </w:rPr>
            </w:pPr>
            <w:r>
              <w:rPr>
                <w:b/>
                <w:bCs/>
                <w:lang w:val="en-AU"/>
              </w:rPr>
              <w:t>Teacher feedback</w:t>
            </w:r>
          </w:p>
        </w:tc>
      </w:tr>
      <w:tr w:rsidR="00767044" w14:paraId="56C74C66"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864" w:type="dxa"/>
            <w:vAlign w:val="center"/>
          </w:tcPr>
          <w:p w14:paraId="5F2E5F7C" w14:textId="77777777" w:rsidR="00767044" w:rsidRPr="00194BE3" w:rsidRDefault="00DB0AC2" w:rsidP="00DA73B8">
            <w:pPr>
              <w:pStyle w:val="Tablecondensed"/>
              <w:jc w:val="center"/>
              <w:rPr>
                <w:rFonts w:eastAsia="Arial Narrow" w:cs="Arial Narrow"/>
                <w:lang w:val="en-AU"/>
              </w:rPr>
            </w:pPr>
            <w:sdt>
              <w:sdtPr>
                <w:rPr>
                  <w:color w:val="2B579A"/>
                  <w:shd w:val="clear" w:color="auto" w:fill="E6E6E6"/>
                </w:rPr>
                <w:id w:val="-1861189221"/>
                <w14:checkbox>
                  <w14:checked w14:val="0"/>
                  <w14:checkedState w14:val="2612" w14:font="MS Gothic"/>
                  <w14:uncheckedState w14:val="2610" w14:font="MS Gothic"/>
                </w14:checkbox>
              </w:sdtPr>
              <w:sdtEndPr/>
              <w:sdtContent>
                <w:r w:rsidR="00767044" w:rsidRPr="00194BE3">
                  <w:rPr>
                    <w:rFonts w:ascii="Segoe UI Symbol" w:hAnsi="Segoe UI Symbol" w:cs="Segoe UI Symbol"/>
                  </w:rPr>
                  <w:t>☐</w:t>
                </w:r>
              </w:sdtContent>
            </w:sdt>
            <w:r w:rsidR="00767044" w:rsidRPr="00194BE3">
              <w:t>Not Submitted</w:t>
            </w:r>
          </w:p>
        </w:tc>
        <w:tc>
          <w:tcPr>
            <w:tcW w:w="1815" w:type="dxa"/>
            <w:vAlign w:val="center"/>
          </w:tcPr>
          <w:p w14:paraId="11120AC4" w14:textId="77777777" w:rsidR="00767044" w:rsidRPr="00194BE3" w:rsidRDefault="00DB0AC2" w:rsidP="00DA73B8">
            <w:pPr>
              <w:pStyle w:val="Tablecondensed"/>
              <w:jc w:val="center"/>
              <w:rPr>
                <w:rFonts w:eastAsia="Arial Narrow" w:cs="Arial Narrow"/>
                <w:lang w:val="en-AU"/>
              </w:rPr>
            </w:pPr>
            <w:sdt>
              <w:sdtPr>
                <w:rPr>
                  <w:color w:val="2B579A"/>
                  <w:shd w:val="clear" w:color="auto" w:fill="E6E6E6"/>
                </w:rPr>
                <w:id w:val="-2095545634"/>
                <w14:checkbox>
                  <w14:checked w14:val="0"/>
                  <w14:checkedState w14:val="2612" w14:font="MS Gothic"/>
                  <w14:uncheckedState w14:val="2610" w14:font="MS Gothic"/>
                </w14:checkbox>
              </w:sdtPr>
              <w:sdtEndPr/>
              <w:sdtContent>
                <w:r w:rsidR="00767044" w:rsidRPr="00194BE3">
                  <w:rPr>
                    <w:rFonts w:ascii="Segoe UI Symbol" w:hAnsi="Segoe UI Symbol" w:cs="Segoe UI Symbol"/>
                  </w:rPr>
                  <w:t>☐</w:t>
                </w:r>
              </w:sdtContent>
            </w:sdt>
            <w:r w:rsidR="00767044" w:rsidRPr="00194BE3">
              <w:t>Beginning</w:t>
            </w:r>
          </w:p>
        </w:tc>
        <w:tc>
          <w:tcPr>
            <w:tcW w:w="1876" w:type="dxa"/>
            <w:vAlign w:val="center"/>
          </w:tcPr>
          <w:p w14:paraId="7C33B832"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315114880"/>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Consolidating</w:t>
            </w:r>
          </w:p>
        </w:tc>
        <w:tc>
          <w:tcPr>
            <w:tcW w:w="1765" w:type="dxa"/>
            <w:vAlign w:val="center"/>
          </w:tcPr>
          <w:p w14:paraId="672E62CD"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595292480"/>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Achieving</w:t>
            </w:r>
          </w:p>
        </w:tc>
        <w:tc>
          <w:tcPr>
            <w:tcW w:w="1747" w:type="dxa"/>
            <w:vAlign w:val="center"/>
          </w:tcPr>
          <w:p w14:paraId="7991506D" w14:textId="77777777" w:rsidR="00767044" w:rsidRPr="00194BE3"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16922461"/>
                <w14:checkbox>
                  <w14:checked w14:val="0"/>
                  <w14:checkedState w14:val="2612" w14:font="MS Gothic"/>
                  <w14:uncheckedState w14:val="2610" w14:font="MS Gothic"/>
                </w14:checkbox>
              </w:sdtPr>
              <w:sdtEndPr/>
              <w:sdtContent>
                <w:r w:rsidR="00767044" w:rsidRPr="00194BE3">
                  <w:rPr>
                    <w:rFonts w:ascii="Segoe UI Symbol" w:eastAsia="MS Gothic" w:hAnsi="Segoe UI Symbol" w:cs="Segoe UI Symbol"/>
                    <w:lang w:val="en-AU"/>
                  </w:rPr>
                  <w:t>☐</w:t>
                </w:r>
              </w:sdtContent>
            </w:sdt>
            <w:r w:rsidR="00767044" w:rsidRPr="00194BE3">
              <w:rPr>
                <w:lang w:val="en-AU"/>
              </w:rPr>
              <w:t>Excelling</w:t>
            </w:r>
          </w:p>
        </w:tc>
      </w:tr>
      <w:tr w:rsidR="00767044" w14:paraId="6B0914E7" w14:textId="77777777" w:rsidTr="00505BD4">
        <w:trPr>
          <w:cnfStyle w:val="000000100000" w:firstRow="0" w:lastRow="0" w:firstColumn="0" w:lastColumn="0" w:oddVBand="0" w:evenVBand="0" w:oddHBand="1" w:evenHBand="0" w:firstRowFirstColumn="0" w:firstRowLastColumn="0" w:lastRowFirstColumn="0" w:lastRowLastColumn="0"/>
          <w:jc w:val="center"/>
        </w:trPr>
        <w:tc>
          <w:tcPr>
            <w:tcW w:w="1864" w:type="dxa"/>
          </w:tcPr>
          <w:p w14:paraId="36CAC6FD" w14:textId="77777777" w:rsidR="00767044" w:rsidRPr="0082279F" w:rsidRDefault="00767044" w:rsidP="0082279F">
            <w:pPr>
              <w:pStyle w:val="Tablecondensed"/>
            </w:pPr>
            <w:r w:rsidRPr="0082279F">
              <w:rPr>
                <w:rStyle w:val="Bold"/>
              </w:rPr>
              <w:t>Not Submitted:</w:t>
            </w:r>
            <w:r w:rsidRPr="0082279F">
              <w:t xml:space="preserve"> No work has been submitted or attempted for this activity. </w:t>
            </w:r>
          </w:p>
        </w:tc>
        <w:tc>
          <w:tcPr>
            <w:tcW w:w="1815" w:type="dxa"/>
          </w:tcPr>
          <w:p w14:paraId="1C409AE6" w14:textId="77777777" w:rsidR="00767044" w:rsidRPr="0082279F" w:rsidRDefault="00767044" w:rsidP="0082279F">
            <w:pPr>
              <w:pStyle w:val="Tablecondensed"/>
            </w:pPr>
            <w:r w:rsidRPr="0082279F">
              <w:rPr>
                <w:rStyle w:val="Bold"/>
              </w:rPr>
              <w:t>Beginning:</w:t>
            </w:r>
            <w:r w:rsidRPr="0082279F">
              <w:t xml:space="preserve"> You have attempted to engage in some parts of the peer sharing activity. To bump it up, provide photo and recorded notes as evidence of the discussion.</w:t>
            </w:r>
          </w:p>
        </w:tc>
        <w:tc>
          <w:tcPr>
            <w:tcW w:w="1876" w:type="dxa"/>
          </w:tcPr>
          <w:p w14:paraId="75832BDD" w14:textId="77777777" w:rsidR="00767044" w:rsidRPr="0082279F" w:rsidRDefault="00767044" w:rsidP="0082279F">
            <w:pPr>
              <w:pStyle w:val="Tablecondensed"/>
            </w:pPr>
            <w:r w:rsidRPr="0082279F">
              <w:rPr>
                <w:rStyle w:val="Bold"/>
              </w:rPr>
              <w:t>Consolidating:</w:t>
            </w:r>
            <w:r w:rsidRPr="0082279F">
              <w:t xml:space="preserve"> You have engaged in some parts of the peer sharing activity. To bump it up, make sure you have included all required evidence.</w:t>
            </w:r>
          </w:p>
        </w:tc>
        <w:tc>
          <w:tcPr>
            <w:tcW w:w="1765" w:type="dxa"/>
          </w:tcPr>
          <w:p w14:paraId="4436B3F9" w14:textId="77777777" w:rsidR="00767044" w:rsidRPr="0082279F" w:rsidRDefault="00767044" w:rsidP="0082279F">
            <w:pPr>
              <w:pStyle w:val="Tablecondensed"/>
            </w:pPr>
            <w:r w:rsidRPr="0082279F">
              <w:rPr>
                <w:rStyle w:val="Bold"/>
              </w:rPr>
              <w:t>Achieving:</w:t>
            </w:r>
            <w:r w:rsidRPr="0082279F">
              <w:t xml:space="preserve"> You have engaged in most parts of the peer sharing activity. You have included all the required evidence. To bump it up, add additional information about the learnings from another group. Re-check to make sure you have included all required parts for this activity. </w:t>
            </w:r>
          </w:p>
        </w:tc>
        <w:tc>
          <w:tcPr>
            <w:tcW w:w="1747" w:type="dxa"/>
          </w:tcPr>
          <w:p w14:paraId="01A32683" w14:textId="77777777" w:rsidR="00767044" w:rsidRPr="0082279F" w:rsidRDefault="00767044" w:rsidP="0082279F">
            <w:pPr>
              <w:pStyle w:val="Tablecondensed"/>
            </w:pPr>
            <w:r w:rsidRPr="0082279F">
              <w:rPr>
                <w:rStyle w:val="Bold"/>
              </w:rPr>
              <w:t>Excelling:</w:t>
            </w:r>
            <w:r w:rsidRPr="0082279F">
              <w:t xml:space="preserve"> You have engaged in all aspects of the peer sharing activity. You have included all the required evidence. You have provided additional information about the learnings from your discussion with another group. Great work! </w:t>
            </w:r>
          </w:p>
        </w:tc>
      </w:tr>
      <w:tr w:rsidR="00767044" w14:paraId="3397805A" w14:textId="77777777" w:rsidTr="00505BD4">
        <w:trPr>
          <w:cnfStyle w:val="000000010000" w:firstRow="0" w:lastRow="0" w:firstColumn="0" w:lastColumn="0" w:oddVBand="0" w:evenVBand="0" w:oddHBand="0" w:evenHBand="1" w:firstRowFirstColumn="0" w:firstRowLastColumn="0" w:lastRowFirstColumn="0" w:lastRowLastColumn="0"/>
          <w:jc w:val="center"/>
        </w:trPr>
        <w:tc>
          <w:tcPr>
            <w:tcW w:w="9067" w:type="dxa"/>
            <w:gridSpan w:val="5"/>
          </w:tcPr>
          <w:p w14:paraId="5673CD4A" w14:textId="15664109" w:rsidR="00767044" w:rsidRPr="00194BE3" w:rsidRDefault="007A02BA" w:rsidP="00505BD4">
            <w:pPr>
              <w:pStyle w:val="Tablecondensed"/>
              <w:rPr>
                <w:color w:val="000000"/>
              </w:rPr>
            </w:pPr>
            <w:r>
              <w:t>Teacher comment</w:t>
            </w:r>
            <w:r w:rsidR="00767044" w:rsidRPr="00194BE3">
              <w:t>:</w:t>
            </w:r>
          </w:p>
        </w:tc>
      </w:tr>
    </w:tbl>
    <w:p w14:paraId="076070B8" w14:textId="79B2A791" w:rsidR="00767044" w:rsidRPr="00906804" w:rsidRDefault="00767044" w:rsidP="00505BD4">
      <w:pPr>
        <w:pStyle w:val="Heading2"/>
      </w:pPr>
      <w:bookmarkStart w:id="80" w:name="_Toc211332728"/>
      <w:bookmarkStart w:id="81" w:name="_Toc212215030"/>
      <w:bookmarkStart w:id="82" w:name="_Hlk199936107"/>
      <w:bookmarkEnd w:id="79"/>
      <w:r w:rsidRPr="00906804">
        <w:t>Activity 4.4 Teacher check in and feedback</w:t>
      </w:r>
      <w:bookmarkEnd w:id="80"/>
      <w:bookmarkEnd w:id="81"/>
    </w:p>
    <w:p w14:paraId="19D10396" w14:textId="735D53B1" w:rsidR="00767044" w:rsidRPr="0082279F" w:rsidRDefault="00EA6126" w:rsidP="0082279F">
      <w:pPr>
        <w:pStyle w:val="BodyText"/>
      </w:pPr>
      <w:r w:rsidRPr="0082279F">
        <w:rPr>
          <w:noProof/>
        </w:rPr>
        <w:drawing>
          <wp:inline distT="0" distB="0" distL="0" distR="0" wp14:anchorId="1CADCAD9" wp14:editId="524BB116">
            <wp:extent cx="286938" cy="252000"/>
            <wp:effectExtent l="0" t="0" r="5715" b="2540"/>
            <wp:docPr id="2109778350"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Pr="0082279F">
        <w:t xml:space="preserve"> </w:t>
      </w:r>
      <w:r w:rsidR="00767044" w:rsidRPr="0082279F">
        <w:rPr>
          <w:rStyle w:val="Bold"/>
        </w:rPr>
        <w:t>Teacher advice:</w:t>
      </w:r>
      <w:r w:rsidR="00767044" w:rsidRPr="0082279F">
        <w:t xml:space="preserve"> </w:t>
      </w:r>
      <w:bookmarkStart w:id="83" w:name="_Hlk193289592"/>
      <w:r w:rsidR="00767044" w:rsidRPr="0082279F">
        <w:t xml:space="preserve">As a group, students will discuss and share with a teacher what they have done for their community project so far. You will need to modify this activity to include specific details about what you would like your students to bring to this discussion and what you want to see.  </w:t>
      </w:r>
      <w:bookmarkEnd w:id="83"/>
    </w:p>
    <w:p w14:paraId="3D0B8F18" w14:textId="76130AF3" w:rsidR="00767044" w:rsidRPr="0082279F" w:rsidRDefault="00EA6126" w:rsidP="0082279F">
      <w:pPr>
        <w:pStyle w:val="BodyText"/>
      </w:pPr>
      <w:r w:rsidRPr="0082279F">
        <w:rPr>
          <w:noProof/>
        </w:rPr>
        <w:drawing>
          <wp:inline distT="0" distB="0" distL="0" distR="0" wp14:anchorId="5E1D9690" wp14:editId="30260494">
            <wp:extent cx="286938" cy="252000"/>
            <wp:effectExtent l="0" t="0" r="5715" b="2540"/>
            <wp:docPr id="1240193985"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82279F">
        <w:t xml:space="preserve"> </w:t>
      </w:r>
      <w:r w:rsidR="000614CB" w:rsidRPr="0082279F">
        <w:rPr>
          <w:noProof/>
        </w:rPr>
        <w:drawing>
          <wp:inline distT="0" distB="0" distL="0" distR="0" wp14:anchorId="1CD1EB81" wp14:editId="3C446671">
            <wp:extent cx="239882" cy="252000"/>
            <wp:effectExtent l="0" t="0" r="1905" b="2540"/>
            <wp:docPr id="132990860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0614CB" w:rsidRPr="0082279F">
        <w:t xml:space="preserve"> </w:t>
      </w:r>
      <w:r w:rsidR="00075A45" w:rsidRPr="0082279F">
        <w:rPr>
          <w:noProof/>
        </w:rPr>
        <w:drawing>
          <wp:inline distT="0" distB="0" distL="0" distR="0" wp14:anchorId="5397F2EE" wp14:editId="074F689C">
            <wp:extent cx="272090" cy="252000"/>
            <wp:effectExtent l="0" t="0" r="0" b="2540"/>
            <wp:docPr id="1732835462"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82279F">
        <w:t xml:space="preserve"> </w:t>
      </w:r>
      <w:r w:rsidR="00767044" w:rsidRPr="0082279F">
        <w:rPr>
          <w:rStyle w:val="Bold"/>
        </w:rPr>
        <w:t>Part 1:</w:t>
      </w:r>
      <w:r w:rsidR="00767044" w:rsidRPr="0082279F">
        <w:t xml:space="preserve"> As a group, discuss and share with your teacher what you have done so far in your community project. You will need to prepare some evidence to show them and support your discussion. Your teacher will provide you feedback on your progress in the space provided below.</w:t>
      </w:r>
    </w:p>
    <w:tbl>
      <w:tblPr>
        <w:tblStyle w:val="VCAAopentable"/>
        <w:tblW w:w="8670" w:type="dxa"/>
        <w:tblLook w:val="04A0" w:firstRow="1" w:lastRow="0" w:firstColumn="1" w:lastColumn="0" w:noHBand="0" w:noVBand="1"/>
      </w:tblPr>
      <w:tblGrid>
        <w:gridCol w:w="1950"/>
        <w:gridCol w:w="6720"/>
      </w:tblGrid>
      <w:tr w:rsidR="00767044" w:rsidRPr="005565A4" w14:paraId="347E0B81" w14:textId="77777777" w:rsidTr="00AC5CE3">
        <w:trPr>
          <w:cnfStyle w:val="100000000000" w:firstRow="1" w:lastRow="0" w:firstColumn="0" w:lastColumn="0" w:oddVBand="0" w:evenVBand="0" w:oddHBand="0" w:evenHBand="0" w:firstRowFirstColumn="0" w:firstRowLastColumn="0" w:lastRowFirstColumn="0" w:lastRowLastColumn="0"/>
          <w:trHeight w:val="1361"/>
        </w:trPr>
        <w:tc>
          <w:tcPr>
            <w:tcW w:w="1950" w:type="dxa"/>
            <w:tcBorders>
              <w:top w:val="dotted" w:sz="4" w:space="0" w:color="auto"/>
              <w:left w:val="dotted" w:sz="4" w:space="0" w:color="auto"/>
              <w:bottom w:val="dotted" w:sz="4" w:space="0" w:color="auto"/>
              <w:right w:val="single" w:sz="4" w:space="0" w:color="auto"/>
            </w:tcBorders>
            <w:shd w:val="clear" w:color="auto" w:fill="00573F"/>
          </w:tcPr>
          <w:p w14:paraId="7F7D64F3" w14:textId="77777777" w:rsidR="00767044" w:rsidRPr="004C1FD5" w:rsidRDefault="00767044" w:rsidP="00505BD4">
            <w:pPr>
              <w:pStyle w:val="Tableheadingcondensed"/>
            </w:pPr>
            <w:r w:rsidRPr="004C1FD5">
              <w:t>Teacher signature and feedback</w:t>
            </w:r>
          </w:p>
        </w:tc>
        <w:tc>
          <w:tcPr>
            <w:tcW w:w="6720" w:type="dxa"/>
            <w:tcBorders>
              <w:top w:val="single" w:sz="4" w:space="0" w:color="auto"/>
              <w:left w:val="single" w:sz="4" w:space="0" w:color="auto"/>
              <w:bottom w:val="single" w:sz="4" w:space="0" w:color="auto"/>
              <w:right w:val="single" w:sz="4" w:space="0" w:color="auto"/>
            </w:tcBorders>
            <w:shd w:val="clear" w:color="auto" w:fill="auto"/>
          </w:tcPr>
          <w:p w14:paraId="1924D14C" w14:textId="77777777" w:rsidR="00767044" w:rsidRPr="005565A4" w:rsidRDefault="00767044" w:rsidP="00505BD4">
            <w:pPr>
              <w:pStyle w:val="Tableheadingcondensed"/>
            </w:pPr>
          </w:p>
        </w:tc>
      </w:tr>
    </w:tbl>
    <w:p w14:paraId="628C24DC" w14:textId="77777777" w:rsidR="00767044" w:rsidRPr="00F64D32" w:rsidRDefault="00767044" w:rsidP="00505BD4">
      <w:pPr>
        <w:pStyle w:val="BodyText"/>
      </w:pPr>
    </w:p>
    <w:tbl>
      <w:tblPr>
        <w:tblStyle w:val="VCAAclosedtable"/>
        <w:tblW w:w="0" w:type="auto"/>
        <w:jc w:val="center"/>
        <w:tblLook w:val="04A0" w:firstRow="1" w:lastRow="0" w:firstColumn="1" w:lastColumn="0" w:noHBand="0" w:noVBand="1"/>
      </w:tblPr>
      <w:tblGrid>
        <w:gridCol w:w="1575"/>
        <w:gridCol w:w="1815"/>
        <w:gridCol w:w="1876"/>
        <w:gridCol w:w="1765"/>
        <w:gridCol w:w="1747"/>
      </w:tblGrid>
      <w:tr w:rsidR="00767044" w:rsidRPr="00F64D32" w14:paraId="5CCDC830" w14:textId="77777777" w:rsidTr="0082279F">
        <w:trPr>
          <w:cnfStyle w:val="100000000000" w:firstRow="1" w:lastRow="0" w:firstColumn="0" w:lastColumn="0" w:oddVBand="0" w:evenVBand="0" w:oddHBand="0" w:evenHBand="0" w:firstRowFirstColumn="0" w:firstRowLastColumn="0" w:lastRowFirstColumn="0" w:lastRowLastColumn="0"/>
          <w:jc w:val="center"/>
        </w:trPr>
        <w:tc>
          <w:tcPr>
            <w:tcW w:w="8778" w:type="dxa"/>
            <w:gridSpan w:val="5"/>
            <w:shd w:val="clear" w:color="auto" w:fill="0076A3"/>
          </w:tcPr>
          <w:p w14:paraId="356EF353" w14:textId="77777777" w:rsidR="00767044" w:rsidRPr="0082279F" w:rsidRDefault="00767044" w:rsidP="0082279F">
            <w:pPr>
              <w:pStyle w:val="Tableheadingcondensed"/>
              <w:jc w:val="center"/>
            </w:pPr>
            <w:r w:rsidRPr="00F64D32">
              <w:t>Step 4</w:t>
            </w:r>
            <w:r>
              <w:t>:</w:t>
            </w:r>
            <w:r w:rsidRPr="00F64D32">
              <w:t xml:space="preserve"> Activity 4.</w:t>
            </w:r>
            <w:r>
              <w:t>4</w:t>
            </w:r>
            <w:r w:rsidRPr="00F64D32">
              <w:t xml:space="preserve"> </w:t>
            </w:r>
            <w:r>
              <w:t>Teacher check in and feedback</w:t>
            </w:r>
          </w:p>
          <w:p w14:paraId="7C79841A" w14:textId="3DD4D8F8" w:rsidR="00767044" w:rsidRPr="00F64D32" w:rsidRDefault="007A02BA" w:rsidP="0082279F">
            <w:pPr>
              <w:jc w:val="center"/>
              <w:rPr>
                <w:rFonts w:eastAsia="Arial Narrow" w:cs="Arial Narrow"/>
                <w:sz w:val="20"/>
                <w:lang w:val="en-AU"/>
              </w:rPr>
            </w:pPr>
            <w:r>
              <w:rPr>
                <w:rFonts w:eastAsia="Arial Narrow" w:cs="Arial Narrow"/>
                <w:sz w:val="20"/>
              </w:rPr>
              <w:t>Student reflection</w:t>
            </w:r>
            <w:r w:rsidR="00767044">
              <w:rPr>
                <w:rFonts w:eastAsia="Arial Narrow" w:cs="Arial Narrow"/>
                <w:sz w:val="20"/>
              </w:rPr>
              <w:t>:</w:t>
            </w:r>
            <w:r w:rsidR="00767044" w:rsidRPr="00F64D32">
              <w:rPr>
                <w:rFonts w:eastAsia="Arial Narrow" w:cs="Arial Narrow"/>
                <w:sz w:val="20"/>
              </w:rPr>
              <w:t xml:space="preserve"> How well did you go with this step? (Please </w:t>
            </w:r>
            <w:r w:rsidR="00767044">
              <w:rPr>
                <w:rFonts w:eastAsia="Arial Narrow" w:cs="Arial Narrow"/>
                <w:sz w:val="20"/>
              </w:rPr>
              <w:t>tick</w:t>
            </w:r>
            <w:r w:rsidR="00767044" w:rsidRPr="00F64D32">
              <w:rPr>
                <w:rFonts w:eastAsia="Arial Narrow" w:cs="Arial Narrow"/>
                <w:sz w:val="20"/>
              </w:rPr>
              <w:t xml:space="preserve"> the box below)</w:t>
            </w:r>
          </w:p>
        </w:tc>
      </w:tr>
      <w:tr w:rsidR="00767044" w:rsidRPr="00F64D32" w14:paraId="4065AF5C"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575" w:type="dxa"/>
            <w:vAlign w:val="center"/>
          </w:tcPr>
          <w:p w14:paraId="5D85C51C" w14:textId="77777777" w:rsidR="00767044" w:rsidRPr="00F64D32" w:rsidRDefault="00DB0AC2" w:rsidP="00DA73B8">
            <w:pPr>
              <w:pStyle w:val="Tablecondensed"/>
              <w:jc w:val="center"/>
              <w:rPr>
                <w:rFonts w:eastAsia="Arial Narrow" w:cs="Arial Narrow"/>
              </w:rPr>
            </w:pPr>
            <w:sdt>
              <w:sdtPr>
                <w:rPr>
                  <w:color w:val="2B579A"/>
                  <w:shd w:val="clear" w:color="auto" w:fill="E6E6E6"/>
                </w:rPr>
                <w:id w:val="1113797364"/>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F64D32">
                  <w:rPr>
                    <w:rFonts w:ascii="Segoe UI Symbol" w:hAnsi="Segoe UI Symbol" w:cs="Segoe UI Symbol"/>
                  </w:rPr>
                  <w:t>☐</w:t>
                </w:r>
              </w:sdtContent>
            </w:sdt>
            <w:r w:rsidR="00767044" w:rsidRPr="00F64D32">
              <w:t>Not Submitted</w:t>
            </w:r>
          </w:p>
        </w:tc>
        <w:tc>
          <w:tcPr>
            <w:tcW w:w="1815" w:type="dxa"/>
            <w:vAlign w:val="center"/>
          </w:tcPr>
          <w:p w14:paraId="6FE79DAF" w14:textId="77777777" w:rsidR="00767044" w:rsidRPr="00F64D32" w:rsidRDefault="00DB0AC2" w:rsidP="00DA73B8">
            <w:pPr>
              <w:pStyle w:val="Tablecondensed"/>
              <w:jc w:val="center"/>
              <w:rPr>
                <w:rFonts w:eastAsia="Arial Narrow" w:cs="Arial Narrow"/>
              </w:rPr>
            </w:pPr>
            <w:sdt>
              <w:sdtPr>
                <w:rPr>
                  <w:color w:val="2B579A"/>
                  <w:shd w:val="clear" w:color="auto" w:fill="E6E6E6"/>
                </w:rPr>
                <w:id w:val="100928314"/>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F64D32">
                  <w:rPr>
                    <w:rFonts w:ascii="Segoe UI Symbol" w:hAnsi="Segoe UI Symbol" w:cs="Segoe UI Symbol"/>
                  </w:rPr>
                  <w:t>☐</w:t>
                </w:r>
              </w:sdtContent>
            </w:sdt>
            <w:r w:rsidR="00767044" w:rsidRPr="00F64D32">
              <w:t>Beginning</w:t>
            </w:r>
          </w:p>
        </w:tc>
        <w:tc>
          <w:tcPr>
            <w:tcW w:w="1876" w:type="dxa"/>
            <w:vAlign w:val="center"/>
          </w:tcPr>
          <w:p w14:paraId="23992C9A" w14:textId="77777777" w:rsidR="00767044" w:rsidRPr="00F64D32"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53555231"/>
                <w14:checkbox>
                  <w14:checked w14:val="0"/>
                  <w14:checkedState w14:val="2612" w14:font="MS Gothic"/>
                  <w14:uncheckedState w14:val="2610" w14:font="MS Gothic"/>
                </w14:checkbox>
              </w:sdtPr>
              <w:sdtEndPr/>
              <w:sdtContent>
                <w:r w:rsidR="00767044" w:rsidRPr="00F64D32">
                  <w:rPr>
                    <w:rFonts w:ascii="Segoe UI Symbol" w:eastAsia="MS Gothic" w:hAnsi="Segoe UI Symbol" w:cs="Segoe UI Symbol"/>
                    <w:lang w:val="en-AU"/>
                  </w:rPr>
                  <w:t>☐</w:t>
                </w:r>
              </w:sdtContent>
            </w:sdt>
            <w:r w:rsidR="00767044" w:rsidRPr="00F64D32">
              <w:rPr>
                <w:lang w:val="en-AU"/>
              </w:rPr>
              <w:t>Consolidating</w:t>
            </w:r>
          </w:p>
        </w:tc>
        <w:tc>
          <w:tcPr>
            <w:tcW w:w="1765" w:type="dxa"/>
            <w:vAlign w:val="center"/>
          </w:tcPr>
          <w:p w14:paraId="4650C452" w14:textId="77777777" w:rsidR="00767044" w:rsidRPr="00F64D32"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275980866"/>
                <w14:checkbox>
                  <w14:checked w14:val="0"/>
                  <w14:checkedState w14:val="2612" w14:font="MS Gothic"/>
                  <w14:uncheckedState w14:val="2610" w14:font="MS Gothic"/>
                </w14:checkbox>
              </w:sdtPr>
              <w:sdtEndPr/>
              <w:sdtContent>
                <w:r w:rsidR="00767044" w:rsidRPr="00F64D32">
                  <w:rPr>
                    <w:rFonts w:ascii="Segoe UI Symbol" w:eastAsia="MS Gothic" w:hAnsi="Segoe UI Symbol" w:cs="Segoe UI Symbol"/>
                    <w:lang w:val="en-AU"/>
                  </w:rPr>
                  <w:t>☐</w:t>
                </w:r>
              </w:sdtContent>
            </w:sdt>
            <w:r w:rsidR="00767044" w:rsidRPr="00F64D32">
              <w:rPr>
                <w:lang w:val="en-AU"/>
              </w:rPr>
              <w:t>Achieving</w:t>
            </w:r>
          </w:p>
        </w:tc>
        <w:tc>
          <w:tcPr>
            <w:tcW w:w="1747" w:type="dxa"/>
            <w:vAlign w:val="center"/>
          </w:tcPr>
          <w:p w14:paraId="2388565B" w14:textId="77777777" w:rsidR="00767044" w:rsidRPr="00F64D32"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65348856"/>
                <w14:checkbox>
                  <w14:checked w14:val="0"/>
                  <w14:checkedState w14:val="2612" w14:font="MS Gothic"/>
                  <w14:uncheckedState w14:val="2610" w14:font="MS Gothic"/>
                </w14:checkbox>
              </w:sdtPr>
              <w:sdtEndPr/>
              <w:sdtContent>
                <w:r w:rsidR="00767044" w:rsidRPr="00F64D32">
                  <w:rPr>
                    <w:rFonts w:ascii="Segoe UI Symbol" w:eastAsia="MS Gothic" w:hAnsi="Segoe UI Symbol" w:cs="Segoe UI Symbol"/>
                    <w:lang w:val="en-AU"/>
                  </w:rPr>
                  <w:t>☐</w:t>
                </w:r>
              </w:sdtContent>
            </w:sdt>
            <w:r w:rsidR="00767044" w:rsidRPr="00F64D32">
              <w:rPr>
                <w:lang w:val="en-AU"/>
              </w:rPr>
              <w:t>Excelling</w:t>
            </w:r>
          </w:p>
        </w:tc>
      </w:tr>
      <w:tr w:rsidR="00767044" w:rsidRPr="00F64D32" w14:paraId="19EE664D" w14:textId="77777777" w:rsidTr="00AC5CE3">
        <w:trPr>
          <w:cnfStyle w:val="000000010000" w:firstRow="0" w:lastRow="0" w:firstColumn="0" w:lastColumn="0" w:oddVBand="0" w:evenVBand="0" w:oddHBand="0" w:evenHBand="1" w:firstRowFirstColumn="0" w:firstRowLastColumn="0" w:lastRowFirstColumn="0" w:lastRowLastColumn="0"/>
          <w:jc w:val="center"/>
        </w:trPr>
        <w:tc>
          <w:tcPr>
            <w:tcW w:w="8778" w:type="dxa"/>
            <w:gridSpan w:val="5"/>
          </w:tcPr>
          <w:p w14:paraId="18052F25" w14:textId="38EBFFC1" w:rsidR="00767044" w:rsidRPr="00F64D32" w:rsidRDefault="007A02BA" w:rsidP="00505BD4">
            <w:pPr>
              <w:pStyle w:val="Tablecondensed"/>
              <w:rPr>
                <w:rFonts w:eastAsia="Arial Narrow" w:cs="Arial Narrow"/>
                <w:lang w:val="en-AU"/>
              </w:rPr>
            </w:pPr>
            <w:r>
              <w:rPr>
                <w:rFonts w:eastAsia="Arial Narrow" w:cs="Arial Narrow"/>
                <w:lang w:val="en-AU"/>
              </w:rPr>
              <w:t>Student comment</w:t>
            </w:r>
            <w:r w:rsidR="00767044" w:rsidRPr="00F64D32">
              <w:rPr>
                <w:rFonts w:eastAsia="Arial Narrow" w:cs="Arial Narrow"/>
                <w:lang w:val="en-AU"/>
              </w:rPr>
              <w:t xml:space="preserve"> (</w:t>
            </w:r>
            <w:r w:rsidR="0082279F">
              <w:rPr>
                <w:rFonts w:eastAsia="Arial Narrow" w:cs="Arial Narrow"/>
                <w:lang w:val="en-AU"/>
              </w:rPr>
              <w:t>o</w:t>
            </w:r>
            <w:r w:rsidR="00767044" w:rsidRPr="00F64D32">
              <w:rPr>
                <w:rFonts w:eastAsia="Arial Narrow" w:cs="Arial Narrow"/>
                <w:lang w:val="en-AU"/>
              </w:rPr>
              <w:t>ptional):</w:t>
            </w:r>
          </w:p>
        </w:tc>
      </w:tr>
      <w:tr w:rsidR="00767044" w:rsidRPr="00F64D32" w14:paraId="0492DFA6" w14:textId="77777777" w:rsidTr="0082279F">
        <w:trPr>
          <w:cnfStyle w:val="000000100000" w:firstRow="0" w:lastRow="0" w:firstColumn="0" w:lastColumn="0" w:oddVBand="0" w:evenVBand="0" w:oddHBand="1" w:evenHBand="0" w:firstRowFirstColumn="0" w:firstRowLastColumn="0" w:lastRowFirstColumn="0" w:lastRowLastColumn="0"/>
          <w:jc w:val="center"/>
        </w:trPr>
        <w:tc>
          <w:tcPr>
            <w:tcW w:w="8778" w:type="dxa"/>
            <w:gridSpan w:val="5"/>
            <w:shd w:val="clear" w:color="auto" w:fill="0076A3"/>
          </w:tcPr>
          <w:p w14:paraId="69D752DD" w14:textId="6436D775" w:rsidR="00767044" w:rsidRPr="0082279F" w:rsidRDefault="007A02BA" w:rsidP="0082279F">
            <w:pPr>
              <w:pStyle w:val="Tableheadingcondensed"/>
              <w:jc w:val="center"/>
              <w:rPr>
                <w:rStyle w:val="Bold"/>
              </w:rPr>
            </w:pPr>
            <w:r w:rsidRPr="0082279F">
              <w:rPr>
                <w:rStyle w:val="Bold"/>
              </w:rPr>
              <w:t>Teacher feedback</w:t>
            </w:r>
          </w:p>
        </w:tc>
      </w:tr>
      <w:tr w:rsidR="00767044" w:rsidRPr="00F64D32" w14:paraId="2471BA3B"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575" w:type="dxa"/>
            <w:vAlign w:val="center"/>
          </w:tcPr>
          <w:p w14:paraId="119AA458" w14:textId="77777777" w:rsidR="00767044" w:rsidRPr="00F64D32" w:rsidRDefault="00DB0AC2" w:rsidP="00DA73B8">
            <w:pPr>
              <w:pStyle w:val="Tablecondensed"/>
              <w:jc w:val="center"/>
              <w:rPr>
                <w:rFonts w:eastAsia="Arial Narrow" w:cs="Arial Narrow"/>
                <w:lang w:val="en-AU"/>
              </w:rPr>
            </w:pPr>
            <w:sdt>
              <w:sdtPr>
                <w:rPr>
                  <w:color w:val="2B579A"/>
                  <w:shd w:val="clear" w:color="auto" w:fill="E6E6E6"/>
                </w:rPr>
                <w:id w:val="555516513"/>
                <w14:checkbox>
                  <w14:checked w14:val="0"/>
                  <w14:checkedState w14:val="2612" w14:font="MS Gothic"/>
                  <w14:uncheckedState w14:val="2610" w14:font="MS Gothic"/>
                </w14:checkbox>
              </w:sdtPr>
              <w:sdtEndPr/>
              <w:sdtContent>
                <w:r w:rsidR="00767044" w:rsidRPr="00F64D32">
                  <w:rPr>
                    <w:rFonts w:ascii="Segoe UI Symbol" w:hAnsi="Segoe UI Symbol" w:cs="Segoe UI Symbol"/>
                  </w:rPr>
                  <w:t>☐</w:t>
                </w:r>
              </w:sdtContent>
            </w:sdt>
            <w:r w:rsidR="00767044" w:rsidRPr="00F64D32">
              <w:t>Not Submitted</w:t>
            </w:r>
          </w:p>
        </w:tc>
        <w:tc>
          <w:tcPr>
            <w:tcW w:w="1815" w:type="dxa"/>
            <w:vAlign w:val="center"/>
          </w:tcPr>
          <w:p w14:paraId="749F90EB" w14:textId="77777777" w:rsidR="00767044" w:rsidRPr="00F64D32" w:rsidRDefault="00DB0AC2" w:rsidP="00DA73B8">
            <w:pPr>
              <w:pStyle w:val="Tablecondensed"/>
              <w:jc w:val="center"/>
              <w:rPr>
                <w:rFonts w:eastAsia="Arial Narrow" w:cs="Arial Narrow"/>
                <w:lang w:val="en-AU"/>
              </w:rPr>
            </w:pPr>
            <w:sdt>
              <w:sdtPr>
                <w:rPr>
                  <w:color w:val="2B579A"/>
                  <w:shd w:val="clear" w:color="auto" w:fill="E6E6E6"/>
                </w:rPr>
                <w:id w:val="527998879"/>
                <w14:checkbox>
                  <w14:checked w14:val="0"/>
                  <w14:checkedState w14:val="2612" w14:font="MS Gothic"/>
                  <w14:uncheckedState w14:val="2610" w14:font="MS Gothic"/>
                </w14:checkbox>
              </w:sdtPr>
              <w:sdtEndPr/>
              <w:sdtContent>
                <w:r w:rsidR="00767044" w:rsidRPr="00F64D32">
                  <w:rPr>
                    <w:rFonts w:ascii="Segoe UI Symbol" w:hAnsi="Segoe UI Symbol" w:cs="Segoe UI Symbol"/>
                  </w:rPr>
                  <w:t>☐</w:t>
                </w:r>
              </w:sdtContent>
            </w:sdt>
            <w:r w:rsidR="00767044" w:rsidRPr="00F64D32">
              <w:t>Beginning</w:t>
            </w:r>
          </w:p>
        </w:tc>
        <w:tc>
          <w:tcPr>
            <w:tcW w:w="1876" w:type="dxa"/>
            <w:vAlign w:val="center"/>
          </w:tcPr>
          <w:p w14:paraId="2887761E" w14:textId="77777777" w:rsidR="00767044" w:rsidRPr="00F64D32"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47435525"/>
                <w14:checkbox>
                  <w14:checked w14:val="0"/>
                  <w14:checkedState w14:val="2612" w14:font="MS Gothic"/>
                  <w14:uncheckedState w14:val="2610" w14:font="MS Gothic"/>
                </w14:checkbox>
              </w:sdtPr>
              <w:sdtEndPr/>
              <w:sdtContent>
                <w:r w:rsidR="00767044" w:rsidRPr="00F64D32">
                  <w:rPr>
                    <w:rFonts w:ascii="Segoe UI Symbol" w:eastAsia="MS Gothic" w:hAnsi="Segoe UI Symbol" w:cs="Segoe UI Symbol"/>
                    <w:lang w:val="en-AU"/>
                  </w:rPr>
                  <w:t>☐</w:t>
                </w:r>
              </w:sdtContent>
            </w:sdt>
            <w:r w:rsidR="00767044" w:rsidRPr="00F64D32">
              <w:rPr>
                <w:lang w:val="en-AU"/>
              </w:rPr>
              <w:t>Consolidating</w:t>
            </w:r>
          </w:p>
        </w:tc>
        <w:tc>
          <w:tcPr>
            <w:tcW w:w="1765" w:type="dxa"/>
            <w:vAlign w:val="center"/>
          </w:tcPr>
          <w:p w14:paraId="6FCB2234" w14:textId="77777777" w:rsidR="00767044" w:rsidRPr="00F64D32"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1234781921"/>
                <w14:checkbox>
                  <w14:checked w14:val="0"/>
                  <w14:checkedState w14:val="2612" w14:font="MS Gothic"/>
                  <w14:uncheckedState w14:val="2610" w14:font="MS Gothic"/>
                </w14:checkbox>
              </w:sdtPr>
              <w:sdtEndPr/>
              <w:sdtContent>
                <w:r w:rsidR="00767044" w:rsidRPr="00F64D32">
                  <w:rPr>
                    <w:rFonts w:ascii="Segoe UI Symbol" w:eastAsia="MS Gothic" w:hAnsi="Segoe UI Symbol" w:cs="Segoe UI Symbol"/>
                    <w:lang w:val="en-AU"/>
                  </w:rPr>
                  <w:t>☐</w:t>
                </w:r>
              </w:sdtContent>
            </w:sdt>
            <w:r w:rsidR="00767044" w:rsidRPr="00F64D32">
              <w:rPr>
                <w:lang w:val="en-AU"/>
              </w:rPr>
              <w:t>Achieving</w:t>
            </w:r>
          </w:p>
        </w:tc>
        <w:tc>
          <w:tcPr>
            <w:tcW w:w="1747" w:type="dxa"/>
            <w:vAlign w:val="center"/>
          </w:tcPr>
          <w:p w14:paraId="5EEC25C4" w14:textId="77777777" w:rsidR="00767044" w:rsidRPr="00F64D32" w:rsidRDefault="00DB0AC2" w:rsidP="00DA73B8">
            <w:pPr>
              <w:pStyle w:val="Tablecondensed"/>
              <w:jc w:val="center"/>
              <w:rPr>
                <w:rFonts w:eastAsia="Arial Narrow" w:cs="Arial Narrow"/>
                <w:lang w:val="en-AU"/>
              </w:rPr>
            </w:pPr>
            <w:sdt>
              <w:sdtPr>
                <w:rPr>
                  <w:rFonts w:eastAsia="Arial Narrow" w:cs="Arial Narrow"/>
                  <w:color w:val="2B579A"/>
                  <w:shd w:val="clear" w:color="auto" w:fill="E6E6E6"/>
                  <w:lang w:val="en-AU"/>
                </w:rPr>
                <w:id w:val="842973122"/>
                <w14:checkbox>
                  <w14:checked w14:val="0"/>
                  <w14:checkedState w14:val="2612" w14:font="MS Gothic"/>
                  <w14:uncheckedState w14:val="2610" w14:font="MS Gothic"/>
                </w14:checkbox>
              </w:sdtPr>
              <w:sdtEndPr/>
              <w:sdtContent>
                <w:r w:rsidR="00767044" w:rsidRPr="00F64D32">
                  <w:rPr>
                    <w:rFonts w:ascii="Segoe UI Symbol" w:eastAsia="MS Gothic" w:hAnsi="Segoe UI Symbol" w:cs="Segoe UI Symbol"/>
                    <w:lang w:val="en-AU"/>
                  </w:rPr>
                  <w:t>☐</w:t>
                </w:r>
              </w:sdtContent>
            </w:sdt>
            <w:r w:rsidR="00767044" w:rsidRPr="00F64D32">
              <w:rPr>
                <w:lang w:val="en-AU"/>
              </w:rPr>
              <w:t>Excelling</w:t>
            </w:r>
          </w:p>
        </w:tc>
      </w:tr>
      <w:tr w:rsidR="00767044" w:rsidRPr="00F64D32" w14:paraId="0A4EB4B0" w14:textId="77777777" w:rsidTr="00AC5CE3">
        <w:trPr>
          <w:cnfStyle w:val="000000100000" w:firstRow="0" w:lastRow="0" w:firstColumn="0" w:lastColumn="0" w:oddVBand="0" w:evenVBand="0" w:oddHBand="1" w:evenHBand="0" w:firstRowFirstColumn="0" w:firstRowLastColumn="0" w:lastRowFirstColumn="0" w:lastRowLastColumn="0"/>
          <w:jc w:val="center"/>
        </w:trPr>
        <w:tc>
          <w:tcPr>
            <w:tcW w:w="1575" w:type="dxa"/>
          </w:tcPr>
          <w:p w14:paraId="3A021DBC" w14:textId="77777777" w:rsidR="00767044" w:rsidRPr="0082279F" w:rsidRDefault="00767044" w:rsidP="0082279F">
            <w:pPr>
              <w:pStyle w:val="Tablecondensed"/>
            </w:pPr>
            <w:r w:rsidRPr="0082279F">
              <w:rPr>
                <w:rStyle w:val="Bold"/>
              </w:rPr>
              <w:t>Not Submitted:</w:t>
            </w:r>
            <w:r w:rsidRPr="0082279F">
              <w:t xml:space="preserve"> No work has been submitted or </w:t>
            </w:r>
            <w:r w:rsidRPr="0082279F">
              <w:lastRenderedPageBreak/>
              <w:t>attempted for this activity.</w:t>
            </w:r>
          </w:p>
        </w:tc>
        <w:tc>
          <w:tcPr>
            <w:tcW w:w="1815" w:type="dxa"/>
          </w:tcPr>
          <w:p w14:paraId="7E3B86E4" w14:textId="77777777" w:rsidR="00767044" w:rsidRPr="0082279F" w:rsidRDefault="00767044" w:rsidP="0082279F">
            <w:pPr>
              <w:pStyle w:val="Tablecondensed"/>
            </w:pPr>
            <w:r w:rsidRPr="0082279F">
              <w:rPr>
                <w:rStyle w:val="Bold"/>
              </w:rPr>
              <w:lastRenderedPageBreak/>
              <w:t>Beginning:</w:t>
            </w:r>
            <w:r w:rsidRPr="0082279F">
              <w:t xml:space="preserve"> You have, in a group, discussed some </w:t>
            </w:r>
            <w:r w:rsidRPr="0082279F">
              <w:lastRenderedPageBreak/>
              <w:t>examples of my contributions towards our group project. To bump it up, you need provide evidence of the examples you are discussing.</w:t>
            </w:r>
          </w:p>
        </w:tc>
        <w:tc>
          <w:tcPr>
            <w:tcW w:w="1876" w:type="dxa"/>
          </w:tcPr>
          <w:p w14:paraId="4CB2D19D" w14:textId="77777777" w:rsidR="00767044" w:rsidRPr="0082279F" w:rsidRDefault="00767044" w:rsidP="0082279F">
            <w:pPr>
              <w:pStyle w:val="Tablecondensed"/>
            </w:pPr>
            <w:r w:rsidRPr="0082279F">
              <w:rPr>
                <w:rStyle w:val="Bold"/>
              </w:rPr>
              <w:lastRenderedPageBreak/>
              <w:t>Consolidating:</w:t>
            </w:r>
            <w:r w:rsidRPr="0082279F">
              <w:t xml:space="preserve"> You have, in a group, discussed some </w:t>
            </w:r>
            <w:r w:rsidRPr="0082279F">
              <w:lastRenderedPageBreak/>
              <w:t>examples of my contributions towards our group project. You have given some evidence of your contributions. To bump it up, you need to provide more examples and evidence of your contribution to your group project.</w:t>
            </w:r>
          </w:p>
        </w:tc>
        <w:tc>
          <w:tcPr>
            <w:tcW w:w="1765" w:type="dxa"/>
          </w:tcPr>
          <w:p w14:paraId="03204663" w14:textId="77777777" w:rsidR="00767044" w:rsidRPr="0082279F" w:rsidRDefault="00767044" w:rsidP="0082279F">
            <w:pPr>
              <w:pStyle w:val="Tablecondensed"/>
              <w:rPr>
                <w:highlight w:val="yellow"/>
              </w:rPr>
            </w:pPr>
            <w:r w:rsidRPr="0082279F">
              <w:rPr>
                <w:rStyle w:val="Bold"/>
              </w:rPr>
              <w:lastRenderedPageBreak/>
              <w:t>Achieving:</w:t>
            </w:r>
            <w:r w:rsidRPr="0082279F">
              <w:t xml:space="preserve"> You have, in a group, discussed a range of </w:t>
            </w:r>
            <w:r w:rsidRPr="0082279F">
              <w:lastRenderedPageBreak/>
              <w:t>examples of your contributions towards the group project. You have given some evidence of your contributions. To bump it up, you need to provide more evidence of your contribution to your group project.</w:t>
            </w:r>
          </w:p>
        </w:tc>
        <w:tc>
          <w:tcPr>
            <w:tcW w:w="1747" w:type="dxa"/>
          </w:tcPr>
          <w:p w14:paraId="0838E8FC" w14:textId="59746462" w:rsidR="00767044" w:rsidRPr="0082279F" w:rsidRDefault="00767044" w:rsidP="0082279F">
            <w:pPr>
              <w:pStyle w:val="Tablecondensed"/>
              <w:rPr>
                <w:highlight w:val="yellow"/>
              </w:rPr>
            </w:pPr>
            <w:r w:rsidRPr="0082279F">
              <w:rPr>
                <w:rStyle w:val="Bold"/>
              </w:rPr>
              <w:lastRenderedPageBreak/>
              <w:t>Excelling</w:t>
            </w:r>
            <w:r w:rsidR="0082279F">
              <w:rPr>
                <w:rStyle w:val="Bold"/>
              </w:rPr>
              <w:t>:</w:t>
            </w:r>
            <w:r w:rsidRPr="0082279F">
              <w:t xml:space="preserve"> You have, in a group, discussed a range of </w:t>
            </w:r>
            <w:r w:rsidRPr="0082279F">
              <w:lastRenderedPageBreak/>
              <w:t xml:space="preserve">examples all with supporting evidence of your contributions towards the group project. Great work! </w:t>
            </w:r>
          </w:p>
        </w:tc>
      </w:tr>
      <w:tr w:rsidR="00767044" w:rsidRPr="00F64D32" w14:paraId="45A6FDFD" w14:textId="77777777" w:rsidTr="00AC5CE3">
        <w:trPr>
          <w:cnfStyle w:val="000000010000" w:firstRow="0" w:lastRow="0" w:firstColumn="0" w:lastColumn="0" w:oddVBand="0" w:evenVBand="0" w:oddHBand="0" w:evenHBand="1" w:firstRowFirstColumn="0" w:firstRowLastColumn="0" w:lastRowFirstColumn="0" w:lastRowLastColumn="0"/>
          <w:jc w:val="center"/>
        </w:trPr>
        <w:tc>
          <w:tcPr>
            <w:tcW w:w="8778" w:type="dxa"/>
            <w:gridSpan w:val="5"/>
          </w:tcPr>
          <w:p w14:paraId="087683B2" w14:textId="4DFEA552" w:rsidR="00767044" w:rsidRPr="00F64D32" w:rsidRDefault="007A02BA" w:rsidP="00505BD4">
            <w:pPr>
              <w:pStyle w:val="Tablecondensed"/>
              <w:rPr>
                <w:color w:val="000000"/>
              </w:rPr>
            </w:pPr>
            <w:r>
              <w:lastRenderedPageBreak/>
              <w:t>Teacher comment</w:t>
            </w:r>
            <w:r w:rsidR="00767044" w:rsidRPr="00F64D32">
              <w:t>:</w:t>
            </w:r>
          </w:p>
        </w:tc>
      </w:tr>
    </w:tbl>
    <w:p w14:paraId="3EA037DF" w14:textId="29307196" w:rsidR="00767044" w:rsidRPr="00906804" w:rsidRDefault="00767044" w:rsidP="00505BD4">
      <w:pPr>
        <w:pStyle w:val="Heading3"/>
      </w:pPr>
      <w:bookmarkStart w:id="84" w:name="_Toc183614511"/>
      <w:bookmarkStart w:id="85" w:name="_Toc193292061"/>
      <w:bookmarkStart w:id="86" w:name="_Toc212215031"/>
      <w:r w:rsidRPr="00906804">
        <w:t>Have you completed the following activities for Step 4: Adapt?</w:t>
      </w:r>
      <w:bookmarkEnd w:id="84"/>
      <w:bookmarkEnd w:id="85"/>
      <w:bookmarkEnd w:id="86"/>
    </w:p>
    <w:tbl>
      <w:tblPr>
        <w:tblStyle w:val="VCAAclosedtable"/>
        <w:tblW w:w="0" w:type="auto"/>
        <w:jc w:val="center"/>
        <w:tblLook w:val="04A0" w:firstRow="1" w:lastRow="0" w:firstColumn="1" w:lastColumn="0" w:noHBand="0" w:noVBand="1"/>
      </w:tblPr>
      <w:tblGrid>
        <w:gridCol w:w="8770"/>
      </w:tblGrid>
      <w:tr w:rsidR="00767044" w14:paraId="55E206B8" w14:textId="77777777" w:rsidTr="00AC5CE3">
        <w:trPr>
          <w:cnfStyle w:val="100000000000" w:firstRow="1" w:lastRow="0" w:firstColumn="0" w:lastColumn="0" w:oddVBand="0" w:evenVBand="0" w:oddHBand="0" w:evenHBand="0" w:firstRowFirstColumn="0" w:firstRowLastColumn="0" w:lastRowFirstColumn="0" w:lastRowLastColumn="0"/>
          <w:jc w:val="center"/>
        </w:trPr>
        <w:tc>
          <w:tcPr>
            <w:tcW w:w="8770" w:type="dxa"/>
            <w:shd w:val="clear" w:color="auto" w:fill="0076A3"/>
          </w:tcPr>
          <w:p w14:paraId="238C3BE2" w14:textId="77777777" w:rsidR="00767044" w:rsidRDefault="00767044" w:rsidP="00505BD4">
            <w:pPr>
              <w:pStyle w:val="Tableheadingcondensed"/>
              <w:jc w:val="center"/>
              <w:rPr>
                <w:lang w:val="en-AU"/>
              </w:rPr>
            </w:pPr>
            <w:r w:rsidRPr="15C748AD">
              <w:rPr>
                <w:lang w:val="en-AU"/>
              </w:rPr>
              <w:t xml:space="preserve">Task </w:t>
            </w:r>
            <w:r>
              <w:rPr>
                <w:lang w:val="en-AU"/>
              </w:rPr>
              <w:t>c</w:t>
            </w:r>
            <w:r w:rsidRPr="15C748AD">
              <w:rPr>
                <w:lang w:val="en-AU"/>
              </w:rPr>
              <w:t>hecklist</w:t>
            </w:r>
          </w:p>
        </w:tc>
      </w:tr>
      <w:tr w:rsidR="00767044" w14:paraId="2CAD493E" w14:textId="77777777" w:rsidTr="00AC5CE3">
        <w:trPr>
          <w:cnfStyle w:val="000000100000" w:firstRow="0" w:lastRow="0" w:firstColumn="0" w:lastColumn="0" w:oddVBand="0" w:evenVBand="0" w:oddHBand="1" w:evenHBand="0" w:firstRowFirstColumn="0" w:firstRowLastColumn="0" w:lastRowFirstColumn="0" w:lastRowLastColumn="0"/>
          <w:trHeight w:val="300"/>
          <w:jc w:val="center"/>
        </w:trPr>
        <w:tc>
          <w:tcPr>
            <w:tcW w:w="8770" w:type="dxa"/>
            <w:shd w:val="clear" w:color="auto" w:fill="FFFFFF" w:themeFill="background1"/>
          </w:tcPr>
          <w:p w14:paraId="5B28B4D5" w14:textId="77777777" w:rsidR="00767044" w:rsidRPr="0082279F" w:rsidRDefault="00767044" w:rsidP="0082279F">
            <w:pPr>
              <w:pStyle w:val="Tablecondensed"/>
            </w:pPr>
            <w:r w:rsidRPr="0082279F">
              <w:t xml:space="preserve">Before moving onto Step 5: Reflect, students will have completed the following for Step 4: Adapt. </w:t>
            </w:r>
          </w:p>
          <w:p w14:paraId="43AE301D" w14:textId="77777777" w:rsidR="00767044" w:rsidRPr="0082279F" w:rsidRDefault="00DB0AC2" w:rsidP="0082279F">
            <w:pPr>
              <w:pStyle w:val="Tablecondensed"/>
            </w:pPr>
            <w:sdt>
              <w:sdtPr>
                <w:id w:val="-824350190"/>
                <w14:checkbox>
                  <w14:checked w14:val="0"/>
                  <w14:checkedState w14:val="2612" w14:font="MS Gothic"/>
                  <w14:uncheckedState w14:val="2610" w14:font="MS Gothic"/>
                </w14:checkbox>
              </w:sdtPr>
              <w:sdtEndPr/>
              <w:sdtContent>
                <w:r w:rsidR="00767044" w:rsidRPr="0082279F">
                  <w:rPr>
                    <w:rFonts w:ascii="Segoe UI Symbol" w:hAnsi="Segoe UI Symbol" w:cs="Segoe UI Symbol"/>
                  </w:rPr>
                  <w:t>☐</w:t>
                </w:r>
              </w:sdtContent>
            </w:sdt>
            <w:r w:rsidR="00767044" w:rsidRPr="0082279F">
              <w:t xml:space="preserve"> Activity 4.1 Project and skills reflection </w:t>
            </w:r>
          </w:p>
          <w:p w14:paraId="0C788F1F" w14:textId="77777777" w:rsidR="00767044" w:rsidRPr="0082279F" w:rsidRDefault="00DB0AC2" w:rsidP="0082279F">
            <w:pPr>
              <w:pStyle w:val="Tablecondensed"/>
            </w:pPr>
            <w:sdt>
              <w:sdtPr>
                <w:id w:val="-2110270220"/>
                <w14:checkbox>
                  <w14:checked w14:val="0"/>
                  <w14:checkedState w14:val="2612" w14:font="MS Gothic"/>
                  <w14:uncheckedState w14:val="2610" w14:font="MS Gothic"/>
                </w14:checkbox>
              </w:sdtPr>
              <w:sdtEndPr/>
              <w:sdtContent>
                <w:r w:rsidR="00767044" w:rsidRPr="0082279F">
                  <w:rPr>
                    <w:rFonts w:ascii="Segoe UI Symbol" w:hAnsi="Segoe UI Symbol" w:cs="Segoe UI Symbol"/>
                  </w:rPr>
                  <w:t>☐</w:t>
                </w:r>
              </w:sdtContent>
            </w:sdt>
            <w:r w:rsidR="00767044" w:rsidRPr="0082279F">
              <w:rPr>
                <w:rStyle w:val="contentcontrolboundarysink"/>
              </w:rPr>
              <w:t xml:space="preserve"> </w:t>
            </w:r>
            <w:r w:rsidR="00767044" w:rsidRPr="0082279F">
              <w:t xml:space="preserve">Activity 4.2 Numeracy – Evaluate and reflect </w:t>
            </w:r>
          </w:p>
          <w:p w14:paraId="08174FCA" w14:textId="77777777" w:rsidR="00767044" w:rsidRPr="0082279F" w:rsidRDefault="00DB0AC2" w:rsidP="0082279F">
            <w:pPr>
              <w:pStyle w:val="Tablecondensed"/>
            </w:pPr>
            <w:sdt>
              <w:sdtPr>
                <w:id w:val="-188766268"/>
                <w14:checkbox>
                  <w14:checked w14:val="0"/>
                  <w14:checkedState w14:val="2612" w14:font="MS Gothic"/>
                  <w14:uncheckedState w14:val="2610" w14:font="MS Gothic"/>
                </w14:checkbox>
              </w:sdtPr>
              <w:sdtEndPr/>
              <w:sdtContent>
                <w:r w:rsidR="00767044" w:rsidRPr="0082279F">
                  <w:rPr>
                    <w:rFonts w:ascii="Segoe UI Symbol" w:hAnsi="Segoe UI Symbol" w:cs="Segoe UI Symbol"/>
                  </w:rPr>
                  <w:t>☐</w:t>
                </w:r>
              </w:sdtContent>
            </w:sdt>
            <w:r w:rsidR="00767044" w:rsidRPr="0082279F">
              <w:rPr>
                <w:rStyle w:val="contentcontrolboundarysink"/>
              </w:rPr>
              <w:t xml:space="preserve"> </w:t>
            </w:r>
            <w:r w:rsidR="00767044" w:rsidRPr="0082279F">
              <w:t xml:space="preserve">Activity 4.3 Peer sharing </w:t>
            </w:r>
          </w:p>
          <w:p w14:paraId="58E6E35D" w14:textId="4B354DAB" w:rsidR="00767044" w:rsidRPr="00505BD4" w:rsidRDefault="00DB0AC2" w:rsidP="0082279F">
            <w:pPr>
              <w:pStyle w:val="Tablecondensed"/>
              <w:rPr>
                <w:lang w:eastAsia="en-AU"/>
              </w:rPr>
            </w:pPr>
            <w:sdt>
              <w:sdtPr>
                <w:id w:val="1732661899"/>
                <w14:checkbox>
                  <w14:checked w14:val="0"/>
                  <w14:checkedState w14:val="2612" w14:font="MS Gothic"/>
                  <w14:uncheckedState w14:val="2610" w14:font="MS Gothic"/>
                </w14:checkbox>
              </w:sdtPr>
              <w:sdtEndPr/>
              <w:sdtContent>
                <w:r w:rsidR="00767044" w:rsidRPr="0082279F">
                  <w:rPr>
                    <w:rFonts w:ascii="Segoe UI Symbol" w:hAnsi="Segoe UI Symbol" w:cs="Segoe UI Symbol"/>
                  </w:rPr>
                  <w:t>☐</w:t>
                </w:r>
              </w:sdtContent>
            </w:sdt>
            <w:r w:rsidR="00767044" w:rsidRPr="0082279F">
              <w:rPr>
                <w:rStyle w:val="contentcontrolboundarysink"/>
              </w:rPr>
              <w:t xml:space="preserve"> </w:t>
            </w:r>
            <w:r w:rsidR="00767044" w:rsidRPr="0082279F">
              <w:t>Activity 4.4 Teacher check in and feedback</w:t>
            </w:r>
          </w:p>
        </w:tc>
      </w:tr>
    </w:tbl>
    <w:p w14:paraId="25A31FC8" w14:textId="56F18517" w:rsidR="00767044" w:rsidRPr="004A36D2" w:rsidRDefault="00767044" w:rsidP="00505BD4">
      <w:pPr>
        <w:pStyle w:val="Heading1"/>
      </w:pPr>
      <w:bookmarkStart w:id="87" w:name="_Toc211332729"/>
      <w:bookmarkStart w:id="88" w:name="_Toc212215032"/>
      <w:bookmarkStart w:id="89" w:name="_Hlk199936144"/>
      <w:bookmarkEnd w:id="82"/>
      <w:r w:rsidRPr="00711D9D">
        <w:t>Step 5: Reflect</w:t>
      </w:r>
      <w:bookmarkEnd w:id="87"/>
      <w:bookmarkEnd w:id="88"/>
    </w:p>
    <w:tbl>
      <w:tblPr>
        <w:tblStyle w:val="VCAAclosedtable"/>
        <w:tblW w:w="0" w:type="auto"/>
        <w:jc w:val="center"/>
        <w:tblLook w:val="04A0" w:firstRow="1" w:lastRow="0" w:firstColumn="1" w:lastColumn="0" w:noHBand="0" w:noVBand="1"/>
      </w:tblPr>
      <w:tblGrid>
        <w:gridCol w:w="8770"/>
      </w:tblGrid>
      <w:tr w:rsidR="00767044" w14:paraId="6FD0A651" w14:textId="77777777" w:rsidTr="00AC5CE3">
        <w:trPr>
          <w:cnfStyle w:val="100000000000" w:firstRow="1" w:lastRow="0" w:firstColumn="0" w:lastColumn="0" w:oddVBand="0" w:evenVBand="0" w:oddHBand="0" w:evenHBand="0" w:firstRowFirstColumn="0" w:firstRowLastColumn="0" w:lastRowFirstColumn="0" w:lastRowLastColumn="0"/>
          <w:jc w:val="center"/>
        </w:trPr>
        <w:tc>
          <w:tcPr>
            <w:tcW w:w="8770" w:type="dxa"/>
            <w:shd w:val="clear" w:color="auto" w:fill="0076A3"/>
          </w:tcPr>
          <w:p w14:paraId="7E070ED3" w14:textId="77777777" w:rsidR="00767044" w:rsidRDefault="00767044" w:rsidP="00AC5CE3">
            <w:pPr>
              <w:pStyle w:val="VCAAtableheadingnarrow"/>
              <w:spacing w:line="240" w:lineRule="auto"/>
              <w:jc w:val="center"/>
              <w:rPr>
                <w:rFonts w:eastAsia="Arial Narrow" w:cs="Arial Narrow"/>
                <w:szCs w:val="22"/>
                <w:lang w:val="en-AU"/>
              </w:rPr>
            </w:pPr>
            <w:r w:rsidRPr="695DF97E">
              <w:rPr>
                <w:rFonts w:eastAsia="Arial Narrow" w:cs="Arial Narrow"/>
                <w:szCs w:val="22"/>
                <w:lang w:val="en-AU"/>
              </w:rPr>
              <w:t xml:space="preserve">Task </w:t>
            </w:r>
            <w:r>
              <w:rPr>
                <w:rFonts w:eastAsia="Arial Narrow" w:cs="Arial Narrow"/>
                <w:szCs w:val="22"/>
                <w:lang w:val="en-AU"/>
              </w:rPr>
              <w:t>c</w:t>
            </w:r>
            <w:r w:rsidRPr="695DF97E">
              <w:rPr>
                <w:rFonts w:eastAsia="Arial Narrow" w:cs="Arial Narrow"/>
                <w:szCs w:val="22"/>
                <w:lang w:val="en-AU"/>
              </w:rPr>
              <w:t>hecklist</w:t>
            </w:r>
          </w:p>
        </w:tc>
      </w:tr>
      <w:tr w:rsidR="00767044" w14:paraId="59C87661" w14:textId="77777777" w:rsidTr="00AC5CE3">
        <w:trPr>
          <w:cnfStyle w:val="000000100000" w:firstRow="0" w:lastRow="0" w:firstColumn="0" w:lastColumn="0" w:oddVBand="0" w:evenVBand="0" w:oddHBand="1" w:evenHBand="0" w:firstRowFirstColumn="0" w:firstRowLastColumn="0" w:lastRowFirstColumn="0" w:lastRowLastColumn="0"/>
          <w:trHeight w:val="1127"/>
          <w:jc w:val="center"/>
        </w:trPr>
        <w:tc>
          <w:tcPr>
            <w:tcW w:w="8770" w:type="dxa"/>
          </w:tcPr>
          <w:p w14:paraId="32896065" w14:textId="77777777" w:rsidR="00767044" w:rsidRDefault="00767044" w:rsidP="00AC5CE3"/>
          <w:tbl>
            <w:tblPr>
              <w:tblStyle w:val="TableGrid"/>
              <w:tblW w:w="836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788"/>
              <w:gridCol w:w="2788"/>
              <w:gridCol w:w="2788"/>
            </w:tblGrid>
            <w:tr w:rsidR="00767044" w:rsidRPr="000B19E6" w14:paraId="2D3B1DF2" w14:textId="77777777" w:rsidTr="00AC5CE3">
              <w:trPr>
                <w:trHeight w:val="691"/>
              </w:trPr>
              <w:tc>
                <w:tcPr>
                  <w:tcW w:w="2788" w:type="dxa"/>
                </w:tcPr>
                <w:p w14:paraId="55815E4D" w14:textId="735B0DCB" w:rsidR="00767044" w:rsidRPr="0082279F" w:rsidRDefault="0082279F" w:rsidP="0082279F">
                  <w:pPr>
                    <w:jc w:val="center"/>
                    <w:rPr>
                      <w:rFonts w:ascii="Arial Narrow" w:hAnsi="Arial Narrow" w:cs="Arial"/>
                      <w:b/>
                      <w:bCs/>
                    </w:rPr>
                  </w:pPr>
                  <w:bookmarkStart w:id="90" w:name="_Hlk183612839"/>
                  <w:r w:rsidRPr="00F85FCA">
                    <w:rPr>
                      <w:noProof/>
                    </w:rPr>
                    <w:drawing>
                      <wp:inline distT="0" distB="0" distL="0" distR="0" wp14:anchorId="072D25A0" wp14:editId="6A092EC8">
                        <wp:extent cx="272090" cy="252000"/>
                        <wp:effectExtent l="0" t="0" r="0" b="2540"/>
                        <wp:docPr id="525615837"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p>
              </w:tc>
              <w:tc>
                <w:tcPr>
                  <w:tcW w:w="2788" w:type="dxa"/>
                </w:tcPr>
                <w:p w14:paraId="5F0B96FF" w14:textId="096DAFED" w:rsidR="00767044" w:rsidRPr="00496211" w:rsidRDefault="00540941" w:rsidP="00AC5CE3">
                  <w:pPr>
                    <w:jc w:val="center"/>
                    <w:rPr>
                      <w:rFonts w:ascii="Arial Narrow" w:hAnsi="Arial Narrow"/>
                      <w:lang w:val="en-AU" w:eastAsia="en-AU"/>
                    </w:rPr>
                  </w:pPr>
                  <w:r>
                    <w:rPr>
                      <w:noProof/>
                    </w:rPr>
                    <w:drawing>
                      <wp:inline distT="0" distB="0" distL="0" distR="0" wp14:anchorId="5002BEE2" wp14:editId="1461CF41">
                        <wp:extent cx="252000" cy="322254"/>
                        <wp:effectExtent l="0" t="0" r="2540" b="0"/>
                        <wp:docPr id="1071771528"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p>
              </w:tc>
              <w:tc>
                <w:tcPr>
                  <w:tcW w:w="2788" w:type="dxa"/>
                </w:tcPr>
                <w:p w14:paraId="5AACAB79" w14:textId="055B2978" w:rsidR="00767044" w:rsidRPr="00496211" w:rsidRDefault="00E56863" w:rsidP="00AC5CE3">
                  <w:pPr>
                    <w:jc w:val="center"/>
                    <w:rPr>
                      <w:rFonts w:ascii="Arial Narrow" w:hAnsi="Arial Narrow"/>
                      <w:lang w:val="en-AU" w:eastAsia="en-AU"/>
                    </w:rPr>
                  </w:pPr>
                  <w:r>
                    <w:rPr>
                      <w:noProof/>
                    </w:rPr>
                    <w:drawing>
                      <wp:inline distT="0" distB="0" distL="0" distR="0" wp14:anchorId="15528AC8" wp14:editId="1AA2D840">
                        <wp:extent cx="223768" cy="252000"/>
                        <wp:effectExtent l="0" t="0" r="5080" b="2540"/>
                        <wp:docPr id="579264532"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32"/>
                                <a:stretch>
                                  <a:fillRect/>
                                </a:stretch>
                              </pic:blipFill>
                              <pic:spPr>
                                <a:xfrm>
                                  <a:off x="0" y="0"/>
                                  <a:ext cx="223768" cy="252000"/>
                                </a:xfrm>
                                <a:prstGeom prst="rect">
                                  <a:avLst/>
                                </a:prstGeom>
                              </pic:spPr>
                            </pic:pic>
                          </a:graphicData>
                        </a:graphic>
                      </wp:inline>
                    </w:drawing>
                  </w:r>
                </w:p>
              </w:tc>
            </w:tr>
            <w:tr w:rsidR="00767044" w:rsidRPr="0020560A" w14:paraId="49C1ECA8" w14:textId="77777777" w:rsidTr="0082279F">
              <w:trPr>
                <w:trHeight w:val="510"/>
              </w:trPr>
              <w:tc>
                <w:tcPr>
                  <w:tcW w:w="2788" w:type="dxa"/>
                </w:tcPr>
                <w:p w14:paraId="4FF89059" w14:textId="77777777" w:rsidR="00767044" w:rsidRPr="0082279F" w:rsidRDefault="00767044" w:rsidP="0082279F">
                  <w:pPr>
                    <w:pStyle w:val="TablecondensedBold"/>
                    <w:jc w:val="center"/>
                  </w:pPr>
                  <w:r w:rsidRPr="0082279F">
                    <w:t>Group work</w:t>
                  </w:r>
                </w:p>
              </w:tc>
              <w:tc>
                <w:tcPr>
                  <w:tcW w:w="2788" w:type="dxa"/>
                </w:tcPr>
                <w:p w14:paraId="0DC69275" w14:textId="77777777" w:rsidR="00767044" w:rsidRPr="0082279F" w:rsidRDefault="00767044" w:rsidP="0082279F">
                  <w:pPr>
                    <w:pStyle w:val="TablecondensedBold"/>
                    <w:jc w:val="center"/>
                  </w:pPr>
                  <w:r w:rsidRPr="0082279F">
                    <w:t>Individual work</w:t>
                  </w:r>
                </w:p>
                <w:p w14:paraId="15ED4A1B" w14:textId="77777777" w:rsidR="00767044" w:rsidRPr="0082279F" w:rsidRDefault="00767044" w:rsidP="0082279F">
                  <w:pPr>
                    <w:pStyle w:val="TablecondensedBold"/>
                    <w:jc w:val="center"/>
                  </w:pPr>
                </w:p>
              </w:tc>
              <w:tc>
                <w:tcPr>
                  <w:tcW w:w="2788" w:type="dxa"/>
                </w:tcPr>
                <w:p w14:paraId="4B4098BE" w14:textId="77777777" w:rsidR="00767044" w:rsidRPr="0082279F" w:rsidRDefault="00767044" w:rsidP="0082279F">
                  <w:pPr>
                    <w:pStyle w:val="TablecondensedBold"/>
                    <w:jc w:val="center"/>
                  </w:pPr>
                  <w:r w:rsidRPr="0082279F">
                    <w:t>Peer work</w:t>
                  </w:r>
                </w:p>
                <w:p w14:paraId="08308DF0" w14:textId="77777777" w:rsidR="00767044" w:rsidRPr="0082279F" w:rsidRDefault="00767044" w:rsidP="0082279F">
                  <w:pPr>
                    <w:pStyle w:val="TablecondensedBold"/>
                    <w:jc w:val="center"/>
                  </w:pPr>
                </w:p>
              </w:tc>
            </w:tr>
            <w:bookmarkEnd w:id="90"/>
          </w:tbl>
          <w:p w14:paraId="2FA0B2E9" w14:textId="77777777" w:rsidR="00767044" w:rsidRDefault="00767044" w:rsidP="00AC5CE3">
            <w:pPr>
              <w:rPr>
                <w:rFonts w:eastAsia="Arial Narrow" w:cs="Arial Narrow"/>
                <w:lang w:val="en-AU" w:eastAsia="en-AU"/>
              </w:rPr>
            </w:pPr>
          </w:p>
          <w:p w14:paraId="42FC723B" w14:textId="77777777" w:rsidR="00767044" w:rsidRPr="00492FFC" w:rsidRDefault="00767044" w:rsidP="0082279F">
            <w:pPr>
              <w:pStyle w:val="Tablecondensed"/>
              <w:rPr>
                <w:lang w:eastAsia="en-AU"/>
              </w:rPr>
            </w:pPr>
            <w:r w:rsidRPr="00492FFC">
              <w:rPr>
                <w:lang w:eastAsia="en-AU"/>
              </w:rPr>
              <w:t>Students will complete the following for Step 5</w:t>
            </w:r>
            <w:r>
              <w:rPr>
                <w:lang w:eastAsia="en-AU"/>
              </w:rPr>
              <w:t>:</w:t>
            </w:r>
            <w:r w:rsidRPr="00492FFC">
              <w:rPr>
                <w:lang w:eastAsia="en-AU"/>
              </w:rPr>
              <w:t xml:space="preserve"> Reflect. </w:t>
            </w:r>
          </w:p>
          <w:p w14:paraId="69B71640" w14:textId="77777777" w:rsidR="00767044" w:rsidRDefault="00DB0AC2" w:rsidP="0082279F">
            <w:pPr>
              <w:pStyle w:val="Tablecondensed"/>
              <w:rPr>
                <w:lang w:eastAsia="en-AU"/>
              </w:rPr>
            </w:pPr>
            <w:sdt>
              <w:sdtPr>
                <w:rPr>
                  <w:shd w:val="clear" w:color="auto" w:fill="E6E6E6"/>
                  <w:lang w:eastAsia="en-AU"/>
                </w:rPr>
                <w:id w:val="-2011982557"/>
                <w14:checkbox>
                  <w14:checked w14:val="0"/>
                  <w14:checkedState w14:val="2612" w14:font="MS Gothic"/>
                  <w14:uncheckedState w14:val="2610" w14:font="MS Gothic"/>
                </w14:checkbox>
              </w:sdtPr>
              <w:sdtEndPr/>
              <w:sdtContent>
                <w:r w:rsidR="00767044" w:rsidRPr="00492FFC">
                  <w:rPr>
                    <w:rFonts w:ascii="MS Gothic" w:eastAsia="MS Gothic" w:hAnsi="MS Gothic"/>
                    <w:lang w:eastAsia="en-AU"/>
                  </w:rPr>
                  <w:t>☐</w:t>
                </w:r>
              </w:sdtContent>
            </w:sdt>
            <w:r w:rsidR="00767044" w:rsidRPr="00492FFC">
              <w:rPr>
                <w:rFonts w:eastAsia="Times New Roman"/>
                <w:lang w:eastAsia="en-AU"/>
              </w:rPr>
              <w:t xml:space="preserve"> </w:t>
            </w:r>
            <w:r w:rsidR="00767044" w:rsidRPr="00492FFC">
              <w:rPr>
                <w:lang w:eastAsia="en-AU"/>
              </w:rPr>
              <w:t>Activity 5.</w:t>
            </w:r>
            <w:r w:rsidR="00767044">
              <w:rPr>
                <w:lang w:eastAsia="en-AU"/>
              </w:rPr>
              <w:t>1</w:t>
            </w:r>
            <w:r w:rsidR="00767044" w:rsidRPr="00492FFC">
              <w:rPr>
                <w:lang w:eastAsia="en-AU"/>
              </w:rPr>
              <w:t xml:space="preserve"> </w:t>
            </w:r>
            <w:r w:rsidR="00767044">
              <w:rPr>
                <w:lang w:eastAsia="en-AU"/>
              </w:rPr>
              <w:t>Cluster map</w:t>
            </w:r>
          </w:p>
          <w:p w14:paraId="2FDD86C5" w14:textId="77777777" w:rsidR="00767044" w:rsidRDefault="00DB0AC2" w:rsidP="0082279F">
            <w:pPr>
              <w:pStyle w:val="Tablecondensed"/>
              <w:rPr>
                <w:lang w:eastAsia="en-AU"/>
              </w:rPr>
            </w:pPr>
            <w:sdt>
              <w:sdtPr>
                <w:rPr>
                  <w:shd w:val="clear" w:color="auto" w:fill="E6E6E6"/>
                  <w:lang w:eastAsia="en-AU"/>
                </w:rPr>
                <w:id w:val="-202181746"/>
                <w14:checkbox>
                  <w14:checked w14:val="0"/>
                  <w14:checkedState w14:val="2612" w14:font="MS Gothic"/>
                  <w14:uncheckedState w14:val="2610" w14:font="MS Gothic"/>
                </w14:checkbox>
              </w:sdtPr>
              <w:sdtEndPr/>
              <w:sdtContent>
                <w:r w:rsidR="00767044" w:rsidRPr="00492FFC">
                  <w:rPr>
                    <w:rFonts w:ascii="MS Gothic" w:eastAsia="MS Gothic" w:hAnsi="MS Gothic"/>
                    <w:lang w:eastAsia="en-AU"/>
                  </w:rPr>
                  <w:t>☐</w:t>
                </w:r>
              </w:sdtContent>
            </w:sdt>
            <w:r w:rsidR="00767044" w:rsidRPr="00492FFC">
              <w:rPr>
                <w:rFonts w:eastAsia="Times New Roman"/>
                <w:lang w:eastAsia="en-AU"/>
              </w:rPr>
              <w:t xml:space="preserve"> </w:t>
            </w:r>
            <w:r w:rsidR="00767044" w:rsidRPr="00492FFC">
              <w:rPr>
                <w:lang w:eastAsia="en-AU"/>
              </w:rPr>
              <w:t>Activity 5.</w:t>
            </w:r>
            <w:r w:rsidR="00767044">
              <w:rPr>
                <w:lang w:eastAsia="en-AU"/>
              </w:rPr>
              <w:t xml:space="preserve">2 Mathematics problem-solving cycle and interview </w:t>
            </w:r>
          </w:p>
          <w:p w14:paraId="6087EE29" w14:textId="77777777" w:rsidR="00767044" w:rsidRPr="006E5B19" w:rsidRDefault="00767044" w:rsidP="00AC5CE3">
            <w:pPr>
              <w:ind w:left="90"/>
              <w:textAlignment w:val="top"/>
              <w:rPr>
                <w:rFonts w:ascii="Arial Narrow" w:eastAsia="Arial Narrow" w:hAnsi="Arial Narrow" w:cs="Arial Narrow"/>
                <w:color w:val="000000"/>
                <w:lang w:eastAsia="en-AU"/>
              </w:rPr>
            </w:pPr>
          </w:p>
        </w:tc>
      </w:tr>
    </w:tbl>
    <w:p w14:paraId="10B81A15" w14:textId="2341B538" w:rsidR="00767044" w:rsidRPr="00906804" w:rsidRDefault="00767044" w:rsidP="00DA2EA0">
      <w:pPr>
        <w:pStyle w:val="Heading2"/>
      </w:pPr>
      <w:bookmarkStart w:id="91" w:name="_Toc211332730"/>
      <w:bookmarkStart w:id="92" w:name="_Toc212215033"/>
      <w:r w:rsidRPr="00906804">
        <w:t>Activity 5.1 Cluster map</w:t>
      </w:r>
      <w:bookmarkEnd w:id="91"/>
      <w:bookmarkEnd w:id="92"/>
    </w:p>
    <w:p w14:paraId="01CD47D0" w14:textId="1C2A4725" w:rsidR="00767044" w:rsidRPr="00123B6C" w:rsidRDefault="00EA6126" w:rsidP="00DA2EA0">
      <w:pPr>
        <w:pStyle w:val="BodyText"/>
      </w:pPr>
      <w:r w:rsidRPr="0082279F">
        <w:rPr>
          <w:noProof/>
        </w:rPr>
        <w:drawing>
          <wp:inline distT="0" distB="0" distL="0" distR="0" wp14:anchorId="03E075DC" wp14:editId="55162EB8">
            <wp:extent cx="286938" cy="252000"/>
            <wp:effectExtent l="0" t="0" r="5715" b="2540"/>
            <wp:docPr id="716543556"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82279F">
        <w:t xml:space="preserve"> </w:t>
      </w:r>
      <w:r w:rsidR="000614CB" w:rsidRPr="0082279F">
        <w:rPr>
          <w:noProof/>
        </w:rPr>
        <w:drawing>
          <wp:inline distT="0" distB="0" distL="0" distR="0" wp14:anchorId="52997AE2" wp14:editId="650C1E9E">
            <wp:extent cx="239882" cy="252000"/>
            <wp:effectExtent l="0" t="0" r="1905" b="2540"/>
            <wp:docPr id="875447892"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767044" w:rsidRPr="0082279F">
        <w:t xml:space="preserve"> </w:t>
      </w:r>
      <w:r w:rsidR="0019162D" w:rsidRPr="0082279F">
        <w:rPr>
          <w:noProof/>
        </w:rPr>
        <w:drawing>
          <wp:inline distT="0" distB="0" distL="0" distR="0" wp14:anchorId="1F836150" wp14:editId="0E3902F9">
            <wp:extent cx="286094" cy="252000"/>
            <wp:effectExtent l="0" t="0" r="0" b="2540"/>
            <wp:docPr id="232837537"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82279F">
        <w:t xml:space="preserve"> </w:t>
      </w:r>
      <w:r w:rsidR="00540941" w:rsidRPr="0082279F">
        <w:rPr>
          <w:noProof/>
        </w:rPr>
        <w:drawing>
          <wp:inline distT="0" distB="0" distL="0" distR="0" wp14:anchorId="1CF8086C" wp14:editId="7267D0A0">
            <wp:extent cx="252000" cy="322254"/>
            <wp:effectExtent l="0" t="0" r="2540" b="0"/>
            <wp:docPr id="434129606"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767044" w:rsidRPr="0082279F">
        <w:t xml:space="preserve"> </w:t>
      </w:r>
      <w:r w:rsidR="00767044" w:rsidRPr="0082279F">
        <w:rPr>
          <w:rStyle w:val="Bold"/>
        </w:rPr>
        <w:t>Part 1:</w:t>
      </w:r>
      <w:r w:rsidR="00767044" w:rsidRPr="0082279F">
        <w:t xml:space="preserve"> Complete</w:t>
      </w:r>
      <w:r w:rsidR="00767044" w:rsidRPr="00224346">
        <w:t xml:space="preserve"> the concept map below by reflecting on </w:t>
      </w:r>
      <w:r w:rsidR="00767044">
        <w:t xml:space="preserve">the four most important actions/steps you completed that helped to achieve your project goal or aim. </w:t>
      </w:r>
    </w:p>
    <w:p w14:paraId="3B48A22C" w14:textId="77777777" w:rsidR="00767044" w:rsidRPr="003557DC" w:rsidRDefault="00767044" w:rsidP="00767044">
      <w:pPr>
        <w:spacing w:line="240" w:lineRule="auto"/>
        <w:rPr>
          <w:rFonts w:ascii="Arial" w:eastAsia="Arial" w:hAnsi="Arial" w:cs="Arial"/>
        </w:rPr>
      </w:pPr>
      <w:r>
        <w:rPr>
          <w:rFonts w:ascii="Arial" w:eastAsia="Arial" w:hAnsi="Arial" w:cs="Arial"/>
          <w:noProof/>
        </w:rPr>
        <w:lastRenderedPageBreak/>
        <mc:AlternateContent>
          <mc:Choice Requires="wpc">
            <w:drawing>
              <wp:inline distT="0" distB="0" distL="0" distR="0" wp14:anchorId="085329AD" wp14:editId="62EA6BC2">
                <wp:extent cx="5689600" cy="3028315"/>
                <wp:effectExtent l="0" t="0" r="0" b="6985"/>
                <wp:docPr id="539545905" name="Canvas 7" descr="A brainstorming template. At the centre in an oval is the phrase 'actions/steps' and a number of other ovals connecting back to it. These are blank for students to  fill with their brainstormed ideas."/>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prstClr val="white"/>
                        </a:solidFill>
                      </wpc:bg>
                      <wpc:whole/>
                      <wps:wsp>
                        <wps:cNvPr id="167219174" name="Flowchart: Connector 167219174"/>
                        <wps:cNvSpPr/>
                        <wps:spPr>
                          <a:xfrm>
                            <a:off x="2120895" y="1199703"/>
                            <a:ext cx="1075368" cy="914399"/>
                          </a:xfrm>
                          <a:prstGeom prst="flowChartConnector">
                            <a:avLst/>
                          </a:prstGeom>
                          <a:solidFill>
                            <a:srgbClr val="00573F"/>
                          </a:solidFill>
                          <a:ln w="19050">
                            <a:solidFill>
                              <a:srgbClr val="00573F"/>
                            </a:solidFill>
                          </a:ln>
                        </wps:spPr>
                        <wps:style>
                          <a:lnRef idx="2">
                            <a:schemeClr val="dk1"/>
                          </a:lnRef>
                          <a:fillRef idx="1">
                            <a:schemeClr val="lt1"/>
                          </a:fillRef>
                          <a:effectRef idx="0">
                            <a:schemeClr val="dk1"/>
                          </a:effectRef>
                          <a:fontRef idx="minor">
                            <a:schemeClr val="dk1"/>
                          </a:fontRef>
                        </wps:style>
                        <wps:txbx>
                          <w:txbxContent>
                            <w:p w14:paraId="76D57BAF" w14:textId="77777777" w:rsidR="00767044" w:rsidRPr="004A7333" w:rsidRDefault="00767044" w:rsidP="00767044">
                              <w:pPr>
                                <w:shd w:val="clear" w:color="auto" w:fill="00573F"/>
                                <w:jc w:val="center"/>
                                <w:rPr>
                                  <w:rFonts w:ascii="Arial Narrow" w:hAnsi="Arial Narrow"/>
                                  <w:color w:val="FFFFFF" w:themeColor="background1"/>
                                  <w:lang w:val="en-AU"/>
                                </w:rPr>
                              </w:pPr>
                              <w:r>
                                <w:rPr>
                                  <w:rFonts w:ascii="Arial Narrow" w:hAnsi="Arial Narrow"/>
                                  <w:color w:val="FFFFFF" w:themeColor="background1"/>
                                  <w:lang w:val="en-AU"/>
                                </w:rPr>
                                <w:t xml:space="preserve">Actions / Steps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89457251" name="Oval 689457251"/>
                        <wps:cNvSpPr/>
                        <wps:spPr>
                          <a:xfrm>
                            <a:off x="3094216" y="92227"/>
                            <a:ext cx="2121521" cy="1092845"/>
                          </a:xfrm>
                          <a:prstGeom prst="ellipse">
                            <a:avLst/>
                          </a:prstGeom>
                          <a:ln w="19050">
                            <a:solidFill>
                              <a:srgbClr val="C60070"/>
                            </a:solidFill>
                          </a:ln>
                        </wps:spPr>
                        <wps:style>
                          <a:lnRef idx="2">
                            <a:schemeClr val="dk1"/>
                          </a:lnRef>
                          <a:fillRef idx="1">
                            <a:schemeClr val="lt1"/>
                          </a:fillRef>
                          <a:effectRef idx="0">
                            <a:schemeClr val="dk1"/>
                          </a:effectRef>
                          <a:fontRef idx="minor">
                            <a:schemeClr val="dk1"/>
                          </a:fontRef>
                        </wps:style>
                        <wps:txbx>
                          <w:txbxContent>
                            <w:p w14:paraId="786136A4"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840045346" name="Oval 1840045346"/>
                        <wps:cNvSpPr/>
                        <wps:spPr>
                          <a:xfrm>
                            <a:off x="414086" y="41021"/>
                            <a:ext cx="2120900" cy="1092835"/>
                          </a:xfrm>
                          <a:prstGeom prst="ellipse">
                            <a:avLst/>
                          </a:prstGeom>
                          <a:ln w="19050">
                            <a:solidFill>
                              <a:srgbClr val="7F3F98"/>
                            </a:solidFill>
                          </a:ln>
                        </wps:spPr>
                        <wps:style>
                          <a:lnRef idx="2">
                            <a:schemeClr val="dk1"/>
                          </a:lnRef>
                          <a:fillRef idx="1">
                            <a:schemeClr val="lt1"/>
                          </a:fillRef>
                          <a:effectRef idx="0">
                            <a:schemeClr val="dk1"/>
                          </a:effectRef>
                          <a:fontRef idx="minor">
                            <a:schemeClr val="dk1"/>
                          </a:fontRef>
                        </wps:style>
                        <wps:txbx>
                          <w:txbxContent>
                            <w:p w14:paraId="1EB7D8B3"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00819261" name="Oval 1500819261"/>
                        <wps:cNvSpPr/>
                        <wps:spPr>
                          <a:xfrm>
                            <a:off x="0" y="1935657"/>
                            <a:ext cx="2120900" cy="1092835"/>
                          </a:xfrm>
                          <a:prstGeom prst="ellipse">
                            <a:avLst/>
                          </a:prstGeom>
                          <a:ln w="12700">
                            <a:solidFill>
                              <a:srgbClr val="C60070"/>
                            </a:solidFill>
                          </a:ln>
                        </wps:spPr>
                        <wps:style>
                          <a:lnRef idx="2">
                            <a:schemeClr val="dk1"/>
                          </a:lnRef>
                          <a:fillRef idx="1">
                            <a:schemeClr val="lt1"/>
                          </a:fillRef>
                          <a:effectRef idx="0">
                            <a:schemeClr val="dk1"/>
                          </a:effectRef>
                          <a:fontRef idx="minor">
                            <a:schemeClr val="dk1"/>
                          </a:fontRef>
                        </wps:style>
                        <wps:txbx>
                          <w:txbxContent>
                            <w:p w14:paraId="5897BC5E"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7327574" name="Oval 107327574"/>
                        <wps:cNvSpPr/>
                        <wps:spPr>
                          <a:xfrm>
                            <a:off x="3094209" y="1924694"/>
                            <a:ext cx="2120900" cy="1092835"/>
                          </a:xfrm>
                          <a:prstGeom prst="ellipse">
                            <a:avLst/>
                          </a:prstGeom>
                          <a:ln w="19050">
                            <a:solidFill>
                              <a:srgbClr val="7F3F98"/>
                            </a:solidFill>
                          </a:ln>
                        </wps:spPr>
                        <wps:style>
                          <a:lnRef idx="2">
                            <a:schemeClr val="dk1"/>
                          </a:lnRef>
                          <a:fillRef idx="1">
                            <a:schemeClr val="lt1"/>
                          </a:fillRef>
                          <a:effectRef idx="0">
                            <a:schemeClr val="dk1"/>
                          </a:effectRef>
                          <a:fontRef idx="minor">
                            <a:schemeClr val="dk1"/>
                          </a:fontRef>
                        </wps:style>
                        <wps:txbx>
                          <w:txbxContent>
                            <w:p w14:paraId="4F9D2577"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78415421" name="Straight Connector 378415421"/>
                        <wps:cNvCnPr>
                          <a:endCxn id="167219174" idx="1"/>
                        </wps:cNvCnPr>
                        <wps:spPr>
                          <a:xfrm>
                            <a:off x="2011680" y="1068028"/>
                            <a:ext cx="266658" cy="265586"/>
                          </a:xfrm>
                          <a:prstGeom prst="line">
                            <a:avLst/>
                          </a:prstGeom>
                        </wps:spPr>
                        <wps:style>
                          <a:lnRef idx="1">
                            <a:schemeClr val="dk1"/>
                          </a:lnRef>
                          <a:fillRef idx="0">
                            <a:schemeClr val="dk1"/>
                          </a:fillRef>
                          <a:effectRef idx="0">
                            <a:schemeClr val="dk1"/>
                          </a:effectRef>
                          <a:fontRef idx="minor">
                            <a:schemeClr val="tx1"/>
                          </a:fontRef>
                        </wps:style>
                        <wps:bodyPr/>
                      </wps:wsp>
                      <wps:wsp>
                        <wps:cNvPr id="616248685" name="Straight Connector 616248685"/>
                        <wps:cNvCnPr>
                          <a:stCxn id="167219174" idx="7"/>
                          <a:endCxn id="689457251" idx="3"/>
                        </wps:cNvCnPr>
                        <wps:spPr>
                          <a:xfrm flipV="1">
                            <a:off x="3038779" y="1025029"/>
                            <a:ext cx="366127" cy="308585"/>
                          </a:xfrm>
                          <a:prstGeom prst="line">
                            <a:avLst/>
                          </a:prstGeom>
                        </wps:spPr>
                        <wps:style>
                          <a:lnRef idx="1">
                            <a:schemeClr val="dk1"/>
                          </a:lnRef>
                          <a:fillRef idx="0">
                            <a:schemeClr val="dk1"/>
                          </a:fillRef>
                          <a:effectRef idx="0">
                            <a:schemeClr val="dk1"/>
                          </a:effectRef>
                          <a:fontRef idx="minor">
                            <a:schemeClr val="tx1"/>
                          </a:fontRef>
                        </wps:style>
                        <wps:bodyPr/>
                      </wps:wsp>
                      <wps:wsp>
                        <wps:cNvPr id="108610998" name="Straight Connector 108610998"/>
                        <wps:cNvCnPr>
                          <a:stCxn id="167219174" idx="5"/>
                        </wps:cNvCnPr>
                        <wps:spPr>
                          <a:xfrm>
                            <a:off x="3038725" y="1980191"/>
                            <a:ext cx="223855" cy="170487"/>
                          </a:xfrm>
                          <a:prstGeom prst="line">
                            <a:avLst/>
                          </a:prstGeom>
                        </wps:spPr>
                        <wps:style>
                          <a:lnRef idx="1">
                            <a:schemeClr val="dk1"/>
                          </a:lnRef>
                          <a:fillRef idx="0">
                            <a:schemeClr val="dk1"/>
                          </a:fillRef>
                          <a:effectRef idx="0">
                            <a:schemeClr val="dk1"/>
                          </a:effectRef>
                          <a:fontRef idx="minor">
                            <a:schemeClr val="tx1"/>
                          </a:fontRef>
                        </wps:style>
                        <wps:bodyPr/>
                      </wps:wsp>
                      <wps:wsp>
                        <wps:cNvPr id="1797590474" name="Straight Connector 1797590474"/>
                        <wps:cNvCnPr>
                          <a:endCxn id="167219174" idx="3"/>
                        </wps:cNvCnPr>
                        <wps:spPr>
                          <a:xfrm flipV="1">
                            <a:off x="1975104" y="1980191"/>
                            <a:ext cx="303234" cy="236324"/>
                          </a:xfrm>
                          <a:prstGeom prst="line">
                            <a:avLst/>
                          </a:prstGeom>
                        </wps:spPr>
                        <wps:style>
                          <a:lnRef idx="1">
                            <a:schemeClr val="dk1"/>
                          </a:lnRef>
                          <a:fillRef idx="0">
                            <a:schemeClr val="dk1"/>
                          </a:fillRef>
                          <a:effectRef idx="0">
                            <a:schemeClr val="dk1"/>
                          </a:effectRef>
                          <a:fontRef idx="minor">
                            <a:schemeClr val="tx1"/>
                          </a:fontRef>
                        </wps:style>
                        <wps:bodyPr/>
                      </wps:wsp>
                    </wpc:wpc>
                  </a:graphicData>
                </a:graphic>
              </wp:inline>
            </w:drawing>
          </mc:Choice>
          <mc:Fallback>
            <w:pict>
              <v:group w14:anchorId="085329AD" id="_x0000_s1041" editas="canvas" alt="A brainstorming template. At the centre in an oval is the phrase 'actions/steps' and a number of other ovals connecting back to it. These are blank for students to  fill with their brainstormed ideas." style="width:448pt;height:238.45pt;mso-position-horizontal-relative:char;mso-position-vertical-relative:line" coordsize="56896,30283"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o9g6lNgUAAJQfAAAOAAAAZHJzL2Uyb0RvYy54bWzsWdtu4zYQfS/QfxD03pik7kacReCFiwLB&#13;&#10;Jmi23WdapmyhEqmSTOz06zukbo4vSbwXNwX0YusyJIeccw6Ho8sPm7JwHplUueATF18g12E8FYuc&#13;&#10;LyfuH59nv8SuozTlC1oIzibuE1Puh6uff7pcV2NGxEoUCyYd6ISr8bqauCutq/FopNIVK6m6EBXj&#13;&#10;8DITsqQabuVytJB0Db2XxYggFI7WQi4qKVKmFDz9WL90r2z/WcZSfZtlimmnmLjgm7a/0v7Oze/o&#13;&#10;6pKOl5JWqzxt3KBf4UVJcw6Ddl19pJo6DzLf66rMUymUyPRFKsqRyLI8ZXYOMBuMdmYzpfyRKjuZ&#13;&#10;FFandRCuvmO/86XxW4kiX8zyojA3lVR6WkjnkcKqrVe5ZmadRs+sRuDF2LQ1/2uIIwOTdQVRVFUX&#13;&#10;T/Vtft6vaMXs9NU4/fR4J518ASALI4ITHPmuw2kJmJoVYp2uqNRjZyo4h5gL6fRWjV/QwX11J5s7&#13;&#10;BZdmqptMluYfIuFsJi7BBMVJ4DpPMA5Okgh5NUTYRjspGGAUBV4IoE7BIsG+lyTN2rQ9mcX7lYnS&#13;&#10;MRcTNwPnpsa5zjWLE/p4o3S9qG2DvTAouZx3YUAoiLzZfhzouODOGhxLUIBs189C+aY+ILIFhwCb&#13;&#10;8NULY6/0U8GMUwX/nWWw9GZ96hEMO1nn2uIv3PhlLU2TDJDUNcKHGhW6bdTYmmbMMrZr2Mzn2Gid&#13;&#10;tR1RcN01LHMu5KFRe1ez2r6ddT1XM229mW8sziIzKfNkLhZPgD0pavVQVTrLIbY3VOk7KkEuQFhA&#13;&#10;AvUt/JhwT1zRXLnOSsh/Dj039kAOeOs6a5Cfiav+fqCSuU7xGwfaALR8o1f2xg8iAjdy+818+w1/&#13;&#10;KKcCuIpBbKvUXhp7XbSXmRTlF1DKazMqvKI8hbEnbqplezPVtSyC1qbs+tqagUZVVN/we6M4dRgN&#13;&#10;Wj9vvlBZNQDXQI1PoqUqHe8gu7Y1EeLi+kGLLLew79e1iQDIxpn0I4wTs6ABLFatH7egc07/9BS9&#13;&#10;8FDiExxavUgIIRYzgONGLUBOcEBgIKMWGCUk9oOX5YIVRV4pI3p7K2lExTx+O9+nIUKR3eN2tHvg&#13;&#10;+wG+x6fyfeCv0cWz8xfHPkJ+4PlAuy0Cbz0+hcE+9lFcE9jHCLgKjZ8RGCUIBLMjsHdOAkczb5ZY&#13;&#10;XA4Efn3DtplYv7G8vmEPBP5vCBwgFOOEhM93YNw/PoXAQE6zuSZeEAb72+8PYy+JQBaMVBxPt4ft&#13;&#10;95R0G9tEZaDvu8+f4QjskSjoz982f+6fnkJemz+jpKEw8cPEHzbg9qhli2D9Mfv9n5ixzZ4GCr97&#13;&#10;CntR7OMATq5tBn2vJc2XK71VQOttekJPeV01Y3wx3fDdapytENVVHYMBKLjV9ubmWL0NYRzGzRaO&#13;&#10;4IrYbHcrAQ/DMGjKbSQMAkjVwR3Iho+U24qcv3B4fkOF62Cxqt/HDle4XilUnbPCpTddXe1Yhauu&#13;&#10;Z5llNJE5Y+EFh8SPwxjKq/W57QDqws5mH3VQlD4Cujbv62HZl3PqwqUt49r5HoWlk0Hp5c9WfJuC&#13;&#10;sIe8OIqaDQqRABF7yugB6oUhhrKPPSB6KA5gdgNAoVJ8tAT7jgGKoRIAVTo4cR8HaG9zCkBrULxV&#13;&#10;FS3oSPMVIokRfO3YyYqIFwfw3lYlIuTHlgCDKv4vQRclUZAgv8+nD8gi7o32YffCbvy1sofBJ4zg&#13;&#10;C5s9Wh9AIECUePDeIJB4oUds3j4g8DsjEHYs+LpapTblaT5Tm2/L2/d2H+8/pl/9CwAA//8DAFBL&#13;&#10;AwQUAAYACAAAACEAVG0T/eAAAAAKAQAADwAAAGRycy9kb3ducmV2LnhtbEyPwU7DMBBE70j8g7VI&#13;&#10;3KhDBWmTxqkQVQ4cemgD4rqJTRIar6PYbdO/Z8sFLiONRjs7L1tPthcnM/rOkYLHWQTCUO10R42C&#13;&#10;97J4WILwAUlj78gouBgP6/z2JsNUuzPtzGkfGsEl5FNU0IYwpFL6ujUW/cwNhjj7cqPFwHZspB7x&#13;&#10;zOW2l/MoiqXFjvhDi4N5bU192B+tgqLclUX/PN9+fmyKtwoPXfK9uCh1fzdtViwvKxDBTOHvAq4M&#13;&#10;vB9yHla5I2kvegVME36Vs2USs60UPC3iBGSeyf8I+Q8AAAD//wMAUEsBAi0AFAAGAAgAAAAhALaD&#13;&#10;OJL+AAAA4QEAABMAAAAAAAAAAAAAAAAAAAAAAFtDb250ZW50X1R5cGVzXS54bWxQSwECLQAUAAYA&#13;&#10;CAAAACEAOP0h/9YAAACUAQAACwAAAAAAAAAAAAAAAAAvAQAAX3JlbHMvLnJlbHNQSwECLQAUAAYA&#13;&#10;CAAAACEAKPYOpTYFAACUHwAADgAAAAAAAAAAAAAAAAAuAgAAZHJzL2Uyb0RvYy54bWxQSwECLQAU&#13;&#10;AAYACAAAACEAVG0T/eAAAAAKAQAADwAAAAAAAAAAAAAAAACQBwAAZHJzL2Rvd25yZXYueG1sUEsF&#13;&#10;BgAAAAAEAAQA8wAAAJ0IAAAAAA==&#13;&#10;">
                <v:shape id="_x0000_s1042" type="#_x0000_t75" alt="A brainstorming template. At the centre in an oval is the phrase 'actions/steps' and a number of other ovals connecting back to it. These are blank for students to  fill with their brainstormed ideas." style="position:absolute;width:56896;height:30283;visibility:visible;mso-wrap-style:square" filled="t">
                  <v:fill o:detectmouseclick="t"/>
                  <v:path o:connecttype="none"/>
                </v:shape>
                <v:shape id="Flowchart: Connector 167219174" o:spid="_x0000_s1043" type="#_x0000_t120" style="position:absolute;left:21208;top:11997;width:10754;height:9144;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UKkAOzgAAAOcAAAAPAAAAZHJzL2Rvd25yZXYueG1sRI9Pa8JA&#13;&#10;FMTvBb/D8oTe6iahNTa6irSUeiiIf+j5kX0mwezbuLvR9Nt3CwUvA8Mwv2EWq8G04krON5YVpJME&#13;&#10;BHFpdcOVguPh42kGwgdkja1lUvBDHlbL0cMCC21vvKPrPlQiQtgXqKAOoSuk9GVNBv3EdsQxO1ln&#13;&#10;METrKqkd3iLctDJLkqk02HBcqLGjt5rK8743ChL7fTpsXy5N1mdfn267yfvj2in1OB7e51HWcxCB&#13;&#10;hnBv/CM2On6Y5ln6mubP8PcrepDLXwAAAP//AwBQSwECLQAUAAYACAAAACEA2+H2y+4AAACFAQAA&#13;&#10;EwAAAAAAAAAAAAAAAAAAAAAAW0NvbnRlbnRfVHlwZXNdLnhtbFBLAQItABQABgAIAAAAIQBa9Cxb&#13;&#10;vwAAABUBAAALAAAAAAAAAAAAAAAAAB8BAABfcmVscy8ucmVsc1BLAQItABQABgAIAAAAIQDUKkAO&#13;&#10;zgAAAOcAAAAPAAAAAAAAAAAAAAAAAAcCAABkcnMvZG93bnJldi54bWxQSwUGAAAAAAMAAwC3AAAA&#13;&#10;AgMAAAAA&#13;&#10;" fillcolor="#00573f" strokecolor="#00573f" strokeweight="1.5pt">
                  <v:textbox>
                    <w:txbxContent>
                      <w:p w14:paraId="76D57BAF" w14:textId="77777777" w:rsidR="00767044" w:rsidRPr="004A7333" w:rsidRDefault="00767044" w:rsidP="00767044">
                        <w:pPr>
                          <w:shd w:val="clear" w:color="auto" w:fill="00573F"/>
                          <w:jc w:val="center"/>
                          <w:rPr>
                            <w:rFonts w:ascii="Arial Narrow" w:hAnsi="Arial Narrow"/>
                            <w:color w:val="FFFFFF" w:themeColor="background1"/>
                            <w:lang w:val="en-AU"/>
                          </w:rPr>
                        </w:pPr>
                        <w:r>
                          <w:rPr>
                            <w:rFonts w:ascii="Arial Narrow" w:hAnsi="Arial Narrow"/>
                            <w:color w:val="FFFFFF" w:themeColor="background1"/>
                            <w:lang w:val="en-AU"/>
                          </w:rPr>
                          <w:t xml:space="preserve">Actions / Steps </w:t>
                        </w:r>
                      </w:p>
                    </w:txbxContent>
                  </v:textbox>
                </v:shape>
                <v:oval id="Oval 689457251" o:spid="_x0000_s1044" style="position:absolute;left:30942;top:922;width:21215;height:1092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OikGGzQAAAOcAAAAPAAAAZHJzL2Rvd25yZXYueG1sRI/NasMw&#13;&#10;EITvhb6D2EIvpZETYjf+UYJpCORUSNLeF2tji1grY6mJ+/ZRodDLwDDMN0y1mWwvrjR641jBfJaA&#13;&#10;IG6cNtwq+DztXlcgfEDW2DsmBT/kYbN+fKiw0O7GB7oeQysihH2BCroQhkJK33Rk0c/cQByzsxst&#13;&#10;hmjHVuoRbxFue7lIkkxaNBwXOhzovaPmcvy2Cl7Mx77mNP2i/JRtQ+PqpclrpZ6fpm0ZpS5BBJrC&#13;&#10;f+MPsdcKslW+TN8W6Rx+f8VPINd3AAAA//8DAFBLAQItABQABgAIAAAAIQDb4fbL7gAAAIUBAAAT&#13;&#10;AAAAAAAAAAAAAAAAAAAAAABbQ29udGVudF9UeXBlc10ueG1sUEsBAi0AFAAGAAgAAAAhAFr0LFu/&#13;&#10;AAAAFQEAAAsAAAAAAAAAAAAAAAAAHwEAAF9yZWxzLy5yZWxzUEsBAi0AFAAGAAgAAAAhAE6KQYbN&#13;&#10;AAAA5wAAAA8AAAAAAAAAAAAAAAAABwIAAGRycy9kb3ducmV2LnhtbFBLBQYAAAAAAwADALcAAAAB&#13;&#10;AwAAAAA=&#13;&#10;" fillcolor="white [3201]" strokecolor="#c60070" strokeweight="1.5pt">
                  <v:textbox>
                    <w:txbxContent>
                      <w:p w14:paraId="786136A4"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v:textbox>
                </v:oval>
                <v:oval id="Oval 1840045346" o:spid="_x0000_s1045" style="position:absolute;left:4140;top:410;width:21209;height:1092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H4K34zgAAAOgAAAAPAAAAZHJzL2Rvd25yZXYueG1sRI/BasJA&#13;&#10;EIbvQt9hmUJvZrc2FRtdpbQovfSgNofehuyYBLOzIbsm8e27gtDLwMzP/w3fajPaRvTU+dqxhudE&#13;&#10;gSAunKm51PBz3E4XIHxANtg4Jg1X8rBZP0xWmBk38J76QyhFhLDPUEMVQptJ6YuKLPrEtcQxO7nO&#13;&#10;YohrV0rT4RDhtpEzpebSYs3xQ4UtfVRUnA8Xq6HfvfnrzKf59/C7xd0F8705Nlo/PY6fyzjelyAC&#13;&#10;jeG/cUd8meiwSJVKX1/SOdzE4gHk+g8AAP//AwBQSwECLQAUAAYACAAAACEA2+H2y+4AAACFAQAA&#13;&#10;EwAAAAAAAAAAAAAAAAAAAAAAW0NvbnRlbnRfVHlwZXNdLnhtbFBLAQItABQABgAIAAAAIQBa9Cxb&#13;&#10;vwAAABUBAAALAAAAAAAAAAAAAAAAAB8BAABfcmVscy8ucmVsc1BLAQItABQABgAIAAAAIQCH4K34&#13;&#10;zgAAAOgAAAAPAAAAAAAAAAAAAAAAAAcCAABkcnMvZG93bnJldi54bWxQSwUGAAAAAAMAAwC3AAAA&#13;&#10;AgMAAAAA&#13;&#10;" fillcolor="white [3201]" strokecolor="#7f3f98" strokeweight="1.5pt">
                  <v:textbox>
                    <w:txbxContent>
                      <w:p w14:paraId="1EB7D8B3"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v:textbox>
                </v:oval>
                <v:oval id="Oval 1500819261" o:spid="_x0000_s1046" style="position:absolute;top:19356;width:21209;height:1092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v040lzgAAAOgAAAAPAAAAZHJzL2Rvd25yZXYueG1sRI9NS8NA&#13;&#10;EIbvgv9hGcGL2N0ErDHttvhBIUeTKngcstMkNDsbsmsS/70rCL0MzLy8z/Bs94vtxUSj7xxrSFYK&#13;&#10;BHHtTMeNho/j4T4D4QOywd4xafghD/vd9dUWc+NmLmmqQiMihH2OGtoQhlxKX7dk0a/cQByzkxst&#13;&#10;hriOjTQjzhFue5kqtZYWO44fWhzotaX6XH1bDTy9p8Xhsyr7ssjmu/NX+Xg8vWh9e7O8beJ43oAI&#13;&#10;tIRL4x9RmOjwoFSWPKXrBP7E4gHk7hcAAP//AwBQSwECLQAUAAYACAAAACEA2+H2y+4AAACFAQAA&#13;&#10;EwAAAAAAAAAAAAAAAAAAAAAAW0NvbnRlbnRfVHlwZXNdLnhtbFBLAQItABQABgAIAAAAIQBa9Cxb&#13;&#10;vwAAABUBAAALAAAAAAAAAAAAAAAAAB8BAABfcmVscy8ucmVsc1BLAQItABQABgAIAAAAIQAv040l&#13;&#10;zgAAAOgAAAAPAAAAAAAAAAAAAAAAAAcCAABkcnMvZG93bnJldi54bWxQSwUGAAAAAAMAAwC3AAAA&#13;&#10;AgMAAAAA&#13;&#10;" fillcolor="white [3201]" strokecolor="#c60070" strokeweight="1pt">
                  <v:textbox>
                    <w:txbxContent>
                      <w:p w14:paraId="5897BC5E"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v:textbox>
                </v:oval>
                <v:oval id="Oval 107327574" o:spid="_x0000_s1047" style="position:absolute;left:30942;top:19246;width:21209;height:10929;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n6E7yzQAAAOcAAAAPAAAAZHJzL2Rvd25yZXYueG1sRI9Ba8JA&#13;&#10;FITvgv9heUJvummqTRtdRSyKFw9qPfT2yL4modm3Ibsm8d93BcHLwDDMN8xi1ZtKtNS40rKC10kE&#13;&#10;gjizuuRcwfd5O/4A4TyyxsoyKbiRg9VyOFhgqm3HR2pPPhcBwi5FBYX3dSqlywoy6Ca2Jg7Zr20M&#13;&#10;+mCbXOoGuwA3lYyj6F0aLDksFFjTpqDs73Q1Ctrdp7vFbno5dD9b3F3xctTnSqmXUf81D7Keg/DU&#13;&#10;+2fjgdjr8CFK3uJklkzh/it4kMt/AAAA//8DAFBLAQItABQABgAIAAAAIQDb4fbL7gAAAIUBAAAT&#13;&#10;AAAAAAAAAAAAAAAAAAAAAABbQ29udGVudF9UeXBlc10ueG1sUEsBAi0AFAAGAAgAAAAhAFr0LFu/&#13;&#10;AAAAFQEAAAsAAAAAAAAAAAAAAAAAHwEAAF9yZWxzLy5yZWxzUEsBAi0AFAAGAAgAAAAhACfoTvLN&#13;&#10;AAAA5wAAAA8AAAAAAAAAAAAAAAAABwIAAGRycy9kb3ducmV2LnhtbFBLBQYAAAAAAwADALcAAAAB&#13;&#10;AwAAAAA=&#13;&#10;" fillcolor="white [3201]" strokecolor="#7f3f98" strokeweight="1.5pt">
                  <v:textbox>
                    <w:txbxContent>
                      <w:p w14:paraId="4F9D2577" w14:textId="77777777" w:rsidR="00767044" w:rsidRDefault="00767044" w:rsidP="00767044">
                        <w:pPr>
                          <w:spacing w:before="80" w:after="80" w:line="280" w:lineRule="exact"/>
                          <w:jc w:val="both"/>
                          <w:rPr>
                            <w:rFonts w:ascii="Arial Narrow" w:eastAsia="Arial Narrow" w:hAnsi="Arial Narrow" w:cs="Arial Narrow"/>
                            <w:b/>
                            <w:bCs/>
                          </w:rPr>
                        </w:pPr>
                        <w:r>
                          <w:rPr>
                            <w:rFonts w:ascii="Arial Narrow" w:eastAsia="Arial Narrow" w:hAnsi="Arial Narrow" w:cs="Arial Narrow"/>
                            <w:b/>
                            <w:bCs/>
                          </w:rPr>
                          <w:t xml:space="preserve"> </w:t>
                        </w:r>
                      </w:p>
                    </w:txbxContent>
                  </v:textbox>
                </v:oval>
                <v:line id="Straight Connector 378415421" o:spid="_x0000_s1048" style="position:absolute;visibility:visible;mso-wrap-style:square" from="20116,10680" to="22783,13336"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C11GezQAAAOcAAAAPAAAAZHJzL2Rvd25yZXYueG1sRI9PawIx&#13;&#10;FMTvQr9DeAVvml3/1a5GKdViaU+19f7YvO4ubl7WJGr67ZuC0MvAMMxvmOU6mlZcyPnGsoJ8mIEg&#13;&#10;Lq1uuFLw9fkymIPwAVlja5kU/JCH9equt8RC2yt/0GUfKpEg7AtUUIfQFVL6siaDfmg74pR9W2cw&#13;&#10;JOsqqR1eE9y0cpRlM2mw4bRQY0fPNZXH/dkkSn44Gbk7PuLhzb277XgWp/GkVP8+bhZJnhYgAsXw&#13;&#10;37ghXrWC8cN8kk8noxz+fqVPIFe/AAAA//8DAFBLAQItABQABgAIAAAAIQDb4fbL7gAAAIUBAAAT&#13;&#10;AAAAAAAAAAAAAAAAAAAAAABbQ29udGVudF9UeXBlc10ueG1sUEsBAi0AFAAGAAgAAAAhAFr0LFu/&#13;&#10;AAAAFQEAAAsAAAAAAAAAAAAAAAAAHwEAAF9yZWxzLy5yZWxzUEsBAi0AFAAGAAgAAAAhAILXUZ7N&#13;&#10;AAAA5wAAAA8AAAAAAAAAAAAAAAAABwIAAGRycy9kb3ducmV2LnhtbFBLBQYAAAAAAwADALcAAAAB&#13;&#10;AwAAAAA=&#13;&#10;" strokecolor="black [3040]"/>
                <v:line id="Straight Connector 616248685" o:spid="_x0000_s1049" style="position:absolute;flip:y;visibility:visible;mso-wrap-style:square" from="30387,10250" to="34049,13336"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OR8b7zgAAAOcAAAAPAAAAZHJzL2Rvd25yZXYueG1sRI9Pa8JA&#13;&#10;FMTvhX6H5RV6qxulxhBdRSwFsShq20Nvj+zLH8y+DdnVxG/vFgQvA8Mwv2Fmi97U4kKtqywrGA4i&#13;&#10;EMSZ1RUXCn6+P98SEM4ja6wtk4IrOVjMn59mmGrb8YEuR1+IAGGXooLS+yaV0mUlGXQD2xCHLLet&#13;&#10;QR9sW0jdYhfgppajKIqlwYrDQokNrUrKTsezUZC7c7P6+9U+n2y2h23+Veyw2yv1+tJ/TIMspyA8&#13;&#10;9f7RuCPWWkE8jEfvSZyM4f9X+ARyfgMAAP//AwBQSwECLQAUAAYACAAAACEA2+H2y+4AAACFAQAA&#13;&#10;EwAAAAAAAAAAAAAAAAAAAAAAW0NvbnRlbnRfVHlwZXNdLnhtbFBLAQItABQABgAIAAAAIQBa9Cxb&#13;&#10;vwAAABUBAAALAAAAAAAAAAAAAAAAAB8BAABfcmVscy8ucmVsc1BLAQItABQABgAIAAAAIQCOR8b7&#13;&#10;zgAAAOcAAAAPAAAAAAAAAAAAAAAAAAcCAABkcnMvZG93bnJldi54bWxQSwUGAAAAAAMAAwC3AAAA&#13;&#10;AgMAAAAA&#13;&#10;" strokecolor="black [3040]"/>
                <v:line id="Straight Connector 108610998" o:spid="_x0000_s1050" style="position:absolute;visibility:visible;mso-wrap-style:square" from="30387,19801" to="32625,21506"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g8YA0zAAAAOcAAAAPAAAAZHJzL2Rvd25yZXYueG1sRI/NasMw&#13;&#10;EITvhb6DUCC3RnJDTexECaU/tLSnps19sTa2ibVyJDVR3j57KPSyMCzzzcxqk90gThhi78nIYqal&#13;&#10;QGq87ak18uf79W4hRUxAFgZPaOQFo9ysb29WUFt/pi88bVMrGEKxBiO7lMZaqdh06CDO/IjEv70P&#13;&#10;DhLL0Cob4MxwN6h7rUvloCdO6GDEpw6bw/bXMaXYHZ16O1Sw+wif4WVe5od8NGY6yc9LPo9LKRLm&#13;&#10;9O/4Q7xb3qAXZaGriovzLtZSra8AAAD//wMAUEsBAi0AFAAGAAgAAAAhANvh9svuAAAAhQEAABMA&#13;&#10;AAAAAAAAAAAAAAAAAAAAAFtDb250ZW50X1R5cGVzXS54bWxQSwECLQAUAAYACAAAACEAWvQsW78A&#13;&#10;AAAVAQAACwAAAAAAAAAAAAAAAAAfAQAAX3JlbHMvLnJlbHNQSwECLQAUAAYACAAAACEAYPGANMwA&#13;&#10;AADnAAAADwAAAAAAAAAAAAAAAAAHAgAAZHJzL2Rvd25yZXYueG1sUEsFBgAAAAADAAMAtwAAAAAD&#13;&#10;AAAAAA==&#13;&#10;" strokecolor="black [3040]"/>
                <v:line id="Straight Connector 1797590474" o:spid="_x0000_s1051" style="position:absolute;flip:y;visibility:visible;mso-wrap-style:square" from="19751,19801" to="22783,22165"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OjfqAzwAAAOgAAAAPAAAAZHJzL2Rvd25yZXYueG1sRI9Na8JA&#13;&#10;EIbvhf6HZQre6kbRRqOrFEWQiqV+HbwN2ckHzc6G7GrSf+8WCr0MzLy8z/DMl52pxJ0aV1pWMOhH&#13;&#10;IIhTq0vOFZxPm9cJCOeRNVaWScEPOVgunp/mmGjb8oHuR5+LAGGXoILC+zqR0qUFGXR9WxOHLLON&#13;&#10;QR/WJpe6wTbATSWHUfQmDZYcPhRY06qg9Pt4Mwoyd6tX14v2WfyxP+yzXf6J7ZdSvZduPQvjfQbC&#13;&#10;U+f/G3+IrQ4O8TQeT6NRPIJfsXAAuXgAAAD//wMAUEsBAi0AFAAGAAgAAAAhANvh9svuAAAAhQEA&#13;&#10;ABMAAAAAAAAAAAAAAAAAAAAAAFtDb250ZW50X1R5cGVzXS54bWxQSwECLQAUAAYACAAAACEAWvQs&#13;&#10;W78AAAAVAQAACwAAAAAAAAAAAAAAAAAfAQAAX3JlbHMvLnJlbHNQSwECLQAUAAYACAAAACEATo36&#13;&#10;gM8AAADoAAAADwAAAAAAAAAAAAAAAAAHAgAAZHJzL2Rvd25yZXYueG1sUEsFBgAAAAADAAMAtwAA&#13;&#10;AAMDAAAAAA==&#13;&#10;" strokecolor="black [3040]"/>
                <w10:anchorlock/>
              </v:group>
            </w:pict>
          </mc:Fallback>
        </mc:AlternateContent>
      </w:r>
    </w:p>
    <w:p w14:paraId="165EA794" w14:textId="423C4005" w:rsidR="00767044" w:rsidRPr="00DA2EA0" w:rsidRDefault="00767044" w:rsidP="00DA2EA0">
      <w:pPr>
        <w:pStyle w:val="BodyText"/>
      </w:pPr>
    </w:p>
    <w:tbl>
      <w:tblPr>
        <w:tblStyle w:val="VCAAclosedtable"/>
        <w:tblW w:w="0" w:type="auto"/>
        <w:jc w:val="center"/>
        <w:tblLook w:val="04A0" w:firstRow="1" w:lastRow="0" w:firstColumn="1" w:lastColumn="0" w:noHBand="0" w:noVBand="1"/>
      </w:tblPr>
      <w:tblGrid>
        <w:gridCol w:w="1852"/>
        <w:gridCol w:w="1805"/>
        <w:gridCol w:w="1869"/>
        <w:gridCol w:w="1755"/>
        <w:gridCol w:w="1736"/>
      </w:tblGrid>
      <w:tr w:rsidR="00767044" w:rsidRPr="006F2A31" w14:paraId="7FCCAD6B" w14:textId="77777777" w:rsidTr="0082279F">
        <w:trPr>
          <w:cnfStyle w:val="100000000000" w:firstRow="1" w:lastRow="0" w:firstColumn="0" w:lastColumn="0" w:oddVBand="0" w:evenVBand="0" w:oddHBand="0" w:evenHBand="0" w:firstRowFirstColumn="0" w:firstRowLastColumn="0" w:lastRowFirstColumn="0" w:lastRowLastColumn="0"/>
          <w:jc w:val="center"/>
        </w:trPr>
        <w:tc>
          <w:tcPr>
            <w:tcW w:w="9067" w:type="dxa"/>
            <w:gridSpan w:val="5"/>
            <w:shd w:val="clear" w:color="auto" w:fill="0076A3"/>
          </w:tcPr>
          <w:p w14:paraId="5C001935" w14:textId="77777777" w:rsidR="00767044" w:rsidRPr="0082279F" w:rsidRDefault="00767044" w:rsidP="0082279F">
            <w:pPr>
              <w:pStyle w:val="Tableheadingcondensed"/>
              <w:jc w:val="center"/>
            </w:pPr>
            <w:r w:rsidRPr="0082279F">
              <w:t>Step 5: Activity 5.1 Cluster Map</w:t>
            </w:r>
          </w:p>
          <w:p w14:paraId="0AD3F0E1" w14:textId="3DF0ADB1" w:rsidR="00767044" w:rsidRPr="006F2A31" w:rsidRDefault="007A02BA" w:rsidP="0082279F">
            <w:pPr>
              <w:pStyle w:val="Tableheadingcondensed"/>
              <w:jc w:val="center"/>
              <w:rPr>
                <w:lang w:val="en-AU"/>
              </w:rPr>
            </w:pPr>
            <w:r>
              <w:t>Student reflection</w:t>
            </w:r>
            <w:r w:rsidR="00767044">
              <w:t>:</w:t>
            </w:r>
            <w:r w:rsidR="00767044" w:rsidRPr="006F2A31">
              <w:t xml:space="preserve"> How well did you go with this step? (Please </w:t>
            </w:r>
            <w:r w:rsidR="00767044">
              <w:t>tick</w:t>
            </w:r>
            <w:r w:rsidR="00767044" w:rsidRPr="006F2A31">
              <w:t xml:space="preserve"> the box below)</w:t>
            </w:r>
          </w:p>
        </w:tc>
      </w:tr>
      <w:tr w:rsidR="00767044" w:rsidRPr="006F2A31" w14:paraId="37D11D85" w14:textId="77777777" w:rsidTr="00DA73B8">
        <w:trPr>
          <w:cnfStyle w:val="000000100000" w:firstRow="0" w:lastRow="0" w:firstColumn="0" w:lastColumn="0" w:oddVBand="0" w:evenVBand="0" w:oddHBand="1" w:evenHBand="0" w:firstRowFirstColumn="0" w:firstRowLastColumn="0" w:lastRowFirstColumn="0" w:lastRowLastColumn="0"/>
          <w:jc w:val="center"/>
        </w:trPr>
        <w:tc>
          <w:tcPr>
            <w:tcW w:w="1864" w:type="dxa"/>
            <w:vAlign w:val="center"/>
          </w:tcPr>
          <w:p w14:paraId="6A25DF39" w14:textId="77777777" w:rsidR="00767044" w:rsidRPr="006F2A31" w:rsidRDefault="00DB0AC2" w:rsidP="00DA73B8">
            <w:pPr>
              <w:pStyle w:val="Tablecondensed"/>
              <w:jc w:val="center"/>
            </w:pPr>
            <w:sdt>
              <w:sdtPr>
                <w:rPr>
                  <w:color w:val="2B579A"/>
                  <w:shd w:val="clear" w:color="auto" w:fill="E6E6E6"/>
                </w:rPr>
                <w:id w:val="-324591680"/>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6F2A31">
                  <w:rPr>
                    <w:rFonts w:ascii="Segoe UI Symbol" w:hAnsi="Segoe UI Symbol" w:cs="Segoe UI Symbol"/>
                  </w:rPr>
                  <w:t>☐</w:t>
                </w:r>
              </w:sdtContent>
            </w:sdt>
            <w:r w:rsidR="00767044" w:rsidRPr="006F2A31">
              <w:t>Not Submitted</w:t>
            </w:r>
          </w:p>
        </w:tc>
        <w:tc>
          <w:tcPr>
            <w:tcW w:w="1815" w:type="dxa"/>
            <w:vAlign w:val="center"/>
          </w:tcPr>
          <w:p w14:paraId="49F18990" w14:textId="77777777" w:rsidR="00767044" w:rsidRPr="006F2A31" w:rsidRDefault="00DB0AC2" w:rsidP="00DA73B8">
            <w:pPr>
              <w:pStyle w:val="Tablecondensed"/>
              <w:jc w:val="center"/>
            </w:pPr>
            <w:sdt>
              <w:sdtPr>
                <w:rPr>
                  <w:color w:val="2B579A"/>
                  <w:shd w:val="clear" w:color="auto" w:fill="E6E6E6"/>
                </w:rPr>
                <w:id w:val="1712762114"/>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6F2A31">
                  <w:rPr>
                    <w:rFonts w:ascii="Segoe UI Symbol" w:hAnsi="Segoe UI Symbol" w:cs="Segoe UI Symbol"/>
                  </w:rPr>
                  <w:t>☐</w:t>
                </w:r>
              </w:sdtContent>
            </w:sdt>
            <w:r w:rsidR="00767044" w:rsidRPr="006F2A31">
              <w:t>Beginning</w:t>
            </w:r>
          </w:p>
        </w:tc>
        <w:tc>
          <w:tcPr>
            <w:tcW w:w="1876" w:type="dxa"/>
            <w:vAlign w:val="center"/>
          </w:tcPr>
          <w:p w14:paraId="52373CD1" w14:textId="77777777" w:rsidR="00767044" w:rsidRPr="006F2A31" w:rsidRDefault="00DB0AC2" w:rsidP="00DA73B8">
            <w:pPr>
              <w:pStyle w:val="Tablecondensed"/>
              <w:jc w:val="center"/>
              <w:rPr>
                <w:lang w:val="en-AU"/>
              </w:rPr>
            </w:pPr>
            <w:sdt>
              <w:sdtPr>
                <w:rPr>
                  <w:color w:val="2B579A"/>
                  <w:shd w:val="clear" w:color="auto" w:fill="E6E6E6"/>
                  <w:lang w:val="en-AU"/>
                </w:rPr>
                <w:id w:val="-2092847963"/>
                <w14:checkbox>
                  <w14:checked w14:val="0"/>
                  <w14:checkedState w14:val="2612" w14:font="MS Gothic"/>
                  <w14:uncheckedState w14:val="2610" w14:font="MS Gothic"/>
                </w14:checkbox>
              </w:sdtPr>
              <w:sdtEndPr/>
              <w:sdtContent>
                <w:r w:rsidR="00767044" w:rsidRPr="006F2A31">
                  <w:rPr>
                    <w:rFonts w:ascii="Segoe UI Symbol" w:eastAsia="MS Gothic" w:hAnsi="Segoe UI Symbol" w:cs="Segoe UI Symbol"/>
                    <w:lang w:val="en-AU"/>
                  </w:rPr>
                  <w:t>☐</w:t>
                </w:r>
              </w:sdtContent>
            </w:sdt>
            <w:r w:rsidR="00767044" w:rsidRPr="006F2A31">
              <w:rPr>
                <w:lang w:val="en-AU"/>
              </w:rPr>
              <w:t>Consolidating</w:t>
            </w:r>
          </w:p>
        </w:tc>
        <w:tc>
          <w:tcPr>
            <w:tcW w:w="1765" w:type="dxa"/>
            <w:vAlign w:val="center"/>
          </w:tcPr>
          <w:p w14:paraId="2C250029" w14:textId="77777777" w:rsidR="00767044" w:rsidRPr="006F2A31" w:rsidRDefault="00DB0AC2" w:rsidP="00DA73B8">
            <w:pPr>
              <w:pStyle w:val="Tablecondensed"/>
              <w:jc w:val="center"/>
              <w:rPr>
                <w:lang w:val="en-AU"/>
              </w:rPr>
            </w:pPr>
            <w:sdt>
              <w:sdtPr>
                <w:rPr>
                  <w:color w:val="2B579A"/>
                  <w:shd w:val="clear" w:color="auto" w:fill="E6E6E6"/>
                  <w:lang w:val="en-AU"/>
                </w:rPr>
                <w:id w:val="-2013519772"/>
                <w14:checkbox>
                  <w14:checked w14:val="0"/>
                  <w14:checkedState w14:val="2612" w14:font="MS Gothic"/>
                  <w14:uncheckedState w14:val="2610" w14:font="MS Gothic"/>
                </w14:checkbox>
              </w:sdtPr>
              <w:sdtEndPr/>
              <w:sdtContent>
                <w:r w:rsidR="00767044" w:rsidRPr="006F2A31">
                  <w:rPr>
                    <w:rFonts w:ascii="Segoe UI Symbol" w:eastAsia="MS Gothic" w:hAnsi="Segoe UI Symbol" w:cs="Segoe UI Symbol"/>
                    <w:lang w:val="en-AU"/>
                  </w:rPr>
                  <w:t>☐</w:t>
                </w:r>
              </w:sdtContent>
            </w:sdt>
            <w:r w:rsidR="00767044" w:rsidRPr="006F2A31">
              <w:rPr>
                <w:lang w:val="en-AU"/>
              </w:rPr>
              <w:t>Achieving</w:t>
            </w:r>
          </w:p>
        </w:tc>
        <w:tc>
          <w:tcPr>
            <w:tcW w:w="1747" w:type="dxa"/>
            <w:vAlign w:val="center"/>
          </w:tcPr>
          <w:p w14:paraId="2283DD65" w14:textId="77777777" w:rsidR="00767044" w:rsidRPr="006F2A31" w:rsidRDefault="00DB0AC2" w:rsidP="00DA73B8">
            <w:pPr>
              <w:pStyle w:val="Tablecondensed"/>
              <w:jc w:val="center"/>
              <w:rPr>
                <w:lang w:val="en-AU"/>
              </w:rPr>
            </w:pPr>
            <w:sdt>
              <w:sdtPr>
                <w:rPr>
                  <w:color w:val="2B579A"/>
                  <w:shd w:val="clear" w:color="auto" w:fill="E6E6E6"/>
                  <w:lang w:val="en-AU"/>
                </w:rPr>
                <w:id w:val="-164161299"/>
                <w14:checkbox>
                  <w14:checked w14:val="0"/>
                  <w14:checkedState w14:val="2612" w14:font="MS Gothic"/>
                  <w14:uncheckedState w14:val="2610" w14:font="MS Gothic"/>
                </w14:checkbox>
              </w:sdtPr>
              <w:sdtEndPr/>
              <w:sdtContent>
                <w:r w:rsidR="00767044" w:rsidRPr="006F2A31">
                  <w:rPr>
                    <w:rFonts w:ascii="Segoe UI Symbol" w:eastAsia="MS Gothic" w:hAnsi="Segoe UI Symbol" w:cs="Segoe UI Symbol"/>
                    <w:lang w:val="en-AU"/>
                  </w:rPr>
                  <w:t>☐</w:t>
                </w:r>
              </w:sdtContent>
            </w:sdt>
            <w:r w:rsidR="00767044" w:rsidRPr="006F2A31">
              <w:rPr>
                <w:lang w:val="en-AU"/>
              </w:rPr>
              <w:t>Excelling</w:t>
            </w:r>
          </w:p>
        </w:tc>
      </w:tr>
      <w:tr w:rsidR="00767044" w:rsidRPr="006F2A31" w14:paraId="2B10AB0B" w14:textId="77777777" w:rsidTr="00DA2EA0">
        <w:trPr>
          <w:cnfStyle w:val="000000010000" w:firstRow="0" w:lastRow="0" w:firstColumn="0" w:lastColumn="0" w:oddVBand="0" w:evenVBand="0" w:oddHBand="0" w:evenHBand="1" w:firstRowFirstColumn="0" w:firstRowLastColumn="0" w:lastRowFirstColumn="0" w:lastRowLastColumn="0"/>
          <w:jc w:val="center"/>
        </w:trPr>
        <w:tc>
          <w:tcPr>
            <w:tcW w:w="9067" w:type="dxa"/>
            <w:gridSpan w:val="5"/>
          </w:tcPr>
          <w:p w14:paraId="6C664923" w14:textId="223BC75C" w:rsidR="00767044" w:rsidRPr="006F2A31" w:rsidRDefault="007A02BA" w:rsidP="00DA2EA0">
            <w:pPr>
              <w:pStyle w:val="Tablecondensed"/>
              <w:rPr>
                <w:lang w:val="en-AU"/>
              </w:rPr>
            </w:pPr>
            <w:r>
              <w:rPr>
                <w:lang w:val="en-AU"/>
              </w:rPr>
              <w:t>Student comment</w:t>
            </w:r>
            <w:r w:rsidR="00767044" w:rsidRPr="006F2A31">
              <w:rPr>
                <w:lang w:val="en-AU"/>
              </w:rPr>
              <w:t xml:space="preserve"> (</w:t>
            </w:r>
            <w:r w:rsidR="0082279F">
              <w:rPr>
                <w:lang w:val="en-AU"/>
              </w:rPr>
              <w:t>o</w:t>
            </w:r>
            <w:r w:rsidR="00767044" w:rsidRPr="006F2A31">
              <w:rPr>
                <w:lang w:val="en-AU"/>
              </w:rPr>
              <w:t>ptional):</w:t>
            </w:r>
          </w:p>
        </w:tc>
      </w:tr>
      <w:tr w:rsidR="00767044" w:rsidRPr="00DA2EA0" w14:paraId="46A96B8E" w14:textId="77777777" w:rsidTr="00DA2EA0">
        <w:trPr>
          <w:cnfStyle w:val="000000100000" w:firstRow="0" w:lastRow="0" w:firstColumn="0" w:lastColumn="0" w:oddVBand="0" w:evenVBand="0" w:oddHBand="1" w:evenHBand="0" w:firstRowFirstColumn="0" w:firstRowLastColumn="0" w:lastRowFirstColumn="0" w:lastRowLastColumn="0"/>
          <w:jc w:val="center"/>
        </w:trPr>
        <w:tc>
          <w:tcPr>
            <w:tcW w:w="9067" w:type="dxa"/>
            <w:gridSpan w:val="5"/>
            <w:shd w:val="clear" w:color="auto" w:fill="0076A3"/>
          </w:tcPr>
          <w:p w14:paraId="397E8B0E" w14:textId="11A96EE5" w:rsidR="00767044" w:rsidRPr="00DA2EA0" w:rsidRDefault="007A02BA" w:rsidP="00DA2EA0">
            <w:pPr>
              <w:pStyle w:val="Tableheadingcondensed"/>
              <w:jc w:val="center"/>
              <w:rPr>
                <w:b/>
                <w:bCs/>
                <w:lang w:val="en-AU"/>
              </w:rPr>
            </w:pPr>
            <w:r>
              <w:rPr>
                <w:b/>
                <w:bCs/>
                <w:lang w:val="en-AU"/>
              </w:rPr>
              <w:t>Teacher feedback</w:t>
            </w:r>
          </w:p>
        </w:tc>
      </w:tr>
      <w:tr w:rsidR="00767044" w:rsidRPr="006F2A31" w14:paraId="5B736C27" w14:textId="77777777" w:rsidTr="00DA73B8">
        <w:trPr>
          <w:cnfStyle w:val="000000010000" w:firstRow="0" w:lastRow="0" w:firstColumn="0" w:lastColumn="0" w:oddVBand="0" w:evenVBand="0" w:oddHBand="0" w:evenHBand="1" w:firstRowFirstColumn="0" w:firstRowLastColumn="0" w:lastRowFirstColumn="0" w:lastRowLastColumn="0"/>
          <w:jc w:val="center"/>
        </w:trPr>
        <w:tc>
          <w:tcPr>
            <w:tcW w:w="1864" w:type="dxa"/>
            <w:vAlign w:val="center"/>
          </w:tcPr>
          <w:p w14:paraId="6C900DC3" w14:textId="77777777" w:rsidR="00767044" w:rsidRPr="006F2A31" w:rsidRDefault="00DB0AC2" w:rsidP="00DA73B8">
            <w:pPr>
              <w:pStyle w:val="Tablecondensed"/>
              <w:jc w:val="center"/>
              <w:rPr>
                <w:lang w:val="en-AU"/>
              </w:rPr>
            </w:pPr>
            <w:sdt>
              <w:sdtPr>
                <w:rPr>
                  <w:color w:val="2B579A"/>
                  <w:shd w:val="clear" w:color="auto" w:fill="E6E6E6"/>
                </w:rPr>
                <w:id w:val="-1931574811"/>
                <w14:checkbox>
                  <w14:checked w14:val="0"/>
                  <w14:checkedState w14:val="2612" w14:font="MS Gothic"/>
                  <w14:uncheckedState w14:val="2610" w14:font="MS Gothic"/>
                </w14:checkbox>
              </w:sdtPr>
              <w:sdtEndPr/>
              <w:sdtContent>
                <w:r w:rsidR="00767044" w:rsidRPr="006F2A31">
                  <w:rPr>
                    <w:rFonts w:ascii="Segoe UI Symbol" w:hAnsi="Segoe UI Symbol" w:cs="Segoe UI Symbol"/>
                  </w:rPr>
                  <w:t>☐</w:t>
                </w:r>
              </w:sdtContent>
            </w:sdt>
            <w:r w:rsidR="00767044" w:rsidRPr="006F2A31">
              <w:t>Not Submitted</w:t>
            </w:r>
          </w:p>
        </w:tc>
        <w:tc>
          <w:tcPr>
            <w:tcW w:w="1815" w:type="dxa"/>
            <w:vAlign w:val="center"/>
          </w:tcPr>
          <w:p w14:paraId="6D6CD03F" w14:textId="77777777" w:rsidR="00767044" w:rsidRPr="006F2A31" w:rsidRDefault="00DB0AC2" w:rsidP="00DA73B8">
            <w:pPr>
              <w:pStyle w:val="Tablecondensed"/>
              <w:jc w:val="center"/>
              <w:rPr>
                <w:lang w:val="en-AU"/>
              </w:rPr>
            </w:pPr>
            <w:sdt>
              <w:sdtPr>
                <w:rPr>
                  <w:color w:val="2B579A"/>
                  <w:shd w:val="clear" w:color="auto" w:fill="E6E6E6"/>
                </w:rPr>
                <w:id w:val="-2023772498"/>
                <w14:checkbox>
                  <w14:checked w14:val="0"/>
                  <w14:checkedState w14:val="2612" w14:font="MS Gothic"/>
                  <w14:uncheckedState w14:val="2610" w14:font="MS Gothic"/>
                </w14:checkbox>
              </w:sdtPr>
              <w:sdtEndPr/>
              <w:sdtContent>
                <w:r w:rsidR="00767044" w:rsidRPr="006F2A31">
                  <w:rPr>
                    <w:rFonts w:ascii="Segoe UI Symbol" w:hAnsi="Segoe UI Symbol" w:cs="Segoe UI Symbol"/>
                  </w:rPr>
                  <w:t>☐</w:t>
                </w:r>
              </w:sdtContent>
            </w:sdt>
            <w:r w:rsidR="00767044" w:rsidRPr="006F2A31">
              <w:t>Beginning</w:t>
            </w:r>
          </w:p>
        </w:tc>
        <w:tc>
          <w:tcPr>
            <w:tcW w:w="1876" w:type="dxa"/>
            <w:vAlign w:val="center"/>
          </w:tcPr>
          <w:p w14:paraId="027DFBFF" w14:textId="77777777" w:rsidR="00767044" w:rsidRPr="006F2A31" w:rsidRDefault="00DB0AC2" w:rsidP="00DA73B8">
            <w:pPr>
              <w:pStyle w:val="Tablecondensed"/>
              <w:jc w:val="center"/>
              <w:rPr>
                <w:lang w:val="en-AU"/>
              </w:rPr>
            </w:pPr>
            <w:sdt>
              <w:sdtPr>
                <w:rPr>
                  <w:color w:val="2B579A"/>
                  <w:shd w:val="clear" w:color="auto" w:fill="E6E6E6"/>
                  <w:lang w:val="en-AU"/>
                </w:rPr>
                <w:id w:val="-1463812247"/>
                <w14:checkbox>
                  <w14:checked w14:val="0"/>
                  <w14:checkedState w14:val="2612" w14:font="MS Gothic"/>
                  <w14:uncheckedState w14:val="2610" w14:font="MS Gothic"/>
                </w14:checkbox>
              </w:sdtPr>
              <w:sdtEndPr/>
              <w:sdtContent>
                <w:r w:rsidR="00767044" w:rsidRPr="006F2A31">
                  <w:rPr>
                    <w:rFonts w:ascii="Segoe UI Symbol" w:eastAsia="MS Gothic" w:hAnsi="Segoe UI Symbol" w:cs="Segoe UI Symbol"/>
                    <w:lang w:val="en-AU"/>
                  </w:rPr>
                  <w:t>☐</w:t>
                </w:r>
              </w:sdtContent>
            </w:sdt>
            <w:r w:rsidR="00767044" w:rsidRPr="006F2A31">
              <w:rPr>
                <w:lang w:val="en-AU"/>
              </w:rPr>
              <w:t>Consolidating</w:t>
            </w:r>
          </w:p>
        </w:tc>
        <w:tc>
          <w:tcPr>
            <w:tcW w:w="1765" w:type="dxa"/>
            <w:vAlign w:val="center"/>
          </w:tcPr>
          <w:p w14:paraId="363929E6" w14:textId="77777777" w:rsidR="00767044" w:rsidRPr="006F2A31" w:rsidRDefault="00DB0AC2" w:rsidP="00DA73B8">
            <w:pPr>
              <w:pStyle w:val="Tablecondensed"/>
              <w:jc w:val="center"/>
              <w:rPr>
                <w:lang w:val="en-AU"/>
              </w:rPr>
            </w:pPr>
            <w:sdt>
              <w:sdtPr>
                <w:rPr>
                  <w:color w:val="2B579A"/>
                  <w:shd w:val="clear" w:color="auto" w:fill="E6E6E6"/>
                  <w:lang w:val="en-AU"/>
                </w:rPr>
                <w:id w:val="-1104262490"/>
                <w14:checkbox>
                  <w14:checked w14:val="0"/>
                  <w14:checkedState w14:val="2612" w14:font="MS Gothic"/>
                  <w14:uncheckedState w14:val="2610" w14:font="MS Gothic"/>
                </w14:checkbox>
              </w:sdtPr>
              <w:sdtEndPr/>
              <w:sdtContent>
                <w:r w:rsidR="00767044" w:rsidRPr="006F2A31">
                  <w:rPr>
                    <w:rFonts w:ascii="Segoe UI Symbol" w:eastAsia="MS Gothic" w:hAnsi="Segoe UI Symbol" w:cs="Segoe UI Symbol"/>
                    <w:lang w:val="en-AU"/>
                  </w:rPr>
                  <w:t>☐</w:t>
                </w:r>
              </w:sdtContent>
            </w:sdt>
            <w:r w:rsidR="00767044" w:rsidRPr="006F2A31">
              <w:rPr>
                <w:lang w:val="en-AU"/>
              </w:rPr>
              <w:t>Achieving</w:t>
            </w:r>
          </w:p>
        </w:tc>
        <w:tc>
          <w:tcPr>
            <w:tcW w:w="1747" w:type="dxa"/>
            <w:vAlign w:val="center"/>
          </w:tcPr>
          <w:p w14:paraId="4A09223D" w14:textId="77777777" w:rsidR="00767044" w:rsidRPr="006F2A31" w:rsidRDefault="00DB0AC2" w:rsidP="00DA73B8">
            <w:pPr>
              <w:pStyle w:val="Tablecondensed"/>
              <w:jc w:val="center"/>
              <w:rPr>
                <w:lang w:val="en-AU"/>
              </w:rPr>
            </w:pPr>
            <w:sdt>
              <w:sdtPr>
                <w:rPr>
                  <w:color w:val="2B579A"/>
                  <w:shd w:val="clear" w:color="auto" w:fill="E6E6E6"/>
                  <w:lang w:val="en-AU"/>
                </w:rPr>
                <w:id w:val="605699321"/>
                <w14:checkbox>
                  <w14:checked w14:val="0"/>
                  <w14:checkedState w14:val="2612" w14:font="MS Gothic"/>
                  <w14:uncheckedState w14:val="2610" w14:font="MS Gothic"/>
                </w14:checkbox>
              </w:sdtPr>
              <w:sdtEndPr/>
              <w:sdtContent>
                <w:r w:rsidR="00767044" w:rsidRPr="006F2A31">
                  <w:rPr>
                    <w:rFonts w:ascii="Segoe UI Symbol" w:eastAsia="MS Gothic" w:hAnsi="Segoe UI Symbol" w:cs="Segoe UI Symbol"/>
                    <w:lang w:val="en-AU"/>
                  </w:rPr>
                  <w:t>☐</w:t>
                </w:r>
              </w:sdtContent>
            </w:sdt>
            <w:r w:rsidR="00767044" w:rsidRPr="006F2A31">
              <w:rPr>
                <w:lang w:val="en-AU"/>
              </w:rPr>
              <w:t>Excelling</w:t>
            </w:r>
          </w:p>
        </w:tc>
      </w:tr>
      <w:tr w:rsidR="00767044" w:rsidRPr="006F2A31" w14:paraId="5E6489CB" w14:textId="77777777" w:rsidTr="00DA2EA0">
        <w:trPr>
          <w:cnfStyle w:val="000000100000" w:firstRow="0" w:lastRow="0" w:firstColumn="0" w:lastColumn="0" w:oddVBand="0" w:evenVBand="0" w:oddHBand="1" w:evenHBand="0" w:firstRowFirstColumn="0" w:firstRowLastColumn="0" w:lastRowFirstColumn="0" w:lastRowLastColumn="0"/>
          <w:jc w:val="center"/>
        </w:trPr>
        <w:tc>
          <w:tcPr>
            <w:tcW w:w="1864" w:type="dxa"/>
          </w:tcPr>
          <w:p w14:paraId="760906E1" w14:textId="77777777" w:rsidR="00767044" w:rsidRPr="0082279F" w:rsidRDefault="00767044" w:rsidP="0082279F">
            <w:pPr>
              <w:pStyle w:val="Tablecondensed"/>
            </w:pPr>
            <w:r w:rsidRPr="0082279F">
              <w:rPr>
                <w:rStyle w:val="Bold"/>
              </w:rPr>
              <w:t>Not Submitted:</w:t>
            </w:r>
            <w:r w:rsidRPr="0082279F">
              <w:t xml:space="preserve"> No work has been submitted or attempted for this activity.</w:t>
            </w:r>
          </w:p>
        </w:tc>
        <w:tc>
          <w:tcPr>
            <w:tcW w:w="1815" w:type="dxa"/>
          </w:tcPr>
          <w:p w14:paraId="5359E976" w14:textId="77777777" w:rsidR="00767044" w:rsidRPr="0082279F" w:rsidRDefault="00767044" w:rsidP="0082279F">
            <w:pPr>
              <w:pStyle w:val="Tablecondensed"/>
            </w:pPr>
            <w:r w:rsidRPr="0082279F">
              <w:rPr>
                <w:rStyle w:val="Bold"/>
              </w:rPr>
              <w:t>Beginning:</w:t>
            </w:r>
            <w:r w:rsidRPr="0082279F">
              <w:t xml:space="preserve"> You have listed some actions that you have taken towards achieving the project goal. To bump it up, you need to include at least four action/steps. </w:t>
            </w:r>
          </w:p>
        </w:tc>
        <w:tc>
          <w:tcPr>
            <w:tcW w:w="1876" w:type="dxa"/>
          </w:tcPr>
          <w:p w14:paraId="3B5E3A25" w14:textId="77777777" w:rsidR="00767044" w:rsidRPr="0082279F" w:rsidRDefault="00767044" w:rsidP="0082279F">
            <w:pPr>
              <w:pStyle w:val="Tablecondensed"/>
            </w:pPr>
            <w:r w:rsidRPr="0082279F">
              <w:rPr>
                <w:rStyle w:val="Bold"/>
              </w:rPr>
              <w:t>Consolidating:</w:t>
            </w:r>
            <w:r w:rsidRPr="0082279F">
              <w:t xml:space="preserve"> You have listed a couple of actions you have taken towards achieving the project goal. To bump it up, you need to add more information and explain how these actions supported you to achieve your project goal.</w:t>
            </w:r>
          </w:p>
        </w:tc>
        <w:tc>
          <w:tcPr>
            <w:tcW w:w="1765" w:type="dxa"/>
          </w:tcPr>
          <w:p w14:paraId="28E974F6" w14:textId="77777777" w:rsidR="00767044" w:rsidRPr="0082279F" w:rsidRDefault="00767044" w:rsidP="0082279F">
            <w:pPr>
              <w:pStyle w:val="Tablecondensed"/>
            </w:pPr>
            <w:r w:rsidRPr="0082279F">
              <w:rPr>
                <w:rStyle w:val="Bold"/>
              </w:rPr>
              <w:t>Achieving:</w:t>
            </w:r>
            <w:r w:rsidRPr="0082279F">
              <w:t xml:space="preserve"> You have listed and explained several of the steps that you have taken towards achieving the project goal. To bump it up, include more information about how these actions supported you to achieve your project goal. </w:t>
            </w:r>
          </w:p>
        </w:tc>
        <w:tc>
          <w:tcPr>
            <w:tcW w:w="1747" w:type="dxa"/>
          </w:tcPr>
          <w:p w14:paraId="1F38BAD7" w14:textId="77777777" w:rsidR="00767044" w:rsidRPr="0082279F" w:rsidRDefault="00767044" w:rsidP="0082279F">
            <w:pPr>
              <w:pStyle w:val="Tablecondensed"/>
            </w:pPr>
            <w:r w:rsidRPr="0082279F">
              <w:rPr>
                <w:rStyle w:val="Bold"/>
              </w:rPr>
              <w:t>Excelling:</w:t>
            </w:r>
            <w:r w:rsidRPr="0082279F">
              <w:t xml:space="preserve"> You have listed and explained all four of the main steps that you have taken to achieve your project goal. You have included specific examples and information about why each action was important and how this action supported you to achieve your project goal. </w:t>
            </w:r>
            <w:proofErr w:type="gramStart"/>
            <w:r w:rsidRPr="0082279F">
              <w:t>Well</w:t>
            </w:r>
            <w:proofErr w:type="gramEnd"/>
            <w:r w:rsidRPr="0082279F">
              <w:t xml:space="preserve"> done! </w:t>
            </w:r>
          </w:p>
        </w:tc>
      </w:tr>
      <w:tr w:rsidR="00767044" w:rsidRPr="006F2A31" w14:paraId="7572940A" w14:textId="77777777" w:rsidTr="00DA2EA0">
        <w:trPr>
          <w:cnfStyle w:val="000000010000" w:firstRow="0" w:lastRow="0" w:firstColumn="0" w:lastColumn="0" w:oddVBand="0" w:evenVBand="0" w:oddHBand="0" w:evenHBand="1" w:firstRowFirstColumn="0" w:firstRowLastColumn="0" w:lastRowFirstColumn="0" w:lastRowLastColumn="0"/>
          <w:jc w:val="center"/>
        </w:trPr>
        <w:tc>
          <w:tcPr>
            <w:tcW w:w="9067" w:type="dxa"/>
            <w:gridSpan w:val="5"/>
          </w:tcPr>
          <w:p w14:paraId="520719B8" w14:textId="044ACC68" w:rsidR="00767044" w:rsidRPr="006F2A31" w:rsidRDefault="007A02BA" w:rsidP="00DA2EA0">
            <w:pPr>
              <w:pStyle w:val="Tablecondensed"/>
              <w:rPr>
                <w:color w:val="000000"/>
              </w:rPr>
            </w:pPr>
            <w:r>
              <w:t>Teacher comment</w:t>
            </w:r>
            <w:r w:rsidR="00767044" w:rsidRPr="006F2A31">
              <w:t>:</w:t>
            </w:r>
          </w:p>
        </w:tc>
      </w:tr>
    </w:tbl>
    <w:p w14:paraId="4C6EE990" w14:textId="77777777" w:rsidR="00767044" w:rsidRPr="00906804" w:rsidRDefault="00767044" w:rsidP="00DA2EA0">
      <w:pPr>
        <w:pStyle w:val="Heading2"/>
      </w:pPr>
      <w:bookmarkStart w:id="93" w:name="_Toc211332731"/>
      <w:bookmarkStart w:id="94" w:name="_Toc212215034"/>
      <w:bookmarkStart w:id="95" w:name="_Hlk199936184"/>
      <w:bookmarkEnd w:id="89"/>
      <w:r w:rsidRPr="00906804">
        <w:t>Activity 5.2 Mathematics problem-solving cycle and interview</w:t>
      </w:r>
      <w:bookmarkEnd w:id="93"/>
      <w:bookmarkEnd w:id="94"/>
    </w:p>
    <w:p w14:paraId="50921EDD" w14:textId="06FF28A5" w:rsidR="00767044" w:rsidRPr="0082279F" w:rsidRDefault="00EA6126" w:rsidP="0082279F">
      <w:pPr>
        <w:pStyle w:val="BodyText"/>
      </w:pPr>
      <w:r w:rsidRPr="0082279F">
        <w:rPr>
          <w:noProof/>
        </w:rPr>
        <w:lastRenderedPageBreak/>
        <w:drawing>
          <wp:inline distT="0" distB="0" distL="0" distR="0" wp14:anchorId="485D8728" wp14:editId="4716F414">
            <wp:extent cx="286938" cy="252000"/>
            <wp:effectExtent l="0" t="0" r="5715" b="2540"/>
            <wp:docPr id="1887736351"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82279F">
        <w:t xml:space="preserve"> </w:t>
      </w:r>
      <w:r w:rsidR="000614CB" w:rsidRPr="0082279F">
        <w:rPr>
          <w:noProof/>
        </w:rPr>
        <w:drawing>
          <wp:inline distT="0" distB="0" distL="0" distR="0" wp14:anchorId="4F65B65D" wp14:editId="0C11F8F0">
            <wp:extent cx="239882" cy="252000"/>
            <wp:effectExtent l="0" t="0" r="1905" b="2540"/>
            <wp:docPr id="2139746608"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767044" w:rsidRPr="0082279F">
        <w:t xml:space="preserve"> </w:t>
      </w:r>
      <w:r w:rsidR="00075A45" w:rsidRPr="0082279F">
        <w:rPr>
          <w:noProof/>
        </w:rPr>
        <w:drawing>
          <wp:inline distT="0" distB="0" distL="0" distR="0" wp14:anchorId="05C6FC2A" wp14:editId="3DC48FE7">
            <wp:extent cx="272090" cy="252000"/>
            <wp:effectExtent l="0" t="0" r="0" b="2540"/>
            <wp:docPr id="1078514595"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82279F">
        <w:t xml:space="preserve"> </w:t>
      </w:r>
      <w:r w:rsidR="00767044" w:rsidRPr="0082279F">
        <w:rPr>
          <w:rStyle w:val="Bold"/>
        </w:rPr>
        <w:t>Part 1:</w:t>
      </w:r>
      <w:r w:rsidR="00767044" w:rsidRPr="0082279F">
        <w:t xml:space="preserve"> As a group complete the template below. You need to include specific information for each group member.</w:t>
      </w:r>
    </w:p>
    <w:tbl>
      <w:tblPr>
        <w:tblStyle w:val="TableGrid"/>
        <w:tblW w:w="0" w:type="auto"/>
        <w:tblLook w:val="04A0" w:firstRow="1" w:lastRow="0" w:firstColumn="1" w:lastColumn="0" w:noHBand="0" w:noVBand="1"/>
      </w:tblPr>
      <w:tblGrid>
        <w:gridCol w:w="4402"/>
        <w:gridCol w:w="4403"/>
      </w:tblGrid>
      <w:tr w:rsidR="00767044" w:rsidRPr="00DA2EA0" w14:paraId="4F4092D4" w14:textId="77777777" w:rsidTr="00AC5CE3">
        <w:tc>
          <w:tcPr>
            <w:tcW w:w="8805" w:type="dxa"/>
            <w:gridSpan w:val="2"/>
            <w:shd w:val="clear" w:color="auto" w:fill="00573F"/>
          </w:tcPr>
          <w:p w14:paraId="52C79F8C" w14:textId="57F3F63F" w:rsidR="00767044" w:rsidRPr="00DA2EA0" w:rsidRDefault="00767044" w:rsidP="00DA2EA0">
            <w:pPr>
              <w:pStyle w:val="Tableheadingcondensed"/>
              <w:jc w:val="center"/>
              <w:rPr>
                <w:b/>
                <w:bCs/>
              </w:rPr>
            </w:pPr>
            <w:r w:rsidRPr="00DA2EA0">
              <w:rPr>
                <w:b/>
                <w:bCs/>
              </w:rPr>
              <w:t>Unit 2: Communicate and report</w:t>
            </w:r>
          </w:p>
        </w:tc>
      </w:tr>
      <w:tr w:rsidR="00767044" w14:paraId="04D9D5EC" w14:textId="77777777" w:rsidTr="00AC5CE3">
        <w:tc>
          <w:tcPr>
            <w:tcW w:w="4402" w:type="dxa"/>
          </w:tcPr>
          <w:p w14:paraId="6D36EC85" w14:textId="13F9F118" w:rsidR="00767044" w:rsidRPr="0025608C" w:rsidRDefault="00767044" w:rsidP="00DA2EA0">
            <w:pPr>
              <w:pStyle w:val="TablecondensedBold"/>
            </w:pPr>
            <w:r w:rsidRPr="0025608C">
              <w:t>Identify the mathematics</w:t>
            </w:r>
          </w:p>
        </w:tc>
        <w:tc>
          <w:tcPr>
            <w:tcW w:w="4403" w:type="dxa"/>
          </w:tcPr>
          <w:p w14:paraId="3A227DED" w14:textId="3707EF4B" w:rsidR="00767044" w:rsidRPr="0025608C" w:rsidRDefault="00767044" w:rsidP="00DA2EA0">
            <w:pPr>
              <w:pStyle w:val="Tablecondensed"/>
            </w:pPr>
            <w:r w:rsidRPr="0025608C">
              <w:t xml:space="preserve">List what numeracy skills </w:t>
            </w:r>
            <w:r>
              <w:t>your group</w:t>
            </w:r>
            <w:r w:rsidRPr="0025608C">
              <w:t xml:space="preserve"> demonstrated throughout this project. Explain why you needed to use these numeracy skills specific to your project.</w:t>
            </w:r>
          </w:p>
          <w:p w14:paraId="5845BCBF" w14:textId="58726134" w:rsidR="00767044" w:rsidRPr="0025608C" w:rsidRDefault="00767044" w:rsidP="00DA2EA0">
            <w:pPr>
              <w:pStyle w:val="Tablecondensed"/>
            </w:pPr>
            <w:r w:rsidRPr="0025608C">
              <w:t>You can use and summarise information from the following activities you have already completed:</w:t>
            </w:r>
          </w:p>
          <w:p w14:paraId="3024AE2F" w14:textId="5D45C3B8" w:rsidR="00767044" w:rsidRDefault="00767044" w:rsidP="00DA2EA0">
            <w:pPr>
              <w:pStyle w:val="Tablecondensed"/>
            </w:pPr>
            <w:r w:rsidRPr="0025608C">
              <w:t>Step</w:t>
            </w:r>
            <w:r>
              <w:t xml:space="preserve"> </w:t>
            </w:r>
            <w:r w:rsidRPr="0025608C">
              <w:t>2</w:t>
            </w:r>
            <w:r>
              <w:t xml:space="preserve">: </w:t>
            </w:r>
            <w:r w:rsidRPr="0025608C">
              <w:t>Activity 2.</w:t>
            </w:r>
            <w:r>
              <w:t xml:space="preserve">3 </w:t>
            </w:r>
            <w:r w:rsidRPr="0025608C">
              <w:t>Identify the mathematics.</w:t>
            </w:r>
          </w:p>
          <w:p w14:paraId="735A56F5" w14:textId="77777777" w:rsidR="0019162D" w:rsidRPr="0025608C" w:rsidRDefault="0019162D" w:rsidP="00DA2EA0">
            <w:pPr>
              <w:pStyle w:val="Tablecondensed"/>
            </w:pPr>
          </w:p>
          <w:p w14:paraId="14E3DE74" w14:textId="3EA5E6E0" w:rsidR="00767044" w:rsidRPr="0025608C" w:rsidRDefault="0019162D" w:rsidP="0082279F">
            <w:pPr>
              <w:pStyle w:val="Tablecondensed"/>
              <w:spacing w:before="240"/>
            </w:pPr>
            <w:r w:rsidRPr="0082279F">
              <w:rPr>
                <w:noProof/>
              </w:rPr>
              <w:drawing>
                <wp:inline distT="0" distB="0" distL="0" distR="0" wp14:anchorId="7D96E701" wp14:editId="21290415">
                  <wp:extent cx="286094" cy="252000"/>
                  <wp:effectExtent l="0" t="0" r="0" b="2540"/>
                  <wp:docPr id="5334481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t xml:space="preserve"> </w:t>
            </w:r>
            <w:r w:rsidR="00767044" w:rsidRPr="0025608C">
              <w:t>Add your information here.</w:t>
            </w:r>
          </w:p>
        </w:tc>
      </w:tr>
      <w:tr w:rsidR="00767044" w14:paraId="2D6F3750" w14:textId="77777777" w:rsidTr="00AC5CE3">
        <w:tc>
          <w:tcPr>
            <w:tcW w:w="4402" w:type="dxa"/>
          </w:tcPr>
          <w:p w14:paraId="27B9B18E" w14:textId="76A2D9DE" w:rsidR="00767044" w:rsidRPr="0025608C" w:rsidRDefault="00767044" w:rsidP="00DA2EA0">
            <w:pPr>
              <w:pStyle w:val="TablecondensedBold"/>
            </w:pPr>
            <w:r w:rsidRPr="0025608C">
              <w:t>Act on and use the mathematics</w:t>
            </w:r>
          </w:p>
        </w:tc>
        <w:tc>
          <w:tcPr>
            <w:tcW w:w="4403" w:type="dxa"/>
          </w:tcPr>
          <w:p w14:paraId="59DA5735" w14:textId="1CD2B83A" w:rsidR="00767044" w:rsidRPr="0025608C" w:rsidRDefault="00767044" w:rsidP="00DA2EA0">
            <w:pPr>
              <w:pStyle w:val="Tablecondensed"/>
            </w:pPr>
            <w:r w:rsidRPr="0025608C">
              <w:t>Summarise the numeracy skills you used throughout your project. Include information about things that worked and didn’t work.</w:t>
            </w:r>
          </w:p>
          <w:p w14:paraId="301030E4" w14:textId="1536EAA8" w:rsidR="00767044" w:rsidRPr="0025608C" w:rsidRDefault="00767044" w:rsidP="00DA2EA0">
            <w:pPr>
              <w:pStyle w:val="Tablecondensed"/>
            </w:pPr>
            <w:r w:rsidRPr="0025608C">
              <w:t xml:space="preserve">Provide information about the different data sets and numeracy skills you needed. </w:t>
            </w:r>
          </w:p>
          <w:p w14:paraId="78306B5F" w14:textId="77777777" w:rsidR="00767044" w:rsidRPr="0025608C" w:rsidRDefault="00767044" w:rsidP="00DA2EA0">
            <w:pPr>
              <w:pStyle w:val="Tablecondensed"/>
            </w:pPr>
            <w:r w:rsidRPr="0025608C">
              <w:t xml:space="preserve">You can use and summarise information from the following activities you have already completed: </w:t>
            </w:r>
          </w:p>
          <w:p w14:paraId="749425D4" w14:textId="77777777" w:rsidR="00767044" w:rsidRPr="0025608C" w:rsidRDefault="00767044" w:rsidP="00DA2EA0">
            <w:pPr>
              <w:pStyle w:val="Tablecondensed"/>
            </w:pPr>
            <w:r w:rsidRPr="0025608C">
              <w:rPr>
                <w:rFonts w:eastAsia="Arial Narrow" w:cs="Arial Narrow"/>
                <w:lang w:val="en-AU" w:eastAsia="en-AU"/>
              </w:rPr>
              <w:t>Step</w:t>
            </w:r>
            <w:r>
              <w:rPr>
                <w:rFonts w:eastAsia="Arial Narrow" w:cs="Arial Narrow"/>
                <w:lang w:val="en-AU" w:eastAsia="en-AU"/>
              </w:rPr>
              <w:t xml:space="preserve"> </w:t>
            </w:r>
            <w:r w:rsidRPr="0025608C">
              <w:rPr>
                <w:rFonts w:eastAsia="Arial Narrow" w:cs="Arial Narrow"/>
                <w:lang w:val="en-AU" w:eastAsia="en-AU"/>
              </w:rPr>
              <w:t>3</w:t>
            </w:r>
            <w:r>
              <w:rPr>
                <w:rFonts w:eastAsia="Arial Narrow" w:cs="Arial Narrow"/>
                <w:lang w:val="en-AU" w:eastAsia="en-AU"/>
              </w:rPr>
              <w:t>:</w:t>
            </w:r>
            <w:r w:rsidRPr="0025608C">
              <w:rPr>
                <w:rFonts w:eastAsia="Arial Narrow" w:cs="Arial Narrow"/>
                <w:lang w:val="en-AU" w:eastAsia="en-AU"/>
              </w:rPr>
              <w:t xml:space="preserve"> Activity 3.</w:t>
            </w:r>
            <w:r>
              <w:rPr>
                <w:rFonts w:eastAsia="Arial Narrow" w:cs="Arial Narrow"/>
                <w:lang w:val="en-AU" w:eastAsia="en-AU"/>
              </w:rPr>
              <w:t>1</w:t>
            </w:r>
            <w:r w:rsidRPr="0025608C">
              <w:rPr>
                <w:rFonts w:eastAsia="Arial Narrow" w:cs="Arial Narrow"/>
                <w:lang w:val="en-AU" w:eastAsia="en-AU"/>
              </w:rPr>
              <w:t xml:space="preserve"> </w:t>
            </w:r>
            <w:r>
              <w:rPr>
                <w:rFonts w:eastAsia="Arial Narrow" w:cs="Arial Narrow"/>
                <w:lang w:val="en-AU" w:eastAsia="en-AU"/>
              </w:rPr>
              <w:t>Weekly evidence record</w:t>
            </w:r>
          </w:p>
          <w:p w14:paraId="1E3F41E0" w14:textId="7A6750F2" w:rsidR="00767044" w:rsidRDefault="00767044" w:rsidP="00DA2EA0">
            <w:pPr>
              <w:pStyle w:val="Tablecondensed"/>
              <w:rPr>
                <w:rFonts w:eastAsia="Arial Narrow" w:cs="Arial Narrow"/>
                <w:lang w:eastAsia="en-AU"/>
              </w:rPr>
            </w:pPr>
            <w:r w:rsidRPr="0025608C">
              <w:rPr>
                <w:rFonts w:eastAsia="Arial Narrow" w:cs="Arial Narrow"/>
                <w:lang w:eastAsia="en-AU"/>
              </w:rPr>
              <w:t>Step</w:t>
            </w:r>
            <w:r>
              <w:rPr>
                <w:rFonts w:eastAsia="Arial Narrow" w:cs="Arial Narrow"/>
                <w:lang w:eastAsia="en-AU"/>
              </w:rPr>
              <w:t xml:space="preserve"> 3:</w:t>
            </w:r>
            <w:r w:rsidRPr="0025608C">
              <w:rPr>
                <w:rFonts w:eastAsia="Arial Narrow" w:cs="Arial Narrow"/>
                <w:lang w:eastAsia="en-AU"/>
              </w:rPr>
              <w:t xml:space="preserve"> Activity </w:t>
            </w:r>
            <w:r>
              <w:rPr>
                <w:rFonts w:eastAsia="Arial Narrow" w:cs="Arial Narrow"/>
                <w:lang w:eastAsia="en-AU"/>
              </w:rPr>
              <w:t>3</w:t>
            </w:r>
            <w:r w:rsidRPr="0025608C">
              <w:rPr>
                <w:rFonts w:eastAsia="Arial Narrow" w:cs="Arial Narrow"/>
                <w:lang w:eastAsia="en-AU"/>
              </w:rPr>
              <w:t>.</w:t>
            </w:r>
            <w:r>
              <w:rPr>
                <w:rFonts w:eastAsia="Arial Narrow" w:cs="Arial Narrow"/>
                <w:lang w:eastAsia="en-AU"/>
              </w:rPr>
              <w:t>2</w:t>
            </w:r>
            <w:r w:rsidRPr="0025608C">
              <w:rPr>
                <w:rFonts w:eastAsia="Arial Narrow" w:cs="Arial Narrow"/>
                <w:lang w:eastAsia="en-AU"/>
              </w:rPr>
              <w:t xml:space="preserve"> Mathematical toolkit </w:t>
            </w:r>
          </w:p>
          <w:p w14:paraId="7571B5D1" w14:textId="77777777" w:rsidR="0019162D" w:rsidRPr="00DA2EA0" w:rsidRDefault="0019162D" w:rsidP="00DA2EA0">
            <w:pPr>
              <w:pStyle w:val="Tablecondensed"/>
              <w:rPr>
                <w:rFonts w:eastAsia="Arial Narrow" w:cs="Arial Narrow"/>
                <w:lang w:eastAsia="en-AU"/>
              </w:rPr>
            </w:pPr>
          </w:p>
          <w:p w14:paraId="10BFE98B" w14:textId="7D5363AC" w:rsidR="00767044" w:rsidRPr="0025608C" w:rsidRDefault="0019162D" w:rsidP="0082279F">
            <w:pPr>
              <w:pStyle w:val="Tablecondensed"/>
              <w:spacing w:before="240"/>
            </w:pPr>
            <w:r w:rsidRPr="0082279F">
              <w:rPr>
                <w:noProof/>
              </w:rPr>
              <w:drawing>
                <wp:inline distT="0" distB="0" distL="0" distR="0" wp14:anchorId="0323C4A9" wp14:editId="0E3C2E96">
                  <wp:extent cx="286094" cy="252000"/>
                  <wp:effectExtent l="0" t="0" r="0" b="2540"/>
                  <wp:docPr id="120876536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t xml:space="preserve"> </w:t>
            </w:r>
            <w:r w:rsidR="00767044" w:rsidRPr="0025608C">
              <w:t>Add your information here.</w:t>
            </w:r>
          </w:p>
        </w:tc>
      </w:tr>
      <w:tr w:rsidR="00767044" w14:paraId="33304BF2" w14:textId="77777777" w:rsidTr="00AC5CE3">
        <w:tc>
          <w:tcPr>
            <w:tcW w:w="4402" w:type="dxa"/>
          </w:tcPr>
          <w:p w14:paraId="730EC649" w14:textId="3905C75C" w:rsidR="00767044" w:rsidRPr="0025608C" w:rsidRDefault="00767044" w:rsidP="00DA2EA0">
            <w:pPr>
              <w:pStyle w:val="TablecondensedBold"/>
            </w:pPr>
            <w:r w:rsidRPr="0025608C">
              <w:t>Evaluate and reflect</w:t>
            </w:r>
          </w:p>
        </w:tc>
        <w:tc>
          <w:tcPr>
            <w:tcW w:w="4403" w:type="dxa"/>
          </w:tcPr>
          <w:p w14:paraId="79844DE7" w14:textId="2174CA57" w:rsidR="00767044" w:rsidRPr="0025608C" w:rsidRDefault="00767044" w:rsidP="00DA2EA0">
            <w:pPr>
              <w:pStyle w:val="Tablecondensed"/>
            </w:pPr>
            <w:r w:rsidRPr="0025608C">
              <w:t>Outline the positives and negatives of the numeracy skills you used throughout your project.</w:t>
            </w:r>
          </w:p>
          <w:p w14:paraId="12C551E1" w14:textId="507B3388" w:rsidR="00767044" w:rsidRPr="0082279F" w:rsidRDefault="00767044" w:rsidP="0082279F">
            <w:pPr>
              <w:pStyle w:val="Tablecondensed"/>
            </w:pPr>
            <w:r w:rsidRPr="0082279F">
              <w:t>How did your results compare with your project goal? Explain how you measured this.</w:t>
            </w:r>
          </w:p>
          <w:p w14:paraId="36E2EC39" w14:textId="18832E98" w:rsidR="00767044" w:rsidRPr="0082279F" w:rsidRDefault="00767044" w:rsidP="0082279F">
            <w:pPr>
              <w:pStyle w:val="Tablecondensed"/>
            </w:pPr>
            <w:r w:rsidRPr="0082279F">
              <w:t>You can use and summarise information from the following activities you have already completed:</w:t>
            </w:r>
          </w:p>
          <w:p w14:paraId="4F0A5BDD" w14:textId="74AFCE4D" w:rsidR="00767044" w:rsidRPr="0082279F" w:rsidRDefault="00767044" w:rsidP="0082279F">
            <w:pPr>
              <w:pStyle w:val="Tablecondensed"/>
            </w:pPr>
            <w:r w:rsidRPr="0082279F">
              <w:t>Step 4: Activity 4.2 Numeracy – Evaluate and reflect</w:t>
            </w:r>
          </w:p>
          <w:p w14:paraId="7EEBD3B2" w14:textId="77777777" w:rsidR="0019162D" w:rsidRPr="0082279F" w:rsidRDefault="0019162D" w:rsidP="0082279F">
            <w:pPr>
              <w:pStyle w:val="Tablecondensed"/>
            </w:pPr>
          </w:p>
          <w:p w14:paraId="68A5941F" w14:textId="0A152893" w:rsidR="00767044" w:rsidRPr="0025608C" w:rsidRDefault="0019162D" w:rsidP="0082279F">
            <w:pPr>
              <w:pStyle w:val="Tablecondensed"/>
              <w:spacing w:before="240"/>
            </w:pPr>
            <w:r w:rsidRPr="0082279F">
              <w:rPr>
                <w:noProof/>
              </w:rPr>
              <w:drawing>
                <wp:inline distT="0" distB="0" distL="0" distR="0" wp14:anchorId="68C24FB0" wp14:editId="01780D4D">
                  <wp:extent cx="286094" cy="252000"/>
                  <wp:effectExtent l="0" t="0" r="0" b="2540"/>
                  <wp:docPr id="80847257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t xml:space="preserve"> </w:t>
            </w:r>
            <w:r w:rsidR="00767044" w:rsidRPr="0025608C">
              <w:t>Add your information here.</w:t>
            </w:r>
          </w:p>
        </w:tc>
      </w:tr>
      <w:tr w:rsidR="00767044" w14:paraId="4872CF8C" w14:textId="77777777" w:rsidTr="00AC5CE3">
        <w:tc>
          <w:tcPr>
            <w:tcW w:w="4402" w:type="dxa"/>
          </w:tcPr>
          <w:p w14:paraId="0F1E3D64" w14:textId="2DBDF9E0" w:rsidR="00767044" w:rsidRPr="0025608C" w:rsidRDefault="00767044" w:rsidP="00DA2EA0">
            <w:pPr>
              <w:pStyle w:val="TablecondensedBold"/>
            </w:pPr>
            <w:r w:rsidRPr="0025608C">
              <w:t>Communicate and report</w:t>
            </w:r>
          </w:p>
        </w:tc>
        <w:tc>
          <w:tcPr>
            <w:tcW w:w="4403" w:type="dxa"/>
          </w:tcPr>
          <w:p w14:paraId="441DD277" w14:textId="5CEF3810" w:rsidR="00767044" w:rsidRPr="0082279F" w:rsidRDefault="00767044" w:rsidP="0082279F">
            <w:pPr>
              <w:pStyle w:val="Tablecondensed"/>
            </w:pPr>
            <w:r w:rsidRPr="0082279F">
              <w:t>What worked and didn’t work when using your numeracy skills within your project?</w:t>
            </w:r>
          </w:p>
          <w:p w14:paraId="32214803" w14:textId="60469361" w:rsidR="00767044" w:rsidRPr="0082279F" w:rsidRDefault="00767044" w:rsidP="0082279F">
            <w:pPr>
              <w:pStyle w:val="Tablecondensed"/>
            </w:pPr>
            <w:r w:rsidRPr="0082279F">
              <w:t>What did you find challenging?</w:t>
            </w:r>
          </w:p>
          <w:p w14:paraId="0CDED3EC" w14:textId="0E90DAB7" w:rsidR="00767044" w:rsidRPr="0082279F" w:rsidRDefault="00767044" w:rsidP="0082279F">
            <w:pPr>
              <w:pStyle w:val="Tablecondensed"/>
            </w:pPr>
            <w:r w:rsidRPr="0082279F">
              <w:t>If you were to complete this project again, would you collect any more data to help prove the effectiveness of it?</w:t>
            </w:r>
          </w:p>
          <w:p w14:paraId="758040C8" w14:textId="77777777" w:rsidR="0019162D" w:rsidRPr="0082279F" w:rsidRDefault="0019162D" w:rsidP="0082279F">
            <w:pPr>
              <w:pStyle w:val="Tablecondensed"/>
            </w:pPr>
          </w:p>
          <w:p w14:paraId="2A3B853A" w14:textId="0EDA1831" w:rsidR="00767044" w:rsidRPr="0025608C" w:rsidRDefault="0019162D" w:rsidP="0082279F">
            <w:pPr>
              <w:pStyle w:val="Tablecondensed"/>
              <w:spacing w:before="240"/>
            </w:pPr>
            <w:r w:rsidRPr="0082279F">
              <w:rPr>
                <w:noProof/>
              </w:rPr>
              <w:drawing>
                <wp:inline distT="0" distB="0" distL="0" distR="0" wp14:anchorId="5FDEC346" wp14:editId="7FF64C76">
                  <wp:extent cx="286094" cy="252000"/>
                  <wp:effectExtent l="0" t="0" r="0" b="2540"/>
                  <wp:docPr id="1838205065"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t xml:space="preserve"> </w:t>
            </w:r>
            <w:r w:rsidR="00767044" w:rsidRPr="0025608C">
              <w:t>Add your information here.</w:t>
            </w:r>
          </w:p>
        </w:tc>
      </w:tr>
    </w:tbl>
    <w:p w14:paraId="10D2FBDC" w14:textId="4F93572D" w:rsidR="00767044" w:rsidRPr="0082279F" w:rsidRDefault="00075A45" w:rsidP="0082279F">
      <w:pPr>
        <w:pStyle w:val="BodyText"/>
      </w:pPr>
      <w:r w:rsidRPr="0082279F">
        <w:rPr>
          <w:noProof/>
        </w:rPr>
        <w:drawing>
          <wp:inline distT="0" distB="0" distL="0" distR="0" wp14:anchorId="62842EFD" wp14:editId="040B915B">
            <wp:extent cx="272090" cy="252000"/>
            <wp:effectExtent l="0" t="0" r="0" b="2540"/>
            <wp:docPr id="1079485311"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82279F">
        <w:t xml:space="preserve"> </w:t>
      </w:r>
      <w:r w:rsidR="0019162D" w:rsidRPr="0082279F">
        <w:rPr>
          <w:noProof/>
        </w:rPr>
        <w:drawing>
          <wp:inline distT="0" distB="0" distL="0" distR="0" wp14:anchorId="65931166" wp14:editId="560F5DAE">
            <wp:extent cx="286094" cy="252000"/>
            <wp:effectExtent l="0" t="0" r="0" b="2540"/>
            <wp:docPr id="873611194"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rsidRPr="0082279F">
        <w:t xml:space="preserve"> </w:t>
      </w:r>
      <w:r w:rsidR="00767044" w:rsidRPr="0082279F">
        <w:rPr>
          <w:rStyle w:val="Bold"/>
        </w:rPr>
        <w:t>Part 2:</w:t>
      </w:r>
      <w:r w:rsidR="00767044" w:rsidRPr="0082279F">
        <w:t xml:space="preserve"> Using the information your group has collated in Part 1 create a digital presentation of your choice. Your group can use the categories in the left-hand column for the title headings for each section of your presentation. </w:t>
      </w:r>
    </w:p>
    <w:tbl>
      <w:tblPr>
        <w:tblStyle w:val="TableGrid"/>
        <w:tblW w:w="0" w:type="auto"/>
        <w:tblLook w:val="04A0" w:firstRow="1" w:lastRow="0" w:firstColumn="1" w:lastColumn="0" w:noHBand="0" w:noVBand="1"/>
      </w:tblPr>
      <w:tblGrid>
        <w:gridCol w:w="8805"/>
      </w:tblGrid>
      <w:tr w:rsidR="00767044" w14:paraId="2964F884" w14:textId="77777777" w:rsidTr="00B0720D">
        <w:trPr>
          <w:trHeight w:val="850"/>
        </w:trPr>
        <w:tc>
          <w:tcPr>
            <w:tcW w:w="8805" w:type="dxa"/>
          </w:tcPr>
          <w:p w14:paraId="40A58826" w14:textId="362E5EEE" w:rsidR="00767044" w:rsidRDefault="0019162D" w:rsidP="00DA2EA0">
            <w:pPr>
              <w:pStyle w:val="Tablecondensed"/>
              <w:spacing w:before="240"/>
              <w:rPr>
                <w:rFonts w:ascii="Arial" w:hAnsi="Arial"/>
                <w:b/>
                <w:bCs/>
                <w:color w:val="000000"/>
                <w:shd w:val="clear" w:color="auto" w:fill="FFFFFF"/>
              </w:rPr>
            </w:pPr>
            <w:r w:rsidRPr="0082279F">
              <w:rPr>
                <w:noProof/>
              </w:rPr>
              <w:lastRenderedPageBreak/>
              <w:drawing>
                <wp:inline distT="0" distB="0" distL="0" distR="0" wp14:anchorId="2BFCA31C" wp14:editId="160A2A10">
                  <wp:extent cx="286094" cy="252000"/>
                  <wp:effectExtent l="0" t="0" r="0" b="2540"/>
                  <wp:docPr id="1530739890"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9"/>
                          <a:stretch>
                            <a:fillRect/>
                          </a:stretch>
                        </pic:blipFill>
                        <pic:spPr>
                          <a:xfrm>
                            <a:off x="0" y="0"/>
                            <a:ext cx="286094" cy="252000"/>
                          </a:xfrm>
                          <a:prstGeom prst="rect">
                            <a:avLst/>
                          </a:prstGeom>
                        </pic:spPr>
                      </pic:pic>
                    </a:graphicData>
                  </a:graphic>
                </wp:inline>
              </w:drawing>
            </w:r>
            <w:r w:rsidR="00767044">
              <w:t xml:space="preserve"> </w:t>
            </w:r>
            <w:r w:rsidR="00767044" w:rsidRPr="008174A5">
              <w:t xml:space="preserve">Add your </w:t>
            </w:r>
            <w:r w:rsidR="00767044">
              <w:t xml:space="preserve">presentation or link to your presentation </w:t>
            </w:r>
            <w:r w:rsidR="00767044" w:rsidRPr="008174A5">
              <w:t>here.</w:t>
            </w:r>
          </w:p>
        </w:tc>
      </w:tr>
    </w:tbl>
    <w:p w14:paraId="60AC5987" w14:textId="1305A3F5" w:rsidR="00767044" w:rsidRPr="0025608C" w:rsidRDefault="00EA6126" w:rsidP="00DA2EA0">
      <w:pPr>
        <w:pStyle w:val="BodyText"/>
      </w:pPr>
      <w:r w:rsidRPr="0082279F">
        <w:rPr>
          <w:noProof/>
        </w:rPr>
        <w:drawing>
          <wp:inline distT="0" distB="0" distL="0" distR="0" wp14:anchorId="325CAFE8" wp14:editId="28D51EFD">
            <wp:extent cx="286938" cy="252000"/>
            <wp:effectExtent l="0" t="0" r="5715" b="2540"/>
            <wp:docPr id="1351523383"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6"/>
                    <a:stretch>
                      <a:fillRect/>
                    </a:stretch>
                  </pic:blipFill>
                  <pic:spPr>
                    <a:xfrm>
                      <a:off x="0" y="0"/>
                      <a:ext cx="286938" cy="252000"/>
                    </a:xfrm>
                    <a:prstGeom prst="rect">
                      <a:avLst/>
                    </a:prstGeom>
                  </pic:spPr>
                </pic:pic>
              </a:graphicData>
            </a:graphic>
          </wp:inline>
        </w:drawing>
      </w:r>
      <w:r w:rsidR="00767044" w:rsidRPr="0082279F">
        <w:t xml:space="preserve"> </w:t>
      </w:r>
      <w:r w:rsidR="000614CB" w:rsidRPr="0082279F">
        <w:rPr>
          <w:noProof/>
        </w:rPr>
        <w:drawing>
          <wp:inline distT="0" distB="0" distL="0" distR="0" wp14:anchorId="48312F4F" wp14:editId="21F0D825">
            <wp:extent cx="239882" cy="252000"/>
            <wp:effectExtent l="0" t="0" r="1905" b="2540"/>
            <wp:docPr id="235082927"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7"/>
                    <a:stretch>
                      <a:fillRect/>
                    </a:stretch>
                  </pic:blipFill>
                  <pic:spPr>
                    <a:xfrm>
                      <a:off x="0" y="0"/>
                      <a:ext cx="239882" cy="252000"/>
                    </a:xfrm>
                    <a:prstGeom prst="rect">
                      <a:avLst/>
                    </a:prstGeom>
                  </pic:spPr>
                </pic:pic>
              </a:graphicData>
            </a:graphic>
          </wp:inline>
        </w:drawing>
      </w:r>
      <w:r w:rsidR="00767044" w:rsidRPr="0082279F">
        <w:t xml:space="preserve"> </w:t>
      </w:r>
      <w:r w:rsidR="00540941" w:rsidRPr="0082279F">
        <w:rPr>
          <w:noProof/>
        </w:rPr>
        <w:drawing>
          <wp:inline distT="0" distB="0" distL="0" distR="0" wp14:anchorId="5A6FB077" wp14:editId="09D1A37E">
            <wp:extent cx="272090" cy="252000"/>
            <wp:effectExtent l="0" t="0" r="0" b="2540"/>
            <wp:docPr id="720504189"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30"/>
                    <a:stretch>
                      <a:fillRect/>
                    </a:stretch>
                  </pic:blipFill>
                  <pic:spPr>
                    <a:xfrm>
                      <a:off x="0" y="0"/>
                      <a:ext cx="272090" cy="252000"/>
                    </a:xfrm>
                    <a:prstGeom prst="rect">
                      <a:avLst/>
                    </a:prstGeom>
                  </pic:spPr>
                </pic:pic>
              </a:graphicData>
            </a:graphic>
          </wp:inline>
        </w:drawing>
      </w:r>
      <w:r w:rsidR="00767044" w:rsidRPr="0082279F">
        <w:t xml:space="preserve"> </w:t>
      </w:r>
      <w:r w:rsidR="00540941" w:rsidRPr="0082279F">
        <w:rPr>
          <w:noProof/>
        </w:rPr>
        <w:drawing>
          <wp:inline distT="0" distB="0" distL="0" distR="0" wp14:anchorId="597E7889" wp14:editId="63E306CB">
            <wp:extent cx="252000" cy="322254"/>
            <wp:effectExtent l="0" t="0" r="2540" b="0"/>
            <wp:docPr id="792703456"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31"/>
                    <a:stretch>
                      <a:fillRect/>
                    </a:stretch>
                  </pic:blipFill>
                  <pic:spPr>
                    <a:xfrm>
                      <a:off x="0" y="0"/>
                      <a:ext cx="252000" cy="322254"/>
                    </a:xfrm>
                    <a:prstGeom prst="rect">
                      <a:avLst/>
                    </a:prstGeom>
                  </pic:spPr>
                </pic:pic>
              </a:graphicData>
            </a:graphic>
          </wp:inline>
        </w:drawing>
      </w:r>
      <w:r w:rsidR="00767044" w:rsidRPr="0082279F">
        <w:t xml:space="preserve"> </w:t>
      </w:r>
      <w:r w:rsidR="00767044" w:rsidRPr="0082279F">
        <w:rPr>
          <w:rStyle w:val="Bold"/>
        </w:rPr>
        <w:t>Part 3:</w:t>
      </w:r>
      <w:r w:rsidR="00767044" w:rsidRPr="0082279F">
        <w:t xml:space="preserve"> Book</w:t>
      </w:r>
      <w:r w:rsidR="00767044" w:rsidRPr="0025608C">
        <w:t xml:space="preserve"> in a </w:t>
      </w:r>
      <w:r w:rsidR="00767044">
        <w:t>t</w:t>
      </w:r>
      <w:r w:rsidR="00767044" w:rsidRPr="0025608C">
        <w:t>eacher interview time to communicate and report on your numeracy Problem-Solving Cycle throughout your</w:t>
      </w:r>
      <w:r w:rsidR="00767044">
        <w:t xml:space="preserve"> group</w:t>
      </w:r>
      <w:r w:rsidR="00767044" w:rsidRPr="0025608C">
        <w:t xml:space="preserve"> project work.</w:t>
      </w:r>
      <w:r w:rsidR="00767044">
        <w:t xml:space="preserve"> Your teacher will ask each group member individual questions to check your understanding. </w:t>
      </w:r>
    </w:p>
    <w:tbl>
      <w:tblPr>
        <w:tblStyle w:val="TableGrid"/>
        <w:tblW w:w="8725" w:type="dxa"/>
        <w:tblLook w:val="04A0" w:firstRow="1" w:lastRow="0" w:firstColumn="1" w:lastColumn="0" w:noHBand="0" w:noVBand="1"/>
      </w:tblPr>
      <w:tblGrid>
        <w:gridCol w:w="2321"/>
        <w:gridCol w:w="6404"/>
      </w:tblGrid>
      <w:tr w:rsidR="00767044" w14:paraId="29FC6523" w14:textId="77777777" w:rsidTr="00AC5CE3">
        <w:trPr>
          <w:trHeight w:val="565"/>
        </w:trPr>
        <w:tc>
          <w:tcPr>
            <w:tcW w:w="2321" w:type="dxa"/>
            <w:shd w:val="clear" w:color="auto" w:fill="00573F"/>
          </w:tcPr>
          <w:p w14:paraId="4EF38C46" w14:textId="3129EA57" w:rsidR="00767044" w:rsidRPr="0082279F" w:rsidRDefault="00767044" w:rsidP="0082279F">
            <w:pPr>
              <w:pStyle w:val="Tableheadingcondensed"/>
              <w:rPr>
                <w:rStyle w:val="Bold"/>
              </w:rPr>
            </w:pPr>
            <w:r w:rsidRPr="0082279F">
              <w:rPr>
                <w:rStyle w:val="Bold"/>
              </w:rPr>
              <w:t>Teacher Name:</w:t>
            </w:r>
          </w:p>
        </w:tc>
        <w:tc>
          <w:tcPr>
            <w:tcW w:w="6404" w:type="dxa"/>
          </w:tcPr>
          <w:p w14:paraId="70593969" w14:textId="77777777" w:rsidR="00767044" w:rsidRPr="0025608C" w:rsidRDefault="00767044" w:rsidP="00DA2EA0">
            <w:pPr>
              <w:pStyle w:val="Tablecondensed"/>
            </w:pPr>
          </w:p>
        </w:tc>
      </w:tr>
      <w:tr w:rsidR="00767044" w14:paraId="5F6CE949" w14:textId="77777777" w:rsidTr="00AC5CE3">
        <w:trPr>
          <w:trHeight w:val="534"/>
        </w:trPr>
        <w:tc>
          <w:tcPr>
            <w:tcW w:w="2321" w:type="dxa"/>
            <w:shd w:val="clear" w:color="auto" w:fill="00573F"/>
          </w:tcPr>
          <w:p w14:paraId="52C0AA15" w14:textId="300FD736" w:rsidR="00767044" w:rsidRPr="0082279F" w:rsidRDefault="00767044" w:rsidP="0082279F">
            <w:pPr>
              <w:pStyle w:val="Tableheadingcondensed"/>
              <w:rPr>
                <w:rStyle w:val="Bold"/>
              </w:rPr>
            </w:pPr>
            <w:r w:rsidRPr="0082279F">
              <w:rPr>
                <w:rStyle w:val="Bold"/>
              </w:rPr>
              <w:t>Date:</w:t>
            </w:r>
          </w:p>
        </w:tc>
        <w:tc>
          <w:tcPr>
            <w:tcW w:w="6404" w:type="dxa"/>
          </w:tcPr>
          <w:p w14:paraId="4449D493" w14:textId="77777777" w:rsidR="00767044" w:rsidRPr="0025608C" w:rsidRDefault="00767044" w:rsidP="00DA2EA0">
            <w:pPr>
              <w:pStyle w:val="Tablecondensed"/>
            </w:pPr>
          </w:p>
        </w:tc>
      </w:tr>
      <w:tr w:rsidR="00767044" w14:paraId="529910D6" w14:textId="77777777" w:rsidTr="00AC5CE3">
        <w:trPr>
          <w:trHeight w:val="565"/>
        </w:trPr>
        <w:tc>
          <w:tcPr>
            <w:tcW w:w="2321" w:type="dxa"/>
            <w:shd w:val="clear" w:color="auto" w:fill="00573F"/>
          </w:tcPr>
          <w:p w14:paraId="703E8636" w14:textId="6ABFF0A8" w:rsidR="00767044" w:rsidRPr="0082279F" w:rsidRDefault="00767044" w:rsidP="0082279F">
            <w:pPr>
              <w:pStyle w:val="Tableheadingcondensed"/>
              <w:rPr>
                <w:rStyle w:val="Bold"/>
              </w:rPr>
            </w:pPr>
            <w:r w:rsidRPr="0082279F">
              <w:rPr>
                <w:rStyle w:val="Bold"/>
              </w:rPr>
              <w:t>Sign off:</w:t>
            </w:r>
          </w:p>
        </w:tc>
        <w:tc>
          <w:tcPr>
            <w:tcW w:w="6404" w:type="dxa"/>
          </w:tcPr>
          <w:p w14:paraId="29AFA6A7" w14:textId="77777777" w:rsidR="00767044" w:rsidRPr="0025608C" w:rsidRDefault="00767044" w:rsidP="00DA2EA0">
            <w:pPr>
              <w:pStyle w:val="Tablecondensed"/>
            </w:pPr>
          </w:p>
        </w:tc>
      </w:tr>
      <w:tr w:rsidR="00767044" w14:paraId="729AA3D7" w14:textId="77777777" w:rsidTr="00AC5CE3">
        <w:trPr>
          <w:trHeight w:val="1020"/>
        </w:trPr>
        <w:tc>
          <w:tcPr>
            <w:tcW w:w="2321" w:type="dxa"/>
            <w:shd w:val="clear" w:color="auto" w:fill="00573F"/>
          </w:tcPr>
          <w:p w14:paraId="5527B61C" w14:textId="7E212BFE" w:rsidR="00767044" w:rsidRPr="0082279F" w:rsidRDefault="007A02BA" w:rsidP="0082279F">
            <w:pPr>
              <w:pStyle w:val="Tableheadingcondensed"/>
              <w:rPr>
                <w:rStyle w:val="Bold"/>
              </w:rPr>
            </w:pPr>
            <w:r w:rsidRPr="0082279F">
              <w:rPr>
                <w:rStyle w:val="Bold"/>
              </w:rPr>
              <w:t>Teacher feedback</w:t>
            </w:r>
            <w:r w:rsidR="00767044" w:rsidRPr="0082279F">
              <w:rPr>
                <w:rStyle w:val="Bold"/>
              </w:rPr>
              <w:t xml:space="preserve"> about presentation:</w:t>
            </w:r>
          </w:p>
        </w:tc>
        <w:tc>
          <w:tcPr>
            <w:tcW w:w="6404" w:type="dxa"/>
          </w:tcPr>
          <w:p w14:paraId="6F823E3D" w14:textId="77777777" w:rsidR="00767044" w:rsidRPr="0025608C" w:rsidRDefault="00767044" w:rsidP="00DA2EA0">
            <w:pPr>
              <w:pStyle w:val="Tablecondensed"/>
            </w:pPr>
          </w:p>
        </w:tc>
      </w:tr>
    </w:tbl>
    <w:p w14:paraId="0B89C1FA" w14:textId="38AF7FD4" w:rsidR="00767044" w:rsidRPr="00AB2B5C" w:rsidRDefault="00767044" w:rsidP="00DA2EA0">
      <w:pPr>
        <w:spacing w:line="276" w:lineRule="auto"/>
        <w:rPr>
          <w:rFonts w:ascii="Arial Narrow" w:hAnsi="Arial Narrow"/>
        </w:rPr>
      </w:pPr>
    </w:p>
    <w:tbl>
      <w:tblPr>
        <w:tblStyle w:val="VCAAclosedtable"/>
        <w:tblW w:w="0" w:type="auto"/>
        <w:jc w:val="center"/>
        <w:tblLook w:val="04A0" w:firstRow="1" w:lastRow="0" w:firstColumn="1" w:lastColumn="0" w:noHBand="0" w:noVBand="1"/>
      </w:tblPr>
      <w:tblGrid>
        <w:gridCol w:w="1851"/>
        <w:gridCol w:w="1808"/>
        <w:gridCol w:w="1868"/>
        <w:gridCol w:w="1754"/>
        <w:gridCol w:w="1736"/>
      </w:tblGrid>
      <w:tr w:rsidR="00767044" w:rsidRPr="00DA2EA0" w14:paraId="4AE20869" w14:textId="77777777" w:rsidTr="00DA2EA0">
        <w:trPr>
          <w:cnfStyle w:val="100000000000" w:firstRow="1" w:lastRow="0" w:firstColumn="0" w:lastColumn="0" w:oddVBand="0" w:evenVBand="0" w:oddHBand="0" w:evenHBand="0" w:firstRowFirstColumn="0" w:firstRowLastColumn="0" w:lastRowFirstColumn="0" w:lastRowLastColumn="0"/>
          <w:jc w:val="center"/>
        </w:trPr>
        <w:tc>
          <w:tcPr>
            <w:tcW w:w="9067" w:type="dxa"/>
            <w:gridSpan w:val="5"/>
            <w:shd w:val="clear" w:color="auto" w:fill="0076A3"/>
          </w:tcPr>
          <w:p w14:paraId="737FFC7A" w14:textId="77777777" w:rsidR="00767044" w:rsidRPr="0082279F" w:rsidRDefault="00767044" w:rsidP="00DA2EA0">
            <w:pPr>
              <w:pStyle w:val="Tableheadingcondensed"/>
              <w:jc w:val="center"/>
            </w:pPr>
            <w:r w:rsidRPr="00DA2EA0">
              <w:rPr>
                <w:bCs/>
              </w:rPr>
              <w:t>Step 5: Activity 5.2 Mathematics problem-solving cycle and interview</w:t>
            </w:r>
          </w:p>
          <w:p w14:paraId="1005D5A6" w14:textId="31E71311" w:rsidR="00767044" w:rsidRPr="00DA2EA0" w:rsidRDefault="007A02BA" w:rsidP="00DA2EA0">
            <w:pPr>
              <w:pStyle w:val="Tableheadingcondensed"/>
              <w:jc w:val="center"/>
              <w:rPr>
                <w:bCs/>
                <w:lang w:val="en-AU"/>
              </w:rPr>
            </w:pPr>
            <w:r>
              <w:rPr>
                <w:bCs/>
              </w:rPr>
              <w:t>Student reflection</w:t>
            </w:r>
            <w:r w:rsidR="00767044" w:rsidRPr="00DA2EA0">
              <w:rPr>
                <w:bCs/>
              </w:rPr>
              <w:t>: How well did you go with this step? (Please tick the box below)</w:t>
            </w:r>
          </w:p>
        </w:tc>
      </w:tr>
      <w:tr w:rsidR="00767044" w:rsidRPr="00AB2B5C" w14:paraId="15EB183F" w14:textId="77777777" w:rsidTr="0092453C">
        <w:trPr>
          <w:cnfStyle w:val="000000100000" w:firstRow="0" w:lastRow="0" w:firstColumn="0" w:lastColumn="0" w:oddVBand="0" w:evenVBand="0" w:oddHBand="1" w:evenHBand="0" w:firstRowFirstColumn="0" w:firstRowLastColumn="0" w:lastRowFirstColumn="0" w:lastRowLastColumn="0"/>
          <w:jc w:val="center"/>
        </w:trPr>
        <w:tc>
          <w:tcPr>
            <w:tcW w:w="1864" w:type="dxa"/>
            <w:vAlign w:val="center"/>
          </w:tcPr>
          <w:p w14:paraId="5C698C71" w14:textId="77777777" w:rsidR="00767044" w:rsidRPr="00AB2B5C" w:rsidRDefault="00DB0AC2" w:rsidP="0092453C">
            <w:pPr>
              <w:pStyle w:val="Tablecondensed"/>
              <w:jc w:val="center"/>
            </w:pPr>
            <w:sdt>
              <w:sdtPr>
                <w:rPr>
                  <w:color w:val="2B579A"/>
                  <w:shd w:val="clear" w:color="auto" w:fill="E6E6E6"/>
                </w:rPr>
                <w:id w:val="172466522"/>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AB2B5C">
                  <w:rPr>
                    <w:rFonts w:ascii="Segoe UI Symbol" w:hAnsi="Segoe UI Symbol" w:cs="Segoe UI Symbol"/>
                  </w:rPr>
                  <w:t>☐</w:t>
                </w:r>
              </w:sdtContent>
            </w:sdt>
            <w:r w:rsidR="00767044" w:rsidRPr="00AB2B5C">
              <w:t>Not Submitted</w:t>
            </w:r>
          </w:p>
        </w:tc>
        <w:tc>
          <w:tcPr>
            <w:tcW w:w="1815" w:type="dxa"/>
            <w:vAlign w:val="center"/>
          </w:tcPr>
          <w:p w14:paraId="583DC542" w14:textId="77777777" w:rsidR="00767044" w:rsidRPr="00AB2B5C" w:rsidRDefault="00DB0AC2" w:rsidP="0092453C">
            <w:pPr>
              <w:pStyle w:val="Tablecondensed"/>
              <w:jc w:val="center"/>
            </w:pPr>
            <w:sdt>
              <w:sdtPr>
                <w:rPr>
                  <w:color w:val="2B579A"/>
                  <w:shd w:val="clear" w:color="auto" w:fill="E6E6E6"/>
                </w:rPr>
                <w:id w:val="1460988131"/>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AB2B5C">
                  <w:rPr>
                    <w:rFonts w:ascii="Segoe UI Symbol" w:hAnsi="Segoe UI Symbol" w:cs="Segoe UI Symbol"/>
                  </w:rPr>
                  <w:t>☐</w:t>
                </w:r>
              </w:sdtContent>
            </w:sdt>
            <w:r w:rsidR="00767044" w:rsidRPr="00AB2B5C">
              <w:t>Beginning</w:t>
            </w:r>
          </w:p>
        </w:tc>
        <w:tc>
          <w:tcPr>
            <w:tcW w:w="1876" w:type="dxa"/>
            <w:vAlign w:val="center"/>
          </w:tcPr>
          <w:p w14:paraId="54C558A1" w14:textId="77777777" w:rsidR="00767044" w:rsidRPr="00AB2B5C" w:rsidRDefault="00DB0AC2" w:rsidP="0092453C">
            <w:pPr>
              <w:pStyle w:val="Tablecondensed"/>
              <w:jc w:val="center"/>
              <w:rPr>
                <w:lang w:val="en-AU"/>
              </w:rPr>
            </w:pPr>
            <w:sdt>
              <w:sdtPr>
                <w:rPr>
                  <w:rFonts w:eastAsia="Arial Narrow" w:cs="Arial Narrow"/>
                  <w:color w:val="2B579A"/>
                  <w:shd w:val="clear" w:color="auto" w:fill="E6E6E6"/>
                  <w:lang w:val="en-AU"/>
                </w:rPr>
                <w:id w:val="-1130325359"/>
                <w14:checkbox>
                  <w14:checked w14:val="0"/>
                  <w14:checkedState w14:val="2612" w14:font="MS Gothic"/>
                  <w14:uncheckedState w14:val="2610" w14:font="MS Gothic"/>
                </w14:checkbox>
              </w:sdtPr>
              <w:sdtEndPr/>
              <w:sdtContent>
                <w:r w:rsidR="00767044" w:rsidRPr="00AB2B5C">
                  <w:rPr>
                    <w:rFonts w:ascii="Segoe UI Symbol" w:eastAsia="MS Gothic" w:hAnsi="Segoe UI Symbol" w:cs="Segoe UI Symbol"/>
                    <w:lang w:val="en-AU"/>
                  </w:rPr>
                  <w:t>☐</w:t>
                </w:r>
              </w:sdtContent>
            </w:sdt>
            <w:r w:rsidR="00767044" w:rsidRPr="00AB2B5C">
              <w:rPr>
                <w:lang w:val="en-AU"/>
              </w:rPr>
              <w:t>Consolidating</w:t>
            </w:r>
          </w:p>
        </w:tc>
        <w:tc>
          <w:tcPr>
            <w:tcW w:w="1765" w:type="dxa"/>
            <w:vAlign w:val="center"/>
          </w:tcPr>
          <w:p w14:paraId="31E608A8" w14:textId="77777777" w:rsidR="00767044" w:rsidRPr="00AB2B5C" w:rsidRDefault="00DB0AC2" w:rsidP="0092453C">
            <w:pPr>
              <w:pStyle w:val="Tablecondensed"/>
              <w:jc w:val="center"/>
              <w:rPr>
                <w:lang w:val="en-AU"/>
              </w:rPr>
            </w:pPr>
            <w:sdt>
              <w:sdtPr>
                <w:rPr>
                  <w:rFonts w:eastAsia="Arial Narrow" w:cs="Arial Narrow"/>
                  <w:color w:val="2B579A"/>
                  <w:shd w:val="clear" w:color="auto" w:fill="E6E6E6"/>
                  <w:lang w:val="en-AU"/>
                </w:rPr>
                <w:id w:val="84353584"/>
                <w14:checkbox>
                  <w14:checked w14:val="0"/>
                  <w14:checkedState w14:val="2612" w14:font="MS Gothic"/>
                  <w14:uncheckedState w14:val="2610" w14:font="MS Gothic"/>
                </w14:checkbox>
              </w:sdtPr>
              <w:sdtEndPr/>
              <w:sdtContent>
                <w:r w:rsidR="00767044" w:rsidRPr="00AB2B5C">
                  <w:rPr>
                    <w:rFonts w:ascii="Segoe UI Symbol" w:eastAsia="MS Gothic" w:hAnsi="Segoe UI Symbol" w:cs="Segoe UI Symbol"/>
                    <w:lang w:val="en-AU"/>
                  </w:rPr>
                  <w:t>☐</w:t>
                </w:r>
              </w:sdtContent>
            </w:sdt>
            <w:r w:rsidR="00767044" w:rsidRPr="00AB2B5C">
              <w:rPr>
                <w:lang w:val="en-AU"/>
              </w:rPr>
              <w:t>Achieving</w:t>
            </w:r>
          </w:p>
        </w:tc>
        <w:tc>
          <w:tcPr>
            <w:tcW w:w="1747" w:type="dxa"/>
            <w:vAlign w:val="center"/>
          </w:tcPr>
          <w:p w14:paraId="60E6EBA6" w14:textId="77777777" w:rsidR="00767044" w:rsidRPr="00AB2B5C" w:rsidRDefault="00DB0AC2" w:rsidP="0092453C">
            <w:pPr>
              <w:pStyle w:val="Tablecondensed"/>
              <w:jc w:val="center"/>
              <w:rPr>
                <w:lang w:val="en-AU"/>
              </w:rPr>
            </w:pPr>
            <w:sdt>
              <w:sdtPr>
                <w:rPr>
                  <w:rFonts w:eastAsia="Arial Narrow" w:cs="Arial Narrow"/>
                  <w:color w:val="2B579A"/>
                  <w:shd w:val="clear" w:color="auto" w:fill="E6E6E6"/>
                  <w:lang w:val="en-AU"/>
                </w:rPr>
                <w:id w:val="-536662385"/>
                <w14:checkbox>
                  <w14:checked w14:val="0"/>
                  <w14:checkedState w14:val="2612" w14:font="MS Gothic"/>
                  <w14:uncheckedState w14:val="2610" w14:font="MS Gothic"/>
                </w14:checkbox>
              </w:sdtPr>
              <w:sdtEndPr/>
              <w:sdtContent>
                <w:r w:rsidR="00767044" w:rsidRPr="00AB2B5C">
                  <w:rPr>
                    <w:rFonts w:ascii="Segoe UI Symbol" w:eastAsia="MS Gothic" w:hAnsi="Segoe UI Symbol" w:cs="Segoe UI Symbol"/>
                    <w:lang w:val="en-AU"/>
                  </w:rPr>
                  <w:t>☐</w:t>
                </w:r>
              </w:sdtContent>
            </w:sdt>
            <w:r w:rsidR="00767044" w:rsidRPr="00AB2B5C">
              <w:rPr>
                <w:lang w:val="en-AU"/>
              </w:rPr>
              <w:t>Excelling</w:t>
            </w:r>
          </w:p>
        </w:tc>
      </w:tr>
      <w:tr w:rsidR="00767044" w:rsidRPr="00AB2B5C" w14:paraId="6D49A53C" w14:textId="77777777" w:rsidTr="00DA2EA0">
        <w:trPr>
          <w:cnfStyle w:val="000000010000" w:firstRow="0" w:lastRow="0" w:firstColumn="0" w:lastColumn="0" w:oddVBand="0" w:evenVBand="0" w:oddHBand="0" w:evenHBand="1" w:firstRowFirstColumn="0" w:firstRowLastColumn="0" w:lastRowFirstColumn="0" w:lastRowLastColumn="0"/>
          <w:jc w:val="center"/>
        </w:trPr>
        <w:tc>
          <w:tcPr>
            <w:tcW w:w="9067" w:type="dxa"/>
            <w:gridSpan w:val="5"/>
          </w:tcPr>
          <w:p w14:paraId="770DF3AA" w14:textId="12231D54" w:rsidR="00767044" w:rsidRPr="00AB2B5C" w:rsidRDefault="007A02BA" w:rsidP="00DA2EA0">
            <w:pPr>
              <w:pStyle w:val="Tablecondensed"/>
              <w:rPr>
                <w:lang w:val="en-AU"/>
              </w:rPr>
            </w:pPr>
            <w:r>
              <w:rPr>
                <w:lang w:val="en-AU"/>
              </w:rPr>
              <w:t>Student comment</w:t>
            </w:r>
            <w:r w:rsidR="00767044" w:rsidRPr="00AB2B5C">
              <w:rPr>
                <w:lang w:val="en-AU"/>
              </w:rPr>
              <w:t xml:space="preserve"> (</w:t>
            </w:r>
            <w:r w:rsidR="0079328B">
              <w:rPr>
                <w:lang w:val="en-AU"/>
              </w:rPr>
              <w:t>o</w:t>
            </w:r>
            <w:r w:rsidR="00767044" w:rsidRPr="00AB2B5C">
              <w:rPr>
                <w:lang w:val="en-AU"/>
              </w:rPr>
              <w:t>ptional):</w:t>
            </w:r>
          </w:p>
        </w:tc>
      </w:tr>
      <w:tr w:rsidR="00767044" w:rsidRPr="00DA2EA0" w14:paraId="7BFA806B" w14:textId="77777777" w:rsidTr="00DA2EA0">
        <w:trPr>
          <w:cnfStyle w:val="000000100000" w:firstRow="0" w:lastRow="0" w:firstColumn="0" w:lastColumn="0" w:oddVBand="0" w:evenVBand="0" w:oddHBand="1" w:evenHBand="0" w:firstRowFirstColumn="0" w:firstRowLastColumn="0" w:lastRowFirstColumn="0" w:lastRowLastColumn="0"/>
          <w:jc w:val="center"/>
        </w:trPr>
        <w:tc>
          <w:tcPr>
            <w:tcW w:w="9067" w:type="dxa"/>
            <w:gridSpan w:val="5"/>
            <w:shd w:val="clear" w:color="auto" w:fill="0076A3"/>
          </w:tcPr>
          <w:p w14:paraId="3D54DEF7" w14:textId="2C1D5E53" w:rsidR="00767044" w:rsidRPr="00DA2EA0" w:rsidRDefault="007A02BA" w:rsidP="00DA2EA0">
            <w:pPr>
              <w:pStyle w:val="Tableheadingcondensed"/>
              <w:jc w:val="center"/>
              <w:rPr>
                <w:b/>
                <w:bCs/>
                <w:lang w:val="en-AU"/>
              </w:rPr>
            </w:pPr>
            <w:r>
              <w:rPr>
                <w:b/>
                <w:bCs/>
                <w:lang w:val="en-AU"/>
              </w:rPr>
              <w:t>Teacher feedback</w:t>
            </w:r>
          </w:p>
        </w:tc>
      </w:tr>
      <w:tr w:rsidR="00767044" w:rsidRPr="00AB2B5C" w14:paraId="53A2FB04" w14:textId="77777777" w:rsidTr="0092453C">
        <w:trPr>
          <w:cnfStyle w:val="000000010000" w:firstRow="0" w:lastRow="0" w:firstColumn="0" w:lastColumn="0" w:oddVBand="0" w:evenVBand="0" w:oddHBand="0" w:evenHBand="1" w:firstRowFirstColumn="0" w:firstRowLastColumn="0" w:lastRowFirstColumn="0" w:lastRowLastColumn="0"/>
          <w:trHeight w:val="459"/>
          <w:jc w:val="center"/>
        </w:trPr>
        <w:tc>
          <w:tcPr>
            <w:tcW w:w="1864" w:type="dxa"/>
            <w:vAlign w:val="center"/>
          </w:tcPr>
          <w:p w14:paraId="541D8F24" w14:textId="77777777" w:rsidR="00767044" w:rsidRPr="00AB2B5C" w:rsidRDefault="00DB0AC2" w:rsidP="0092453C">
            <w:pPr>
              <w:pStyle w:val="Tablecondensed"/>
              <w:jc w:val="center"/>
              <w:rPr>
                <w:lang w:val="en-AU"/>
              </w:rPr>
            </w:pPr>
            <w:sdt>
              <w:sdtPr>
                <w:rPr>
                  <w:color w:val="2B579A"/>
                  <w:shd w:val="clear" w:color="auto" w:fill="E6E6E6"/>
                </w:rPr>
                <w:id w:val="1822776493"/>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AB2B5C">
                  <w:rPr>
                    <w:rFonts w:ascii="Segoe UI Symbol" w:hAnsi="Segoe UI Symbol" w:cs="Segoe UI Symbol"/>
                  </w:rPr>
                  <w:t>☐</w:t>
                </w:r>
              </w:sdtContent>
            </w:sdt>
            <w:r w:rsidR="00767044" w:rsidRPr="00AB2B5C">
              <w:t>Not Submitted</w:t>
            </w:r>
          </w:p>
        </w:tc>
        <w:tc>
          <w:tcPr>
            <w:tcW w:w="1815" w:type="dxa"/>
            <w:vAlign w:val="center"/>
          </w:tcPr>
          <w:p w14:paraId="0D09451A" w14:textId="77777777" w:rsidR="00767044" w:rsidRPr="00AB2B5C" w:rsidRDefault="00DB0AC2" w:rsidP="0092453C">
            <w:pPr>
              <w:pStyle w:val="Tablecondensed"/>
              <w:jc w:val="center"/>
              <w:rPr>
                <w:lang w:val="en-AU"/>
              </w:rPr>
            </w:pPr>
            <w:sdt>
              <w:sdtPr>
                <w:rPr>
                  <w:color w:val="2B579A"/>
                  <w:shd w:val="clear" w:color="auto" w:fill="E6E6E6"/>
                </w:rPr>
                <w:id w:val="-1060161454"/>
                <w14:checkbox>
                  <w14:checked w14:val="0"/>
                  <w14:checkedState w14:val="2612" w14:font="MS Gothic"/>
                  <w14:uncheckedState w14:val="2610" w14:font="MS Gothic"/>
                </w14:checkbox>
              </w:sdtPr>
              <w:sdtEndPr>
                <w:rPr>
                  <w:color w:val="000000" w:themeColor="text1"/>
                  <w:shd w:val="clear" w:color="auto" w:fill="auto"/>
                </w:rPr>
              </w:sdtEndPr>
              <w:sdtContent>
                <w:r w:rsidR="00767044" w:rsidRPr="00AB2B5C">
                  <w:rPr>
                    <w:rFonts w:ascii="Segoe UI Symbol" w:hAnsi="Segoe UI Symbol" w:cs="Segoe UI Symbol"/>
                  </w:rPr>
                  <w:t>☐</w:t>
                </w:r>
              </w:sdtContent>
            </w:sdt>
            <w:r w:rsidR="00767044" w:rsidRPr="00AB2B5C">
              <w:t>Beginning</w:t>
            </w:r>
          </w:p>
        </w:tc>
        <w:tc>
          <w:tcPr>
            <w:tcW w:w="1876" w:type="dxa"/>
            <w:vAlign w:val="center"/>
          </w:tcPr>
          <w:p w14:paraId="37ACB4F0" w14:textId="77777777" w:rsidR="00767044" w:rsidRPr="00AB2B5C" w:rsidRDefault="00DB0AC2" w:rsidP="0092453C">
            <w:pPr>
              <w:pStyle w:val="Tablecondensed"/>
              <w:jc w:val="center"/>
              <w:rPr>
                <w:lang w:val="en-AU"/>
              </w:rPr>
            </w:pPr>
            <w:sdt>
              <w:sdtPr>
                <w:rPr>
                  <w:rFonts w:eastAsia="Arial Narrow" w:cs="Arial Narrow"/>
                  <w:color w:val="2B579A"/>
                  <w:shd w:val="clear" w:color="auto" w:fill="E6E6E6"/>
                  <w:lang w:val="en-AU"/>
                </w:rPr>
                <w:id w:val="-430890207"/>
                <w14:checkbox>
                  <w14:checked w14:val="0"/>
                  <w14:checkedState w14:val="2612" w14:font="MS Gothic"/>
                  <w14:uncheckedState w14:val="2610" w14:font="MS Gothic"/>
                </w14:checkbox>
              </w:sdtPr>
              <w:sdtEndPr/>
              <w:sdtContent>
                <w:r w:rsidR="00767044" w:rsidRPr="00AB2B5C">
                  <w:rPr>
                    <w:rFonts w:ascii="Segoe UI Symbol" w:eastAsia="MS Gothic" w:hAnsi="Segoe UI Symbol" w:cs="Segoe UI Symbol"/>
                    <w:lang w:val="en-AU"/>
                  </w:rPr>
                  <w:t>☐</w:t>
                </w:r>
              </w:sdtContent>
            </w:sdt>
            <w:r w:rsidR="00767044" w:rsidRPr="00AB2B5C">
              <w:rPr>
                <w:lang w:val="en-AU"/>
              </w:rPr>
              <w:t>Consolidating</w:t>
            </w:r>
          </w:p>
        </w:tc>
        <w:tc>
          <w:tcPr>
            <w:tcW w:w="1765" w:type="dxa"/>
            <w:vAlign w:val="center"/>
          </w:tcPr>
          <w:p w14:paraId="77A62164" w14:textId="77777777" w:rsidR="00767044" w:rsidRPr="00AB2B5C" w:rsidRDefault="00DB0AC2" w:rsidP="0092453C">
            <w:pPr>
              <w:pStyle w:val="Tablecondensed"/>
              <w:jc w:val="center"/>
              <w:rPr>
                <w:lang w:val="en-AU"/>
              </w:rPr>
            </w:pPr>
            <w:sdt>
              <w:sdtPr>
                <w:rPr>
                  <w:rFonts w:eastAsia="Arial Narrow" w:cs="Arial Narrow"/>
                  <w:color w:val="2B579A"/>
                  <w:shd w:val="clear" w:color="auto" w:fill="E6E6E6"/>
                  <w:lang w:val="en-AU"/>
                </w:rPr>
                <w:id w:val="-266773052"/>
                <w14:checkbox>
                  <w14:checked w14:val="0"/>
                  <w14:checkedState w14:val="2612" w14:font="MS Gothic"/>
                  <w14:uncheckedState w14:val="2610" w14:font="MS Gothic"/>
                </w14:checkbox>
              </w:sdtPr>
              <w:sdtEndPr/>
              <w:sdtContent>
                <w:r w:rsidR="00767044" w:rsidRPr="00AB2B5C">
                  <w:rPr>
                    <w:rFonts w:ascii="Segoe UI Symbol" w:eastAsia="MS Gothic" w:hAnsi="Segoe UI Symbol" w:cs="Segoe UI Symbol"/>
                    <w:lang w:val="en-AU"/>
                  </w:rPr>
                  <w:t>☐</w:t>
                </w:r>
              </w:sdtContent>
            </w:sdt>
            <w:r w:rsidR="00767044" w:rsidRPr="00AB2B5C">
              <w:rPr>
                <w:lang w:val="en-AU"/>
              </w:rPr>
              <w:t>Achieving</w:t>
            </w:r>
          </w:p>
        </w:tc>
        <w:tc>
          <w:tcPr>
            <w:tcW w:w="1747" w:type="dxa"/>
            <w:vAlign w:val="center"/>
          </w:tcPr>
          <w:p w14:paraId="3B5C0119" w14:textId="77777777" w:rsidR="00767044" w:rsidRPr="00AB2B5C" w:rsidRDefault="00DB0AC2" w:rsidP="0092453C">
            <w:pPr>
              <w:pStyle w:val="Tablecondensed"/>
              <w:jc w:val="center"/>
              <w:rPr>
                <w:lang w:val="en-AU"/>
              </w:rPr>
            </w:pPr>
            <w:sdt>
              <w:sdtPr>
                <w:rPr>
                  <w:rFonts w:eastAsia="Arial Narrow" w:cs="Arial Narrow"/>
                  <w:color w:val="2B579A"/>
                  <w:shd w:val="clear" w:color="auto" w:fill="E6E6E6"/>
                  <w:lang w:val="en-AU"/>
                </w:rPr>
                <w:id w:val="2030367704"/>
                <w14:checkbox>
                  <w14:checked w14:val="0"/>
                  <w14:checkedState w14:val="2612" w14:font="MS Gothic"/>
                  <w14:uncheckedState w14:val="2610" w14:font="MS Gothic"/>
                </w14:checkbox>
              </w:sdtPr>
              <w:sdtEndPr/>
              <w:sdtContent>
                <w:r w:rsidR="00767044" w:rsidRPr="00AB2B5C">
                  <w:rPr>
                    <w:rFonts w:ascii="Segoe UI Symbol" w:eastAsia="MS Gothic" w:hAnsi="Segoe UI Symbol" w:cs="Segoe UI Symbol"/>
                    <w:lang w:val="en-AU"/>
                  </w:rPr>
                  <w:t>☐</w:t>
                </w:r>
              </w:sdtContent>
            </w:sdt>
            <w:r w:rsidR="00767044" w:rsidRPr="00AB2B5C">
              <w:rPr>
                <w:lang w:val="en-AU"/>
              </w:rPr>
              <w:t>Excelling</w:t>
            </w:r>
          </w:p>
        </w:tc>
      </w:tr>
      <w:tr w:rsidR="00767044" w:rsidRPr="00AB2B5C" w14:paraId="43ABD6CC" w14:textId="77777777" w:rsidTr="00DA2EA0">
        <w:trPr>
          <w:cnfStyle w:val="000000100000" w:firstRow="0" w:lastRow="0" w:firstColumn="0" w:lastColumn="0" w:oddVBand="0" w:evenVBand="0" w:oddHBand="1" w:evenHBand="0" w:firstRowFirstColumn="0" w:firstRowLastColumn="0" w:lastRowFirstColumn="0" w:lastRowLastColumn="0"/>
          <w:jc w:val="center"/>
        </w:trPr>
        <w:tc>
          <w:tcPr>
            <w:tcW w:w="1864" w:type="dxa"/>
          </w:tcPr>
          <w:p w14:paraId="2E84A79D" w14:textId="61AA9CA2" w:rsidR="00767044" w:rsidRPr="0082279F" w:rsidRDefault="00767044" w:rsidP="0082279F">
            <w:pPr>
              <w:pStyle w:val="Tablecondensed"/>
            </w:pPr>
            <w:r w:rsidRPr="0082279F">
              <w:rPr>
                <w:rStyle w:val="Bold"/>
              </w:rPr>
              <w:t>Not Submitted:</w:t>
            </w:r>
            <w:r w:rsidRPr="0082279F">
              <w:t xml:space="preserve"> No work has been submitted or attempted for this activity.</w:t>
            </w:r>
          </w:p>
        </w:tc>
        <w:tc>
          <w:tcPr>
            <w:tcW w:w="1815" w:type="dxa"/>
          </w:tcPr>
          <w:p w14:paraId="321EFFBD" w14:textId="582013F6" w:rsidR="00767044" w:rsidRPr="0082279F" w:rsidRDefault="00767044" w:rsidP="0082279F">
            <w:pPr>
              <w:pStyle w:val="Tablecondensed"/>
            </w:pPr>
            <w:r w:rsidRPr="0082279F">
              <w:rPr>
                <w:rStyle w:val="Bold"/>
              </w:rPr>
              <w:t>Beginning:</w:t>
            </w:r>
            <w:r w:rsidRPr="0082279F">
              <w:t> You have, with your group, provided some parts of this task. To bump it up, you need to complete all sections of this task with basic responses.</w:t>
            </w:r>
          </w:p>
        </w:tc>
        <w:tc>
          <w:tcPr>
            <w:tcW w:w="1876" w:type="dxa"/>
          </w:tcPr>
          <w:p w14:paraId="6A45B6FF" w14:textId="77777777" w:rsidR="00767044" w:rsidRPr="0082279F" w:rsidRDefault="00767044" w:rsidP="0082279F">
            <w:pPr>
              <w:pStyle w:val="Tablecondensed"/>
            </w:pPr>
            <w:r w:rsidRPr="0082279F">
              <w:rPr>
                <w:rStyle w:val="Bold"/>
              </w:rPr>
              <w:t>Consolidating:</w:t>
            </w:r>
            <w:r w:rsidRPr="0082279F">
              <w:t xml:space="preserve"> You have, with your group, provided a basic presentation and discussed one or two of the numeracy skills you used in your group project. To bump it up, you need to be able to discuss and explain a range of numeracy skills you used in your project.</w:t>
            </w:r>
          </w:p>
        </w:tc>
        <w:tc>
          <w:tcPr>
            <w:tcW w:w="1765" w:type="dxa"/>
          </w:tcPr>
          <w:p w14:paraId="0F8A3D77" w14:textId="77777777" w:rsidR="00767044" w:rsidRPr="0082279F" w:rsidRDefault="00767044" w:rsidP="0082279F">
            <w:pPr>
              <w:pStyle w:val="Tablecondensed"/>
            </w:pPr>
            <w:r w:rsidRPr="0082279F">
              <w:rPr>
                <w:rStyle w:val="Bold"/>
              </w:rPr>
              <w:t>Achieving:</w:t>
            </w:r>
            <w:r w:rsidRPr="0082279F">
              <w:t xml:space="preserve"> You have, with your group, provided a basic presentation and discussed several of the numeracy skills you used in your group project. To bump it up, you need to be able to discuss and explain a range of numeracy skills you used in your project.</w:t>
            </w:r>
          </w:p>
        </w:tc>
        <w:tc>
          <w:tcPr>
            <w:tcW w:w="1747" w:type="dxa"/>
          </w:tcPr>
          <w:p w14:paraId="4564B621" w14:textId="6947CBA4" w:rsidR="00767044" w:rsidRPr="0082279F" w:rsidRDefault="00767044" w:rsidP="0082279F">
            <w:pPr>
              <w:pStyle w:val="Tablecondensed"/>
            </w:pPr>
            <w:r w:rsidRPr="0082279F">
              <w:rPr>
                <w:rStyle w:val="Bold"/>
              </w:rPr>
              <w:t>Excelling:</w:t>
            </w:r>
            <w:r w:rsidRPr="0082279F">
              <w:t xml:space="preserve"> You have, with your group, provided a detailed presentation and discuss a range of the numeracy skills you used in your group project. Great work!</w:t>
            </w:r>
          </w:p>
        </w:tc>
      </w:tr>
      <w:tr w:rsidR="00767044" w:rsidRPr="00AB2B5C" w14:paraId="12BF981A" w14:textId="77777777" w:rsidTr="00DA2EA0">
        <w:trPr>
          <w:cnfStyle w:val="000000010000" w:firstRow="0" w:lastRow="0" w:firstColumn="0" w:lastColumn="0" w:oddVBand="0" w:evenVBand="0" w:oddHBand="0" w:evenHBand="1" w:firstRowFirstColumn="0" w:firstRowLastColumn="0" w:lastRowFirstColumn="0" w:lastRowLastColumn="0"/>
          <w:jc w:val="center"/>
        </w:trPr>
        <w:tc>
          <w:tcPr>
            <w:tcW w:w="9067" w:type="dxa"/>
            <w:gridSpan w:val="5"/>
          </w:tcPr>
          <w:p w14:paraId="325C1C8A" w14:textId="753587DE" w:rsidR="00767044" w:rsidRPr="00AB2B5C" w:rsidRDefault="007A02BA" w:rsidP="0082279F">
            <w:pPr>
              <w:pStyle w:val="Tablecondensed"/>
              <w:rPr>
                <w:color w:val="000000"/>
              </w:rPr>
            </w:pPr>
            <w:r>
              <w:t>Teacher comment</w:t>
            </w:r>
            <w:r w:rsidR="00767044" w:rsidRPr="00AB2B5C">
              <w:t>:</w:t>
            </w:r>
          </w:p>
        </w:tc>
      </w:tr>
    </w:tbl>
    <w:p w14:paraId="7BACD10C" w14:textId="2BF18DAD" w:rsidR="00767044" w:rsidRPr="0082279F" w:rsidRDefault="00767044" w:rsidP="0092453C">
      <w:pPr>
        <w:pStyle w:val="Heading3"/>
        <w:rPr>
          <w:rStyle w:val="Heading1Char"/>
        </w:rPr>
      </w:pPr>
      <w:bookmarkStart w:id="96" w:name="_Toc183614515"/>
      <w:bookmarkStart w:id="97" w:name="_Toc193292065"/>
      <w:bookmarkStart w:id="98" w:name="_Toc212215035"/>
      <w:bookmarkStart w:id="99" w:name="_Hlk173686737"/>
      <w:r w:rsidRPr="00906804">
        <w:t>Have you completed the following activities for Step 5: Reflect?</w:t>
      </w:r>
      <w:bookmarkEnd w:id="96"/>
      <w:bookmarkEnd w:id="97"/>
      <w:bookmarkEnd w:id="98"/>
    </w:p>
    <w:tbl>
      <w:tblPr>
        <w:tblStyle w:val="VCAAclosedtable"/>
        <w:tblW w:w="0" w:type="auto"/>
        <w:jc w:val="center"/>
        <w:tblLook w:val="04A0" w:firstRow="1" w:lastRow="0" w:firstColumn="1" w:lastColumn="0" w:noHBand="0" w:noVBand="1"/>
      </w:tblPr>
      <w:tblGrid>
        <w:gridCol w:w="8770"/>
      </w:tblGrid>
      <w:tr w:rsidR="00767044" w14:paraId="422676B7" w14:textId="77777777" w:rsidTr="00AC5CE3">
        <w:trPr>
          <w:cnfStyle w:val="100000000000" w:firstRow="1" w:lastRow="0" w:firstColumn="0" w:lastColumn="0" w:oddVBand="0" w:evenVBand="0" w:oddHBand="0" w:evenHBand="0" w:firstRowFirstColumn="0" w:firstRowLastColumn="0" w:lastRowFirstColumn="0" w:lastRowLastColumn="0"/>
          <w:jc w:val="center"/>
        </w:trPr>
        <w:tc>
          <w:tcPr>
            <w:tcW w:w="8770" w:type="dxa"/>
            <w:shd w:val="clear" w:color="auto" w:fill="0076A3"/>
          </w:tcPr>
          <w:p w14:paraId="2FDCBC09" w14:textId="77777777" w:rsidR="00767044" w:rsidRPr="003765A3" w:rsidRDefault="00767044" w:rsidP="0092453C">
            <w:pPr>
              <w:pStyle w:val="Tableheadingcondensed"/>
              <w:jc w:val="center"/>
              <w:rPr>
                <w:lang w:val="en-AU"/>
              </w:rPr>
            </w:pPr>
            <w:r w:rsidRPr="003765A3">
              <w:rPr>
                <w:lang w:val="en-AU"/>
              </w:rPr>
              <w:lastRenderedPageBreak/>
              <w:t xml:space="preserve">Task </w:t>
            </w:r>
            <w:r>
              <w:rPr>
                <w:lang w:val="en-AU"/>
              </w:rPr>
              <w:t>c</w:t>
            </w:r>
            <w:r w:rsidRPr="003765A3">
              <w:rPr>
                <w:lang w:val="en-AU"/>
              </w:rPr>
              <w:t>hecklist</w:t>
            </w:r>
          </w:p>
        </w:tc>
      </w:tr>
      <w:tr w:rsidR="00767044" w14:paraId="34A2EC68" w14:textId="77777777" w:rsidTr="00AC5CE3">
        <w:trPr>
          <w:cnfStyle w:val="000000100000" w:firstRow="0" w:lastRow="0" w:firstColumn="0" w:lastColumn="0" w:oddVBand="0" w:evenVBand="0" w:oddHBand="1" w:evenHBand="0" w:firstRowFirstColumn="0" w:firstRowLastColumn="0" w:lastRowFirstColumn="0" w:lastRowLastColumn="0"/>
          <w:trHeight w:val="1197"/>
          <w:jc w:val="center"/>
        </w:trPr>
        <w:tc>
          <w:tcPr>
            <w:tcW w:w="8770" w:type="dxa"/>
          </w:tcPr>
          <w:p w14:paraId="58A53554" w14:textId="2E486FB0" w:rsidR="00767044" w:rsidRDefault="00767044" w:rsidP="0092453C">
            <w:pPr>
              <w:pStyle w:val="Tablecondensed"/>
              <w:rPr>
                <w:lang w:eastAsia="en-AU"/>
              </w:rPr>
            </w:pPr>
            <w:r w:rsidRPr="003765A3">
              <w:rPr>
                <w:lang w:eastAsia="en-AU"/>
              </w:rPr>
              <w:t>Students will complete the following for Step 5</w:t>
            </w:r>
            <w:r>
              <w:rPr>
                <w:lang w:eastAsia="en-AU"/>
              </w:rPr>
              <w:t>:</w:t>
            </w:r>
            <w:r w:rsidRPr="003765A3">
              <w:rPr>
                <w:lang w:eastAsia="en-AU"/>
              </w:rPr>
              <w:t xml:space="preserve"> Reflect</w:t>
            </w:r>
            <w:r>
              <w:rPr>
                <w:lang w:eastAsia="en-AU"/>
              </w:rPr>
              <w:t>.</w:t>
            </w:r>
          </w:p>
          <w:p w14:paraId="54FBB21A" w14:textId="77777777" w:rsidR="00767044" w:rsidRDefault="00DB0AC2" w:rsidP="0092453C">
            <w:pPr>
              <w:pStyle w:val="Tablecondensed"/>
              <w:rPr>
                <w:lang w:eastAsia="en-AU"/>
              </w:rPr>
            </w:pPr>
            <w:sdt>
              <w:sdtPr>
                <w:rPr>
                  <w:shd w:val="clear" w:color="auto" w:fill="E6E6E6"/>
                  <w:lang w:eastAsia="en-AU"/>
                </w:rPr>
                <w:id w:val="1386372156"/>
                <w14:checkbox>
                  <w14:checked w14:val="0"/>
                  <w14:checkedState w14:val="2612" w14:font="MS Gothic"/>
                  <w14:uncheckedState w14:val="2610" w14:font="MS Gothic"/>
                </w14:checkbox>
              </w:sdtPr>
              <w:sdtEndPr/>
              <w:sdtContent>
                <w:r w:rsidR="00767044" w:rsidRPr="00492FFC">
                  <w:rPr>
                    <w:rFonts w:ascii="MS Gothic" w:eastAsia="MS Gothic" w:hAnsi="MS Gothic"/>
                    <w:lang w:eastAsia="en-AU"/>
                  </w:rPr>
                  <w:t>☐</w:t>
                </w:r>
              </w:sdtContent>
            </w:sdt>
            <w:r w:rsidR="00767044" w:rsidRPr="00492FFC">
              <w:rPr>
                <w:rFonts w:eastAsia="Times New Roman"/>
                <w:lang w:eastAsia="en-AU"/>
              </w:rPr>
              <w:t xml:space="preserve"> </w:t>
            </w:r>
            <w:r w:rsidR="00767044" w:rsidRPr="00492FFC">
              <w:rPr>
                <w:lang w:eastAsia="en-AU"/>
              </w:rPr>
              <w:t>Activity 5.</w:t>
            </w:r>
            <w:r w:rsidR="00767044">
              <w:rPr>
                <w:lang w:eastAsia="en-AU"/>
              </w:rPr>
              <w:t>1</w:t>
            </w:r>
            <w:r w:rsidR="00767044" w:rsidRPr="00492FFC">
              <w:rPr>
                <w:lang w:eastAsia="en-AU"/>
              </w:rPr>
              <w:t xml:space="preserve"> </w:t>
            </w:r>
            <w:r w:rsidR="00767044">
              <w:rPr>
                <w:lang w:eastAsia="en-AU"/>
              </w:rPr>
              <w:t>Cluster map</w:t>
            </w:r>
          </w:p>
          <w:p w14:paraId="4A081F3B" w14:textId="05EE9EA2" w:rsidR="00767044" w:rsidRPr="0092453C" w:rsidRDefault="00DB0AC2" w:rsidP="0092453C">
            <w:pPr>
              <w:pStyle w:val="Tablecondensed"/>
              <w:rPr>
                <w:lang w:eastAsia="en-AU"/>
              </w:rPr>
            </w:pPr>
            <w:sdt>
              <w:sdtPr>
                <w:rPr>
                  <w:shd w:val="clear" w:color="auto" w:fill="E6E6E6"/>
                  <w:lang w:eastAsia="en-AU"/>
                </w:rPr>
                <w:id w:val="-1216655996"/>
                <w14:checkbox>
                  <w14:checked w14:val="0"/>
                  <w14:checkedState w14:val="2612" w14:font="MS Gothic"/>
                  <w14:uncheckedState w14:val="2610" w14:font="MS Gothic"/>
                </w14:checkbox>
              </w:sdtPr>
              <w:sdtEndPr/>
              <w:sdtContent>
                <w:r w:rsidR="00767044" w:rsidRPr="00492FFC">
                  <w:rPr>
                    <w:rFonts w:ascii="MS Gothic" w:eastAsia="MS Gothic" w:hAnsi="MS Gothic"/>
                    <w:lang w:eastAsia="en-AU"/>
                  </w:rPr>
                  <w:t>☐</w:t>
                </w:r>
              </w:sdtContent>
            </w:sdt>
            <w:r w:rsidR="00767044" w:rsidRPr="00492FFC">
              <w:rPr>
                <w:rFonts w:eastAsia="Times New Roman"/>
                <w:lang w:eastAsia="en-AU"/>
              </w:rPr>
              <w:t xml:space="preserve"> </w:t>
            </w:r>
            <w:r w:rsidR="00767044" w:rsidRPr="00492FFC">
              <w:rPr>
                <w:lang w:eastAsia="en-AU"/>
              </w:rPr>
              <w:t>Activity 5.</w:t>
            </w:r>
            <w:r w:rsidR="00767044">
              <w:rPr>
                <w:lang w:eastAsia="en-AU"/>
              </w:rPr>
              <w:t>2 Mathematics problem-solving cycle and interview</w:t>
            </w:r>
          </w:p>
        </w:tc>
      </w:tr>
      <w:bookmarkEnd w:id="95"/>
      <w:bookmarkEnd w:id="99"/>
    </w:tbl>
    <w:p w14:paraId="540170F7" w14:textId="3A4A0EAC" w:rsidR="00263A66" w:rsidRPr="008217D9" w:rsidRDefault="00263A66" w:rsidP="008217D9">
      <w:pPr>
        <w:pStyle w:val="BodyText"/>
      </w:pPr>
    </w:p>
    <w:sectPr w:rsidR="00263A66" w:rsidRPr="008217D9" w:rsidSect="00287FA6">
      <w:headerReference w:type="default" r:id="rId45"/>
      <w:footerReference w:type="default" r:id="rId46"/>
      <w:headerReference w:type="first" r:id="rId47"/>
      <w:footerReference w:type="first" r:id="rId48"/>
      <w:pgSz w:w="11907" w:h="16840" w:code="9"/>
      <w:pgMar w:top="1440" w:right="1440" w:bottom="1298" w:left="1440" w:header="391" w:footer="272"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36628CA" w14:textId="77777777" w:rsidR="00177CEF" w:rsidRDefault="00177CEF" w:rsidP="00304EA1">
      <w:pPr>
        <w:spacing w:after="0" w:line="240" w:lineRule="auto"/>
      </w:pPr>
      <w:r>
        <w:separator/>
      </w:r>
    </w:p>
  </w:endnote>
  <w:endnote w:type="continuationSeparator" w:id="0">
    <w:p w14:paraId="0CEC4058" w14:textId="77777777" w:rsidR="00177CEF" w:rsidRDefault="00177CEF"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Noto Sans Symbols">
    <w:altName w:val="Calibri"/>
    <w:panose1 w:val="020B0604020202020204"/>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002B9A" w14:textId="77777777" w:rsidR="000C72B2" w:rsidRDefault="000C72B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6D3012" w14:textId="77777777" w:rsidR="000C72B2" w:rsidRDefault="000C72B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552FD5" w14:textId="77777777" w:rsidR="00350E9A" w:rsidRDefault="00350E9A" w:rsidP="00D652E8">
    <w:pPr>
      <w:pStyle w:val="Footer"/>
      <w:tabs>
        <w:tab w:val="clear" w:pos="9026"/>
        <w:tab w:val="left" w:pos="567"/>
        <w:tab w:val="right" w:pos="11340"/>
      </w:tabs>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12ABC1" w14:textId="77777777" w:rsidR="00350E9A" w:rsidRDefault="00350E9A" w:rsidP="00693FFD">
    <w:pPr>
      <w:pStyle w:val="Footer"/>
      <w:tabs>
        <w:tab w:val="clear" w:pos="9026"/>
        <w:tab w:val="right" w:pos="11340"/>
      </w:tabs>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91"/>
      <w:gridCol w:w="3591"/>
      <w:gridCol w:w="3591"/>
    </w:tblGrid>
    <w:tr w:rsidR="00350E9A" w:rsidRPr="000C72B2" w14:paraId="7A46356A" w14:textId="77777777" w:rsidTr="00D0381D">
      <w:tc>
        <w:tcPr>
          <w:tcW w:w="1665" w:type="pct"/>
          <w:tcMar>
            <w:left w:w="0" w:type="dxa"/>
            <w:right w:w="0" w:type="dxa"/>
          </w:tcMar>
        </w:tcPr>
        <w:p w14:paraId="1E2DFC55" w14:textId="4B8A92FA" w:rsidR="00350E9A" w:rsidRPr="00336707" w:rsidRDefault="00350E9A" w:rsidP="008F1C99">
          <w:pPr>
            <w:pStyle w:val="Footer"/>
            <w:jc w:val="left"/>
          </w:pPr>
          <w:r w:rsidRPr="00336707">
            <w:t xml:space="preserve">© </w:t>
          </w:r>
          <w:hyperlink r:id="rId1" w:history="1">
            <w:r w:rsidRPr="00336707">
              <w:rPr>
                <w:rStyle w:val="Hyperlink"/>
              </w:rPr>
              <w:t>VCAA</w:t>
            </w:r>
          </w:hyperlink>
        </w:p>
      </w:tc>
      <w:tc>
        <w:tcPr>
          <w:tcW w:w="1665" w:type="pct"/>
          <w:tcMar>
            <w:left w:w="0" w:type="dxa"/>
            <w:right w:w="0" w:type="dxa"/>
          </w:tcMar>
        </w:tcPr>
        <w:p w14:paraId="65360066" w14:textId="77777777" w:rsidR="00350E9A" w:rsidRPr="00D0381D" w:rsidRDefault="00350E9A" w:rsidP="00D0381D">
          <w:pPr>
            <w:tabs>
              <w:tab w:val="right" w:pos="9639"/>
            </w:tabs>
            <w:rPr>
              <w:color w:val="999999" w:themeColor="accent2"/>
              <w:sz w:val="18"/>
              <w:szCs w:val="18"/>
            </w:rPr>
          </w:pPr>
        </w:p>
      </w:tc>
      <w:tc>
        <w:tcPr>
          <w:tcW w:w="1665" w:type="pct"/>
          <w:tcMar>
            <w:left w:w="0" w:type="dxa"/>
            <w:right w:w="0" w:type="dxa"/>
          </w:tcMar>
        </w:tcPr>
        <w:p w14:paraId="63BA39BF" w14:textId="77777777" w:rsidR="00350E9A" w:rsidRPr="000C72B2" w:rsidRDefault="00350E9A" w:rsidP="000C72B2">
          <w:pPr>
            <w:pStyle w:val="Footer"/>
          </w:pPr>
          <w:r w:rsidRPr="000C72B2">
            <w:t xml:space="preserve">Page </w:t>
          </w:r>
          <w:r w:rsidRPr="000C72B2">
            <w:fldChar w:fldCharType="begin"/>
          </w:r>
          <w:r w:rsidRPr="000C72B2">
            <w:instrText xml:space="preserve"> PAGE   \* MERGEFORMAT </w:instrText>
          </w:r>
          <w:r w:rsidRPr="000C72B2">
            <w:fldChar w:fldCharType="separate"/>
          </w:r>
          <w:r w:rsidR="0055611A" w:rsidRPr="000C72B2">
            <w:t>i</w:t>
          </w:r>
          <w:r w:rsidRPr="000C72B2">
            <w:fldChar w:fldCharType="end"/>
          </w:r>
        </w:p>
      </w:tc>
    </w:tr>
  </w:tbl>
  <w:p w14:paraId="727C2C53" w14:textId="77777777" w:rsidR="00350E9A" w:rsidRPr="00534253" w:rsidRDefault="00350E9A" w:rsidP="00534253">
    <w:pPr>
      <w:pStyle w:val="Captionsandfootnotes"/>
      <w:spacing w:before="0" w:after="0" w:line="20" w:lineRule="exact"/>
      <w:rPr>
        <w:szCs w:val="16"/>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767044" w:rsidRPr="00D0381D" w14:paraId="416A430E" w14:textId="77777777" w:rsidTr="00AC5CE3">
      <w:tc>
        <w:tcPr>
          <w:tcW w:w="3285" w:type="dxa"/>
          <w:tcMar>
            <w:left w:w="0" w:type="dxa"/>
            <w:right w:w="0" w:type="dxa"/>
          </w:tcMar>
        </w:tcPr>
        <w:p w14:paraId="70D03B9E" w14:textId="77777777" w:rsidR="00767044" w:rsidRPr="00B020B7" w:rsidRDefault="00767044" w:rsidP="00767044">
          <w:pPr>
            <w:tabs>
              <w:tab w:val="right" w:pos="9639"/>
            </w:tabs>
            <w:rPr>
              <w:rStyle w:val="Footerwhite"/>
            </w:rPr>
          </w:pPr>
          <w:r w:rsidRPr="00B020B7">
            <w:rPr>
              <w:rStyle w:val="Footerwhite"/>
            </w:rPr>
            <w:t xml:space="preserve">© </w:t>
          </w:r>
          <w:hyperlink r:id="rId1" w:history="1">
            <w:r w:rsidRPr="00B020B7">
              <w:rPr>
                <w:rStyle w:val="Footerwhitehyperlink"/>
              </w:rPr>
              <w:t>VCAA</w:t>
            </w:r>
          </w:hyperlink>
        </w:p>
      </w:tc>
      <w:tc>
        <w:tcPr>
          <w:tcW w:w="3285" w:type="dxa"/>
          <w:tcMar>
            <w:left w:w="0" w:type="dxa"/>
            <w:right w:w="0" w:type="dxa"/>
          </w:tcMar>
        </w:tcPr>
        <w:p w14:paraId="7F8C0897" w14:textId="77777777" w:rsidR="00767044" w:rsidRPr="00D0381D" w:rsidRDefault="00767044" w:rsidP="00767044">
          <w:pPr>
            <w:tabs>
              <w:tab w:val="right" w:pos="9639"/>
            </w:tabs>
            <w:rPr>
              <w:color w:val="999999" w:themeColor="accent2"/>
              <w:sz w:val="18"/>
              <w:szCs w:val="18"/>
            </w:rPr>
          </w:pPr>
        </w:p>
      </w:tc>
      <w:tc>
        <w:tcPr>
          <w:tcW w:w="3285" w:type="dxa"/>
          <w:tcMar>
            <w:left w:w="0" w:type="dxa"/>
            <w:right w:w="0" w:type="dxa"/>
          </w:tcMar>
        </w:tcPr>
        <w:p w14:paraId="3A329426" w14:textId="77777777" w:rsidR="00767044" w:rsidRPr="009B3B87" w:rsidRDefault="00767044" w:rsidP="00B020B7">
          <w:pPr>
            <w:pStyle w:val="Footer"/>
          </w:pPr>
          <w:r w:rsidRPr="009B3B87">
            <w:t xml:space="preserve">Page </w:t>
          </w:r>
          <w:r w:rsidRPr="009B3B87">
            <w:fldChar w:fldCharType="begin"/>
          </w:r>
          <w:r w:rsidRPr="009B3B87">
            <w:instrText xml:space="preserve"> PAGE   \* MERGEFORMAT </w:instrText>
          </w:r>
          <w:r w:rsidRPr="009B3B87">
            <w:fldChar w:fldCharType="separate"/>
          </w:r>
          <w:r>
            <w:t>1</w:t>
          </w:r>
          <w:r w:rsidRPr="009B3B87">
            <w:fldChar w:fldCharType="end"/>
          </w:r>
        </w:p>
      </w:tc>
    </w:tr>
  </w:tbl>
  <w:p w14:paraId="756A0E0F" w14:textId="0CB5E35D" w:rsidR="00350E9A" w:rsidRPr="00767044" w:rsidRDefault="00767044" w:rsidP="00767044">
    <w:pPr>
      <w:pStyle w:val="Captionsandfootnotes"/>
      <w:spacing w:before="0" w:after="0" w:line="20" w:lineRule="exact"/>
      <w:ind w:left="851"/>
      <w:rPr>
        <w:szCs w:val="16"/>
      </w:rPr>
    </w:pPr>
    <w:r>
      <w:rPr>
        <w:noProof/>
        <w:szCs w:val="16"/>
        <w:lang w:val="en-AU" w:eastAsia="en-AU"/>
      </w:rPr>
      <w:drawing>
        <wp:anchor distT="0" distB="0" distL="114300" distR="114300" simplePos="0" relativeHeight="251659264" behindDoc="1" locked="1" layoutInCell="1" allowOverlap="1" wp14:anchorId="75FF68CA" wp14:editId="62640FC2">
          <wp:simplePos x="0" y="0"/>
          <wp:positionH relativeFrom="column">
            <wp:posOffset>-1303020</wp:posOffset>
          </wp:positionH>
          <wp:positionV relativeFrom="page">
            <wp:posOffset>10073005</wp:posOffset>
          </wp:positionV>
          <wp:extent cx="8797290" cy="624205"/>
          <wp:effectExtent l="0" t="0" r="3810" b="0"/>
          <wp:wrapNone/>
          <wp:docPr id="281587109" name="Picture 28158710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25"/>
      <w:gridCol w:w="2983"/>
      <w:gridCol w:w="3019"/>
    </w:tblGrid>
    <w:tr w:rsidR="00350E9A" w14:paraId="1F6B50F5" w14:textId="77777777" w:rsidTr="00707E68">
      <w:tc>
        <w:tcPr>
          <w:tcW w:w="3285" w:type="dxa"/>
          <w:vAlign w:val="center"/>
        </w:tcPr>
        <w:p w14:paraId="494A31B1" w14:textId="77777777" w:rsidR="00350E9A" w:rsidRDefault="00350E9A" w:rsidP="007619E0">
          <w:pPr>
            <w:pStyle w:val="Captionsandfootnotes"/>
            <w:tabs>
              <w:tab w:val="right" w:pos="9639"/>
            </w:tabs>
            <w:spacing w:line="240" w:lineRule="auto"/>
            <w:rPr>
              <w:color w:val="999999" w:themeColor="accent2"/>
            </w:rPr>
          </w:pPr>
          <w:hyperlink r:id="rId1" w:history="1">
            <w:r>
              <w:rPr>
                <w:rStyle w:val="Hyperlink"/>
              </w:rPr>
              <w:t>VCAA</w:t>
            </w:r>
          </w:hyperlink>
        </w:p>
      </w:tc>
      <w:tc>
        <w:tcPr>
          <w:tcW w:w="3285" w:type="dxa"/>
          <w:vAlign w:val="center"/>
        </w:tcPr>
        <w:p w14:paraId="3E61336F"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31FF04E3"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30D8E55"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FBED740" w14:textId="77777777" w:rsidR="00177CEF" w:rsidRDefault="00177CEF" w:rsidP="00304EA1">
      <w:pPr>
        <w:spacing w:after="0" w:line="240" w:lineRule="auto"/>
      </w:pPr>
      <w:r>
        <w:separator/>
      </w:r>
    </w:p>
  </w:footnote>
  <w:footnote w:type="continuationSeparator" w:id="0">
    <w:p w14:paraId="7F61791D" w14:textId="77777777" w:rsidR="00177CEF" w:rsidRDefault="00177CEF"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813EDF" w14:textId="77777777" w:rsidR="000C72B2" w:rsidRDefault="000C72B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A2968473B22C347A3121C0FFB2C481D"/>
      </w:placeholder>
      <w:dataBinding w:prefixMappings="xmlns:ns0='http://purl.org/dc/elements/1.1/' xmlns:ns1='http://schemas.openxmlformats.org/package/2006/metadata/core-properties' " w:xpath="/ns1:coreProperties[1]/ns0:title[1]" w:storeItemID="{6C3C8BC8-F283-45AE-878A-BAB7291924A1}"/>
      <w:text/>
    </w:sdtPr>
    <w:sdtEndPr/>
    <w:sdtContent>
      <w:p w14:paraId="1A5A9095" w14:textId="2D596202" w:rsidR="00350E9A" w:rsidRPr="00322123" w:rsidRDefault="004C3DB5" w:rsidP="00A11696">
        <w:r>
          <w:t>Unit 2: Uniting communities</w: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E4422F" w14:textId="77777777" w:rsidR="000C72B2" w:rsidRDefault="000C72B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CA1DED" w14:textId="77777777" w:rsidR="00350E9A" w:rsidRPr="00A77F1C" w:rsidRDefault="00350E9A" w:rsidP="00D0791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131B5C" w14:textId="77777777" w:rsidR="00350E9A" w:rsidRPr="00A77F1C" w:rsidRDefault="00350E9A" w:rsidP="00D07911">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158647" w14:textId="13C3F8FD" w:rsidR="00350E9A" w:rsidRPr="00322123" w:rsidRDefault="00DB0AC2" w:rsidP="00D86551">
    <w:pPr>
      <w:pStyle w:val="Header"/>
    </w:pPr>
    <w:sdt>
      <w:sdtPr>
        <w:alias w:val="Title"/>
        <w:tag w:val=""/>
        <w:id w:val="1684396694"/>
        <w:dataBinding w:prefixMappings="xmlns:ns0='http://purl.org/dc/elements/1.1/' xmlns:ns1='http://schemas.openxmlformats.org/package/2006/metadata/core-properties' " w:xpath="/ns1:coreProperties[1]/ns0:title[1]" w:storeItemID="{6C3C8BC8-F283-45AE-878A-BAB7291924A1}"/>
        <w:text/>
      </w:sdtPr>
      <w:sdtEndPr/>
      <w:sdtContent>
        <w:r w:rsidR="004C3DB5">
          <w:t>Unit 2: Uniting communities</w:t>
        </w:r>
      </w:sdtContent>
    </w:sdt>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124B86" w14:textId="4F3FE248" w:rsidR="00177CEF" w:rsidRPr="004A22BC" w:rsidRDefault="00350E9A" w:rsidP="008027E3">
    <w:pPr>
      <w:pStyle w:val="Title"/>
    </w:pPr>
    <w:r>
      <w:fldChar w:fldCharType="begin"/>
    </w:r>
    <w:r>
      <w:instrText xml:space="preserve"> REF doc_title \h </w:instrText>
    </w:r>
    <w:r>
      <w:fldChar w:fldCharType="separate"/>
    </w:r>
    <w:sdt>
      <w:sdtPr>
        <w:id w:val="-817110906"/>
        <w:lock w:val="contentLocked"/>
        <w:group/>
      </w:sdtPr>
      <w:sdtEndPr/>
      <w:sdtContent>
        <w:sdt>
          <w:sdtPr>
            <w:alias w:val="Title"/>
            <w:tag w:val=""/>
            <w:id w:val="-238405200"/>
            <w:dataBinding w:prefixMappings="xmlns:ns0='http://purl.org/dc/elements/1.1/' xmlns:ns1='http://schemas.openxmlformats.org/package/2006/metadata/core-properties' " w:xpath="/ns1:coreProperties[1]/ns0:title[1]" w:storeItemID="{6C3C8BC8-F283-45AE-878A-BAB7291924A1}"/>
            <w:text/>
          </w:sdtPr>
          <w:sdtEndPr/>
          <w:sdtContent>
            <w:r w:rsidR="004C3DB5">
              <w:t>Unit 2: Uniting communities</w:t>
            </w:r>
          </w:sdtContent>
        </w:sdt>
      </w:sdtContent>
    </w:sdt>
  </w:p>
  <w:p w14:paraId="78E80F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425289F"/>
    <w:multiLevelType w:val="hybridMultilevel"/>
    <w:tmpl w:val="17B016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B421A6F"/>
    <w:multiLevelType w:val="hybridMultilevel"/>
    <w:tmpl w:val="DFFC79FA"/>
    <w:lvl w:ilvl="0" w:tplc="78AA9468">
      <w:start w:val="1"/>
      <w:numFmt w:val="decimal"/>
      <w:lvlText w:val="%1."/>
      <w:lvlJc w:val="left"/>
      <w:pPr>
        <w:ind w:left="720" w:hanging="360"/>
      </w:pPr>
      <w:rPr>
        <w:rFonts w:eastAsiaTheme="minorEastAsia" w:hint="default"/>
        <w:b w:val="0"/>
        <w:color w:val="202124"/>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2" w15:restartNumberingAfterBreak="0">
    <w:nsid w:val="0E7C5D5B"/>
    <w:multiLevelType w:val="hybridMultilevel"/>
    <w:tmpl w:val="68C020C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14ED059C"/>
    <w:multiLevelType w:val="hybridMultilevel"/>
    <w:tmpl w:val="86B68DD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19295D7B"/>
    <w:multiLevelType w:val="hybridMultilevel"/>
    <w:tmpl w:val="277E571C"/>
    <w:lvl w:ilvl="0" w:tplc="2CA65D86">
      <w:start w:val="1"/>
      <w:numFmt w:val="bullet"/>
      <w:pStyle w:val="Tablecondensed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26D2DC54"/>
    <w:multiLevelType w:val="hybridMultilevel"/>
    <w:tmpl w:val="B3568C52"/>
    <w:lvl w:ilvl="0" w:tplc="FAF08CEC">
      <w:start w:val="1"/>
      <w:numFmt w:val="decimal"/>
      <w:pStyle w:val="BodyList"/>
      <w:lvlText w:val="%1."/>
      <w:lvlJc w:val="left"/>
      <w:pPr>
        <w:ind w:left="357" w:hanging="357"/>
      </w:pPr>
      <w:rPr>
        <w:rFonts w:hint="default"/>
      </w:rPr>
    </w:lvl>
    <w:lvl w:ilvl="1" w:tplc="5E1CB386">
      <w:start w:val="1"/>
      <w:numFmt w:val="lowerLetter"/>
      <w:lvlText w:val="%2."/>
      <w:lvlJc w:val="left"/>
      <w:pPr>
        <w:ind w:left="1440" w:hanging="360"/>
      </w:pPr>
    </w:lvl>
    <w:lvl w:ilvl="2" w:tplc="8B0AAA08">
      <w:start w:val="1"/>
      <w:numFmt w:val="lowerRoman"/>
      <w:lvlText w:val="%3."/>
      <w:lvlJc w:val="right"/>
      <w:pPr>
        <w:ind w:left="2160" w:hanging="180"/>
      </w:pPr>
    </w:lvl>
    <w:lvl w:ilvl="3" w:tplc="3DECEE2A">
      <w:start w:val="1"/>
      <w:numFmt w:val="decimal"/>
      <w:lvlText w:val="%4."/>
      <w:lvlJc w:val="left"/>
      <w:pPr>
        <w:ind w:left="990" w:hanging="360"/>
      </w:pPr>
      <w:rPr>
        <w:rFonts w:ascii="Arial" w:hAnsi="Arial" w:cs="Arial" w:hint="default"/>
        <w:b/>
        <w:bCs/>
        <w:sz w:val="20"/>
        <w:szCs w:val="20"/>
      </w:rPr>
    </w:lvl>
    <w:lvl w:ilvl="4" w:tplc="06CE7B26">
      <w:start w:val="1"/>
      <w:numFmt w:val="lowerLetter"/>
      <w:lvlText w:val="%5."/>
      <w:lvlJc w:val="left"/>
      <w:pPr>
        <w:ind w:left="3600" w:hanging="360"/>
      </w:pPr>
    </w:lvl>
    <w:lvl w:ilvl="5" w:tplc="EA820F12">
      <w:start w:val="1"/>
      <w:numFmt w:val="lowerRoman"/>
      <w:lvlText w:val="%6."/>
      <w:lvlJc w:val="right"/>
      <w:pPr>
        <w:ind w:left="4320" w:hanging="180"/>
      </w:pPr>
    </w:lvl>
    <w:lvl w:ilvl="6" w:tplc="72848D4C">
      <w:start w:val="1"/>
      <w:numFmt w:val="decimal"/>
      <w:lvlText w:val="%7."/>
      <w:lvlJc w:val="left"/>
      <w:pPr>
        <w:ind w:left="5040" w:hanging="360"/>
      </w:pPr>
    </w:lvl>
    <w:lvl w:ilvl="7" w:tplc="374480F6">
      <w:start w:val="1"/>
      <w:numFmt w:val="lowerLetter"/>
      <w:lvlText w:val="%8."/>
      <w:lvlJc w:val="left"/>
      <w:pPr>
        <w:ind w:left="5760" w:hanging="360"/>
      </w:pPr>
    </w:lvl>
    <w:lvl w:ilvl="8" w:tplc="C382CC6E">
      <w:start w:val="1"/>
      <w:numFmt w:val="lowerRoman"/>
      <w:lvlText w:val="%9."/>
      <w:lvlJc w:val="right"/>
      <w:pPr>
        <w:ind w:left="6480" w:hanging="180"/>
      </w:pPr>
    </w:lvl>
  </w:abstractNum>
  <w:abstractNum w:abstractNumId="16" w15:restartNumberingAfterBreak="0">
    <w:nsid w:val="343166A6"/>
    <w:multiLevelType w:val="hybridMultilevel"/>
    <w:tmpl w:val="9AA2B278"/>
    <w:lvl w:ilvl="0" w:tplc="4F62DAD0">
      <w:start w:val="1"/>
      <w:numFmt w:val="bullet"/>
      <w:pStyle w:val="VCAAtablecondensedbullet2"/>
      <w:lvlText w:val="●"/>
      <w:lvlJc w:val="left"/>
      <w:pPr>
        <w:ind w:left="720" w:hanging="360"/>
      </w:pPr>
      <w:rPr>
        <w:rFonts w:ascii="Noto Sans Symbols" w:hAnsi="Noto Sans Symbols" w:hint="default"/>
      </w:rPr>
    </w:lvl>
    <w:lvl w:ilvl="1" w:tplc="1AC09A16">
      <w:start w:val="1"/>
      <w:numFmt w:val="bullet"/>
      <w:lvlText w:val="o"/>
      <w:lvlJc w:val="left"/>
      <w:pPr>
        <w:ind w:left="1440" w:hanging="360"/>
      </w:pPr>
      <w:rPr>
        <w:rFonts w:ascii="Courier New" w:hAnsi="Courier New" w:hint="default"/>
      </w:rPr>
    </w:lvl>
    <w:lvl w:ilvl="2" w:tplc="BBAA0B96">
      <w:start w:val="1"/>
      <w:numFmt w:val="bullet"/>
      <w:lvlText w:val="▪"/>
      <w:lvlJc w:val="left"/>
      <w:pPr>
        <w:ind w:left="2160" w:hanging="360"/>
      </w:pPr>
      <w:rPr>
        <w:rFonts w:ascii="Noto Sans Symbols" w:hAnsi="Noto Sans Symbols" w:hint="default"/>
      </w:rPr>
    </w:lvl>
    <w:lvl w:ilvl="3" w:tplc="F8624E24">
      <w:start w:val="1"/>
      <w:numFmt w:val="bullet"/>
      <w:lvlText w:val="●"/>
      <w:lvlJc w:val="left"/>
      <w:pPr>
        <w:ind w:left="2880" w:hanging="360"/>
      </w:pPr>
      <w:rPr>
        <w:rFonts w:ascii="Noto Sans Symbols" w:hAnsi="Noto Sans Symbols" w:hint="default"/>
      </w:rPr>
    </w:lvl>
    <w:lvl w:ilvl="4" w:tplc="44083BD0">
      <w:start w:val="1"/>
      <w:numFmt w:val="bullet"/>
      <w:lvlText w:val="o"/>
      <w:lvlJc w:val="left"/>
      <w:pPr>
        <w:ind w:left="3600" w:hanging="360"/>
      </w:pPr>
      <w:rPr>
        <w:rFonts w:ascii="Courier New" w:hAnsi="Courier New" w:hint="default"/>
      </w:rPr>
    </w:lvl>
    <w:lvl w:ilvl="5" w:tplc="0966DFEC">
      <w:start w:val="1"/>
      <w:numFmt w:val="bullet"/>
      <w:lvlText w:val="▪"/>
      <w:lvlJc w:val="left"/>
      <w:pPr>
        <w:ind w:left="4320" w:hanging="360"/>
      </w:pPr>
      <w:rPr>
        <w:rFonts w:ascii="Noto Sans Symbols" w:hAnsi="Noto Sans Symbols" w:hint="default"/>
      </w:rPr>
    </w:lvl>
    <w:lvl w:ilvl="6" w:tplc="0E88B5C8">
      <w:start w:val="1"/>
      <w:numFmt w:val="bullet"/>
      <w:lvlText w:val="●"/>
      <w:lvlJc w:val="left"/>
      <w:pPr>
        <w:ind w:left="5040" w:hanging="360"/>
      </w:pPr>
      <w:rPr>
        <w:rFonts w:ascii="Noto Sans Symbols" w:hAnsi="Noto Sans Symbols" w:hint="default"/>
      </w:rPr>
    </w:lvl>
    <w:lvl w:ilvl="7" w:tplc="38D84400">
      <w:start w:val="1"/>
      <w:numFmt w:val="bullet"/>
      <w:lvlText w:val="o"/>
      <w:lvlJc w:val="left"/>
      <w:pPr>
        <w:ind w:left="5760" w:hanging="360"/>
      </w:pPr>
      <w:rPr>
        <w:rFonts w:ascii="Courier New" w:hAnsi="Courier New" w:hint="default"/>
      </w:rPr>
    </w:lvl>
    <w:lvl w:ilvl="8" w:tplc="16F896F4">
      <w:start w:val="1"/>
      <w:numFmt w:val="bullet"/>
      <w:lvlText w:val="▪"/>
      <w:lvlJc w:val="left"/>
      <w:pPr>
        <w:ind w:left="6480" w:hanging="360"/>
      </w:pPr>
      <w:rPr>
        <w:rFonts w:ascii="Noto Sans Symbols" w:hAnsi="Noto Sans Symbols" w:hint="default"/>
      </w:rPr>
    </w:lvl>
  </w:abstractNum>
  <w:abstractNum w:abstractNumId="17" w15:restartNumberingAfterBreak="0">
    <w:nsid w:val="361B75BC"/>
    <w:multiLevelType w:val="hybridMultilevel"/>
    <w:tmpl w:val="99B6513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8"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19" w15:restartNumberingAfterBreak="0">
    <w:nsid w:val="510C0C00"/>
    <w:multiLevelType w:val="hybridMultilevel"/>
    <w:tmpl w:val="DFFC79FA"/>
    <w:lvl w:ilvl="0" w:tplc="FFFFFFFF">
      <w:start w:val="1"/>
      <w:numFmt w:val="decimal"/>
      <w:lvlText w:val="%1."/>
      <w:lvlJc w:val="left"/>
      <w:pPr>
        <w:ind w:left="643" w:hanging="360"/>
      </w:pPr>
      <w:rPr>
        <w:rFonts w:eastAsiaTheme="minorEastAsia" w:hint="default"/>
        <w:b w:val="0"/>
        <w:color w:val="202124"/>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21"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22" w15:restartNumberingAfterBreak="0">
    <w:nsid w:val="5F021D47"/>
    <w:multiLevelType w:val="hybridMultilevel"/>
    <w:tmpl w:val="68726C8A"/>
    <w:lvl w:ilvl="0" w:tplc="76285DB6">
      <w:start w:val="1"/>
      <w:numFmt w:val="decimal"/>
      <w:lvlText w:val="%1."/>
      <w:lvlJc w:val="left"/>
      <w:pPr>
        <w:ind w:left="780" w:hanging="420"/>
      </w:pPr>
      <w:rPr>
        <w:rFonts w:eastAsiaTheme="minorHAnsi"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24" w15:restartNumberingAfterBreak="0">
    <w:nsid w:val="688D4397"/>
    <w:multiLevelType w:val="multilevel"/>
    <w:tmpl w:val="0809001D"/>
    <w:styleLink w:val="CurrentList1"/>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5" w15:restartNumberingAfterBreak="0">
    <w:nsid w:val="6DDA04A0"/>
    <w:multiLevelType w:val="hybridMultilevel"/>
    <w:tmpl w:val="7E7E2C1C"/>
    <w:lvl w:ilvl="0" w:tplc="68AC027C">
      <w:start w:val="1"/>
      <w:numFmt w:val="bulle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501355350">
    <w:abstractNumId w:val="23"/>
  </w:num>
  <w:num w:numId="2" w16cid:durableId="116458358">
    <w:abstractNumId w:val="20"/>
  </w:num>
  <w:num w:numId="3" w16cid:durableId="1925257724">
    <w:abstractNumId w:val="18"/>
  </w:num>
  <w:num w:numId="4" w16cid:durableId="214388723">
    <w:abstractNumId w:val="14"/>
  </w:num>
  <w:num w:numId="5" w16cid:durableId="711996426">
    <w:abstractNumId w:val="21"/>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882744388">
    <w:abstractNumId w:val="15"/>
  </w:num>
  <w:num w:numId="17" w16cid:durableId="249849579">
    <w:abstractNumId w:val="16"/>
  </w:num>
  <w:num w:numId="18" w16cid:durableId="812334651">
    <w:abstractNumId w:val="11"/>
  </w:num>
  <w:num w:numId="19" w16cid:durableId="1510488489">
    <w:abstractNumId w:val="13"/>
  </w:num>
  <w:num w:numId="20" w16cid:durableId="129709472">
    <w:abstractNumId w:val="25"/>
  </w:num>
  <w:num w:numId="21" w16cid:durableId="799688074">
    <w:abstractNumId w:val="19"/>
  </w:num>
  <w:num w:numId="22" w16cid:durableId="1970091077">
    <w:abstractNumId w:val="10"/>
  </w:num>
  <w:num w:numId="23" w16cid:durableId="1700811228">
    <w:abstractNumId w:val="17"/>
  </w:num>
  <w:num w:numId="24" w16cid:durableId="743382940">
    <w:abstractNumId w:val="15"/>
  </w:num>
  <w:num w:numId="25" w16cid:durableId="236525123">
    <w:abstractNumId w:val="15"/>
  </w:num>
  <w:num w:numId="26" w16cid:durableId="618804049">
    <w:abstractNumId w:val="15"/>
  </w:num>
  <w:num w:numId="27" w16cid:durableId="232011214">
    <w:abstractNumId w:val="15"/>
  </w:num>
  <w:num w:numId="28" w16cid:durableId="186987601">
    <w:abstractNumId w:val="22"/>
  </w:num>
  <w:num w:numId="29" w16cid:durableId="519200842">
    <w:abstractNumId w:val="15"/>
    <w:lvlOverride w:ilvl="0">
      <w:startOverride w:val="1"/>
    </w:lvlOverride>
  </w:num>
  <w:num w:numId="30" w16cid:durableId="502823046">
    <w:abstractNumId w:val="12"/>
  </w:num>
  <w:num w:numId="31" w16cid:durableId="1938098470">
    <w:abstractNumId w:val="15"/>
    <w:lvlOverride w:ilvl="0">
      <w:startOverride w:val="1"/>
    </w:lvlOverride>
  </w:num>
  <w:num w:numId="32" w16cid:durableId="549804197">
    <w:abstractNumId w:val="24"/>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5"/>
  <w:removePersonalInformation/>
  <w:removeDateAndTime/>
  <w:hideSpellingErrors/>
  <w:hideGrammaticalErrors/>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177CEF"/>
    <w:rsid w:val="00002D86"/>
    <w:rsid w:val="00006A2D"/>
    <w:rsid w:val="00014CF6"/>
    <w:rsid w:val="0002556D"/>
    <w:rsid w:val="0003448F"/>
    <w:rsid w:val="0003575C"/>
    <w:rsid w:val="00043F9E"/>
    <w:rsid w:val="0005780E"/>
    <w:rsid w:val="000614CB"/>
    <w:rsid w:val="000627E9"/>
    <w:rsid w:val="000649EE"/>
    <w:rsid w:val="00065A75"/>
    <w:rsid w:val="00075A45"/>
    <w:rsid w:val="000800BF"/>
    <w:rsid w:val="000862FB"/>
    <w:rsid w:val="000874DB"/>
    <w:rsid w:val="000A71F7"/>
    <w:rsid w:val="000C1754"/>
    <w:rsid w:val="000C72B2"/>
    <w:rsid w:val="000F09E4"/>
    <w:rsid w:val="000F16FD"/>
    <w:rsid w:val="000F1D5C"/>
    <w:rsid w:val="000F3A47"/>
    <w:rsid w:val="000F5CEC"/>
    <w:rsid w:val="000F70C1"/>
    <w:rsid w:val="0012390E"/>
    <w:rsid w:val="00124ADA"/>
    <w:rsid w:val="001319A4"/>
    <w:rsid w:val="00134E27"/>
    <w:rsid w:val="001363D1"/>
    <w:rsid w:val="00145ED0"/>
    <w:rsid w:val="00153E63"/>
    <w:rsid w:val="00163EE0"/>
    <w:rsid w:val="00163FEA"/>
    <w:rsid w:val="00167DF0"/>
    <w:rsid w:val="001726B3"/>
    <w:rsid w:val="00172D22"/>
    <w:rsid w:val="00177CEF"/>
    <w:rsid w:val="001807AA"/>
    <w:rsid w:val="00182B7F"/>
    <w:rsid w:val="001907BA"/>
    <w:rsid w:val="0019162D"/>
    <w:rsid w:val="001A5E78"/>
    <w:rsid w:val="001D066F"/>
    <w:rsid w:val="001D303D"/>
    <w:rsid w:val="001E625C"/>
    <w:rsid w:val="001F3839"/>
    <w:rsid w:val="001F64B1"/>
    <w:rsid w:val="00203F51"/>
    <w:rsid w:val="00205431"/>
    <w:rsid w:val="00210AB7"/>
    <w:rsid w:val="002208AD"/>
    <w:rsid w:val="002214BA"/>
    <w:rsid w:val="002279BA"/>
    <w:rsid w:val="00231558"/>
    <w:rsid w:val="0023243F"/>
    <w:rsid w:val="002329F3"/>
    <w:rsid w:val="00236B28"/>
    <w:rsid w:val="00237A6D"/>
    <w:rsid w:val="002402F1"/>
    <w:rsid w:val="0024128D"/>
    <w:rsid w:val="00243F0D"/>
    <w:rsid w:val="00244B0A"/>
    <w:rsid w:val="0024682A"/>
    <w:rsid w:val="0025384B"/>
    <w:rsid w:val="00253884"/>
    <w:rsid w:val="00263A66"/>
    <w:rsid w:val="002647BB"/>
    <w:rsid w:val="00272C79"/>
    <w:rsid w:val="002754C1"/>
    <w:rsid w:val="00277F02"/>
    <w:rsid w:val="0028133D"/>
    <w:rsid w:val="00283969"/>
    <w:rsid w:val="00283C55"/>
    <w:rsid w:val="002841C8"/>
    <w:rsid w:val="0028516B"/>
    <w:rsid w:val="00287FA6"/>
    <w:rsid w:val="00291C6C"/>
    <w:rsid w:val="00292DCA"/>
    <w:rsid w:val="002B1E9E"/>
    <w:rsid w:val="002B4D2A"/>
    <w:rsid w:val="002C2929"/>
    <w:rsid w:val="002C6F90"/>
    <w:rsid w:val="002E3552"/>
    <w:rsid w:val="002F27EC"/>
    <w:rsid w:val="00301734"/>
    <w:rsid w:val="00302FB8"/>
    <w:rsid w:val="00304EA1"/>
    <w:rsid w:val="00314D81"/>
    <w:rsid w:val="0031607E"/>
    <w:rsid w:val="00322123"/>
    <w:rsid w:val="00322FC6"/>
    <w:rsid w:val="00326786"/>
    <w:rsid w:val="00336707"/>
    <w:rsid w:val="00345674"/>
    <w:rsid w:val="0034760D"/>
    <w:rsid w:val="00350E9A"/>
    <w:rsid w:val="00365D51"/>
    <w:rsid w:val="00366EA1"/>
    <w:rsid w:val="003701BC"/>
    <w:rsid w:val="00382F27"/>
    <w:rsid w:val="00391986"/>
    <w:rsid w:val="003D421C"/>
    <w:rsid w:val="003D57A7"/>
    <w:rsid w:val="003E19D7"/>
    <w:rsid w:val="00412F60"/>
    <w:rsid w:val="00414011"/>
    <w:rsid w:val="00417AA3"/>
    <w:rsid w:val="00427419"/>
    <w:rsid w:val="00440B32"/>
    <w:rsid w:val="00444619"/>
    <w:rsid w:val="00444D95"/>
    <w:rsid w:val="00450CE7"/>
    <w:rsid w:val="0046078D"/>
    <w:rsid w:val="004610FE"/>
    <w:rsid w:val="00472EE5"/>
    <w:rsid w:val="004744D7"/>
    <w:rsid w:val="00474CAF"/>
    <w:rsid w:val="00486C2C"/>
    <w:rsid w:val="0048758C"/>
    <w:rsid w:val="00490726"/>
    <w:rsid w:val="004A017D"/>
    <w:rsid w:val="004A22BC"/>
    <w:rsid w:val="004A2ED8"/>
    <w:rsid w:val="004B0FF4"/>
    <w:rsid w:val="004B571B"/>
    <w:rsid w:val="004B5885"/>
    <w:rsid w:val="004B7DFF"/>
    <w:rsid w:val="004C205B"/>
    <w:rsid w:val="004C3DB5"/>
    <w:rsid w:val="004C70EF"/>
    <w:rsid w:val="004D5EF9"/>
    <w:rsid w:val="004E1132"/>
    <w:rsid w:val="004E1E74"/>
    <w:rsid w:val="004E4391"/>
    <w:rsid w:val="004E50EA"/>
    <w:rsid w:val="004F01A5"/>
    <w:rsid w:val="004F0940"/>
    <w:rsid w:val="004F5BDA"/>
    <w:rsid w:val="004F6B5B"/>
    <w:rsid w:val="004F785D"/>
    <w:rsid w:val="0050085F"/>
    <w:rsid w:val="00503CBE"/>
    <w:rsid w:val="00505BD4"/>
    <w:rsid w:val="00506153"/>
    <w:rsid w:val="0051631E"/>
    <w:rsid w:val="00517DAC"/>
    <w:rsid w:val="00531440"/>
    <w:rsid w:val="00532A04"/>
    <w:rsid w:val="00534253"/>
    <w:rsid w:val="00540941"/>
    <w:rsid w:val="00542659"/>
    <w:rsid w:val="00555952"/>
    <w:rsid w:val="0055611A"/>
    <w:rsid w:val="00566029"/>
    <w:rsid w:val="00574888"/>
    <w:rsid w:val="00584AEE"/>
    <w:rsid w:val="00586B33"/>
    <w:rsid w:val="005923CB"/>
    <w:rsid w:val="0059367B"/>
    <w:rsid w:val="005B391B"/>
    <w:rsid w:val="005C2433"/>
    <w:rsid w:val="005C57BF"/>
    <w:rsid w:val="005C6FB6"/>
    <w:rsid w:val="005C76D0"/>
    <w:rsid w:val="005C792D"/>
    <w:rsid w:val="005D3D78"/>
    <w:rsid w:val="005D4C51"/>
    <w:rsid w:val="005E17AB"/>
    <w:rsid w:val="005E2EF0"/>
    <w:rsid w:val="005F504C"/>
    <w:rsid w:val="006051C6"/>
    <w:rsid w:val="00613DCB"/>
    <w:rsid w:val="00621305"/>
    <w:rsid w:val="006226A0"/>
    <w:rsid w:val="00622ABB"/>
    <w:rsid w:val="0062553D"/>
    <w:rsid w:val="00627A61"/>
    <w:rsid w:val="006301F6"/>
    <w:rsid w:val="00632FF9"/>
    <w:rsid w:val="00634764"/>
    <w:rsid w:val="006357CE"/>
    <w:rsid w:val="00637FBC"/>
    <w:rsid w:val="006417B8"/>
    <w:rsid w:val="00645AEC"/>
    <w:rsid w:val="00650389"/>
    <w:rsid w:val="00650423"/>
    <w:rsid w:val="00654760"/>
    <w:rsid w:val="00665E92"/>
    <w:rsid w:val="00672AFB"/>
    <w:rsid w:val="00693953"/>
    <w:rsid w:val="00693FFD"/>
    <w:rsid w:val="006A2E04"/>
    <w:rsid w:val="006A7D06"/>
    <w:rsid w:val="006B77DD"/>
    <w:rsid w:val="006C4D3D"/>
    <w:rsid w:val="006D2159"/>
    <w:rsid w:val="006D764C"/>
    <w:rsid w:val="006F5551"/>
    <w:rsid w:val="006F6AD9"/>
    <w:rsid w:val="006F787C"/>
    <w:rsid w:val="00702636"/>
    <w:rsid w:val="00707E68"/>
    <w:rsid w:val="00711D9D"/>
    <w:rsid w:val="00714643"/>
    <w:rsid w:val="0071657E"/>
    <w:rsid w:val="00724507"/>
    <w:rsid w:val="007270FB"/>
    <w:rsid w:val="00731CE6"/>
    <w:rsid w:val="00747608"/>
    <w:rsid w:val="007515F6"/>
    <w:rsid w:val="00752DEA"/>
    <w:rsid w:val="007619E0"/>
    <w:rsid w:val="00767044"/>
    <w:rsid w:val="0077180A"/>
    <w:rsid w:val="00773E6C"/>
    <w:rsid w:val="0079328B"/>
    <w:rsid w:val="007A02BA"/>
    <w:rsid w:val="007D4FB6"/>
    <w:rsid w:val="007E1ED2"/>
    <w:rsid w:val="007E5440"/>
    <w:rsid w:val="007E5E88"/>
    <w:rsid w:val="007F266C"/>
    <w:rsid w:val="00801ABA"/>
    <w:rsid w:val="008027E3"/>
    <w:rsid w:val="00813C37"/>
    <w:rsid w:val="008154B5"/>
    <w:rsid w:val="008217D9"/>
    <w:rsid w:val="0082279F"/>
    <w:rsid w:val="00823962"/>
    <w:rsid w:val="008276FC"/>
    <w:rsid w:val="00830039"/>
    <w:rsid w:val="008375FE"/>
    <w:rsid w:val="0084000C"/>
    <w:rsid w:val="00850219"/>
    <w:rsid w:val="00851757"/>
    <w:rsid w:val="00852719"/>
    <w:rsid w:val="0085382D"/>
    <w:rsid w:val="00853A48"/>
    <w:rsid w:val="00860115"/>
    <w:rsid w:val="008715F5"/>
    <w:rsid w:val="00873ED8"/>
    <w:rsid w:val="008810CF"/>
    <w:rsid w:val="00881105"/>
    <w:rsid w:val="008857C4"/>
    <w:rsid w:val="0088783C"/>
    <w:rsid w:val="00893CA8"/>
    <w:rsid w:val="008955EB"/>
    <w:rsid w:val="0089628D"/>
    <w:rsid w:val="00896ABD"/>
    <w:rsid w:val="00896F8C"/>
    <w:rsid w:val="008A7B1D"/>
    <w:rsid w:val="008B352E"/>
    <w:rsid w:val="008C34FB"/>
    <w:rsid w:val="008C55C2"/>
    <w:rsid w:val="008E031A"/>
    <w:rsid w:val="008F1C99"/>
    <w:rsid w:val="008F3F5A"/>
    <w:rsid w:val="00906913"/>
    <w:rsid w:val="0091624E"/>
    <w:rsid w:val="00916D5D"/>
    <w:rsid w:val="009214F3"/>
    <w:rsid w:val="0092268E"/>
    <w:rsid w:val="0092453C"/>
    <w:rsid w:val="00925A42"/>
    <w:rsid w:val="0093258A"/>
    <w:rsid w:val="009370BC"/>
    <w:rsid w:val="009405B0"/>
    <w:rsid w:val="0096074C"/>
    <w:rsid w:val="009618FD"/>
    <w:rsid w:val="00974865"/>
    <w:rsid w:val="009867C4"/>
    <w:rsid w:val="0098739B"/>
    <w:rsid w:val="00990627"/>
    <w:rsid w:val="00991B93"/>
    <w:rsid w:val="0099573C"/>
    <w:rsid w:val="009A2333"/>
    <w:rsid w:val="009B3B87"/>
    <w:rsid w:val="009C1C16"/>
    <w:rsid w:val="009C2494"/>
    <w:rsid w:val="009C57E3"/>
    <w:rsid w:val="009D25E1"/>
    <w:rsid w:val="009D3E64"/>
    <w:rsid w:val="00A012C5"/>
    <w:rsid w:val="00A065E9"/>
    <w:rsid w:val="00A06B65"/>
    <w:rsid w:val="00A11696"/>
    <w:rsid w:val="00A17661"/>
    <w:rsid w:val="00A20752"/>
    <w:rsid w:val="00A240C6"/>
    <w:rsid w:val="00A24B2D"/>
    <w:rsid w:val="00A34BF8"/>
    <w:rsid w:val="00A40966"/>
    <w:rsid w:val="00A43561"/>
    <w:rsid w:val="00A45BDC"/>
    <w:rsid w:val="00A466BB"/>
    <w:rsid w:val="00A54FC4"/>
    <w:rsid w:val="00A5644C"/>
    <w:rsid w:val="00A66B01"/>
    <w:rsid w:val="00A67188"/>
    <w:rsid w:val="00A77F1C"/>
    <w:rsid w:val="00A921E0"/>
    <w:rsid w:val="00A95E5A"/>
    <w:rsid w:val="00AA732B"/>
    <w:rsid w:val="00AB2543"/>
    <w:rsid w:val="00AB4E23"/>
    <w:rsid w:val="00AB606B"/>
    <w:rsid w:val="00AC3FE2"/>
    <w:rsid w:val="00AD1C30"/>
    <w:rsid w:val="00AE02B7"/>
    <w:rsid w:val="00AE4AD2"/>
    <w:rsid w:val="00AE66D3"/>
    <w:rsid w:val="00AE7137"/>
    <w:rsid w:val="00AF1B9E"/>
    <w:rsid w:val="00AF4B2C"/>
    <w:rsid w:val="00B020B7"/>
    <w:rsid w:val="00B0720D"/>
    <w:rsid w:val="00B0738F"/>
    <w:rsid w:val="00B176F9"/>
    <w:rsid w:val="00B26601"/>
    <w:rsid w:val="00B275F7"/>
    <w:rsid w:val="00B352A6"/>
    <w:rsid w:val="00B41951"/>
    <w:rsid w:val="00B45199"/>
    <w:rsid w:val="00B45F66"/>
    <w:rsid w:val="00B465C2"/>
    <w:rsid w:val="00B53229"/>
    <w:rsid w:val="00B60AB6"/>
    <w:rsid w:val="00B62480"/>
    <w:rsid w:val="00B65CD8"/>
    <w:rsid w:val="00B81B70"/>
    <w:rsid w:val="00B91BAE"/>
    <w:rsid w:val="00BA5183"/>
    <w:rsid w:val="00BB238F"/>
    <w:rsid w:val="00BD0724"/>
    <w:rsid w:val="00BD4472"/>
    <w:rsid w:val="00BE3DEE"/>
    <w:rsid w:val="00BE5521"/>
    <w:rsid w:val="00BF6F4C"/>
    <w:rsid w:val="00C000D6"/>
    <w:rsid w:val="00C01637"/>
    <w:rsid w:val="00C07962"/>
    <w:rsid w:val="00C07D60"/>
    <w:rsid w:val="00C07DCC"/>
    <w:rsid w:val="00C2305C"/>
    <w:rsid w:val="00C24751"/>
    <w:rsid w:val="00C34684"/>
    <w:rsid w:val="00C515C0"/>
    <w:rsid w:val="00C53263"/>
    <w:rsid w:val="00C559A6"/>
    <w:rsid w:val="00C65741"/>
    <w:rsid w:val="00C72E0F"/>
    <w:rsid w:val="00C73F9D"/>
    <w:rsid w:val="00C751FF"/>
    <w:rsid w:val="00C75BC5"/>
    <w:rsid w:val="00C75F1D"/>
    <w:rsid w:val="00C805B2"/>
    <w:rsid w:val="00C807D9"/>
    <w:rsid w:val="00C80B20"/>
    <w:rsid w:val="00C82092"/>
    <w:rsid w:val="00C85818"/>
    <w:rsid w:val="00CA02DD"/>
    <w:rsid w:val="00CB33E4"/>
    <w:rsid w:val="00CB5BCC"/>
    <w:rsid w:val="00CC0D1B"/>
    <w:rsid w:val="00CC2384"/>
    <w:rsid w:val="00CC4D10"/>
    <w:rsid w:val="00CC53F9"/>
    <w:rsid w:val="00CC7529"/>
    <w:rsid w:val="00CD454F"/>
    <w:rsid w:val="00CE4547"/>
    <w:rsid w:val="00D021BF"/>
    <w:rsid w:val="00D0381D"/>
    <w:rsid w:val="00D07911"/>
    <w:rsid w:val="00D1511A"/>
    <w:rsid w:val="00D1770A"/>
    <w:rsid w:val="00D24BAF"/>
    <w:rsid w:val="00D31B87"/>
    <w:rsid w:val="00D338E4"/>
    <w:rsid w:val="00D3441C"/>
    <w:rsid w:val="00D35538"/>
    <w:rsid w:val="00D51947"/>
    <w:rsid w:val="00D532F0"/>
    <w:rsid w:val="00D561B3"/>
    <w:rsid w:val="00D614A4"/>
    <w:rsid w:val="00D652E8"/>
    <w:rsid w:val="00D7292F"/>
    <w:rsid w:val="00D77413"/>
    <w:rsid w:val="00D82759"/>
    <w:rsid w:val="00D86551"/>
    <w:rsid w:val="00D86DE4"/>
    <w:rsid w:val="00D91CAB"/>
    <w:rsid w:val="00D941C2"/>
    <w:rsid w:val="00DA2EA0"/>
    <w:rsid w:val="00DA503D"/>
    <w:rsid w:val="00DA6DBB"/>
    <w:rsid w:val="00DA73B8"/>
    <w:rsid w:val="00DB0AC2"/>
    <w:rsid w:val="00DB1C96"/>
    <w:rsid w:val="00DB375B"/>
    <w:rsid w:val="00DC057C"/>
    <w:rsid w:val="00DC632A"/>
    <w:rsid w:val="00DD1AF6"/>
    <w:rsid w:val="00DE2DC6"/>
    <w:rsid w:val="00DF1AF8"/>
    <w:rsid w:val="00DF4B17"/>
    <w:rsid w:val="00E03B65"/>
    <w:rsid w:val="00E1031D"/>
    <w:rsid w:val="00E139C5"/>
    <w:rsid w:val="00E162D2"/>
    <w:rsid w:val="00E23F1D"/>
    <w:rsid w:val="00E2566F"/>
    <w:rsid w:val="00E26A3C"/>
    <w:rsid w:val="00E322C9"/>
    <w:rsid w:val="00E329F8"/>
    <w:rsid w:val="00E33587"/>
    <w:rsid w:val="00E34F5D"/>
    <w:rsid w:val="00E36361"/>
    <w:rsid w:val="00E4133C"/>
    <w:rsid w:val="00E42941"/>
    <w:rsid w:val="00E438E3"/>
    <w:rsid w:val="00E44381"/>
    <w:rsid w:val="00E55AE9"/>
    <w:rsid w:val="00E56863"/>
    <w:rsid w:val="00E57CB8"/>
    <w:rsid w:val="00E71100"/>
    <w:rsid w:val="00E73665"/>
    <w:rsid w:val="00E7516A"/>
    <w:rsid w:val="00E76D71"/>
    <w:rsid w:val="00E86B50"/>
    <w:rsid w:val="00E90A60"/>
    <w:rsid w:val="00E93699"/>
    <w:rsid w:val="00E94D73"/>
    <w:rsid w:val="00EA00DA"/>
    <w:rsid w:val="00EA090C"/>
    <w:rsid w:val="00EA6126"/>
    <w:rsid w:val="00EB1CC2"/>
    <w:rsid w:val="00EB3E4C"/>
    <w:rsid w:val="00EB4738"/>
    <w:rsid w:val="00ED47BC"/>
    <w:rsid w:val="00EE1A80"/>
    <w:rsid w:val="00EF116F"/>
    <w:rsid w:val="00EF3893"/>
    <w:rsid w:val="00F1520E"/>
    <w:rsid w:val="00F337AC"/>
    <w:rsid w:val="00F40D53"/>
    <w:rsid w:val="00F4525C"/>
    <w:rsid w:val="00F464D8"/>
    <w:rsid w:val="00F47B7F"/>
    <w:rsid w:val="00F50369"/>
    <w:rsid w:val="00F61B8A"/>
    <w:rsid w:val="00F70E0B"/>
    <w:rsid w:val="00F715CD"/>
    <w:rsid w:val="00F7293F"/>
    <w:rsid w:val="00F7783F"/>
    <w:rsid w:val="00F81AA4"/>
    <w:rsid w:val="00F8253A"/>
    <w:rsid w:val="00F83953"/>
    <w:rsid w:val="00F83DB5"/>
    <w:rsid w:val="00F85FCA"/>
    <w:rsid w:val="00F93694"/>
    <w:rsid w:val="00F9544F"/>
    <w:rsid w:val="00F95799"/>
    <w:rsid w:val="00FA080C"/>
    <w:rsid w:val="00FA3E0B"/>
    <w:rsid w:val="00FB56CD"/>
    <w:rsid w:val="00FC2FF6"/>
    <w:rsid w:val="00FD1C20"/>
    <w:rsid w:val="00FD658C"/>
    <w:rsid w:val="00FD686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5DE345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B020B7"/>
    <w:pPr>
      <w:tabs>
        <w:tab w:val="center" w:pos="4513"/>
        <w:tab w:val="right" w:pos="9026"/>
      </w:tabs>
      <w:spacing w:after="0"/>
      <w:jc w:val="right"/>
    </w:pPr>
    <w:rPr>
      <w:sz w:val="18"/>
    </w:rPr>
  </w:style>
  <w:style w:type="character" w:customStyle="1" w:styleId="FooterChar">
    <w:name w:val="Footer Char"/>
    <w:basedOn w:val="DefaultParagraphFont"/>
    <w:link w:val="Footer"/>
    <w:uiPriority w:val="99"/>
    <w:semiHidden/>
    <w:rsid w:val="00B020B7"/>
    <w:rPr>
      <w:sz w:val="18"/>
    </w:rPr>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5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condensedBullet">
    <w:name w:val="Table condensed Bullet"/>
    <w:basedOn w:val="Tablecondensed"/>
    <w:link w:val="TablecondensedBulletChar"/>
    <w:qFormat/>
    <w:rsid w:val="0028133D"/>
    <w:pPr>
      <w:numPr>
        <w:numId w:val="4"/>
      </w:numPr>
      <w:tabs>
        <w:tab w:val="left" w:pos="284"/>
      </w:tabs>
      <w:overflowPunct w:val="0"/>
      <w:autoSpaceDE w:val="0"/>
      <w:autoSpaceDN w:val="0"/>
      <w:adjustRightInd w:val="0"/>
      <w:ind w:left="284" w:hanging="284"/>
      <w:textAlignment w:val="baseline"/>
    </w:pPr>
    <w:rPr>
      <w:rFonts w:eastAsia="Times New Roman"/>
      <w:lang w:eastAsia="ja-JP"/>
    </w:rPr>
  </w:style>
  <w:style w:type="paragraph" w:customStyle="1" w:styleId="Captionsandfootnotes">
    <w:name w:val="Captions and footnotes"/>
    <w:basedOn w:val="Normal"/>
    <w:qFormat/>
    <w:rsid w:val="005C6FB6"/>
    <w:pPr>
      <w:spacing w:before="120" w:after="120"/>
    </w:pPr>
    <w:rPr>
      <w:rFonts w:asciiTheme="majorHAnsi" w:hAnsiTheme="majorHAnsi" w:cs="Arial"/>
      <w:color w:val="000000" w:themeColor="text1"/>
      <w:sz w:val="16"/>
      <w:szCs w:val="18"/>
    </w:rPr>
  </w:style>
  <w:style w:type="paragraph" w:customStyle="1" w:styleId="Trademarkinfo">
    <w:name w:val="Trademark info"/>
    <w:basedOn w:val="Captionsandfootnotes"/>
    <w:qFormat/>
    <w:rsid w:val="002329F3"/>
    <w:pPr>
      <w:spacing w:after="0"/>
    </w:pPr>
    <w:rPr>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condensedBullet"/>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condensedBullet"/>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condensedBulletChar">
    <w:name w:val="Table condensed Bullet Char"/>
    <w:basedOn w:val="DefaultParagraphFont"/>
    <w:link w:val="TablecondensedBullet"/>
    <w:rsid w:val="0028133D"/>
    <w:rPr>
      <w:rFonts w:ascii="Arial Narrow" w:eastAsia="Times New Roman" w:hAnsi="Arial Narrow" w:cs="Arial"/>
      <w:sz w:val="20"/>
      <w:lang w:val="en-GB" w:eastAsia="ja-JP"/>
    </w:rPr>
  </w:style>
  <w:style w:type="character" w:customStyle="1" w:styleId="TablebulletChar">
    <w:name w:val="Table bullet Char"/>
    <w:basedOn w:val="TablecondensedBullet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condensedBullet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unhideWhenUsed/>
    <w:rsid w:val="000F5CEC"/>
    <w:pPr>
      <w:spacing w:after="100"/>
      <w:ind w:left="660"/>
    </w:pPr>
  </w:style>
  <w:style w:type="paragraph" w:styleId="TOC5">
    <w:name w:val="toc 5"/>
    <w:basedOn w:val="Normal"/>
    <w:next w:val="Normal"/>
    <w:autoRedefine/>
    <w:uiPriority w:val="39"/>
    <w:unhideWhenUsed/>
    <w:rsid w:val="000F5CEC"/>
    <w:pPr>
      <w:spacing w:after="100"/>
      <w:ind w:left="880"/>
    </w:pPr>
  </w:style>
  <w:style w:type="paragraph" w:styleId="TOC6">
    <w:name w:val="toc 6"/>
    <w:basedOn w:val="Normal"/>
    <w:next w:val="Normal"/>
    <w:autoRedefine/>
    <w:uiPriority w:val="39"/>
    <w:unhideWhenUsed/>
    <w:rsid w:val="000F5CEC"/>
    <w:pPr>
      <w:spacing w:after="100"/>
      <w:ind w:left="1100"/>
    </w:pPr>
  </w:style>
  <w:style w:type="paragraph" w:styleId="TOC7">
    <w:name w:val="toc 7"/>
    <w:basedOn w:val="Normal"/>
    <w:next w:val="Normal"/>
    <w:autoRedefine/>
    <w:uiPriority w:val="39"/>
    <w:unhideWhenUsed/>
    <w:rsid w:val="000F5CEC"/>
    <w:pPr>
      <w:spacing w:after="100"/>
      <w:ind w:left="1320"/>
    </w:pPr>
  </w:style>
  <w:style w:type="paragraph" w:styleId="TOC8">
    <w:name w:val="toc 8"/>
    <w:basedOn w:val="Normal"/>
    <w:next w:val="Normal"/>
    <w:autoRedefine/>
    <w:uiPriority w:val="39"/>
    <w:unhideWhenUsed/>
    <w:rsid w:val="000F5CEC"/>
    <w:pPr>
      <w:spacing w:after="100"/>
      <w:ind w:left="1540"/>
    </w:pPr>
  </w:style>
  <w:style w:type="paragraph" w:styleId="TOC9">
    <w:name w:val="toc 9"/>
    <w:basedOn w:val="Normal"/>
    <w:next w:val="Normal"/>
    <w:autoRedefine/>
    <w:uiPriority w:val="39"/>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unhideWhenUsed/>
    <w:rsid w:val="002C2929"/>
    <w:rPr>
      <w:color w:val="605E5C"/>
      <w:shd w:val="clear" w:color="auto" w:fill="E1DFDD"/>
    </w:rPr>
  </w:style>
  <w:style w:type="character" w:styleId="FollowedHyperlink">
    <w:name w:val="FollowedHyperlink"/>
    <w:basedOn w:val="DefaultParagraphFont"/>
    <w:uiPriority w:val="99"/>
    <w:semiHidden/>
    <w:unhideWhenUsed/>
    <w:rsid w:val="00345674"/>
    <w:rPr>
      <w:color w:val="8DB3E2" w:themeColor="followedHyperlink"/>
      <w:u w:val="single"/>
    </w:rPr>
  </w:style>
  <w:style w:type="paragraph" w:customStyle="1" w:styleId="VCAADocumenttitle">
    <w:name w:val="VCAA Document title"/>
    <w:basedOn w:val="VCAAHeading1"/>
    <w:rsid w:val="00E03B65"/>
    <w:pPr>
      <w:spacing w:before="1000" w:after="0" w:line="680" w:lineRule="exact"/>
      <w:outlineLvl w:val="9"/>
    </w:pPr>
    <w:rPr>
      <w:b/>
      <w:noProof/>
      <w:color w:val="FFFFFF" w:themeColor="background1"/>
      <w:sz w:val="60"/>
      <w:szCs w:val="48"/>
      <w:lang w:val="en-AU" w:eastAsia="en-AU"/>
    </w:rPr>
  </w:style>
  <w:style w:type="paragraph" w:customStyle="1" w:styleId="VCAAHeading1">
    <w:name w:val="VCAA Heading 1"/>
    <w:next w:val="VCAAbody"/>
    <w:rsid w:val="00E03B65"/>
    <w:pPr>
      <w:keepNext/>
      <w:keepLines/>
      <w:suppressAutoHyphens/>
      <w:spacing w:before="480" w:after="120" w:line="560" w:lineRule="exact"/>
      <w:outlineLvl w:val="1"/>
    </w:pPr>
    <w:rPr>
      <w:rFonts w:ascii="Arial" w:eastAsiaTheme="minorEastAsia" w:hAnsi="Arial" w:cs="Arial"/>
      <w:color w:val="0F7EB4"/>
      <w:sz w:val="48"/>
      <w:szCs w:val="40"/>
    </w:rPr>
  </w:style>
  <w:style w:type="paragraph" w:customStyle="1" w:styleId="VCAAHeading2">
    <w:name w:val="VCAA Heading 2"/>
    <w:next w:val="VCAAbody"/>
    <w:qFormat/>
    <w:rsid w:val="00E03B65"/>
    <w:pPr>
      <w:spacing w:before="400" w:after="120" w:line="480" w:lineRule="exact"/>
      <w:contextualSpacing/>
      <w:outlineLvl w:val="2"/>
    </w:pPr>
    <w:rPr>
      <w:rFonts w:ascii="Arial" w:eastAsiaTheme="minorEastAsia" w:hAnsi="Arial" w:cs="Arial"/>
      <w:color w:val="0F7EB4"/>
      <w:sz w:val="40"/>
      <w:szCs w:val="28"/>
    </w:rPr>
  </w:style>
  <w:style w:type="paragraph" w:customStyle="1" w:styleId="VCAAHeading3">
    <w:name w:val="VCAA Heading 3"/>
    <w:next w:val="VCAAbody"/>
    <w:qFormat/>
    <w:rsid w:val="00E03B65"/>
    <w:pPr>
      <w:spacing w:before="320" w:after="120" w:line="400" w:lineRule="exact"/>
      <w:outlineLvl w:val="3"/>
    </w:pPr>
    <w:rPr>
      <w:rFonts w:ascii="Arial" w:eastAsiaTheme="minorEastAsia" w:hAnsi="Arial" w:cs="Arial"/>
      <w:color w:val="0F7EB4"/>
      <w:sz w:val="32"/>
      <w:szCs w:val="24"/>
    </w:rPr>
  </w:style>
  <w:style w:type="paragraph" w:customStyle="1" w:styleId="VCAAbody">
    <w:name w:val="VCAA body"/>
    <w:link w:val="VCAAbodyChar"/>
    <w:qFormat/>
    <w:rsid w:val="00E03B65"/>
    <w:pPr>
      <w:spacing w:before="120" w:after="120" w:line="280" w:lineRule="exact"/>
    </w:pPr>
    <w:rPr>
      <w:rFonts w:asciiTheme="majorHAnsi" w:eastAsiaTheme="minorEastAsia" w:hAnsiTheme="majorHAnsi" w:cs="Arial"/>
      <w:color w:val="000000" w:themeColor="text1"/>
      <w:sz w:val="20"/>
      <w:szCs w:val="20"/>
    </w:rPr>
  </w:style>
  <w:style w:type="paragraph" w:customStyle="1" w:styleId="VCAAtabletextnarrow">
    <w:name w:val="VCAA table text narrow"/>
    <w:link w:val="VCAAtabletextnarrowChar"/>
    <w:rsid w:val="00E03B65"/>
    <w:pPr>
      <w:spacing w:before="80" w:after="80" w:line="280" w:lineRule="exact"/>
    </w:pPr>
    <w:rPr>
      <w:rFonts w:ascii="Arial Narrow" w:eastAsiaTheme="minorEastAsia" w:hAnsi="Arial Narrow" w:cs="Arial"/>
      <w:sz w:val="20"/>
      <w:szCs w:val="20"/>
    </w:rPr>
  </w:style>
  <w:style w:type="paragraph" w:customStyle="1" w:styleId="Tableheadingcondensed">
    <w:name w:val="Table heading condensed"/>
    <w:basedOn w:val="VCAAtabletextnarrow"/>
    <w:rsid w:val="00E03B65"/>
    <w:rPr>
      <w:color w:val="FFFFFF" w:themeColor="background1"/>
    </w:rPr>
  </w:style>
  <w:style w:type="paragraph" w:customStyle="1" w:styleId="VCAAbullet">
    <w:name w:val="VCAA bullet"/>
    <w:basedOn w:val="VCAAbody"/>
    <w:link w:val="VCAAbulletChar"/>
    <w:qFormat/>
    <w:rsid w:val="00E03B65"/>
    <w:pPr>
      <w:tabs>
        <w:tab w:val="left" w:pos="425"/>
      </w:tabs>
      <w:spacing w:before="60" w:after="60"/>
      <w:ind w:left="425" w:hanging="425"/>
    </w:pPr>
    <w:rPr>
      <w:rFonts w:eastAsia="Times New Roman"/>
      <w:kern w:val="22"/>
      <w:lang w:val="en-GB" w:eastAsia="ja-JP"/>
    </w:rPr>
  </w:style>
  <w:style w:type="paragraph" w:customStyle="1" w:styleId="VCAAbulletlevel2">
    <w:name w:val="VCAA bullet level 2"/>
    <w:basedOn w:val="VCAAbullet"/>
    <w:rsid w:val="00E03B65"/>
    <w:pPr>
      <w:ind w:left="850"/>
    </w:pPr>
  </w:style>
  <w:style w:type="paragraph" w:customStyle="1" w:styleId="VCAAtablebulletnarrow">
    <w:name w:val="VCAA table bullet narrow"/>
    <w:basedOn w:val="Normal"/>
    <w:link w:val="VCAAtablebulletnarrowChar"/>
    <w:rsid w:val="00E03B65"/>
    <w:pPr>
      <w:tabs>
        <w:tab w:val="left" w:pos="170"/>
      </w:tabs>
      <w:overflowPunct w:val="0"/>
      <w:autoSpaceDE w:val="0"/>
      <w:autoSpaceDN w:val="0"/>
      <w:adjustRightInd w:val="0"/>
      <w:spacing w:before="80" w:after="80" w:line="280" w:lineRule="exact"/>
      <w:ind w:left="170" w:hanging="170"/>
      <w:contextualSpacing/>
      <w:textAlignment w:val="baseline"/>
    </w:pPr>
    <w:rPr>
      <w:rFonts w:ascii="Arial Narrow" w:eastAsia="Times New Roman" w:hAnsi="Arial Narrow" w:cs="Arial"/>
      <w:sz w:val="20"/>
      <w:szCs w:val="20"/>
      <w:lang w:val="en-GB" w:eastAsia="ja-JP"/>
    </w:rPr>
  </w:style>
  <w:style w:type="paragraph" w:customStyle="1" w:styleId="VCAAHeading4">
    <w:name w:val="VCAA Heading 4"/>
    <w:basedOn w:val="VCAAHeading3"/>
    <w:next w:val="VCAAbody"/>
    <w:rsid w:val="00E03B65"/>
    <w:pPr>
      <w:spacing w:before="280" w:line="360" w:lineRule="exact"/>
      <w:outlineLvl w:val="4"/>
    </w:pPr>
    <w:rPr>
      <w:sz w:val="28"/>
      <w:szCs w:val="22"/>
      <w:lang w:val="en" w:eastAsia="en-AU"/>
    </w:rPr>
  </w:style>
  <w:style w:type="paragraph" w:customStyle="1" w:styleId="VCAAcaptionsandfootnotes">
    <w:name w:val="VCAA captions and footnotes"/>
    <w:basedOn w:val="VCAAbody"/>
    <w:rsid w:val="00E03B65"/>
    <w:pPr>
      <w:spacing w:after="360"/>
    </w:pPr>
    <w:rPr>
      <w:sz w:val="18"/>
      <w:szCs w:val="18"/>
    </w:rPr>
  </w:style>
  <w:style w:type="paragraph" w:customStyle="1" w:styleId="VCAAHeading5">
    <w:name w:val="VCAA Heading 5"/>
    <w:basedOn w:val="VCAAHeading4"/>
    <w:next w:val="VCAAbody"/>
    <w:rsid w:val="00E03B65"/>
    <w:pPr>
      <w:spacing w:before="240" w:line="320" w:lineRule="exact"/>
      <w:outlineLvl w:val="5"/>
    </w:pPr>
    <w:rPr>
      <w:sz w:val="24"/>
      <w:szCs w:val="20"/>
    </w:rPr>
  </w:style>
  <w:style w:type="paragraph" w:customStyle="1" w:styleId="VCAAtablebulletlevel2narrow">
    <w:name w:val="VCAA table bullet level 2 narrow"/>
    <w:basedOn w:val="VCAAtablebulletnarrow"/>
    <w:link w:val="VCAAtablebulletlevel2narrowChar"/>
    <w:rsid w:val="00E03B65"/>
    <w:pPr>
      <w:ind w:left="340"/>
    </w:pPr>
    <w:rPr>
      <w:color w:val="000000" w:themeColor="text1"/>
    </w:rPr>
  </w:style>
  <w:style w:type="paragraph" w:customStyle="1" w:styleId="VCAAtableheading">
    <w:name w:val="VCAA table heading"/>
    <w:basedOn w:val="VCAAbody"/>
    <w:rsid w:val="00E03B65"/>
    <w:pPr>
      <w:spacing w:before="80" w:after="80"/>
    </w:pPr>
    <w:rPr>
      <w:color w:val="FFFFFF" w:themeColor="background1"/>
    </w:rPr>
  </w:style>
  <w:style w:type="paragraph" w:customStyle="1" w:styleId="VCAADocumentsubtitle">
    <w:name w:val="VCAA Document subtitle"/>
    <w:basedOn w:val="Normal"/>
    <w:rsid w:val="00E03B65"/>
    <w:pPr>
      <w:spacing w:before="280" w:after="0" w:line="560" w:lineRule="exact"/>
    </w:pPr>
    <w:rPr>
      <w:rFonts w:ascii="Arial" w:eastAsiaTheme="minorEastAsia" w:hAnsi="Arial" w:cs="Arial"/>
      <w:noProof/>
      <w:color w:val="FFFFFF" w:themeColor="background1"/>
      <w:sz w:val="48"/>
      <w:szCs w:val="48"/>
      <w:lang w:val="en-AU" w:eastAsia="en-AU"/>
    </w:rPr>
  </w:style>
  <w:style w:type="paragraph" w:customStyle="1" w:styleId="VCAAfigures">
    <w:name w:val="VCAA figures"/>
    <w:basedOn w:val="VCAAbody"/>
    <w:link w:val="VCAAfiguresChar"/>
    <w:rsid w:val="00E03B65"/>
    <w:pPr>
      <w:spacing w:line="240" w:lineRule="auto"/>
      <w:jc w:val="center"/>
    </w:pPr>
  </w:style>
  <w:style w:type="character" w:customStyle="1" w:styleId="VCAAbodyChar">
    <w:name w:val="VCAA body Char"/>
    <w:basedOn w:val="DefaultParagraphFont"/>
    <w:link w:val="VCAAbody"/>
    <w:rsid w:val="00E03B65"/>
    <w:rPr>
      <w:rFonts w:asciiTheme="majorHAnsi" w:eastAsiaTheme="minorEastAsia" w:hAnsiTheme="majorHAnsi" w:cs="Arial"/>
      <w:color w:val="000000" w:themeColor="text1"/>
      <w:sz w:val="20"/>
      <w:szCs w:val="20"/>
    </w:rPr>
  </w:style>
  <w:style w:type="character" w:customStyle="1" w:styleId="VCAAfiguresChar">
    <w:name w:val="VCAA figures Char"/>
    <w:basedOn w:val="VCAAbodyChar"/>
    <w:link w:val="VCAAfigures"/>
    <w:rsid w:val="00E03B65"/>
    <w:rPr>
      <w:rFonts w:asciiTheme="majorHAnsi" w:eastAsiaTheme="minorEastAsia" w:hAnsiTheme="majorHAnsi" w:cs="Arial"/>
      <w:color w:val="000000" w:themeColor="text1"/>
      <w:sz w:val="20"/>
      <w:szCs w:val="20"/>
    </w:rPr>
  </w:style>
  <w:style w:type="paragraph" w:customStyle="1" w:styleId="VCAAtabletext">
    <w:name w:val="VCAA table text"/>
    <w:basedOn w:val="VCAAtabletextnarrow"/>
    <w:link w:val="VCAAtabletextChar"/>
    <w:rsid w:val="00E03B65"/>
    <w:rPr>
      <w:rFonts w:ascii="Arial" w:hAnsi="Arial"/>
      <w:color w:val="000000" w:themeColor="text1"/>
      <w:lang w:val="en-AU"/>
    </w:rPr>
  </w:style>
  <w:style w:type="character" w:customStyle="1" w:styleId="VCAAtabletextnarrowChar">
    <w:name w:val="VCAA table text narrow Char"/>
    <w:basedOn w:val="DefaultParagraphFont"/>
    <w:link w:val="VCAAtabletextnarrow"/>
    <w:rsid w:val="00E03B65"/>
    <w:rPr>
      <w:rFonts w:ascii="Arial Narrow" w:eastAsiaTheme="minorEastAsia" w:hAnsi="Arial Narrow" w:cs="Arial"/>
      <w:sz w:val="20"/>
      <w:szCs w:val="20"/>
    </w:rPr>
  </w:style>
  <w:style w:type="character" w:customStyle="1" w:styleId="VCAAtabletextChar">
    <w:name w:val="VCAA table text Char"/>
    <w:basedOn w:val="VCAAtabletextnarrowChar"/>
    <w:link w:val="VCAAtabletext"/>
    <w:rsid w:val="00E03B65"/>
    <w:rPr>
      <w:rFonts w:ascii="Arial" w:eastAsiaTheme="minorEastAsia" w:hAnsi="Arial" w:cs="Arial"/>
      <w:color w:val="000000" w:themeColor="text1"/>
      <w:sz w:val="20"/>
      <w:szCs w:val="20"/>
      <w:lang w:val="en-AU"/>
    </w:rPr>
  </w:style>
  <w:style w:type="paragraph" w:customStyle="1" w:styleId="VCAAtablebullet">
    <w:name w:val="VCAA table bullet"/>
    <w:basedOn w:val="VCAAtablebulletnarrow"/>
    <w:link w:val="VCAAtablebulletChar"/>
    <w:rsid w:val="00E03B65"/>
    <w:rPr>
      <w:rFonts w:ascii="Arial" w:hAnsi="Arial"/>
      <w:color w:val="000000" w:themeColor="text1"/>
    </w:rPr>
  </w:style>
  <w:style w:type="paragraph" w:customStyle="1" w:styleId="VCAAtablebuletlevel2">
    <w:name w:val="VCAA table bulet level 2"/>
    <w:basedOn w:val="VCAAtablebulletlevel2narrow"/>
    <w:link w:val="VCAAtablebuletlevel2Char"/>
    <w:rsid w:val="00E03B65"/>
    <w:rPr>
      <w:rFonts w:ascii="Arial" w:hAnsi="Arial"/>
    </w:rPr>
  </w:style>
  <w:style w:type="character" w:customStyle="1" w:styleId="VCAAtablebulletnarrowChar">
    <w:name w:val="VCAA table bullet narrow Char"/>
    <w:basedOn w:val="DefaultParagraphFont"/>
    <w:link w:val="VCAAtablebulletnarrow"/>
    <w:rsid w:val="00E03B65"/>
    <w:rPr>
      <w:rFonts w:ascii="Arial Narrow" w:eastAsia="Times New Roman" w:hAnsi="Arial Narrow" w:cs="Arial"/>
      <w:sz w:val="20"/>
      <w:szCs w:val="20"/>
      <w:lang w:val="en-GB" w:eastAsia="ja-JP"/>
    </w:rPr>
  </w:style>
  <w:style w:type="character" w:customStyle="1" w:styleId="VCAAtablebulletChar">
    <w:name w:val="VCAA table bullet Char"/>
    <w:basedOn w:val="VCAAtablebulletnarrowChar"/>
    <w:link w:val="VCAAtablebullet"/>
    <w:rsid w:val="00E03B65"/>
    <w:rPr>
      <w:rFonts w:ascii="Arial" w:eastAsia="Times New Roman" w:hAnsi="Arial" w:cs="Arial"/>
      <w:color w:val="000000" w:themeColor="text1"/>
      <w:sz w:val="20"/>
      <w:szCs w:val="20"/>
      <w:lang w:val="en-GB" w:eastAsia="ja-JP"/>
    </w:rPr>
  </w:style>
  <w:style w:type="character" w:customStyle="1" w:styleId="VCAAtablebulletlevel2narrowChar">
    <w:name w:val="VCAA table bullet level 2 narrow Char"/>
    <w:basedOn w:val="VCAAtablebulletnarrowChar"/>
    <w:link w:val="VCAAtablebulletlevel2narrow"/>
    <w:rsid w:val="00E03B65"/>
    <w:rPr>
      <w:rFonts w:ascii="Arial Narrow" w:eastAsia="Times New Roman" w:hAnsi="Arial Narrow" w:cs="Arial"/>
      <w:color w:val="000000" w:themeColor="text1"/>
      <w:sz w:val="20"/>
      <w:szCs w:val="20"/>
      <w:lang w:val="en-GB" w:eastAsia="ja-JP"/>
    </w:rPr>
  </w:style>
  <w:style w:type="character" w:customStyle="1" w:styleId="VCAAtablebuletlevel2Char">
    <w:name w:val="VCAA table bulet level 2 Char"/>
    <w:basedOn w:val="VCAAtablebulletlevel2narrowChar"/>
    <w:link w:val="VCAAtablebuletlevel2"/>
    <w:rsid w:val="00E03B65"/>
    <w:rPr>
      <w:rFonts w:ascii="Arial" w:eastAsia="Times New Roman" w:hAnsi="Arial" w:cs="Arial"/>
      <w:color w:val="000000" w:themeColor="text1"/>
      <w:sz w:val="20"/>
      <w:szCs w:val="20"/>
      <w:lang w:val="en-GB" w:eastAsia="ja-JP"/>
    </w:rPr>
  </w:style>
  <w:style w:type="paragraph" w:customStyle="1" w:styleId="VCAAHeader">
    <w:name w:val="VCAA Header"/>
    <w:basedOn w:val="VCAAbody"/>
    <w:link w:val="VCAAHeaderChar"/>
    <w:rsid w:val="00E03B65"/>
    <w:rPr>
      <w:color w:val="999999"/>
      <w:sz w:val="18"/>
    </w:rPr>
  </w:style>
  <w:style w:type="character" w:customStyle="1" w:styleId="VCAAHeaderChar">
    <w:name w:val="VCAA Header Char"/>
    <w:basedOn w:val="VCAAbodyChar"/>
    <w:link w:val="VCAAHeader"/>
    <w:rsid w:val="00E03B65"/>
    <w:rPr>
      <w:rFonts w:asciiTheme="majorHAnsi" w:eastAsiaTheme="minorEastAsia" w:hAnsiTheme="majorHAnsi" w:cs="Arial"/>
      <w:color w:val="999999"/>
      <w:sz w:val="18"/>
      <w:szCs w:val="20"/>
    </w:rPr>
  </w:style>
  <w:style w:type="character" w:styleId="Strong">
    <w:name w:val="Strong"/>
    <w:basedOn w:val="DefaultParagraphFont"/>
    <w:uiPriority w:val="22"/>
    <w:qFormat/>
    <w:rsid w:val="00E03B65"/>
    <w:rPr>
      <w:b/>
      <w:bCs/>
    </w:rPr>
  </w:style>
  <w:style w:type="character" w:styleId="Emphasis">
    <w:name w:val="Emphasis"/>
    <w:basedOn w:val="DefaultParagraphFont"/>
    <w:uiPriority w:val="20"/>
    <w:qFormat/>
    <w:rsid w:val="00E03B65"/>
    <w:rPr>
      <w:i/>
      <w:iCs/>
    </w:rPr>
  </w:style>
  <w:style w:type="character" w:styleId="SubtleEmphasis">
    <w:name w:val="Subtle Emphasis"/>
    <w:basedOn w:val="DefaultParagraphFont"/>
    <w:uiPriority w:val="19"/>
    <w:qFormat/>
    <w:rsid w:val="00E03B65"/>
    <w:rPr>
      <w:i/>
      <w:iCs/>
      <w:color w:val="404040" w:themeColor="text1" w:themeTint="BF"/>
    </w:rPr>
  </w:style>
  <w:style w:type="character" w:styleId="IntenseEmphasis">
    <w:name w:val="Intense Emphasis"/>
    <w:basedOn w:val="DefaultParagraphFont"/>
    <w:uiPriority w:val="21"/>
    <w:qFormat/>
    <w:rsid w:val="00E03B65"/>
    <w:rPr>
      <w:b/>
      <w:bCs/>
      <w:i/>
      <w:iCs/>
    </w:rPr>
  </w:style>
  <w:style w:type="character" w:styleId="SubtleReference">
    <w:name w:val="Subtle Reference"/>
    <w:basedOn w:val="DefaultParagraphFont"/>
    <w:uiPriority w:val="31"/>
    <w:qFormat/>
    <w:rsid w:val="00E03B65"/>
    <w:rPr>
      <w:smallCaps/>
      <w:color w:val="404040" w:themeColor="text1" w:themeTint="BF"/>
      <w:u w:val="single" w:color="7F7F7F" w:themeColor="text1" w:themeTint="80"/>
    </w:rPr>
  </w:style>
  <w:style w:type="character" w:styleId="IntenseReference">
    <w:name w:val="Intense Reference"/>
    <w:basedOn w:val="DefaultParagraphFont"/>
    <w:uiPriority w:val="32"/>
    <w:qFormat/>
    <w:rsid w:val="00E03B65"/>
    <w:rPr>
      <w:b/>
      <w:bCs/>
      <w:smallCaps/>
      <w:spacing w:val="5"/>
      <w:u w:val="single"/>
    </w:rPr>
  </w:style>
  <w:style w:type="character" w:styleId="BookTitle">
    <w:name w:val="Book Title"/>
    <w:basedOn w:val="DefaultParagraphFont"/>
    <w:uiPriority w:val="33"/>
    <w:qFormat/>
    <w:rsid w:val="00E03B65"/>
    <w:rPr>
      <w:b/>
      <w:bCs/>
      <w:smallCaps/>
    </w:rPr>
  </w:style>
  <w:style w:type="character" w:customStyle="1" w:styleId="Style1">
    <w:name w:val="Style1"/>
    <w:basedOn w:val="DefaultParagraphFont"/>
    <w:uiPriority w:val="1"/>
    <w:rsid w:val="00E03B65"/>
    <w:rPr>
      <w:rFonts w:ascii="Arial" w:hAnsi="Arial"/>
      <w:b/>
      <w:sz w:val="22"/>
    </w:rPr>
  </w:style>
  <w:style w:type="character" w:customStyle="1" w:styleId="Style2">
    <w:name w:val="Style2"/>
    <w:basedOn w:val="DefaultParagraphFont"/>
    <w:uiPriority w:val="1"/>
    <w:rsid w:val="00E03B65"/>
    <w:rPr>
      <w:rFonts w:ascii="Arial" w:hAnsi="Arial"/>
      <w:sz w:val="20"/>
    </w:rPr>
  </w:style>
  <w:style w:type="character" w:customStyle="1" w:styleId="Style3">
    <w:name w:val="Style3"/>
    <w:basedOn w:val="DefaultParagraphFont"/>
    <w:uiPriority w:val="1"/>
    <w:rsid w:val="00E03B65"/>
    <w:rPr>
      <w:b/>
      <w:bdr w:val="none" w:sz="0" w:space="0" w:color="auto"/>
      <w:shd w:val="clear" w:color="auto" w:fill="D9D9D9" w:themeFill="background1" w:themeFillShade="D9"/>
    </w:rPr>
  </w:style>
  <w:style w:type="character" w:customStyle="1" w:styleId="Style4">
    <w:name w:val="Style4"/>
    <w:basedOn w:val="DefaultParagraphFont"/>
    <w:uiPriority w:val="1"/>
    <w:rsid w:val="00E03B65"/>
    <w:rPr>
      <w:rFonts w:ascii="Arial" w:hAnsi="Arial"/>
      <w:sz w:val="24"/>
      <w:bdr w:val="none" w:sz="0" w:space="0" w:color="auto"/>
      <w:shd w:val="clear" w:color="auto" w:fill="EEECE1" w:themeFill="background2"/>
    </w:rPr>
  </w:style>
  <w:style w:type="character" w:customStyle="1" w:styleId="Style5">
    <w:name w:val="Style5"/>
    <w:basedOn w:val="DefaultParagraphFont"/>
    <w:uiPriority w:val="1"/>
    <w:rsid w:val="00E03B65"/>
  </w:style>
  <w:style w:type="character" w:customStyle="1" w:styleId="Style6">
    <w:name w:val="Style6"/>
    <w:basedOn w:val="DefaultParagraphFont"/>
    <w:uiPriority w:val="1"/>
    <w:rsid w:val="00E03B65"/>
    <w:rPr>
      <w:rFonts w:ascii="Arial" w:hAnsi="Arial"/>
      <w:sz w:val="24"/>
    </w:rPr>
  </w:style>
  <w:style w:type="character" w:customStyle="1" w:styleId="Style7">
    <w:name w:val="Style7"/>
    <w:basedOn w:val="DefaultParagraphFont"/>
    <w:uiPriority w:val="1"/>
    <w:rsid w:val="00E03B65"/>
    <w:rPr>
      <w:rFonts w:ascii="Arial" w:hAnsi="Arial"/>
      <w:b w:val="0"/>
      <w:sz w:val="24"/>
      <w:u w:val="none"/>
      <w:bdr w:val="none" w:sz="0" w:space="0" w:color="auto"/>
      <w:shd w:val="clear" w:color="auto" w:fill="F2F2F2" w:themeFill="background1" w:themeFillShade="F2"/>
    </w:rPr>
  </w:style>
  <w:style w:type="character" w:customStyle="1" w:styleId="contentcontrolboundarysink">
    <w:name w:val="contentcontrolboundarysink"/>
    <w:basedOn w:val="DefaultParagraphFont"/>
    <w:rsid w:val="00E03B65"/>
  </w:style>
  <w:style w:type="character" w:customStyle="1" w:styleId="normaltextrun">
    <w:name w:val="normaltextrun"/>
    <w:basedOn w:val="DefaultParagraphFont"/>
    <w:rsid w:val="00E03B65"/>
  </w:style>
  <w:style w:type="character" w:customStyle="1" w:styleId="eop">
    <w:name w:val="eop"/>
    <w:basedOn w:val="DefaultParagraphFont"/>
    <w:rsid w:val="00E03B65"/>
  </w:style>
  <w:style w:type="paragraph" w:customStyle="1" w:styleId="paragraph">
    <w:name w:val="paragraph"/>
    <w:basedOn w:val="Normal"/>
    <w:rsid w:val="00E03B65"/>
    <w:pPr>
      <w:spacing w:before="100" w:beforeAutospacing="1" w:after="100" w:afterAutospacing="1" w:line="240" w:lineRule="auto"/>
    </w:pPr>
    <w:rPr>
      <w:rFonts w:ascii="Times New Roman" w:eastAsia="Times New Roman" w:hAnsi="Times New Roman" w:cs="Times New Roman"/>
      <w:sz w:val="24"/>
      <w:szCs w:val="24"/>
    </w:rPr>
  </w:style>
  <w:style w:type="character" w:styleId="Mention">
    <w:name w:val="Mention"/>
    <w:basedOn w:val="DefaultParagraphFont"/>
    <w:uiPriority w:val="99"/>
    <w:unhideWhenUsed/>
    <w:rsid w:val="00E03B65"/>
    <w:rPr>
      <w:color w:val="2B579A"/>
      <w:shd w:val="clear" w:color="auto" w:fill="E6E6E6"/>
    </w:rPr>
  </w:style>
  <w:style w:type="paragraph" w:customStyle="1" w:styleId="Tablecondensed">
    <w:name w:val="Table condensed"/>
    <w:qFormat/>
    <w:rsid w:val="004610FE"/>
    <w:pPr>
      <w:spacing w:before="80" w:after="80" w:line="240" w:lineRule="exact"/>
    </w:pPr>
    <w:rPr>
      <w:rFonts w:ascii="Arial Narrow" w:eastAsia="Arial" w:hAnsi="Arial Narrow" w:cs="Arial"/>
      <w:sz w:val="20"/>
      <w:lang w:val="en-GB"/>
    </w:rPr>
  </w:style>
  <w:style w:type="character" w:customStyle="1" w:styleId="VCAAbulletChar">
    <w:name w:val="VCAA bullet Char"/>
    <w:basedOn w:val="VCAAbodyChar"/>
    <w:link w:val="VCAAbullet"/>
    <w:locked/>
    <w:rsid w:val="00E03B65"/>
    <w:rPr>
      <w:rFonts w:asciiTheme="majorHAnsi" w:eastAsia="Times New Roman" w:hAnsiTheme="majorHAnsi" w:cs="Arial"/>
      <w:color w:val="000000" w:themeColor="text1"/>
      <w:kern w:val="22"/>
      <w:sz w:val="20"/>
      <w:szCs w:val="20"/>
      <w:lang w:val="en-GB" w:eastAsia="ja-JP"/>
    </w:rPr>
  </w:style>
  <w:style w:type="paragraph" w:customStyle="1" w:styleId="VCAAtablecondensedbullet2">
    <w:name w:val="VCAA table condensed bullet 2"/>
    <w:basedOn w:val="Normal"/>
    <w:qFormat/>
    <w:rsid w:val="00E03B65"/>
    <w:pPr>
      <w:numPr>
        <w:numId w:val="17"/>
      </w:numPr>
      <w:tabs>
        <w:tab w:val="left" w:pos="425"/>
      </w:tabs>
      <w:overflowPunct w:val="0"/>
      <w:autoSpaceDE w:val="0"/>
      <w:autoSpaceDN w:val="0"/>
      <w:adjustRightInd w:val="0"/>
      <w:spacing w:before="80" w:after="80" w:line="280" w:lineRule="exact"/>
      <w:ind w:left="850" w:hanging="425"/>
      <w:textAlignment w:val="baseline"/>
    </w:pPr>
    <w:rPr>
      <w:rFonts w:ascii="Arial Narrow" w:eastAsia="Times New Roman" w:hAnsi="Arial Narrow" w:cs="Arial"/>
      <w:color w:val="000000" w:themeColor="text1"/>
      <w:sz w:val="20"/>
      <w:lang w:val="en-GB" w:eastAsia="ja-JP"/>
    </w:rPr>
  </w:style>
  <w:style w:type="paragraph" w:customStyle="1" w:styleId="VCAAtablecondensedbullet">
    <w:name w:val="VCAA table condensed bullet"/>
    <w:basedOn w:val="Normal"/>
    <w:qFormat/>
    <w:rsid w:val="00E03B65"/>
    <w:pPr>
      <w:tabs>
        <w:tab w:val="left" w:pos="425"/>
      </w:tabs>
      <w:overflowPunct w:val="0"/>
      <w:autoSpaceDE w:val="0"/>
      <w:autoSpaceDN w:val="0"/>
      <w:adjustRightInd w:val="0"/>
      <w:spacing w:before="80" w:after="80" w:line="280" w:lineRule="exact"/>
      <w:ind w:left="720" w:hanging="360"/>
      <w:textAlignment w:val="baseline"/>
    </w:pPr>
    <w:rPr>
      <w:rFonts w:ascii="Arial Narrow" w:eastAsia="Times New Roman" w:hAnsi="Arial Narrow" w:cs="Arial"/>
      <w:sz w:val="20"/>
      <w:lang w:val="en-GB" w:eastAsia="ja-JP"/>
    </w:rPr>
  </w:style>
  <w:style w:type="table" w:customStyle="1" w:styleId="TableGrid1">
    <w:name w:val="Table Grid1"/>
    <w:basedOn w:val="TableNormal"/>
    <w:next w:val="TableGrid"/>
    <w:uiPriority w:val="59"/>
    <w:rsid w:val="00E03B65"/>
    <w:pPr>
      <w:spacing w:after="0" w:line="240" w:lineRule="auto"/>
    </w:pPr>
    <w:rPr>
      <w:rFonts w:eastAsia="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E03B65"/>
    <w:pPr>
      <w:spacing w:after="0" w:line="240" w:lineRule="auto"/>
    </w:pPr>
    <w:rPr>
      <w:rFonts w:eastAsia="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LineNumber">
    <w:name w:val="line number"/>
    <w:basedOn w:val="DefaultParagraphFont"/>
    <w:uiPriority w:val="99"/>
    <w:unhideWhenUsed/>
    <w:rsid w:val="00B0720D"/>
    <w:rPr>
      <w:rFonts w:asciiTheme="minorHAnsi" w:hAnsiTheme="minorHAnsi"/>
      <w:sz w:val="20"/>
    </w:rPr>
  </w:style>
  <w:style w:type="paragraph" w:customStyle="1" w:styleId="BodyList">
    <w:name w:val="Body List"/>
    <w:basedOn w:val="BodyText"/>
    <w:qFormat/>
    <w:rsid w:val="00DB0AC2"/>
    <w:pPr>
      <w:numPr>
        <w:numId w:val="16"/>
      </w:numPr>
    </w:pPr>
  </w:style>
  <w:style w:type="paragraph" w:customStyle="1" w:styleId="TablecondensedBold">
    <w:name w:val="Table condensed Bold"/>
    <w:basedOn w:val="Tablecondensed"/>
    <w:qFormat/>
    <w:rsid w:val="00974865"/>
    <w:rPr>
      <w:b/>
      <w:bCs/>
      <w:color w:val="000000" w:themeColor="text1"/>
    </w:rPr>
  </w:style>
  <w:style w:type="paragraph" w:customStyle="1" w:styleId="TablecondensedBulletBold">
    <w:name w:val="Table condensed Bullet Bold"/>
    <w:basedOn w:val="TablecondensedBullet"/>
    <w:qFormat/>
    <w:rsid w:val="0028133D"/>
    <w:rPr>
      <w:b/>
      <w:bCs/>
      <w:color w:val="000000" w:themeColor="text1"/>
    </w:rPr>
  </w:style>
  <w:style w:type="paragraph" w:customStyle="1" w:styleId="VCAAtableheadingnarrow">
    <w:name w:val="VCAA table heading narrow"/>
    <w:basedOn w:val="VCAAtabletextnarrow"/>
    <w:rsid w:val="00767044"/>
    <w:rPr>
      <w:color w:val="FFFFFF" w:themeColor="background1"/>
    </w:rPr>
  </w:style>
  <w:style w:type="character" w:customStyle="1" w:styleId="apple-tab-span">
    <w:name w:val="apple-tab-span"/>
    <w:basedOn w:val="DefaultParagraphFont"/>
    <w:rsid w:val="00767044"/>
  </w:style>
  <w:style w:type="character" w:customStyle="1" w:styleId="scxw72713123">
    <w:name w:val="scxw72713123"/>
    <w:basedOn w:val="DefaultParagraphFont"/>
    <w:rsid w:val="00767044"/>
  </w:style>
  <w:style w:type="character" w:customStyle="1" w:styleId="cf01">
    <w:name w:val="cf01"/>
    <w:basedOn w:val="DefaultParagraphFont"/>
    <w:rsid w:val="00767044"/>
    <w:rPr>
      <w:rFonts w:ascii="Segoe UI" w:hAnsi="Segoe UI" w:cs="Segoe UI" w:hint="default"/>
      <w:sz w:val="18"/>
      <w:szCs w:val="18"/>
    </w:rPr>
  </w:style>
  <w:style w:type="character" w:customStyle="1" w:styleId="Bold">
    <w:name w:val="Bold"/>
    <w:uiPriority w:val="1"/>
    <w:qFormat/>
    <w:rsid w:val="00237A6D"/>
    <w:rPr>
      <w:b/>
    </w:rPr>
  </w:style>
  <w:style w:type="paragraph" w:customStyle="1" w:styleId="Captionsandfootnoteswhite">
    <w:name w:val="Captions and footnotes white"/>
    <w:basedOn w:val="Captionsandfootnotes"/>
    <w:qFormat/>
    <w:rsid w:val="00DC057C"/>
    <w:rPr>
      <w:rFonts w:ascii="Arial Narrow" w:hAnsi="Arial Narrow"/>
      <w:bCs/>
      <w:color w:val="FFFFFF" w:themeColor="background1"/>
      <w:szCs w:val="16"/>
    </w:rPr>
  </w:style>
  <w:style w:type="character" w:customStyle="1" w:styleId="Whitehyperlink">
    <w:name w:val="White hyperlink"/>
    <w:basedOn w:val="DefaultParagraphFont"/>
    <w:uiPriority w:val="1"/>
    <w:qFormat/>
    <w:rsid w:val="00DC057C"/>
    <w:rPr>
      <w:u w:val="single"/>
    </w:rPr>
  </w:style>
  <w:style w:type="character" w:customStyle="1" w:styleId="italics">
    <w:name w:val="italics"/>
    <w:basedOn w:val="DefaultParagraphFont"/>
    <w:uiPriority w:val="1"/>
    <w:qFormat/>
    <w:rsid w:val="00D07911"/>
    <w:rPr>
      <w:i/>
      <w:lang w:val="en-AU"/>
    </w:rPr>
  </w:style>
  <w:style w:type="character" w:customStyle="1" w:styleId="Footerwhite">
    <w:name w:val="Footer white"/>
    <w:basedOn w:val="DefaultParagraphFont"/>
    <w:uiPriority w:val="1"/>
    <w:qFormat/>
    <w:rsid w:val="00B020B7"/>
    <w:rPr>
      <w:color w:val="FFFFFF" w:themeColor="background1"/>
      <w:sz w:val="18"/>
      <w:szCs w:val="18"/>
    </w:rPr>
  </w:style>
  <w:style w:type="character" w:customStyle="1" w:styleId="Footerwhitehyperlink">
    <w:name w:val="Footer white hyperlink"/>
    <w:basedOn w:val="Footerwhite"/>
    <w:uiPriority w:val="1"/>
    <w:qFormat/>
    <w:rsid w:val="00B020B7"/>
    <w:rPr>
      <w:color w:val="FFFFFF" w:themeColor="background1"/>
      <w:sz w:val="18"/>
      <w:szCs w:val="18"/>
      <w:u w:val="single"/>
    </w:rPr>
  </w:style>
  <w:style w:type="numbering" w:customStyle="1" w:styleId="CurrentList1">
    <w:name w:val="Current List1"/>
    <w:uiPriority w:val="99"/>
    <w:rsid w:val="00DB0AC2"/>
    <w:pPr>
      <w:numPr>
        <w:numId w:val="32"/>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vcaa.vic.edu.au/footer/copyright" TargetMode="External"/><Relationship Id="rId26" Type="http://schemas.openxmlformats.org/officeDocument/2006/relationships/image" Target="media/image2.png"/><Relationship Id="rId39" Type="http://schemas.openxmlformats.org/officeDocument/2006/relationships/image" Target="media/image12.jpeg"/><Relationship Id="rId21" Type="http://schemas.openxmlformats.org/officeDocument/2006/relationships/hyperlink" Target="mailto:vcaa.publications@education.vic.gov.au" TargetMode="External"/><Relationship Id="rId34" Type="http://schemas.openxmlformats.org/officeDocument/2006/relationships/hyperlink" Target="https://www.youtube.com/watch?v=EAmmUIEsN9A" TargetMode="External"/><Relationship Id="rId42" Type="http://schemas.openxmlformats.org/officeDocument/2006/relationships/hyperlink" Target="https://www.youtube.com/watch?v=QaFN2owYN-8" TargetMode="External"/><Relationship Id="rId47" Type="http://schemas.openxmlformats.org/officeDocument/2006/relationships/header" Target="header7.xml"/><Relationship Id="rId50" Type="http://schemas.openxmlformats.org/officeDocument/2006/relationships/glossaryDocument" Target="glossary/document.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image" Target="media/image5.png"/><Relationship Id="rId11" Type="http://schemas.openxmlformats.org/officeDocument/2006/relationships/image" Target="media/image1.jpg"/><Relationship Id="rId24" Type="http://schemas.openxmlformats.org/officeDocument/2006/relationships/header" Target="header5.xml"/><Relationship Id="rId32" Type="http://schemas.openxmlformats.org/officeDocument/2006/relationships/image" Target="media/image8.png"/><Relationship Id="rId37" Type="http://schemas.openxmlformats.org/officeDocument/2006/relationships/image" Target="media/image11.png"/><Relationship Id="rId40" Type="http://schemas.openxmlformats.org/officeDocument/2006/relationships/hyperlink" Target="https://cottonon.com/HK/smalltalk-friends-foundation-oct17/smalltalk-friends-foundation-oct17.html" TargetMode="External"/><Relationship Id="rId45" Type="http://schemas.openxmlformats.org/officeDocument/2006/relationships/header" Target="header6.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footer" Target="footer4.xml"/><Relationship Id="rId28" Type="http://schemas.openxmlformats.org/officeDocument/2006/relationships/image" Target="media/image4.png"/><Relationship Id="rId36" Type="http://schemas.openxmlformats.org/officeDocument/2006/relationships/hyperlink" Target="https://www.youtube.com/watch?v=RwunkpksHkQ" TargetMode="External"/><Relationship Id="rId49"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yperlink" Target="https://www.vcaa.vic.edu.au/" TargetMode="External"/><Relationship Id="rId31" Type="http://schemas.openxmlformats.org/officeDocument/2006/relationships/image" Target="media/image7.png"/><Relationship Id="rId44" Type="http://schemas.openxmlformats.org/officeDocument/2006/relationships/hyperlink" Target="https://www.education.vic.gov.au/documents/school/teachers/teachingresources/careers/employabilityskills1.pdf"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4.xml"/><Relationship Id="rId27" Type="http://schemas.openxmlformats.org/officeDocument/2006/relationships/image" Target="media/image3.png"/><Relationship Id="rId30" Type="http://schemas.openxmlformats.org/officeDocument/2006/relationships/image" Target="media/image6.png"/><Relationship Id="rId35" Type="http://schemas.openxmlformats.org/officeDocument/2006/relationships/image" Target="media/image10.png"/><Relationship Id="rId43" Type="http://schemas.openxmlformats.org/officeDocument/2006/relationships/image" Target="media/image14.png"/><Relationship Id="rId48" Type="http://schemas.openxmlformats.org/officeDocument/2006/relationships/footer" Target="footer7.xml"/><Relationship Id="rId8" Type="http://schemas.openxmlformats.org/officeDocument/2006/relationships/webSettings" Target="webSettings.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5.xml"/><Relationship Id="rId33" Type="http://schemas.openxmlformats.org/officeDocument/2006/relationships/image" Target="media/image9.png"/><Relationship Id="rId38" Type="http://schemas.openxmlformats.org/officeDocument/2006/relationships/hyperlink" Target="https://www.youtube.com/watch?v=-CrjnlE5Q4o" TargetMode="External"/><Relationship Id="rId46" Type="http://schemas.openxmlformats.org/officeDocument/2006/relationships/footer" Target="footer6.xml"/><Relationship Id="rId20" Type="http://schemas.openxmlformats.org/officeDocument/2006/relationships/hyperlink" Target="mailto:vcaa.copyright@education.vic.gov.au" TargetMode="External"/><Relationship Id="rId41" Type="http://schemas.openxmlformats.org/officeDocument/2006/relationships/image" Target="media/image13.png"/><Relationship Id="rId1" Type="http://schemas.openxmlformats.org/officeDocument/2006/relationships/customXml" Target="../customXml/item1.xml"/><Relationship Id="rId6" Type="http://schemas.openxmlformats.org/officeDocument/2006/relationships/styles" Target="styles.xml"/></Relationships>
</file>

<file path=word/_rels/footer5.xml.rels><?xml version="1.0" encoding="UTF-8" standalone="yes"?>
<Relationships xmlns="http://schemas.openxmlformats.org/package/2006/relationships"><Relationship Id="rId1" Type="http://schemas.openxmlformats.org/officeDocument/2006/relationships/hyperlink" Target="https://www.vcaa.vic.edu.au/footer/copyright" TargetMode="External"/></Relationships>
</file>

<file path=word/_rels/footer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hyperlink" Target="https://www.vcaa.vic.edu.au/footer/copyright" TargetMode="External"/></Relationships>
</file>

<file path=word/_rels/footer7.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A2968473B22C347A3121C0FFB2C481D"/>
        <w:category>
          <w:name w:val="General"/>
          <w:gallery w:val="placeholder"/>
        </w:category>
        <w:types>
          <w:type w:val="bbPlcHdr"/>
        </w:types>
        <w:behaviors>
          <w:behavior w:val="content"/>
        </w:behaviors>
        <w:guid w:val="{F9164089-F1F1-5248-80C5-2E1F1AF6C94E}"/>
      </w:docPartPr>
      <w:docPartBody>
        <w:p w:rsidR="00D97E26" w:rsidRDefault="00D97E26">
          <w:pPr>
            <w:pStyle w:val="7A2968473B22C347A3121C0FFB2C481D"/>
          </w:pPr>
          <w:r w:rsidRPr="007A01CF">
            <w:rPr>
              <w:rStyle w:val="PlaceholderText"/>
            </w:rPr>
            <w:t>Click or tap here to enter text.</w:t>
          </w:r>
        </w:p>
      </w:docPartBody>
    </w:docPart>
    <w:docPart>
      <w:docPartPr>
        <w:name w:val="F92B3218762AB84DA1EE52BD2C6568F9"/>
        <w:category>
          <w:name w:val="General"/>
          <w:gallery w:val="placeholder"/>
        </w:category>
        <w:types>
          <w:type w:val="bbPlcHdr"/>
        </w:types>
        <w:behaviors>
          <w:behavior w:val="content"/>
        </w:behaviors>
        <w:guid w:val="{C3817D8B-99BD-1640-86BA-BE5D9EAAEB72}"/>
      </w:docPartPr>
      <w:docPartBody>
        <w:p w:rsidR="006470EB" w:rsidRDefault="006470EB" w:rsidP="006470EB">
          <w:pPr>
            <w:pStyle w:val="F92B3218762AB84DA1EE52BD2C6568F9"/>
          </w:pPr>
          <w:r w:rsidRPr="007A01CF">
            <w:rPr>
              <w:rStyle w:val="PlaceholderText"/>
            </w:rPr>
            <w:t>Click or tap here to enter text.</w:t>
          </w:r>
        </w:p>
      </w:docPartBody>
    </w:docPart>
    <w:docPart>
      <w:docPartPr>
        <w:name w:val="CDC800E3EC1C5F4185E73505D5958321"/>
        <w:category>
          <w:name w:val="General"/>
          <w:gallery w:val="placeholder"/>
        </w:category>
        <w:types>
          <w:type w:val="bbPlcHdr"/>
        </w:types>
        <w:behaviors>
          <w:behavior w:val="content"/>
        </w:behaviors>
        <w:guid w:val="{E6ED999A-DF74-6840-886E-A8D2DD7AC3C5}"/>
      </w:docPartPr>
      <w:docPartBody>
        <w:p w:rsidR="006470EB" w:rsidRDefault="006470EB" w:rsidP="006470EB">
          <w:pPr>
            <w:pStyle w:val="CDC800E3EC1C5F4185E73505D5958321"/>
          </w:pPr>
          <w:r w:rsidRPr="007A01CF">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Noto Sans Symbols">
    <w:altName w:val="Calibri"/>
    <w:panose1 w:val="020B0604020202020204"/>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Segoe UI Symbol">
    <w:panose1 w:val="020B0502040204020203"/>
    <w:charset w:val="00"/>
    <w:family w:val="swiss"/>
    <w:pitch w:val="variable"/>
    <w:sig w:usb0="800001E3" w:usb1="1200FFEF" w:usb2="00040000" w:usb3="00000000" w:csb0="00000001"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7E26"/>
    <w:rsid w:val="000E2E0D"/>
    <w:rsid w:val="001A5E78"/>
    <w:rsid w:val="0021470A"/>
    <w:rsid w:val="0034760D"/>
    <w:rsid w:val="003F3437"/>
    <w:rsid w:val="0050085F"/>
    <w:rsid w:val="00504F14"/>
    <w:rsid w:val="006470EB"/>
    <w:rsid w:val="00751E8A"/>
    <w:rsid w:val="008A7B1D"/>
    <w:rsid w:val="00925A42"/>
    <w:rsid w:val="00987BBE"/>
    <w:rsid w:val="00A337D6"/>
    <w:rsid w:val="00A43561"/>
    <w:rsid w:val="00AA732B"/>
    <w:rsid w:val="00C24751"/>
    <w:rsid w:val="00D97E26"/>
    <w:rsid w:val="00E71100"/>
    <w:rsid w:val="00F3747F"/>
    <w:rsid w:val="00F8726D"/>
    <w:rsid w:val="00F87825"/>
    <w:rsid w:val="00FD686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AU"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470EB"/>
    <w:rPr>
      <w:color w:val="808080"/>
    </w:rPr>
  </w:style>
  <w:style w:type="paragraph" w:customStyle="1" w:styleId="7A2968473B22C347A3121C0FFB2C481D">
    <w:name w:val="7A2968473B22C347A3121C0FFB2C481D"/>
  </w:style>
  <w:style w:type="paragraph" w:customStyle="1" w:styleId="F92B3218762AB84DA1EE52BD2C6568F9">
    <w:name w:val="F92B3218762AB84DA1EE52BD2C6568F9"/>
    <w:rsid w:val="006470EB"/>
  </w:style>
  <w:style w:type="paragraph" w:customStyle="1" w:styleId="CDC800E3EC1C5F4185E73505D5958321">
    <w:name w:val="CDC800E3EC1C5F4185E73505D5958321"/>
    <w:rsid w:val="006470E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f77e68f7-c052-4667-a1a6-124cfe860c79" xsi:nil="true"/>
    <Section xmlns="91390586-87fb-46cf-92ab-e8c7138719eb">Templates</Section>
    <lcf76f155ced4ddcb4097134ff3c332f xmlns="91390586-87fb-46cf-92ab-e8c7138719eb">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C73F5B81FFAD4844891B7F7CB4D77126" ma:contentTypeVersion="12" ma:contentTypeDescription="Create a new document." ma:contentTypeScope="" ma:versionID="0f23f13a57364ae92e6fc89316ab3d32">
  <xsd:schema xmlns:xsd="http://www.w3.org/2001/XMLSchema" xmlns:xs="http://www.w3.org/2001/XMLSchema" xmlns:p="http://schemas.microsoft.com/office/2006/metadata/properties" xmlns:ns2="91390586-87fb-46cf-92ab-e8c7138719eb" xmlns:ns3="f77e68f7-c052-4667-a1a6-124cfe860c79" targetNamespace="http://schemas.microsoft.com/office/2006/metadata/properties" ma:root="true" ma:fieldsID="0444db165a6f3f180a671d20606b306d" ns2:_="" ns3:_="">
    <xsd:import namespace="91390586-87fb-46cf-92ab-e8c7138719eb"/>
    <xsd:import namespace="f77e68f7-c052-4667-a1a6-124cfe860c7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Section"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390586-87fb-46cf-92ab-e8c7138719e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Section" ma:index="12" nillable="true" ma:displayName="Section" ma:format="Dropdown" ma:internalName="Section">
      <xsd:simpleType>
        <xsd:restriction base="dms:Text">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b607bbe-9751-46d3-ac86-39dfe314132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77e68f7-c052-4667-a1a6-124cfe860c79"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bd5a32ee-5d2f-453a-87ea-289627b31747}" ma:internalName="TaxCatchAll" ma:showField="CatchAllData" ma:web="f77e68f7-c052-4667-a1a6-124cfe860c7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30330C-F8D0-4B95-8BB4-BF4D057658BF}">
  <ds:schemaRefs>
    <ds:schemaRef ds:uri="http://schemas.microsoft.com/office/2006/metadata/properties"/>
    <ds:schemaRef ds:uri="http://schemas.microsoft.com/office/infopath/2007/PartnerControls"/>
    <ds:schemaRef ds:uri="f77e68f7-c052-4667-a1a6-124cfe860c79"/>
    <ds:schemaRef ds:uri="91390586-87fb-46cf-92ab-e8c7138719eb"/>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4.xml><?xml version="1.0" encoding="utf-8"?>
<ds:datastoreItem xmlns:ds="http://schemas.openxmlformats.org/officeDocument/2006/customXml" ds:itemID="{B64FB4BA-51FC-4876-A4F6-C22322F568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1390586-87fb-46cf-92ab-e8c7138719eb"/>
    <ds:schemaRef ds:uri="f77e68f7-c052-4667-a1a6-124cfe860c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42</Pages>
  <Words>9430</Words>
  <Characters>53753</Characters>
  <Application>Microsoft Office Word</Application>
  <DocSecurity>0</DocSecurity>
  <Lines>447</Lines>
  <Paragraphs>126</Paragraphs>
  <ScaleCrop>false</ScaleCrop>
  <HeadingPairs>
    <vt:vector size="2" baseType="variant">
      <vt:variant>
        <vt:lpstr>Title</vt:lpstr>
      </vt:variant>
      <vt:variant>
        <vt:i4>1</vt:i4>
      </vt:variant>
    </vt:vector>
  </HeadingPairs>
  <TitlesOfParts>
    <vt:vector size="1" baseType="lpstr">
      <vt:lpstr>Unit 2: Uniting communities</vt:lpstr>
    </vt:vector>
  </TitlesOfParts>
  <LinksUpToDate>false</LinksUpToDate>
  <CharactersWithSpaces>63057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2: Uniting communities</dc:title>
  <dc:creator/>
  <cp:lastModifiedBy/>
  <cp:revision>1</cp:revision>
  <dcterms:created xsi:type="dcterms:W3CDTF">2025-10-15T00:47:00Z</dcterms:created>
  <dcterms:modified xsi:type="dcterms:W3CDTF">2025-11-10T23:17:00Z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0x010100C73F5B81FFAD4844891B7F7CB4D77126</vt:lpwstr>
  </property>
  <property fmtid="{D5CDD505-2E9C-101B-9397-08002B2CF9AE}" pid="3" name="MediaServiceImageTags">
    <vt:lpwstr/>
  </property>
</Properties>
</file>