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8EC4F8D" w14:textId="3CCD78D4" w:rsidR="004A22BC" w:rsidRPr="004C3DB5" w:rsidRDefault="004C3DB5" w:rsidP="004C3DB5">
      <w:pPr>
        <w:pStyle w:val="Title"/>
        <w:spacing w:before="1440"/>
        <w:rPr>
          <w:b w:val="0"/>
          <w:bCs/>
          <w:sz w:val="36"/>
          <w:szCs w:val="36"/>
        </w:rPr>
      </w:pPr>
      <w:bookmarkStart w:id="0" w:name="doc_title"/>
      <w:bookmarkStart w:id="1" w:name="_Toc398032444"/>
      <w:bookmarkStart w:id="2" w:name="_Toc398032631"/>
      <w:r w:rsidRPr="004C3DB5">
        <w:rPr>
          <w:b w:val="0"/>
          <w:bCs/>
          <w:sz w:val="36"/>
          <w:szCs w:val="36"/>
        </w:rPr>
        <w:t>Victorian Pathways Certificate</w:t>
      </w:r>
    </w:p>
    <w:bookmarkEnd w:id="2" w:displacedByCustomXml="next"/>
    <w:bookmarkEnd w:id="1" w:displacedByCustomXml="next"/>
    <w:bookmarkEnd w:id="0" w:displacedByCustomXml="next"/>
    <w:sdt>
      <w:sdtPr>
        <w:id w:val="533623463"/>
        <w:lock w:val="contentLocked"/>
        <w:placeholder>
          <w:docPart w:val="F92B3218762AB84DA1EE52BD2C6568F9"/>
        </w:placeholder>
        <w:group/>
      </w:sdtPr>
      <w:sdtEndPr/>
      <w:sdtContent>
        <w:p w14:paraId="05004D8E" w14:textId="77777777" w:rsidR="004C3DB5" w:rsidRPr="004A22BC" w:rsidRDefault="007840A9" w:rsidP="004C3DB5">
          <w:pPr>
            <w:pStyle w:val="Title"/>
            <w:spacing w:before="120"/>
          </w:pPr>
          <w:sdt>
            <w:sdtPr>
              <w:alias w:val="Title"/>
              <w:tag w:val=""/>
              <w:id w:val="-612135463"/>
              <w:placeholder>
                <w:docPart w:val="CDC800E3EC1C5F4185E73505D5958321"/>
              </w:placeholder>
              <w:dataBinding w:prefixMappings="xmlns:ns0='http://purl.org/dc/elements/1.1/' xmlns:ns1='http://schemas.openxmlformats.org/package/2006/metadata/core-properties' " w:xpath="/ns1:coreProperties[1]/ns0:title[1]" w:storeItemID="{6C3C8BC8-F283-45AE-878A-BAB7291924A1}"/>
              <w:text/>
            </w:sdtPr>
            <w:sdtEndPr/>
            <w:sdtContent>
              <w:r w:rsidR="004C3DB5">
                <w:t>Unit 2: Uniting communities</w:t>
              </w:r>
            </w:sdtContent>
          </w:sdt>
        </w:p>
      </w:sdtContent>
    </w:sdt>
    <w:p w14:paraId="46F9F751" w14:textId="5E4445C5" w:rsidR="004C3DB5" w:rsidRDefault="004C3DB5" w:rsidP="004C3DB5">
      <w:pPr>
        <w:pStyle w:val="Title"/>
        <w:spacing w:before="600"/>
        <w:rPr>
          <w:b w:val="0"/>
          <w:bCs/>
          <w:sz w:val="36"/>
          <w:szCs w:val="36"/>
        </w:rPr>
      </w:pPr>
      <w:r>
        <w:rPr>
          <w:b w:val="0"/>
          <w:bCs/>
          <w:sz w:val="36"/>
          <w:szCs w:val="36"/>
        </w:rPr>
        <w:t>Advice for teacher delivery and assessment summary</w:t>
      </w:r>
    </w:p>
    <w:p w14:paraId="7CB4A9F0" w14:textId="6162C067" w:rsidR="00C73F9D" w:rsidRPr="004C3DB5" w:rsidRDefault="003D421C" w:rsidP="004C3DB5">
      <w:pPr>
        <w:pStyle w:val="Title"/>
        <w:spacing w:before="360"/>
        <w:rPr>
          <w:b w:val="0"/>
          <w:bCs/>
          <w:sz w:val="36"/>
          <w:szCs w:val="36"/>
        </w:rPr>
      </w:pPr>
      <w:r w:rsidRPr="004A22BC">
        <w:drawing>
          <wp:anchor distT="0" distB="0" distL="114300" distR="114300" simplePos="0" relativeHeight="251662336" behindDoc="1" locked="1" layoutInCell="0" allowOverlap="0" wp14:anchorId="5657A399" wp14:editId="29713CC5">
            <wp:simplePos x="0" y="0"/>
            <wp:positionH relativeFrom="page">
              <wp:posOffset>0</wp:posOffset>
            </wp:positionH>
            <wp:positionV relativeFrom="page">
              <wp:posOffset>0</wp:posOffset>
            </wp:positionV>
            <wp:extent cx="7570800" cy="10692000"/>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70800" cy="10692000"/>
                    </a:xfrm>
                    <a:prstGeom prst="rect">
                      <a:avLst/>
                    </a:prstGeom>
                  </pic:spPr>
                </pic:pic>
              </a:graphicData>
            </a:graphic>
            <wp14:sizeRelH relativeFrom="page">
              <wp14:pctWidth>0</wp14:pctWidth>
            </wp14:sizeRelH>
            <wp14:sizeRelV relativeFrom="page">
              <wp14:pctHeight>0</wp14:pctHeight>
            </wp14:sizeRelV>
          </wp:anchor>
        </w:drawing>
      </w:r>
      <w:r w:rsidR="004C3DB5">
        <w:rPr>
          <w:b w:val="0"/>
          <w:bCs/>
          <w:sz w:val="36"/>
          <w:szCs w:val="36"/>
        </w:rPr>
        <w:t>Integrated curriculum support materials</w:t>
      </w:r>
    </w:p>
    <w:p w14:paraId="39E86010" w14:textId="77777777" w:rsidR="00C73F9D" w:rsidRPr="00210AB7" w:rsidRDefault="00C73F9D" w:rsidP="00490726">
      <w:pPr>
        <w:jc w:val="center"/>
        <w:rPr>
          <w:lang w:val="en-AU"/>
        </w:rPr>
        <w:sectPr w:rsidR="00C73F9D" w:rsidRPr="00210AB7" w:rsidSect="003D421C">
          <w:headerReference w:type="default" r:id="rId12"/>
          <w:footerReference w:type="first" r:id="rId13"/>
          <w:pgSz w:w="11907" w:h="16840" w:code="9"/>
          <w:pgMar w:top="0" w:right="567" w:bottom="567" w:left="567" w:header="794" w:footer="686" w:gutter="0"/>
          <w:cols w:space="708"/>
          <w:titlePg/>
          <w:docGrid w:linePitch="360"/>
        </w:sectPr>
      </w:pPr>
    </w:p>
    <w:p w14:paraId="22BA13AA" w14:textId="77777777" w:rsidR="003701BC" w:rsidRPr="003701BC" w:rsidRDefault="003701BC" w:rsidP="00AE4AD2">
      <w:pPr>
        <w:pStyle w:val="VCAAtrademarkinfo"/>
        <w:spacing w:before="6600"/>
        <w:rPr>
          <w:b/>
          <w:bCs/>
          <w:sz w:val="18"/>
          <w:szCs w:val="18"/>
        </w:rPr>
      </w:pPr>
      <w:bookmarkStart w:id="3" w:name="_Hlk168405089"/>
      <w:r w:rsidRPr="003701BC">
        <w:rPr>
          <w:b/>
          <w:bCs/>
          <w:sz w:val="18"/>
          <w:szCs w:val="18"/>
        </w:rPr>
        <w:lastRenderedPageBreak/>
        <w:t>Acknowledgement</w:t>
      </w:r>
    </w:p>
    <w:p w14:paraId="57913008" w14:textId="77777777" w:rsidR="003701BC" w:rsidRPr="003701BC" w:rsidRDefault="003701BC" w:rsidP="003701BC">
      <w:pPr>
        <w:pStyle w:val="VCAAtrademarkinfo"/>
        <w:spacing w:line="288" w:lineRule="auto"/>
        <w:rPr>
          <w:sz w:val="18"/>
          <w:szCs w:val="18"/>
        </w:rPr>
      </w:pPr>
      <w:r w:rsidRPr="003701BC">
        <w:rPr>
          <w:sz w:val="18"/>
          <w:szCs w:val="18"/>
        </w:rPr>
        <w:t xml:space="preserve">The </w:t>
      </w:r>
      <w:r w:rsidRPr="003701BC">
        <w:rPr>
          <w:sz w:val="18"/>
          <w:szCs w:val="18"/>
          <w:lang w:val="en-AU"/>
        </w:rPr>
        <w:t xml:space="preserve">Victorian Curriculum and Assessment Authority </w:t>
      </w:r>
      <w:r w:rsidRPr="003701BC">
        <w:rPr>
          <w:sz w:val="18"/>
          <w:szCs w:val="18"/>
        </w:rPr>
        <w:t>proudly acknowledges and pays respect to Victoria’s Aboriginal and Torres St</w:t>
      </w:r>
      <w:r w:rsidR="006A7D06">
        <w:rPr>
          <w:sz w:val="18"/>
          <w:szCs w:val="18"/>
        </w:rPr>
        <w:t>r</w:t>
      </w:r>
      <w:r w:rsidRPr="003701BC">
        <w:rPr>
          <w:sz w:val="18"/>
          <w:szCs w:val="18"/>
        </w:rPr>
        <w:t>ait Islander communities and their rich and enduring cultures.</w:t>
      </w:r>
    </w:p>
    <w:p w14:paraId="77EC837C" w14:textId="77777777" w:rsidR="003701BC" w:rsidRPr="00DD788D" w:rsidRDefault="003701BC" w:rsidP="003701BC">
      <w:pPr>
        <w:pStyle w:val="VCAAtrademarkinfo"/>
        <w:spacing w:line="288" w:lineRule="auto"/>
        <w:rPr>
          <w:sz w:val="18"/>
          <w:szCs w:val="18"/>
          <w:lang w:val="en-AU"/>
        </w:rPr>
      </w:pPr>
      <w:r w:rsidRPr="003701BC">
        <w:rPr>
          <w:sz w:val="18"/>
          <w:szCs w:val="18"/>
        </w:rPr>
        <w:t xml:space="preserve">We acknowledge Aboriginal and Torres Strait Islander people as Australia’s first peoples and as the Traditional Owners and custodians of the lands and waters on which we rely. We pay respect to Elders past and present of the lands where we conduct our work and </w:t>
      </w:r>
      <w:proofErr w:type="spellStart"/>
      <w:r w:rsidRPr="003701BC">
        <w:rPr>
          <w:sz w:val="18"/>
          <w:szCs w:val="18"/>
        </w:rPr>
        <w:t>recognise</w:t>
      </w:r>
      <w:proofErr w:type="spellEnd"/>
      <w:r w:rsidRPr="003701BC">
        <w:rPr>
          <w:sz w:val="18"/>
          <w:szCs w:val="18"/>
        </w:rPr>
        <w:t xml:space="preserve"> their ongoing contributions as the first educators on the land now known as Victoria.</w:t>
      </w:r>
    </w:p>
    <w:bookmarkEnd w:id="3"/>
    <w:p w14:paraId="477D316B" w14:textId="77777777" w:rsidR="003701BC" w:rsidRPr="00210AB7" w:rsidRDefault="003701BC" w:rsidP="003701BC">
      <w:pPr>
        <w:pStyle w:val="VCAAtrademarkinfo"/>
        <w:spacing w:before="600"/>
        <w:rPr>
          <w:lang w:val="en-AU"/>
        </w:rPr>
      </w:pPr>
      <w:r w:rsidRPr="00210AB7">
        <w:rPr>
          <w:lang w:val="en-AU"/>
        </w:rPr>
        <w:t>Authorised and published by the Victorian Curriculum and Assessment Authority</w:t>
      </w:r>
      <w:r w:rsidRPr="00210AB7">
        <w:rPr>
          <w:lang w:val="en-AU"/>
        </w:rPr>
        <w:br/>
        <w:t>Level 7, 2</w:t>
      </w:r>
      <w:r w:rsidR="002C2929">
        <w:rPr>
          <w:lang w:val="en-AU"/>
        </w:rPr>
        <w:t>00</w:t>
      </w:r>
      <w:r w:rsidRPr="00210AB7">
        <w:rPr>
          <w:lang w:val="en-AU"/>
        </w:rPr>
        <w:t xml:space="preserve"> </w:t>
      </w:r>
      <w:r w:rsidR="002C2929">
        <w:rPr>
          <w:lang w:val="en-AU"/>
        </w:rPr>
        <w:t>Victoria Parade</w:t>
      </w:r>
      <w:r w:rsidRPr="00210AB7">
        <w:rPr>
          <w:lang w:val="en-AU"/>
        </w:rPr>
        <w:br/>
      </w:r>
      <w:r w:rsidR="002C2929">
        <w:rPr>
          <w:lang w:val="en-AU"/>
        </w:rPr>
        <w:t xml:space="preserve">East </w:t>
      </w:r>
      <w:r w:rsidRPr="00210AB7">
        <w:rPr>
          <w:lang w:val="en-AU"/>
        </w:rPr>
        <w:t>Melbourne VIC 300</w:t>
      </w:r>
      <w:r w:rsidR="002C2929">
        <w:rPr>
          <w:lang w:val="en-AU"/>
        </w:rPr>
        <w:t>2</w:t>
      </w:r>
    </w:p>
    <w:p w14:paraId="28DDBC00" w14:textId="10762FBD" w:rsidR="003701BC" w:rsidRPr="00210AB7" w:rsidRDefault="003701BC" w:rsidP="003701BC">
      <w:pPr>
        <w:pStyle w:val="VCAAtrademarkinfo"/>
        <w:rPr>
          <w:lang w:val="en-AU"/>
        </w:rPr>
      </w:pPr>
      <w:r w:rsidRPr="00210AB7">
        <w:rPr>
          <w:lang w:val="en-AU"/>
        </w:rPr>
        <w:t xml:space="preserve">ISBN: </w:t>
      </w:r>
      <w:r w:rsidR="00F8253A" w:rsidRPr="00CB197C">
        <w:rPr>
          <w:lang w:val="en-AU"/>
        </w:rPr>
        <w:t>978-1-923204-75-1</w:t>
      </w:r>
    </w:p>
    <w:p w14:paraId="5D821594" w14:textId="09E4CD29" w:rsidR="003701BC" w:rsidRPr="00210AB7" w:rsidRDefault="003701BC" w:rsidP="003701BC">
      <w:pPr>
        <w:pStyle w:val="VCAAtrademarkinfo"/>
        <w:rPr>
          <w:lang w:val="en-AU"/>
        </w:rPr>
      </w:pPr>
      <w:r w:rsidRPr="00210AB7">
        <w:rPr>
          <w:lang w:val="en-AU"/>
        </w:rPr>
        <w:t xml:space="preserve">© Victorian Curriculum and Assessment Authority </w:t>
      </w:r>
      <w:r w:rsidR="00E86B50">
        <w:rPr>
          <w:lang w:val="en-AU"/>
        </w:rPr>
        <w:t>2025</w:t>
      </w:r>
    </w:p>
    <w:p w14:paraId="6282B6D7" w14:textId="3BE7E534" w:rsidR="003701BC" w:rsidRPr="00A06B65" w:rsidRDefault="003701BC" w:rsidP="003701BC">
      <w:pPr>
        <w:pStyle w:val="VCAAtrademarkinfo"/>
        <w:spacing w:before="360"/>
        <w:rPr>
          <w:lang w:val="en-AU"/>
        </w:rPr>
      </w:pPr>
      <w:r w:rsidRPr="00A06B65">
        <w:rPr>
          <w:lang w:val="en-AU"/>
        </w:rPr>
        <w:t xml:space="preserve">No part of this publication may be reproduced except as specified under the </w:t>
      </w:r>
      <w:r w:rsidRPr="00A06B65">
        <w:rPr>
          <w:i/>
          <w:lang w:val="en-AU"/>
        </w:rPr>
        <w:t>Copyright Act 1968</w:t>
      </w:r>
      <w:r w:rsidRPr="00A06B65">
        <w:rPr>
          <w:lang w:val="en-AU"/>
        </w:rPr>
        <w:t xml:space="preserve"> or by permission from the VCAA. Excepting third-party elements, schools may use this resource in accordance with the </w:t>
      </w:r>
      <w:r w:rsidRPr="00C72E0F">
        <w:rPr>
          <w:b/>
          <w:bCs/>
          <w:color w:val="282828"/>
        </w:rPr>
        <w:t>VCAA educational allowance</w:t>
      </w:r>
      <w:r w:rsidRPr="00A06B65">
        <w:rPr>
          <w:lang w:val="en-AU"/>
        </w:rPr>
        <w:t xml:space="preserve">. For more information go to </w:t>
      </w:r>
      <w:hyperlink r:id="rId14" w:history="1">
        <w:r w:rsidR="00326786" w:rsidRPr="00326786">
          <w:rPr>
            <w:rStyle w:val="Hyperlink"/>
          </w:rPr>
          <w:t>vcaa.vic.edu.au/footer/copyright</w:t>
        </w:r>
      </w:hyperlink>
    </w:p>
    <w:p w14:paraId="4BAD3B68" w14:textId="1DA864B6" w:rsidR="003701BC" w:rsidRPr="00A06B65" w:rsidRDefault="003701BC" w:rsidP="003701BC">
      <w:pPr>
        <w:pStyle w:val="VCAAtrademarkinfo"/>
        <w:rPr>
          <w:lang w:val="en-AU"/>
        </w:rPr>
      </w:pPr>
      <w:r w:rsidRPr="00A06B65">
        <w:rPr>
          <w:lang w:val="en-AU"/>
        </w:rPr>
        <w:t xml:space="preserve">The VCAA provides the only official, up-to-date versions of VCAA publications. Details of updates can be found on the VCAA website at </w:t>
      </w:r>
      <w:hyperlink r:id="rId15" w:history="1">
        <w:r w:rsidRPr="007F266C">
          <w:rPr>
            <w:rStyle w:val="Hyperlink"/>
          </w:rPr>
          <w:t>vcaa.vic.edu.au</w:t>
        </w:r>
      </w:hyperlink>
    </w:p>
    <w:p w14:paraId="14B84B47" w14:textId="77777777" w:rsidR="00D31B87" w:rsidRPr="00A06B65" w:rsidRDefault="003701BC" w:rsidP="00D31B87">
      <w:pPr>
        <w:pStyle w:val="VCAAtrademarkinfo"/>
        <w:rPr>
          <w:lang w:val="en-AU"/>
        </w:rPr>
      </w:pPr>
      <w:r w:rsidRPr="00A06B65">
        <w:rPr>
          <w:lang w:val="en-AU"/>
        </w:rPr>
        <w:t xml:space="preserve">This publication may contain copyright material belonging to a third party. If you believe that material in this publication is an infringement of your copyright, </w:t>
      </w:r>
      <w:r w:rsidR="00D31B87" w:rsidRPr="00A06B65">
        <w:rPr>
          <w:lang w:val="en-AU"/>
        </w:rPr>
        <w:t xml:space="preserve">please email the Copyright Officer </w:t>
      </w:r>
      <w:hyperlink r:id="rId16" w:history="1">
        <w:r w:rsidR="00D31B87" w:rsidRPr="00A358B3">
          <w:rPr>
            <w:rStyle w:val="Hyperlink"/>
          </w:rPr>
          <w:t>vcaa.copyright@education.vic.gov.au</w:t>
        </w:r>
      </w:hyperlink>
    </w:p>
    <w:p w14:paraId="04D82528" w14:textId="7D2CAD7E" w:rsidR="003701BC" w:rsidRPr="00A06B65" w:rsidRDefault="003701BC" w:rsidP="003701BC">
      <w:pPr>
        <w:pStyle w:val="VCAAtrademarkinfo"/>
        <w:rPr>
          <w:lang w:val="en-AU"/>
        </w:rPr>
      </w:pPr>
      <w:r w:rsidRPr="00A06B65">
        <w:rPr>
          <w:lang w:val="en-AU"/>
        </w:rPr>
        <w:t xml:space="preserve">Copyright in materials appearing at any sites linked to this document rests with the copyright owner/s of those </w:t>
      </w:r>
      <w:proofErr w:type="gramStart"/>
      <w:r w:rsidRPr="00A06B65">
        <w:rPr>
          <w:lang w:val="en-AU"/>
        </w:rPr>
        <w:t xml:space="preserve">materials, </w:t>
      </w:r>
      <w:r w:rsidR="00D614A4" w:rsidRPr="00D614A4">
        <w:rPr>
          <w:lang w:val="en-AU"/>
        </w:rPr>
        <w:t>and</w:t>
      </w:r>
      <w:proofErr w:type="gramEnd"/>
      <w:r w:rsidR="00D614A4" w:rsidRPr="00D614A4">
        <w:rPr>
          <w:lang w:val="en-AU"/>
        </w:rPr>
        <w:t xml:space="preserve"> is subject</w:t>
      </w:r>
      <w:r w:rsidR="00D614A4">
        <w:rPr>
          <w:lang w:val="en-AU"/>
        </w:rPr>
        <w:t xml:space="preserve"> </w:t>
      </w:r>
      <w:r w:rsidRPr="00A06B65">
        <w:rPr>
          <w:lang w:val="en-AU"/>
        </w:rPr>
        <w:t>to the Copyright Act. The VCAA recommends you refer to copyright statements at linked sites before using such materials.</w:t>
      </w:r>
    </w:p>
    <w:p w14:paraId="73162A59" w14:textId="77777777" w:rsidR="003701BC" w:rsidRPr="00A06B65" w:rsidRDefault="003701BC" w:rsidP="003701BC">
      <w:pPr>
        <w:pStyle w:val="VCAAtrademarkinfo"/>
        <w:rPr>
          <w:lang w:val="en-AU"/>
        </w:rPr>
      </w:pPr>
      <w:r>
        <w:rPr>
          <w:lang w:val="en-AU"/>
        </w:rPr>
        <w:t>T</w:t>
      </w:r>
      <w:r w:rsidRPr="00A06B65">
        <w:rPr>
          <w:lang w:val="en-AU"/>
        </w:rPr>
        <w:t>he VCAA logo is a registered trademark of the Victorian Curriculum and Assessment Authority.</w:t>
      </w:r>
    </w:p>
    <w:p w14:paraId="346388BA" w14:textId="77777777" w:rsidR="003701BC" w:rsidRPr="00A06B65" w:rsidRDefault="003701BC" w:rsidP="003701BC">
      <w:pPr>
        <w:pStyle w:val="VCAAtrademarkinfo"/>
        <w:rPr>
          <w:lang w:val="en-AU"/>
        </w:rPr>
      </w:pPr>
    </w:p>
    <w:tbl>
      <w:tblPr>
        <w:tblStyle w:val="TableGrid"/>
        <w:tblW w:w="0" w:type="auto"/>
        <w:tblLook w:val="04A0" w:firstRow="1" w:lastRow="0" w:firstColumn="1" w:lastColumn="0" w:noHBand="0" w:noVBand="1"/>
      </w:tblPr>
      <w:tblGrid>
        <w:gridCol w:w="9629"/>
      </w:tblGrid>
      <w:tr w:rsidR="003701BC" w:rsidRPr="00A06B65" w14:paraId="184F237F" w14:textId="77777777" w:rsidTr="003C5A4A">
        <w:trPr>
          <w:trHeight w:val="794"/>
        </w:trPr>
        <w:tc>
          <w:tcPr>
            <w:tcW w:w="9855" w:type="dxa"/>
          </w:tcPr>
          <w:p w14:paraId="69810CBA" w14:textId="77777777" w:rsidR="003701BC" w:rsidRPr="00A06B65" w:rsidRDefault="003701BC" w:rsidP="003C5A4A">
            <w:pPr>
              <w:pStyle w:val="VCAAtrademarkinfo"/>
              <w:rPr>
                <w:lang w:val="en-AU"/>
              </w:rPr>
            </w:pPr>
            <w:r w:rsidRPr="00A06B65">
              <w:rPr>
                <w:lang w:val="en-AU"/>
              </w:rPr>
              <w:t>Contact us if you need this information in an accessible format</w:t>
            </w:r>
            <w:r>
              <w:rPr>
                <w:lang w:val="en-AU"/>
              </w:rPr>
              <w:t xml:space="preserve">, </w:t>
            </w:r>
            <w:r w:rsidRPr="00A06B65">
              <w:rPr>
                <w:lang w:val="en-AU"/>
              </w:rPr>
              <w:t>for example, large print or audio.</w:t>
            </w:r>
          </w:p>
          <w:p w14:paraId="16D22E83" w14:textId="098CC145" w:rsidR="003701BC" w:rsidRPr="00A06B65" w:rsidRDefault="003701BC" w:rsidP="003C5A4A">
            <w:pPr>
              <w:pStyle w:val="VCAAtrademarkinfo"/>
              <w:rPr>
                <w:lang w:val="en-AU"/>
              </w:rPr>
            </w:pPr>
            <w:r w:rsidRPr="00A06B65">
              <w:rPr>
                <w:lang w:val="en-AU"/>
              </w:rPr>
              <w:t xml:space="preserve">Telephone (03) 9032 </w:t>
            </w:r>
            <w:r w:rsidR="00D614A4">
              <w:rPr>
                <w:lang w:val="en-AU"/>
              </w:rPr>
              <w:t>1629</w:t>
            </w:r>
            <w:r w:rsidRPr="00A06B65">
              <w:rPr>
                <w:lang w:val="en-AU"/>
              </w:rPr>
              <w:t xml:space="preserve"> or email </w:t>
            </w:r>
            <w:hyperlink r:id="rId17" w:history="1">
              <w:r w:rsidR="002C2929" w:rsidRPr="009E2E25">
                <w:rPr>
                  <w:rStyle w:val="Hyperlink"/>
                </w:rPr>
                <w:t>vcaa.publications@education.vic.gov.au</w:t>
              </w:r>
            </w:hyperlink>
          </w:p>
        </w:tc>
      </w:tr>
    </w:tbl>
    <w:p w14:paraId="2F1172B0" w14:textId="77777777" w:rsidR="003701BC" w:rsidRPr="00210AB7" w:rsidRDefault="003701BC" w:rsidP="003701BC">
      <w:pPr>
        <w:pStyle w:val="VCAAtrademarkinfo"/>
        <w:rPr>
          <w:lang w:val="en-AU"/>
        </w:rPr>
      </w:pPr>
    </w:p>
    <w:p w14:paraId="4B69A294" w14:textId="77777777" w:rsidR="0091624E" w:rsidRPr="000F5CEC" w:rsidRDefault="0091624E" w:rsidP="00D86551">
      <w:pPr>
        <w:pStyle w:val="BodyText"/>
        <w:sectPr w:rsidR="0091624E" w:rsidRPr="000F5CEC" w:rsidSect="00916D5D">
          <w:headerReference w:type="first" r:id="rId18"/>
          <w:footerReference w:type="first" r:id="rId19"/>
          <w:pgSz w:w="11907" w:h="16840" w:code="9"/>
          <w:pgMar w:top="1644" w:right="1134" w:bottom="238" w:left="1134" w:header="709" w:footer="567" w:gutter="0"/>
          <w:cols w:space="708"/>
          <w:titlePg/>
          <w:docGrid w:linePitch="360"/>
        </w:sectPr>
      </w:pPr>
    </w:p>
    <w:p w14:paraId="2E8EDD09" w14:textId="77777777" w:rsidR="00322123" w:rsidRPr="000F5CEC" w:rsidRDefault="00322123" w:rsidP="002E3552">
      <w:pPr>
        <w:rPr>
          <w:color w:val="0F7EB4"/>
          <w:sz w:val="48"/>
          <w:lang w:val="en-AU"/>
        </w:rPr>
      </w:pPr>
      <w:r w:rsidRPr="000F5CEC">
        <w:rPr>
          <w:color w:val="0F7EB4"/>
          <w:sz w:val="48"/>
          <w:lang w:val="en-AU"/>
        </w:rPr>
        <w:lastRenderedPageBreak/>
        <w:t>Contents</w:t>
      </w:r>
    </w:p>
    <w:p w14:paraId="28748B13" w14:textId="2BDCE0D7" w:rsidR="006226A0" w:rsidRDefault="00D86551">
      <w:pPr>
        <w:pStyle w:val="TOC1"/>
        <w:rPr>
          <w:rFonts w:asciiTheme="minorHAnsi" w:eastAsiaTheme="minorEastAsia" w:hAnsiTheme="minorHAnsi" w:cstheme="minorBidi"/>
          <w:b w:val="0"/>
          <w:bCs w:val="0"/>
          <w:kern w:val="2"/>
          <w:sz w:val="24"/>
          <w:lang w:eastAsia="en-GB"/>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211420848" w:history="1">
        <w:r w:rsidR="006226A0" w:rsidRPr="006A69BD">
          <w:rPr>
            <w:rStyle w:val="Hyperlink"/>
          </w:rPr>
          <w:t>Using this resource</w:t>
        </w:r>
        <w:r w:rsidR="006226A0">
          <w:rPr>
            <w:webHidden/>
          </w:rPr>
          <w:tab/>
        </w:r>
        <w:r w:rsidR="006226A0">
          <w:rPr>
            <w:webHidden/>
          </w:rPr>
          <w:fldChar w:fldCharType="begin"/>
        </w:r>
        <w:r w:rsidR="006226A0">
          <w:rPr>
            <w:webHidden/>
          </w:rPr>
          <w:instrText xml:space="preserve"> PAGEREF _Toc211420848 \h </w:instrText>
        </w:r>
        <w:r w:rsidR="006226A0">
          <w:rPr>
            <w:webHidden/>
          </w:rPr>
        </w:r>
        <w:r w:rsidR="006226A0">
          <w:rPr>
            <w:webHidden/>
          </w:rPr>
          <w:fldChar w:fldCharType="separate"/>
        </w:r>
        <w:r w:rsidR="009B0EBE">
          <w:rPr>
            <w:webHidden/>
          </w:rPr>
          <w:t>1</w:t>
        </w:r>
        <w:r w:rsidR="006226A0">
          <w:rPr>
            <w:webHidden/>
          </w:rPr>
          <w:fldChar w:fldCharType="end"/>
        </w:r>
      </w:hyperlink>
    </w:p>
    <w:p w14:paraId="1A082E4C" w14:textId="1EE529BC" w:rsidR="006226A0" w:rsidRDefault="007840A9">
      <w:pPr>
        <w:pStyle w:val="TOC1"/>
        <w:rPr>
          <w:rFonts w:asciiTheme="minorHAnsi" w:eastAsiaTheme="minorEastAsia" w:hAnsiTheme="minorHAnsi" w:cstheme="minorBidi"/>
          <w:b w:val="0"/>
          <w:bCs w:val="0"/>
          <w:kern w:val="2"/>
          <w:sz w:val="24"/>
          <w:lang w:eastAsia="en-GB"/>
          <w14:ligatures w14:val="standardContextual"/>
        </w:rPr>
      </w:pPr>
      <w:hyperlink w:anchor="_Toc211420849" w:history="1">
        <w:r w:rsidR="006226A0" w:rsidRPr="006A69BD">
          <w:rPr>
            <w:rStyle w:val="Hyperlink"/>
          </w:rPr>
          <w:t>Student and teacher actions</w:t>
        </w:r>
        <w:r w:rsidR="006226A0">
          <w:rPr>
            <w:webHidden/>
          </w:rPr>
          <w:tab/>
        </w:r>
        <w:r w:rsidR="006226A0">
          <w:rPr>
            <w:webHidden/>
          </w:rPr>
          <w:fldChar w:fldCharType="begin"/>
        </w:r>
        <w:r w:rsidR="006226A0">
          <w:rPr>
            <w:webHidden/>
          </w:rPr>
          <w:instrText xml:space="preserve"> PAGEREF _Toc211420849 \h </w:instrText>
        </w:r>
        <w:r w:rsidR="006226A0">
          <w:rPr>
            <w:webHidden/>
          </w:rPr>
        </w:r>
        <w:r w:rsidR="006226A0">
          <w:rPr>
            <w:webHidden/>
          </w:rPr>
          <w:fldChar w:fldCharType="separate"/>
        </w:r>
        <w:r w:rsidR="009B0EBE">
          <w:rPr>
            <w:webHidden/>
          </w:rPr>
          <w:t>2</w:t>
        </w:r>
        <w:r w:rsidR="006226A0">
          <w:rPr>
            <w:webHidden/>
          </w:rPr>
          <w:fldChar w:fldCharType="end"/>
        </w:r>
      </w:hyperlink>
    </w:p>
    <w:p w14:paraId="46E4DDA5" w14:textId="043749FF" w:rsidR="006226A0" w:rsidRDefault="007840A9">
      <w:pPr>
        <w:pStyle w:val="TOC1"/>
        <w:rPr>
          <w:rFonts w:asciiTheme="minorHAnsi" w:eastAsiaTheme="minorEastAsia" w:hAnsiTheme="minorHAnsi" w:cstheme="minorBidi"/>
          <w:b w:val="0"/>
          <w:bCs w:val="0"/>
          <w:kern w:val="2"/>
          <w:sz w:val="24"/>
          <w:lang w:eastAsia="en-GB"/>
          <w14:ligatures w14:val="standardContextual"/>
        </w:rPr>
      </w:pPr>
      <w:hyperlink w:anchor="_Toc211420850" w:history="1">
        <w:r w:rsidR="006226A0" w:rsidRPr="006A69BD">
          <w:rPr>
            <w:rStyle w:val="Hyperlink"/>
          </w:rPr>
          <w:t>Delivery advice</w:t>
        </w:r>
        <w:r w:rsidR="006226A0">
          <w:rPr>
            <w:webHidden/>
          </w:rPr>
          <w:tab/>
        </w:r>
        <w:r w:rsidR="006226A0">
          <w:rPr>
            <w:webHidden/>
          </w:rPr>
          <w:fldChar w:fldCharType="begin"/>
        </w:r>
        <w:r w:rsidR="006226A0">
          <w:rPr>
            <w:webHidden/>
          </w:rPr>
          <w:instrText xml:space="preserve"> PAGEREF _Toc211420850 \h </w:instrText>
        </w:r>
        <w:r w:rsidR="006226A0">
          <w:rPr>
            <w:webHidden/>
          </w:rPr>
        </w:r>
        <w:r w:rsidR="006226A0">
          <w:rPr>
            <w:webHidden/>
          </w:rPr>
          <w:fldChar w:fldCharType="separate"/>
        </w:r>
        <w:r w:rsidR="009B0EBE">
          <w:rPr>
            <w:webHidden/>
          </w:rPr>
          <w:t>2</w:t>
        </w:r>
        <w:r w:rsidR="006226A0">
          <w:rPr>
            <w:webHidden/>
          </w:rPr>
          <w:fldChar w:fldCharType="end"/>
        </w:r>
      </w:hyperlink>
    </w:p>
    <w:p w14:paraId="5517DA15" w14:textId="104A6372"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51" w:history="1">
        <w:r w:rsidR="006226A0" w:rsidRPr="006A69BD">
          <w:rPr>
            <w:rStyle w:val="Hyperlink"/>
          </w:rPr>
          <w:t>Recommended task order for Uniting Communities VPC Unit 2</w:t>
        </w:r>
        <w:r w:rsidR="006226A0">
          <w:rPr>
            <w:webHidden/>
          </w:rPr>
          <w:tab/>
        </w:r>
        <w:r w:rsidR="006226A0">
          <w:rPr>
            <w:webHidden/>
          </w:rPr>
          <w:fldChar w:fldCharType="begin"/>
        </w:r>
        <w:r w:rsidR="006226A0">
          <w:rPr>
            <w:webHidden/>
          </w:rPr>
          <w:instrText xml:space="preserve"> PAGEREF _Toc211420851 \h </w:instrText>
        </w:r>
        <w:r w:rsidR="006226A0">
          <w:rPr>
            <w:webHidden/>
          </w:rPr>
        </w:r>
        <w:r w:rsidR="006226A0">
          <w:rPr>
            <w:webHidden/>
          </w:rPr>
          <w:fldChar w:fldCharType="separate"/>
        </w:r>
        <w:r w:rsidR="009B0EBE">
          <w:rPr>
            <w:webHidden/>
          </w:rPr>
          <w:t>2</w:t>
        </w:r>
        <w:r w:rsidR="006226A0">
          <w:rPr>
            <w:webHidden/>
          </w:rPr>
          <w:fldChar w:fldCharType="end"/>
        </w:r>
      </w:hyperlink>
    </w:p>
    <w:p w14:paraId="0F163AFD" w14:textId="7E58CA2B" w:rsidR="006226A0" w:rsidRDefault="007840A9">
      <w:pPr>
        <w:pStyle w:val="TOC3"/>
        <w:rPr>
          <w:rFonts w:eastAsiaTheme="minorEastAsia"/>
          <w:kern w:val="2"/>
          <w:sz w:val="24"/>
          <w:szCs w:val="24"/>
          <w:lang w:val="en-AU" w:eastAsia="en-GB"/>
          <w14:ligatures w14:val="standardContextual"/>
        </w:rPr>
      </w:pPr>
      <w:hyperlink w:anchor="_Toc211420852" w:history="1">
        <w:r w:rsidR="006226A0" w:rsidRPr="006A69BD">
          <w:rPr>
            <w:rStyle w:val="Hyperlink"/>
          </w:rPr>
          <w:t>Numeracy tasks</w:t>
        </w:r>
        <w:r w:rsidR="006226A0">
          <w:rPr>
            <w:webHidden/>
          </w:rPr>
          <w:tab/>
        </w:r>
        <w:r w:rsidR="006226A0">
          <w:rPr>
            <w:webHidden/>
          </w:rPr>
          <w:fldChar w:fldCharType="begin"/>
        </w:r>
        <w:r w:rsidR="006226A0">
          <w:rPr>
            <w:webHidden/>
          </w:rPr>
          <w:instrText xml:space="preserve"> PAGEREF _Toc211420852 \h </w:instrText>
        </w:r>
        <w:r w:rsidR="006226A0">
          <w:rPr>
            <w:webHidden/>
          </w:rPr>
        </w:r>
        <w:r w:rsidR="006226A0">
          <w:rPr>
            <w:webHidden/>
          </w:rPr>
          <w:fldChar w:fldCharType="separate"/>
        </w:r>
        <w:r w:rsidR="009B0EBE">
          <w:rPr>
            <w:webHidden/>
          </w:rPr>
          <w:t>3</w:t>
        </w:r>
        <w:r w:rsidR="006226A0">
          <w:rPr>
            <w:webHidden/>
          </w:rPr>
          <w:fldChar w:fldCharType="end"/>
        </w:r>
      </w:hyperlink>
    </w:p>
    <w:p w14:paraId="62E1A9D7" w14:textId="26188EBC" w:rsidR="006226A0" w:rsidRDefault="007840A9">
      <w:pPr>
        <w:pStyle w:val="TOC1"/>
        <w:rPr>
          <w:rFonts w:asciiTheme="minorHAnsi" w:eastAsiaTheme="minorEastAsia" w:hAnsiTheme="minorHAnsi" w:cstheme="minorBidi"/>
          <w:b w:val="0"/>
          <w:bCs w:val="0"/>
          <w:kern w:val="2"/>
          <w:sz w:val="24"/>
          <w:lang w:eastAsia="en-GB"/>
          <w14:ligatures w14:val="standardContextual"/>
        </w:rPr>
      </w:pPr>
      <w:hyperlink w:anchor="_Toc211420853" w:history="1">
        <w:r w:rsidR="006226A0" w:rsidRPr="006A69BD">
          <w:rPr>
            <w:rStyle w:val="Hyperlink"/>
          </w:rPr>
          <w:t>Unit 2 VPC Teacher preparation checklist</w:t>
        </w:r>
        <w:r w:rsidR="006226A0">
          <w:rPr>
            <w:webHidden/>
          </w:rPr>
          <w:tab/>
        </w:r>
        <w:r w:rsidR="006226A0">
          <w:rPr>
            <w:webHidden/>
          </w:rPr>
          <w:fldChar w:fldCharType="begin"/>
        </w:r>
        <w:r w:rsidR="006226A0">
          <w:rPr>
            <w:webHidden/>
          </w:rPr>
          <w:instrText xml:space="preserve"> PAGEREF _Toc211420853 \h </w:instrText>
        </w:r>
        <w:r w:rsidR="006226A0">
          <w:rPr>
            <w:webHidden/>
          </w:rPr>
        </w:r>
        <w:r w:rsidR="006226A0">
          <w:rPr>
            <w:webHidden/>
          </w:rPr>
          <w:fldChar w:fldCharType="separate"/>
        </w:r>
        <w:r w:rsidR="009B0EBE">
          <w:rPr>
            <w:webHidden/>
          </w:rPr>
          <w:t>4</w:t>
        </w:r>
        <w:r w:rsidR="006226A0">
          <w:rPr>
            <w:webHidden/>
          </w:rPr>
          <w:fldChar w:fldCharType="end"/>
        </w:r>
      </w:hyperlink>
    </w:p>
    <w:p w14:paraId="063D8436" w14:textId="3B743FC9"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54" w:history="1">
        <w:r w:rsidR="006226A0" w:rsidRPr="006A69BD">
          <w:rPr>
            <w:rStyle w:val="Hyperlink"/>
          </w:rPr>
          <w:t>Unit 2: Project preparation</w:t>
        </w:r>
        <w:r w:rsidR="006226A0">
          <w:rPr>
            <w:webHidden/>
          </w:rPr>
          <w:tab/>
        </w:r>
        <w:r w:rsidR="006226A0">
          <w:rPr>
            <w:webHidden/>
          </w:rPr>
          <w:fldChar w:fldCharType="begin"/>
        </w:r>
        <w:r w:rsidR="006226A0">
          <w:rPr>
            <w:webHidden/>
          </w:rPr>
          <w:instrText xml:space="preserve"> PAGEREF _Toc211420854 \h </w:instrText>
        </w:r>
        <w:r w:rsidR="006226A0">
          <w:rPr>
            <w:webHidden/>
          </w:rPr>
        </w:r>
        <w:r w:rsidR="006226A0">
          <w:rPr>
            <w:webHidden/>
          </w:rPr>
          <w:fldChar w:fldCharType="separate"/>
        </w:r>
        <w:r w:rsidR="009B0EBE">
          <w:rPr>
            <w:webHidden/>
          </w:rPr>
          <w:t>4</w:t>
        </w:r>
        <w:r w:rsidR="006226A0">
          <w:rPr>
            <w:webHidden/>
          </w:rPr>
          <w:fldChar w:fldCharType="end"/>
        </w:r>
      </w:hyperlink>
    </w:p>
    <w:p w14:paraId="0105BCB3" w14:textId="0DA77EAE" w:rsidR="006226A0" w:rsidRDefault="007840A9">
      <w:pPr>
        <w:pStyle w:val="TOC1"/>
        <w:rPr>
          <w:rFonts w:asciiTheme="minorHAnsi" w:eastAsiaTheme="minorEastAsia" w:hAnsiTheme="minorHAnsi" w:cstheme="minorBidi"/>
          <w:b w:val="0"/>
          <w:bCs w:val="0"/>
          <w:kern w:val="2"/>
          <w:sz w:val="24"/>
          <w:lang w:eastAsia="en-GB"/>
          <w14:ligatures w14:val="standardContextual"/>
        </w:rPr>
      </w:pPr>
      <w:hyperlink w:anchor="_Toc211420855" w:history="1">
        <w:r w:rsidR="006226A0" w:rsidRPr="006A69BD">
          <w:rPr>
            <w:rStyle w:val="Hyperlink"/>
          </w:rPr>
          <w:t>VPC Standalone task preparation</w:t>
        </w:r>
        <w:r w:rsidR="006226A0">
          <w:rPr>
            <w:webHidden/>
          </w:rPr>
          <w:tab/>
        </w:r>
        <w:r w:rsidR="006226A0">
          <w:rPr>
            <w:webHidden/>
          </w:rPr>
          <w:fldChar w:fldCharType="begin"/>
        </w:r>
        <w:r w:rsidR="006226A0">
          <w:rPr>
            <w:webHidden/>
          </w:rPr>
          <w:instrText xml:space="preserve"> PAGEREF _Toc211420855 \h </w:instrText>
        </w:r>
        <w:r w:rsidR="006226A0">
          <w:rPr>
            <w:webHidden/>
          </w:rPr>
        </w:r>
        <w:r w:rsidR="006226A0">
          <w:rPr>
            <w:webHidden/>
          </w:rPr>
          <w:fldChar w:fldCharType="separate"/>
        </w:r>
        <w:r w:rsidR="009B0EBE">
          <w:rPr>
            <w:webHidden/>
          </w:rPr>
          <w:t>5</w:t>
        </w:r>
        <w:r w:rsidR="006226A0">
          <w:rPr>
            <w:webHidden/>
          </w:rPr>
          <w:fldChar w:fldCharType="end"/>
        </w:r>
      </w:hyperlink>
    </w:p>
    <w:p w14:paraId="5424D187" w14:textId="1955751B"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56" w:history="1">
        <w:r w:rsidR="006226A0" w:rsidRPr="006A69BD">
          <w:rPr>
            <w:rStyle w:val="Hyperlink"/>
          </w:rPr>
          <w:t>VPC Unit 2 Literacy</w:t>
        </w:r>
        <w:r w:rsidR="006226A0">
          <w:rPr>
            <w:webHidden/>
          </w:rPr>
          <w:tab/>
        </w:r>
        <w:r w:rsidR="006226A0">
          <w:rPr>
            <w:webHidden/>
          </w:rPr>
          <w:fldChar w:fldCharType="begin"/>
        </w:r>
        <w:r w:rsidR="006226A0">
          <w:rPr>
            <w:webHidden/>
          </w:rPr>
          <w:instrText xml:space="preserve"> PAGEREF _Toc211420856 \h </w:instrText>
        </w:r>
        <w:r w:rsidR="006226A0">
          <w:rPr>
            <w:webHidden/>
          </w:rPr>
        </w:r>
        <w:r w:rsidR="006226A0">
          <w:rPr>
            <w:webHidden/>
          </w:rPr>
          <w:fldChar w:fldCharType="separate"/>
        </w:r>
        <w:r w:rsidR="009B0EBE">
          <w:rPr>
            <w:webHidden/>
          </w:rPr>
          <w:t>5</w:t>
        </w:r>
        <w:r w:rsidR="006226A0">
          <w:rPr>
            <w:webHidden/>
          </w:rPr>
          <w:fldChar w:fldCharType="end"/>
        </w:r>
      </w:hyperlink>
    </w:p>
    <w:p w14:paraId="23871238" w14:textId="252AA3D0" w:rsidR="006226A0" w:rsidRDefault="007840A9">
      <w:pPr>
        <w:pStyle w:val="TOC3"/>
        <w:rPr>
          <w:rFonts w:eastAsiaTheme="minorEastAsia"/>
          <w:kern w:val="2"/>
          <w:sz w:val="24"/>
          <w:szCs w:val="24"/>
          <w:lang w:val="en-AU" w:eastAsia="en-GB"/>
          <w14:ligatures w14:val="standardContextual"/>
        </w:rPr>
      </w:pPr>
      <w:hyperlink w:anchor="_Toc211420857" w:history="1">
        <w:r w:rsidR="006226A0" w:rsidRPr="006A69BD">
          <w:rPr>
            <w:rStyle w:val="Hyperlink"/>
          </w:rPr>
          <w:t>Understanding issues and voices</w:t>
        </w:r>
        <w:r w:rsidR="006226A0">
          <w:rPr>
            <w:webHidden/>
          </w:rPr>
          <w:tab/>
        </w:r>
        <w:r w:rsidR="006226A0">
          <w:rPr>
            <w:webHidden/>
          </w:rPr>
          <w:fldChar w:fldCharType="begin"/>
        </w:r>
        <w:r w:rsidR="006226A0">
          <w:rPr>
            <w:webHidden/>
          </w:rPr>
          <w:instrText xml:space="preserve"> PAGEREF _Toc211420857 \h </w:instrText>
        </w:r>
        <w:r w:rsidR="006226A0">
          <w:rPr>
            <w:webHidden/>
          </w:rPr>
        </w:r>
        <w:r w:rsidR="006226A0">
          <w:rPr>
            <w:webHidden/>
          </w:rPr>
          <w:fldChar w:fldCharType="separate"/>
        </w:r>
        <w:r w:rsidR="009B0EBE">
          <w:rPr>
            <w:webHidden/>
          </w:rPr>
          <w:t>5</w:t>
        </w:r>
        <w:r w:rsidR="006226A0">
          <w:rPr>
            <w:webHidden/>
          </w:rPr>
          <w:fldChar w:fldCharType="end"/>
        </w:r>
      </w:hyperlink>
    </w:p>
    <w:p w14:paraId="0FD2BC0C" w14:textId="06EFECDC"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58" w:history="1">
        <w:r w:rsidR="006226A0" w:rsidRPr="006A69BD">
          <w:rPr>
            <w:rStyle w:val="Hyperlink"/>
          </w:rPr>
          <w:t>VPC Unit 2 Numeracy</w:t>
        </w:r>
        <w:r w:rsidR="006226A0">
          <w:rPr>
            <w:webHidden/>
          </w:rPr>
          <w:tab/>
        </w:r>
        <w:r w:rsidR="006226A0">
          <w:rPr>
            <w:webHidden/>
          </w:rPr>
          <w:fldChar w:fldCharType="begin"/>
        </w:r>
        <w:r w:rsidR="006226A0">
          <w:rPr>
            <w:webHidden/>
          </w:rPr>
          <w:instrText xml:space="preserve"> PAGEREF _Toc211420858 \h </w:instrText>
        </w:r>
        <w:r w:rsidR="006226A0">
          <w:rPr>
            <w:webHidden/>
          </w:rPr>
        </w:r>
        <w:r w:rsidR="006226A0">
          <w:rPr>
            <w:webHidden/>
          </w:rPr>
          <w:fldChar w:fldCharType="separate"/>
        </w:r>
        <w:r w:rsidR="009B0EBE">
          <w:rPr>
            <w:webHidden/>
          </w:rPr>
          <w:t>5</w:t>
        </w:r>
        <w:r w:rsidR="006226A0">
          <w:rPr>
            <w:webHidden/>
          </w:rPr>
          <w:fldChar w:fldCharType="end"/>
        </w:r>
      </w:hyperlink>
    </w:p>
    <w:p w14:paraId="2284D9B3" w14:textId="517790FF"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59" w:history="1">
        <w:r w:rsidR="006226A0" w:rsidRPr="006A69BD">
          <w:rPr>
            <w:rStyle w:val="Hyperlink"/>
          </w:rPr>
          <w:t>VPC Unit 2 Personal Development Skills</w:t>
        </w:r>
        <w:r w:rsidR="006226A0">
          <w:rPr>
            <w:webHidden/>
          </w:rPr>
          <w:tab/>
        </w:r>
        <w:r w:rsidR="006226A0">
          <w:rPr>
            <w:webHidden/>
          </w:rPr>
          <w:fldChar w:fldCharType="begin"/>
        </w:r>
        <w:r w:rsidR="006226A0">
          <w:rPr>
            <w:webHidden/>
          </w:rPr>
          <w:instrText xml:space="preserve"> PAGEREF _Toc211420859 \h </w:instrText>
        </w:r>
        <w:r w:rsidR="006226A0">
          <w:rPr>
            <w:webHidden/>
          </w:rPr>
        </w:r>
        <w:r w:rsidR="006226A0">
          <w:rPr>
            <w:webHidden/>
          </w:rPr>
          <w:fldChar w:fldCharType="separate"/>
        </w:r>
        <w:r w:rsidR="009B0EBE">
          <w:rPr>
            <w:webHidden/>
          </w:rPr>
          <w:t>6</w:t>
        </w:r>
        <w:r w:rsidR="006226A0">
          <w:rPr>
            <w:webHidden/>
          </w:rPr>
          <w:fldChar w:fldCharType="end"/>
        </w:r>
      </w:hyperlink>
    </w:p>
    <w:p w14:paraId="5DA06A7D" w14:textId="23B67C9F"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60" w:history="1">
        <w:r w:rsidR="006226A0" w:rsidRPr="006A69BD">
          <w:rPr>
            <w:rStyle w:val="Hyperlink"/>
          </w:rPr>
          <w:t>VPC Unit 2 Work Related Skills</w:t>
        </w:r>
        <w:r w:rsidR="006226A0">
          <w:rPr>
            <w:webHidden/>
          </w:rPr>
          <w:tab/>
        </w:r>
        <w:r w:rsidR="006226A0">
          <w:rPr>
            <w:webHidden/>
          </w:rPr>
          <w:fldChar w:fldCharType="begin"/>
        </w:r>
        <w:r w:rsidR="006226A0">
          <w:rPr>
            <w:webHidden/>
          </w:rPr>
          <w:instrText xml:space="preserve"> PAGEREF _Toc211420860 \h </w:instrText>
        </w:r>
        <w:r w:rsidR="006226A0">
          <w:rPr>
            <w:webHidden/>
          </w:rPr>
        </w:r>
        <w:r w:rsidR="006226A0">
          <w:rPr>
            <w:webHidden/>
          </w:rPr>
          <w:fldChar w:fldCharType="separate"/>
        </w:r>
        <w:r w:rsidR="009B0EBE">
          <w:rPr>
            <w:webHidden/>
          </w:rPr>
          <w:t>6</w:t>
        </w:r>
        <w:r w:rsidR="006226A0">
          <w:rPr>
            <w:webHidden/>
          </w:rPr>
          <w:fldChar w:fldCharType="end"/>
        </w:r>
      </w:hyperlink>
    </w:p>
    <w:p w14:paraId="6E221BAB" w14:textId="3BFD19BA"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61" w:history="1">
        <w:r w:rsidR="006226A0" w:rsidRPr="006A69BD">
          <w:rPr>
            <w:rStyle w:val="Hyperlink"/>
          </w:rPr>
          <w:t>Assessment summary</w:t>
        </w:r>
        <w:r w:rsidR="006226A0">
          <w:rPr>
            <w:webHidden/>
          </w:rPr>
          <w:tab/>
        </w:r>
        <w:r w:rsidR="006226A0">
          <w:rPr>
            <w:webHidden/>
          </w:rPr>
          <w:fldChar w:fldCharType="begin"/>
        </w:r>
        <w:r w:rsidR="006226A0">
          <w:rPr>
            <w:webHidden/>
          </w:rPr>
          <w:instrText xml:space="preserve"> PAGEREF _Toc211420861 \h </w:instrText>
        </w:r>
        <w:r w:rsidR="006226A0">
          <w:rPr>
            <w:webHidden/>
          </w:rPr>
        </w:r>
        <w:r w:rsidR="006226A0">
          <w:rPr>
            <w:webHidden/>
          </w:rPr>
          <w:fldChar w:fldCharType="separate"/>
        </w:r>
        <w:r w:rsidR="009B0EBE">
          <w:rPr>
            <w:webHidden/>
          </w:rPr>
          <w:t>7</w:t>
        </w:r>
        <w:r w:rsidR="006226A0">
          <w:rPr>
            <w:webHidden/>
          </w:rPr>
          <w:fldChar w:fldCharType="end"/>
        </w:r>
      </w:hyperlink>
    </w:p>
    <w:p w14:paraId="2D8C5C4B" w14:textId="45D8C1F5" w:rsidR="006226A0" w:rsidRDefault="007840A9">
      <w:pPr>
        <w:pStyle w:val="TOC3"/>
        <w:rPr>
          <w:rFonts w:eastAsiaTheme="minorEastAsia"/>
          <w:kern w:val="2"/>
          <w:sz w:val="24"/>
          <w:szCs w:val="24"/>
          <w:lang w:val="en-AU" w:eastAsia="en-GB"/>
          <w14:ligatures w14:val="standardContextual"/>
        </w:rPr>
      </w:pPr>
      <w:hyperlink w:anchor="_Toc211420862" w:history="1">
        <w:r w:rsidR="006226A0" w:rsidRPr="006A69BD">
          <w:rPr>
            <w:rStyle w:val="Hyperlink"/>
          </w:rPr>
          <w:t>Overview</w:t>
        </w:r>
        <w:r w:rsidR="006226A0">
          <w:rPr>
            <w:webHidden/>
          </w:rPr>
          <w:tab/>
        </w:r>
        <w:r w:rsidR="006226A0">
          <w:rPr>
            <w:webHidden/>
          </w:rPr>
          <w:fldChar w:fldCharType="begin"/>
        </w:r>
        <w:r w:rsidR="006226A0">
          <w:rPr>
            <w:webHidden/>
          </w:rPr>
          <w:instrText xml:space="preserve"> PAGEREF _Toc211420862 \h </w:instrText>
        </w:r>
        <w:r w:rsidR="006226A0">
          <w:rPr>
            <w:webHidden/>
          </w:rPr>
        </w:r>
        <w:r w:rsidR="006226A0">
          <w:rPr>
            <w:webHidden/>
          </w:rPr>
          <w:fldChar w:fldCharType="separate"/>
        </w:r>
        <w:r w:rsidR="009B0EBE">
          <w:rPr>
            <w:webHidden/>
          </w:rPr>
          <w:t>7</w:t>
        </w:r>
        <w:r w:rsidR="006226A0">
          <w:rPr>
            <w:webHidden/>
          </w:rPr>
          <w:fldChar w:fldCharType="end"/>
        </w:r>
      </w:hyperlink>
    </w:p>
    <w:p w14:paraId="7CBD75BF" w14:textId="4C1519D5" w:rsidR="006226A0" w:rsidRDefault="007840A9">
      <w:pPr>
        <w:pStyle w:val="TOC3"/>
        <w:rPr>
          <w:rFonts w:eastAsiaTheme="minorEastAsia"/>
          <w:kern w:val="2"/>
          <w:sz w:val="24"/>
          <w:szCs w:val="24"/>
          <w:lang w:val="en-AU" w:eastAsia="en-GB"/>
          <w14:ligatures w14:val="standardContextual"/>
        </w:rPr>
      </w:pPr>
      <w:hyperlink w:anchor="_Toc211420863" w:history="1">
        <w:r w:rsidR="006226A0" w:rsidRPr="006A69BD">
          <w:rPr>
            <w:rStyle w:val="Hyperlink"/>
          </w:rPr>
          <w:t>Study specific</w:t>
        </w:r>
        <w:r w:rsidR="006226A0">
          <w:rPr>
            <w:webHidden/>
          </w:rPr>
          <w:tab/>
        </w:r>
        <w:r w:rsidR="006226A0">
          <w:rPr>
            <w:webHidden/>
          </w:rPr>
          <w:fldChar w:fldCharType="begin"/>
        </w:r>
        <w:r w:rsidR="006226A0">
          <w:rPr>
            <w:webHidden/>
          </w:rPr>
          <w:instrText xml:space="preserve"> PAGEREF _Toc211420863 \h </w:instrText>
        </w:r>
        <w:r w:rsidR="006226A0">
          <w:rPr>
            <w:webHidden/>
          </w:rPr>
        </w:r>
        <w:r w:rsidR="006226A0">
          <w:rPr>
            <w:webHidden/>
          </w:rPr>
          <w:fldChar w:fldCharType="separate"/>
        </w:r>
        <w:r w:rsidR="009B0EBE">
          <w:rPr>
            <w:webHidden/>
          </w:rPr>
          <w:t>8</w:t>
        </w:r>
        <w:r w:rsidR="006226A0">
          <w:rPr>
            <w:webHidden/>
          </w:rPr>
          <w:fldChar w:fldCharType="end"/>
        </w:r>
      </w:hyperlink>
    </w:p>
    <w:p w14:paraId="0B5B0BB0" w14:textId="14B12C10" w:rsidR="006226A0" w:rsidRDefault="007840A9">
      <w:pPr>
        <w:pStyle w:val="TOC1"/>
        <w:rPr>
          <w:rFonts w:asciiTheme="minorHAnsi" w:eastAsiaTheme="minorEastAsia" w:hAnsiTheme="minorHAnsi" w:cstheme="minorBidi"/>
          <w:b w:val="0"/>
          <w:bCs w:val="0"/>
          <w:kern w:val="2"/>
          <w:sz w:val="24"/>
          <w:lang w:eastAsia="en-GB"/>
          <w14:ligatures w14:val="standardContextual"/>
        </w:rPr>
      </w:pPr>
      <w:hyperlink w:anchor="_Toc211420864" w:history="1">
        <w:r w:rsidR="006226A0" w:rsidRPr="006A69BD">
          <w:rPr>
            <w:rStyle w:val="Hyperlink"/>
          </w:rPr>
          <w:t>Assessment tools tracker</w:t>
        </w:r>
        <w:r w:rsidR="006226A0">
          <w:rPr>
            <w:webHidden/>
          </w:rPr>
          <w:tab/>
        </w:r>
        <w:r w:rsidR="006226A0">
          <w:rPr>
            <w:webHidden/>
          </w:rPr>
          <w:fldChar w:fldCharType="begin"/>
        </w:r>
        <w:r w:rsidR="006226A0">
          <w:rPr>
            <w:webHidden/>
          </w:rPr>
          <w:instrText xml:space="preserve"> PAGEREF _Toc211420864 \h </w:instrText>
        </w:r>
        <w:r w:rsidR="006226A0">
          <w:rPr>
            <w:webHidden/>
          </w:rPr>
        </w:r>
        <w:r w:rsidR="006226A0">
          <w:rPr>
            <w:webHidden/>
          </w:rPr>
          <w:fldChar w:fldCharType="separate"/>
        </w:r>
        <w:r w:rsidR="009B0EBE">
          <w:rPr>
            <w:webHidden/>
          </w:rPr>
          <w:t>9</w:t>
        </w:r>
        <w:r w:rsidR="006226A0">
          <w:rPr>
            <w:webHidden/>
          </w:rPr>
          <w:fldChar w:fldCharType="end"/>
        </w:r>
      </w:hyperlink>
    </w:p>
    <w:p w14:paraId="3EDC169C" w14:textId="045BA3F3"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65" w:history="1">
        <w:r w:rsidR="006226A0" w:rsidRPr="006A69BD">
          <w:rPr>
            <w:rStyle w:val="Hyperlink"/>
          </w:rPr>
          <w:t>Literacy</w:t>
        </w:r>
        <w:r w:rsidR="006226A0">
          <w:rPr>
            <w:webHidden/>
          </w:rPr>
          <w:tab/>
        </w:r>
        <w:r w:rsidR="006226A0">
          <w:rPr>
            <w:webHidden/>
          </w:rPr>
          <w:fldChar w:fldCharType="begin"/>
        </w:r>
        <w:r w:rsidR="006226A0">
          <w:rPr>
            <w:webHidden/>
          </w:rPr>
          <w:instrText xml:space="preserve"> PAGEREF _Toc211420865 \h </w:instrText>
        </w:r>
        <w:r w:rsidR="006226A0">
          <w:rPr>
            <w:webHidden/>
          </w:rPr>
        </w:r>
        <w:r w:rsidR="006226A0">
          <w:rPr>
            <w:webHidden/>
          </w:rPr>
          <w:fldChar w:fldCharType="separate"/>
        </w:r>
        <w:r w:rsidR="009B0EBE">
          <w:rPr>
            <w:webHidden/>
          </w:rPr>
          <w:t>9</w:t>
        </w:r>
        <w:r w:rsidR="006226A0">
          <w:rPr>
            <w:webHidden/>
          </w:rPr>
          <w:fldChar w:fldCharType="end"/>
        </w:r>
      </w:hyperlink>
    </w:p>
    <w:p w14:paraId="1C5C36F1" w14:textId="49F0D721"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66" w:history="1">
        <w:r w:rsidR="006226A0" w:rsidRPr="006A69BD">
          <w:rPr>
            <w:rStyle w:val="Hyperlink"/>
          </w:rPr>
          <w:t>Numeracy</w:t>
        </w:r>
        <w:r w:rsidR="006226A0">
          <w:rPr>
            <w:webHidden/>
          </w:rPr>
          <w:tab/>
        </w:r>
        <w:r w:rsidR="006226A0">
          <w:rPr>
            <w:webHidden/>
          </w:rPr>
          <w:fldChar w:fldCharType="begin"/>
        </w:r>
        <w:r w:rsidR="006226A0">
          <w:rPr>
            <w:webHidden/>
          </w:rPr>
          <w:instrText xml:space="preserve"> PAGEREF _Toc211420866 \h </w:instrText>
        </w:r>
        <w:r w:rsidR="006226A0">
          <w:rPr>
            <w:webHidden/>
          </w:rPr>
        </w:r>
        <w:r w:rsidR="006226A0">
          <w:rPr>
            <w:webHidden/>
          </w:rPr>
          <w:fldChar w:fldCharType="separate"/>
        </w:r>
        <w:r w:rsidR="009B0EBE">
          <w:rPr>
            <w:webHidden/>
          </w:rPr>
          <w:t>10</w:t>
        </w:r>
        <w:r w:rsidR="006226A0">
          <w:rPr>
            <w:webHidden/>
          </w:rPr>
          <w:fldChar w:fldCharType="end"/>
        </w:r>
      </w:hyperlink>
    </w:p>
    <w:p w14:paraId="18B46DFB" w14:textId="21A44173"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67" w:history="1">
        <w:r w:rsidR="006226A0" w:rsidRPr="006A69BD">
          <w:rPr>
            <w:rStyle w:val="Hyperlink"/>
          </w:rPr>
          <w:t>Personal Development Skills (PDS)</w:t>
        </w:r>
        <w:r w:rsidR="006226A0">
          <w:rPr>
            <w:webHidden/>
          </w:rPr>
          <w:tab/>
        </w:r>
        <w:r w:rsidR="006226A0">
          <w:rPr>
            <w:webHidden/>
          </w:rPr>
          <w:fldChar w:fldCharType="begin"/>
        </w:r>
        <w:r w:rsidR="006226A0">
          <w:rPr>
            <w:webHidden/>
          </w:rPr>
          <w:instrText xml:space="preserve"> PAGEREF _Toc211420867 \h </w:instrText>
        </w:r>
        <w:r w:rsidR="006226A0">
          <w:rPr>
            <w:webHidden/>
          </w:rPr>
        </w:r>
        <w:r w:rsidR="006226A0">
          <w:rPr>
            <w:webHidden/>
          </w:rPr>
          <w:fldChar w:fldCharType="separate"/>
        </w:r>
        <w:r w:rsidR="009B0EBE">
          <w:rPr>
            <w:webHidden/>
          </w:rPr>
          <w:t>12</w:t>
        </w:r>
        <w:r w:rsidR="006226A0">
          <w:rPr>
            <w:webHidden/>
          </w:rPr>
          <w:fldChar w:fldCharType="end"/>
        </w:r>
      </w:hyperlink>
    </w:p>
    <w:p w14:paraId="5CEBF306" w14:textId="27C8C831" w:rsidR="006226A0" w:rsidRDefault="007840A9">
      <w:pPr>
        <w:pStyle w:val="TOC2"/>
        <w:rPr>
          <w:rFonts w:asciiTheme="minorHAnsi" w:eastAsiaTheme="minorEastAsia" w:hAnsiTheme="minorHAnsi" w:cstheme="minorBidi"/>
          <w:kern w:val="2"/>
          <w:sz w:val="24"/>
          <w:lang w:eastAsia="en-GB"/>
          <w14:ligatures w14:val="standardContextual"/>
        </w:rPr>
      </w:pPr>
      <w:hyperlink w:anchor="_Toc211420868" w:history="1">
        <w:r w:rsidR="006226A0" w:rsidRPr="006A69BD">
          <w:rPr>
            <w:rStyle w:val="Hyperlink"/>
          </w:rPr>
          <w:t>Work Related Skills (WRS)</w:t>
        </w:r>
        <w:r w:rsidR="006226A0">
          <w:rPr>
            <w:webHidden/>
          </w:rPr>
          <w:tab/>
        </w:r>
        <w:r w:rsidR="006226A0">
          <w:rPr>
            <w:webHidden/>
          </w:rPr>
          <w:fldChar w:fldCharType="begin"/>
        </w:r>
        <w:r w:rsidR="006226A0">
          <w:rPr>
            <w:webHidden/>
          </w:rPr>
          <w:instrText xml:space="preserve"> PAGEREF _Toc211420868 \h </w:instrText>
        </w:r>
        <w:r w:rsidR="006226A0">
          <w:rPr>
            <w:webHidden/>
          </w:rPr>
        </w:r>
        <w:r w:rsidR="006226A0">
          <w:rPr>
            <w:webHidden/>
          </w:rPr>
          <w:fldChar w:fldCharType="separate"/>
        </w:r>
        <w:r w:rsidR="009B0EBE">
          <w:rPr>
            <w:webHidden/>
          </w:rPr>
          <w:t>13</w:t>
        </w:r>
        <w:r w:rsidR="006226A0">
          <w:rPr>
            <w:webHidden/>
          </w:rPr>
          <w:fldChar w:fldCharType="end"/>
        </w:r>
      </w:hyperlink>
    </w:p>
    <w:p w14:paraId="144C89CF" w14:textId="62D719E6" w:rsidR="00DB1C96" w:rsidRPr="000F5CEC" w:rsidRDefault="00D86551" w:rsidP="00D86551">
      <w:r>
        <w:rPr>
          <w:rFonts w:ascii="Arial" w:eastAsia="Times New Roman" w:hAnsi="Arial" w:cs="Arial"/>
          <w:b/>
          <w:bCs/>
          <w:noProof/>
          <w:sz w:val="24"/>
          <w:szCs w:val="24"/>
          <w:lang w:val="en-AU" w:eastAsia="en-AU"/>
        </w:rPr>
        <w:fldChar w:fldCharType="end"/>
      </w:r>
    </w:p>
    <w:p w14:paraId="70F81AC2" w14:textId="78BE5F8C" w:rsidR="00365D51" w:rsidRDefault="007840A9" w:rsidP="007840A9">
      <w:pPr>
        <w:tabs>
          <w:tab w:val="left" w:pos="3997"/>
        </w:tabs>
        <w:rPr>
          <w:lang w:val="en-AU" w:eastAsia="en-AU"/>
        </w:rPr>
      </w:pPr>
      <w:r>
        <w:rPr>
          <w:lang w:val="en-AU" w:eastAsia="en-AU"/>
        </w:rPr>
        <w:tab/>
      </w:r>
    </w:p>
    <w:p w14:paraId="574F9414" w14:textId="79276E46" w:rsidR="007840A9" w:rsidRPr="007840A9" w:rsidRDefault="007840A9" w:rsidP="007840A9">
      <w:pPr>
        <w:tabs>
          <w:tab w:val="left" w:pos="3997"/>
        </w:tabs>
        <w:rPr>
          <w:lang w:val="en-AU" w:eastAsia="en-AU"/>
        </w:rPr>
        <w:sectPr w:rsidR="007840A9" w:rsidRPr="007840A9" w:rsidSect="0091624E">
          <w:headerReference w:type="first" r:id="rId20"/>
          <w:footerReference w:type="first" r:id="rId21"/>
          <w:type w:val="oddPage"/>
          <w:pgSz w:w="11907" w:h="16840" w:code="9"/>
          <w:pgMar w:top="1644" w:right="1134" w:bottom="238" w:left="1134" w:header="709" w:footer="567" w:gutter="0"/>
          <w:pgNumType w:fmt="lowerRoman" w:start="1"/>
          <w:cols w:space="708"/>
          <w:titlePg/>
          <w:docGrid w:linePitch="360"/>
        </w:sectPr>
      </w:pPr>
      <w:r>
        <w:rPr>
          <w:lang w:val="en-AU" w:eastAsia="en-AU"/>
        </w:rPr>
        <w:tab/>
      </w:r>
    </w:p>
    <w:p w14:paraId="53F5B73B" w14:textId="61B3C180" w:rsidR="00E03B65" w:rsidRPr="00B13D06" w:rsidRDefault="00E03B65" w:rsidP="00F8253A">
      <w:pPr>
        <w:pStyle w:val="Heading1"/>
      </w:pPr>
      <w:bookmarkStart w:id="4" w:name="_Toc172905285"/>
      <w:bookmarkStart w:id="5" w:name="_Toc173149436"/>
      <w:bookmarkStart w:id="6" w:name="_Toc194664934"/>
      <w:bookmarkStart w:id="7" w:name="_Toc209534698"/>
      <w:bookmarkStart w:id="8" w:name="_Toc211331736"/>
      <w:bookmarkStart w:id="9" w:name="_Toc211420848"/>
      <w:r w:rsidRPr="00141D6E">
        <w:t>Using this resource</w:t>
      </w:r>
      <w:bookmarkEnd w:id="4"/>
      <w:bookmarkEnd w:id="5"/>
      <w:bookmarkEnd w:id="6"/>
      <w:bookmarkEnd w:id="7"/>
      <w:bookmarkEnd w:id="8"/>
      <w:bookmarkEnd w:id="9"/>
    </w:p>
    <w:p w14:paraId="0768C98E" w14:textId="783D4BE7" w:rsidR="00E03B65" w:rsidRPr="00F8253A" w:rsidRDefault="00E03B65" w:rsidP="00F8253A">
      <w:pPr>
        <w:pStyle w:val="BodyText"/>
        <w:numPr>
          <w:ilvl w:val="0"/>
          <w:numId w:val="20"/>
        </w:numPr>
        <w:ind w:left="426" w:hanging="426"/>
        <w:rPr>
          <w:rStyle w:val="LineNumber"/>
        </w:rPr>
      </w:pPr>
      <w:bookmarkStart w:id="10" w:name="_Hlk210828505"/>
      <w:r w:rsidRPr="00F8253A">
        <w:rPr>
          <w:rStyle w:val="LineNumber"/>
        </w:rPr>
        <w:t>This curriculum resource is an example and shows one way a school could deliver the Victorian Pathways Certificate (VPC) and VCE Vocational Major (VCE VM) through an integrated approach to teaching and learning.</w:t>
      </w:r>
      <w:bookmarkEnd w:id="10"/>
    </w:p>
    <w:p w14:paraId="24998B67" w14:textId="0D23B303" w:rsidR="00E03B65" w:rsidRPr="00F8253A" w:rsidRDefault="00E03B65" w:rsidP="00F8253A">
      <w:pPr>
        <w:pStyle w:val="BodyList"/>
        <w:rPr>
          <w:rStyle w:val="LineNumber"/>
        </w:rPr>
      </w:pPr>
      <w:r w:rsidRPr="00F8253A">
        <w:rPr>
          <w:rStyle w:val="LineNumber"/>
        </w:rPr>
        <w:t xml:space="preserve">You will need to make changes to the curriculum resource to best suit your cohort’s needs and abilities by adding or </w:t>
      </w:r>
      <w:r w:rsidRPr="00F8253A">
        <w:rPr>
          <w:rStyle w:val="LineNumber"/>
          <w:rFonts w:asciiTheme="majorHAnsi" w:hAnsiTheme="majorHAnsi"/>
          <w:sz w:val="20"/>
        </w:rPr>
        <w:t>removing</w:t>
      </w:r>
      <w:r w:rsidRPr="00F8253A">
        <w:rPr>
          <w:rStyle w:val="LineNumber"/>
        </w:rPr>
        <w:t xml:space="preserve"> scaffolds, and to tailor resources to your school's context. When modifying this curriculum resource, please review the relevant VCAA VPC curriculum design and check that the relevant modules, learning goals, applications and assessment requirements are still being addressed.</w:t>
      </w:r>
    </w:p>
    <w:p w14:paraId="71AE7CAF" w14:textId="31E8215C" w:rsidR="00E03B65" w:rsidRPr="00F8253A" w:rsidRDefault="00E03B65" w:rsidP="00F8253A">
      <w:pPr>
        <w:pStyle w:val="BodyList"/>
        <w:rPr>
          <w:rStyle w:val="LineNumber"/>
        </w:rPr>
      </w:pPr>
      <w:r w:rsidRPr="00F8253A">
        <w:rPr>
          <w:rStyle w:val="LineNumber"/>
        </w:rPr>
        <w:t>This document is a companion to the suite of curriculum support materials for VPC Unit 2: Uniting Communities. Read over the ‘Advice for teacher delivery and assessment summary’ in detail before delivery. Applied learning requires proactive planning and preparation prior to delivery. The curriculum resource does not function like a traditional text or workbook. Pre-work and modifications are required to use this curriculum resource effectively.</w:t>
      </w:r>
    </w:p>
    <w:p w14:paraId="6118844C" w14:textId="2E49A2A8" w:rsidR="00E03B65" w:rsidRPr="00F8253A" w:rsidRDefault="00E03B65" w:rsidP="00F8253A">
      <w:pPr>
        <w:pStyle w:val="BodyList"/>
        <w:rPr>
          <w:rStyle w:val="LineNumber"/>
        </w:rPr>
      </w:pPr>
      <w:r w:rsidRPr="00F8253A">
        <w:rPr>
          <w:rStyle w:val="LineNumber"/>
        </w:rPr>
        <w:t>Unit preparation checklists in the ‘Advice for teacher delivery and assessment summary’ highlight key actions to be completed by the teacher prior to the overall unit delivery. It is essential for teachers to review and use the unit checklists prior to implementing or using this curriculum resource.</w:t>
      </w:r>
    </w:p>
    <w:p w14:paraId="628A8273" w14:textId="6D2C2799" w:rsidR="00E03B65" w:rsidRPr="00F8253A" w:rsidRDefault="00E03B65" w:rsidP="00F8253A">
      <w:pPr>
        <w:pStyle w:val="BodyList"/>
        <w:rPr>
          <w:rStyle w:val="LineNumber"/>
        </w:rPr>
      </w:pPr>
      <w:r w:rsidRPr="00F8253A">
        <w:rPr>
          <w:rStyle w:val="LineNumber"/>
        </w:rPr>
        <w:t>This curriculum resource is designed to support your teaching and does not replace you as the teacher. How you deliver the resource and run applied learning activities to support your program is a teacher and school-based decision. Explicit instruction, teacher support and monitoring of student progress is still required.</w:t>
      </w:r>
    </w:p>
    <w:p w14:paraId="0DA4B2A6" w14:textId="47809B8F" w:rsidR="00E03B65" w:rsidRPr="00F8253A" w:rsidRDefault="00E03B65" w:rsidP="00F8253A">
      <w:pPr>
        <w:pStyle w:val="BodyList"/>
        <w:rPr>
          <w:rStyle w:val="LineNumber"/>
        </w:rPr>
      </w:pPr>
      <w:r w:rsidRPr="00F8253A">
        <w:rPr>
          <w:rStyle w:val="LineNumber"/>
        </w:rPr>
        <w:t>In accordance with the Pillars of Applied Learning (POAL) all assessment tasks are flexible and open to negotiation. To support individual students to successfully achieve learning goals, modification in collaboration is encouraged.</w:t>
      </w:r>
    </w:p>
    <w:p w14:paraId="3D12C7AD" w14:textId="685ACB12" w:rsidR="00F8253A" w:rsidRDefault="00E03B65" w:rsidP="00F8253A">
      <w:pPr>
        <w:pStyle w:val="BodyList"/>
        <w:rPr>
          <w:rStyle w:val="LineNumber"/>
        </w:rPr>
      </w:pPr>
      <w:bookmarkStart w:id="11" w:name="_Hlk210828517"/>
      <w:r w:rsidRPr="00F8253A">
        <w:rPr>
          <w:rStyle w:val="LineNumber"/>
        </w:rPr>
        <w:t xml:space="preserve">This curriculum resource includes links to third party materials as examples for teacher reference only. It is not mandatory to use any of these materials or </w:t>
      </w:r>
      <w:proofErr w:type="gramStart"/>
      <w:r w:rsidRPr="00F8253A">
        <w:rPr>
          <w:rStyle w:val="LineNumber"/>
        </w:rPr>
        <w:t>third party</w:t>
      </w:r>
      <w:proofErr w:type="gramEnd"/>
      <w:r w:rsidRPr="00F8253A">
        <w:rPr>
          <w:rStyle w:val="LineNumber"/>
        </w:rPr>
        <w:t xml:space="preserve"> services.  Inclusion of links to these materials does not constitute VCAA endorsement of the views or content contained in or linked from these sites. Teachers are advised to use their own judgement in determining what is appropriate for their students and school community. Teachers should ensure that any information or activity complies with their school or organisation’s policies.</w:t>
      </w:r>
      <w:bookmarkEnd w:id="11"/>
    </w:p>
    <w:p w14:paraId="7E2D52F1" w14:textId="77777777" w:rsidR="00F8253A" w:rsidRPr="00D1770A" w:rsidRDefault="00F8253A" w:rsidP="00D1770A">
      <w:pPr>
        <w:pStyle w:val="BodyText"/>
        <w:rPr>
          <w:rStyle w:val="LineNumber"/>
        </w:rPr>
      </w:pPr>
      <w:r w:rsidRPr="00D1770A">
        <w:rPr>
          <w:rStyle w:val="LineNumber"/>
        </w:rPr>
        <w:br w:type="page"/>
      </w:r>
    </w:p>
    <w:p w14:paraId="03E597A1" w14:textId="5CE2D343" w:rsidR="00E03B65" w:rsidRDefault="00E03B65" w:rsidP="00F8253A">
      <w:pPr>
        <w:pStyle w:val="Heading1"/>
      </w:pPr>
      <w:bookmarkStart w:id="12" w:name="_Toc211331737"/>
      <w:bookmarkStart w:id="13" w:name="_Toc211420849"/>
      <w:r w:rsidRPr="00F8253A">
        <w:t>Student and teacher actions</w:t>
      </w:r>
      <w:bookmarkEnd w:id="12"/>
      <w:bookmarkEnd w:id="13"/>
    </w:p>
    <w:p w14:paraId="19F6B629" w14:textId="0ED3000B" w:rsidR="00E03B65" w:rsidRPr="0040502E" w:rsidRDefault="00E03B65" w:rsidP="00E03B65">
      <w:pPr>
        <w:rPr>
          <w:rFonts w:ascii="Arial" w:hAnsi="Arial" w:cs="Arial"/>
        </w:rPr>
      </w:pPr>
      <w:r w:rsidRPr="0040502E">
        <w:rPr>
          <w:rFonts w:ascii="Arial" w:hAnsi="Arial" w:cs="Arial"/>
        </w:rPr>
        <w:t>Within the student task activities, the following icons indicate these actions:</w:t>
      </w:r>
    </w:p>
    <w:tbl>
      <w:tblPr>
        <w:tblStyle w:val="TableGrid"/>
        <w:tblW w:w="0" w:type="auto"/>
        <w:tblLayout w:type="fixed"/>
        <w:tblLook w:val="06A0" w:firstRow="1" w:lastRow="0" w:firstColumn="1" w:lastColumn="0" w:noHBand="1" w:noVBand="1"/>
      </w:tblPr>
      <w:tblGrid>
        <w:gridCol w:w="988"/>
        <w:gridCol w:w="7787"/>
      </w:tblGrid>
      <w:tr w:rsidR="00E03B65" w14:paraId="58746AB1" w14:textId="77777777" w:rsidTr="00C751FF">
        <w:trPr>
          <w:trHeight w:val="624"/>
        </w:trPr>
        <w:tc>
          <w:tcPr>
            <w:tcW w:w="988" w:type="dxa"/>
            <w:vAlign w:val="center"/>
          </w:tcPr>
          <w:p w14:paraId="16E2B1E5" w14:textId="452AF613" w:rsidR="00801ABA" w:rsidRPr="0037122E" w:rsidRDefault="00452FCE" w:rsidP="00574888">
            <w:pPr>
              <w:spacing w:before="120"/>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1C2F16D0" wp14:editId="558AF038">
                  <wp:extent cx="286938" cy="252000"/>
                  <wp:effectExtent l="0" t="0" r="5715" b="2540"/>
                  <wp:docPr id="1773746247" name="Picture 8" descr="An icon showing a group of people in a room, indicating teacher awareness, advice and information. Should be deleted before providing to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746247" name="Picture 8" descr="An icon showing a group of people in a room, indicating teacher awareness, advice and information. Should be deleted before providing to students."/>
                          <pic:cNvPicPr/>
                        </pic:nvPicPr>
                        <pic:blipFill>
                          <a:blip r:embed="rId22"/>
                          <a:stretch>
                            <a:fillRect/>
                          </a:stretch>
                        </pic:blipFill>
                        <pic:spPr>
                          <a:xfrm>
                            <a:off x="0" y="0"/>
                            <a:ext cx="286938" cy="252000"/>
                          </a:xfrm>
                          <a:prstGeom prst="rect">
                            <a:avLst/>
                          </a:prstGeom>
                        </pic:spPr>
                      </pic:pic>
                    </a:graphicData>
                  </a:graphic>
                </wp:inline>
              </w:drawing>
            </w:r>
          </w:p>
        </w:tc>
        <w:tc>
          <w:tcPr>
            <w:tcW w:w="7787" w:type="dxa"/>
            <w:vAlign w:val="center"/>
          </w:tcPr>
          <w:p w14:paraId="11CF4AC7" w14:textId="77777777" w:rsidR="00E03B65" w:rsidRPr="00D7292F" w:rsidRDefault="00E03B65" w:rsidP="00974865">
            <w:pPr>
              <w:pStyle w:val="Tablecondensed"/>
            </w:pPr>
            <w:r w:rsidRPr="00D7292F">
              <w:t>For teacher awareness, advice and information. Should be deleted before providing to students.</w:t>
            </w:r>
          </w:p>
        </w:tc>
      </w:tr>
      <w:tr w:rsidR="00E03B65" w14:paraId="51CEE3BC" w14:textId="77777777" w:rsidTr="00574888">
        <w:trPr>
          <w:trHeight w:val="624"/>
        </w:trPr>
        <w:tc>
          <w:tcPr>
            <w:tcW w:w="988" w:type="dxa"/>
            <w:vAlign w:val="center"/>
          </w:tcPr>
          <w:p w14:paraId="4584625B" w14:textId="6A8B96E0" w:rsidR="00801ABA" w:rsidRPr="0037122E" w:rsidRDefault="00452FCE" w:rsidP="00574888">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08281221" wp14:editId="044C2E0B">
                  <wp:extent cx="239882" cy="252000"/>
                  <wp:effectExtent l="0" t="0" r="1905" b="2540"/>
                  <wp:docPr id="1124975019" name="Picture 9" descr="An icon showing a person at a laptop, indicating an item to be to be adapted or changed to suit the educational contex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4975019" name="Picture 9" descr="An icon showing a person at a laptop, indicating an item to be to be adapted or changed to suit the educational context."/>
                          <pic:cNvPicPr/>
                        </pic:nvPicPr>
                        <pic:blipFill>
                          <a:blip r:embed="rId23"/>
                          <a:stretch>
                            <a:fillRect/>
                          </a:stretch>
                        </pic:blipFill>
                        <pic:spPr>
                          <a:xfrm>
                            <a:off x="0" y="0"/>
                            <a:ext cx="239882" cy="252000"/>
                          </a:xfrm>
                          <a:prstGeom prst="rect">
                            <a:avLst/>
                          </a:prstGeom>
                        </pic:spPr>
                      </pic:pic>
                    </a:graphicData>
                  </a:graphic>
                </wp:inline>
              </w:drawing>
            </w:r>
          </w:p>
        </w:tc>
        <w:tc>
          <w:tcPr>
            <w:tcW w:w="7787" w:type="dxa"/>
            <w:vAlign w:val="center"/>
          </w:tcPr>
          <w:p w14:paraId="02BE18ED" w14:textId="77777777" w:rsidR="00E03B65" w:rsidRPr="00D7292F" w:rsidRDefault="00E03B65" w:rsidP="00974865">
            <w:pPr>
              <w:pStyle w:val="Tablecondensed"/>
            </w:pPr>
            <w:r w:rsidRPr="00D7292F">
              <w:t>To be adapted or changed to the relevant educational context.</w:t>
            </w:r>
          </w:p>
        </w:tc>
      </w:tr>
      <w:tr w:rsidR="00E03B65" w14:paraId="00309721" w14:textId="77777777" w:rsidTr="00C751FF">
        <w:trPr>
          <w:trHeight w:val="624"/>
        </w:trPr>
        <w:tc>
          <w:tcPr>
            <w:tcW w:w="988" w:type="dxa"/>
            <w:vAlign w:val="center"/>
          </w:tcPr>
          <w:p w14:paraId="6EE4B9BB" w14:textId="6CDFD13C" w:rsidR="00E03B65" w:rsidRPr="0037122E" w:rsidRDefault="00452FCE" w:rsidP="00574888">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616ACB74" wp14:editId="590C0744">
                  <wp:extent cx="245947" cy="252000"/>
                  <wp:effectExtent l="0" t="0" r="0" b="2540"/>
                  <wp:docPr id="2126183545" name="Picture 10" descr="An icon showing a person next to a globe, indicating that the teacher needs to hyperlink or add in their own documents or links to resources for their students to access the correct information from their own school-based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6183545" name="Picture 10" descr="An icon showing a person next to a globe, indicating that the teacher needs to hyperlink or add in their own documents or links to resources for their students to access the correct information from their own school-based documents."/>
                          <pic:cNvPicPr/>
                        </pic:nvPicPr>
                        <pic:blipFill>
                          <a:blip r:embed="rId24"/>
                          <a:stretch>
                            <a:fillRect/>
                          </a:stretch>
                        </pic:blipFill>
                        <pic:spPr>
                          <a:xfrm>
                            <a:off x="0" y="0"/>
                            <a:ext cx="245947" cy="252000"/>
                          </a:xfrm>
                          <a:prstGeom prst="rect">
                            <a:avLst/>
                          </a:prstGeom>
                        </pic:spPr>
                      </pic:pic>
                    </a:graphicData>
                  </a:graphic>
                </wp:inline>
              </w:drawing>
            </w:r>
          </w:p>
        </w:tc>
        <w:tc>
          <w:tcPr>
            <w:tcW w:w="7787" w:type="dxa"/>
            <w:vAlign w:val="center"/>
          </w:tcPr>
          <w:p w14:paraId="57B61AD7" w14:textId="77777777" w:rsidR="00E03B65" w:rsidRPr="00D7292F" w:rsidRDefault="00E03B65" w:rsidP="00974865">
            <w:pPr>
              <w:pStyle w:val="Tablecondensed"/>
            </w:pPr>
            <w:r w:rsidRPr="00D7292F">
              <w:t>The teacher needs to hyperlink or add in their own documents or links to resources for their students to access the correct information from their own school-based documents.</w:t>
            </w:r>
          </w:p>
        </w:tc>
      </w:tr>
      <w:tr w:rsidR="00E03B65" w14:paraId="66BA2719" w14:textId="77777777" w:rsidTr="00C751FF">
        <w:trPr>
          <w:trHeight w:val="624"/>
        </w:trPr>
        <w:tc>
          <w:tcPr>
            <w:tcW w:w="988" w:type="dxa"/>
            <w:vAlign w:val="center"/>
          </w:tcPr>
          <w:p w14:paraId="22FB21A0" w14:textId="45E41810" w:rsidR="00E03B65" w:rsidRPr="0037122E" w:rsidRDefault="00452FCE" w:rsidP="00574888">
            <w:pPr>
              <w:jc w:val="center"/>
              <w:rPr>
                <w:rFonts w:ascii="Arial Narrow" w:eastAsia="Arial" w:hAnsi="Arial Narrow" w:cs="Arial"/>
                <w:color w:val="000000" w:themeColor="text1"/>
              </w:rPr>
            </w:pPr>
            <w:r>
              <w:rPr>
                <w:rFonts w:ascii="Arial Narrow" w:eastAsia="Arial" w:hAnsi="Arial Narrow" w:cs="Arial"/>
                <w:noProof/>
                <w:color w:val="000000" w:themeColor="text1"/>
              </w:rPr>
              <w:drawing>
                <wp:inline distT="0" distB="0" distL="0" distR="0" wp14:anchorId="5A7C0969" wp14:editId="6381EBB1">
                  <wp:extent cx="286094" cy="252000"/>
                  <wp:effectExtent l="0" t="0" r="0" b="2540"/>
                  <wp:docPr id="1430503538" name="Picture 11" descr="An icon showing a person at a desk with a laptop, with check boxes at the bottom. This indicates 'how-to' IT, document support or general guidance for students. Teachers can decide to leave this in or remove 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503538" name="Picture 11" descr="An icon showing a person at a desk with a laptop, with check boxes at the bottom. This indicates 'how-to' IT, document support or general guidance for students. Teachers can decide to leave this in or remove it."/>
                          <pic:cNvPicPr/>
                        </pic:nvPicPr>
                        <pic:blipFill>
                          <a:blip r:embed="rId25"/>
                          <a:stretch>
                            <a:fillRect/>
                          </a:stretch>
                        </pic:blipFill>
                        <pic:spPr>
                          <a:xfrm>
                            <a:off x="0" y="0"/>
                            <a:ext cx="286094" cy="252000"/>
                          </a:xfrm>
                          <a:prstGeom prst="rect">
                            <a:avLst/>
                          </a:prstGeom>
                        </pic:spPr>
                      </pic:pic>
                    </a:graphicData>
                  </a:graphic>
                </wp:inline>
              </w:drawing>
            </w:r>
          </w:p>
        </w:tc>
        <w:tc>
          <w:tcPr>
            <w:tcW w:w="7787" w:type="dxa"/>
            <w:vAlign w:val="center"/>
          </w:tcPr>
          <w:p w14:paraId="1745AAE7" w14:textId="77777777" w:rsidR="00E03B65" w:rsidRPr="00D7292F" w:rsidRDefault="00E03B65" w:rsidP="00974865">
            <w:pPr>
              <w:pStyle w:val="Tablecondensed"/>
            </w:pPr>
            <w:r w:rsidRPr="00D7292F">
              <w:t>Indicates ‘how to’ IT, document support or general guidance for students. Teachers can decide to leave this in or remove it.</w:t>
            </w:r>
          </w:p>
        </w:tc>
      </w:tr>
      <w:tr w:rsidR="00E03B65" w14:paraId="5292D1E7" w14:textId="77777777" w:rsidTr="00C751FF">
        <w:trPr>
          <w:trHeight w:val="624"/>
        </w:trPr>
        <w:tc>
          <w:tcPr>
            <w:tcW w:w="988" w:type="dxa"/>
            <w:vAlign w:val="center"/>
          </w:tcPr>
          <w:p w14:paraId="529BE9E6" w14:textId="4D7B36DB" w:rsidR="00731CE6" w:rsidRPr="004C3DB5" w:rsidRDefault="00452FCE" w:rsidP="00F7293F">
            <w:pPr>
              <w:jc w:val="center"/>
              <w:rPr>
                <w:rFonts w:ascii="Arial Narrow" w:hAnsi="Arial Narrow"/>
                <w:noProof/>
                <w:shd w:val="clear" w:color="auto" w:fill="E6E6E6"/>
              </w:rPr>
            </w:pPr>
            <w:r>
              <w:rPr>
                <w:rFonts w:ascii="Arial Narrow" w:hAnsi="Arial Narrow"/>
                <w:noProof/>
                <w:shd w:val="clear" w:color="auto" w:fill="E6E6E6"/>
              </w:rPr>
              <w:drawing>
                <wp:inline distT="0" distB="0" distL="0" distR="0" wp14:anchorId="0AF45AA2" wp14:editId="5B45C1FB">
                  <wp:extent cx="272090" cy="252000"/>
                  <wp:effectExtent l="0" t="0" r="0" b="2540"/>
                  <wp:docPr id="1376754655" name="Picture 18" descr="An icon showing a group of people with a gear above them, indicating to students which activities can be completed and submitted for assessment as a grou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6754655" name="Picture 18" descr="An icon showing a group of people with a gear above them, indicating to students which activities can be completed and submitted for assessment as a group."/>
                          <pic:cNvPicPr/>
                        </pic:nvPicPr>
                        <pic:blipFill>
                          <a:blip r:embed="rId26"/>
                          <a:stretch>
                            <a:fillRect/>
                          </a:stretch>
                        </pic:blipFill>
                        <pic:spPr>
                          <a:xfrm>
                            <a:off x="0" y="0"/>
                            <a:ext cx="272090" cy="252000"/>
                          </a:xfrm>
                          <a:prstGeom prst="rect">
                            <a:avLst/>
                          </a:prstGeom>
                        </pic:spPr>
                      </pic:pic>
                    </a:graphicData>
                  </a:graphic>
                </wp:inline>
              </w:drawing>
            </w:r>
          </w:p>
        </w:tc>
        <w:tc>
          <w:tcPr>
            <w:tcW w:w="7787" w:type="dxa"/>
            <w:vAlign w:val="center"/>
          </w:tcPr>
          <w:p w14:paraId="42690933" w14:textId="19D7F0B0" w:rsidR="00E03B65" w:rsidRPr="00D7292F" w:rsidRDefault="00E03B65" w:rsidP="00974865">
            <w:pPr>
              <w:pStyle w:val="Tablecondensed"/>
            </w:pPr>
            <w:r w:rsidRPr="00D7292F">
              <w:t>Indicates to students which activities can be completed and submitted for assessment as a group.</w:t>
            </w:r>
          </w:p>
        </w:tc>
      </w:tr>
      <w:tr w:rsidR="00E03B65" w14:paraId="28741A64" w14:textId="77777777" w:rsidTr="00C751FF">
        <w:trPr>
          <w:trHeight w:val="624"/>
        </w:trPr>
        <w:tc>
          <w:tcPr>
            <w:tcW w:w="988" w:type="dxa"/>
            <w:vAlign w:val="center"/>
          </w:tcPr>
          <w:p w14:paraId="09FB43C7" w14:textId="3D925C85" w:rsidR="00627A61" w:rsidRPr="0037122E" w:rsidRDefault="00452FCE" w:rsidP="00574888">
            <w:pPr>
              <w:jc w:val="center"/>
              <w:rPr>
                <w:rFonts w:ascii="Arial Narrow" w:hAnsi="Arial Narrow"/>
                <w:noProof/>
                <w:color w:val="2B579A"/>
                <w:shd w:val="clear" w:color="auto" w:fill="E6E6E6"/>
              </w:rPr>
            </w:pPr>
            <w:r>
              <w:rPr>
                <w:noProof/>
              </w:rPr>
              <w:drawing>
                <wp:inline distT="0" distB="0" distL="0" distR="0" wp14:anchorId="32F428D8" wp14:editId="5BCFA7BB">
                  <wp:extent cx="252000" cy="322254"/>
                  <wp:effectExtent l="0" t="0" r="2540" b="0"/>
                  <wp:docPr id="1145166967" name="Picture 24" descr="An icon showing a green and orange line drawing of a person standing on a puzzle piece, indicating to students which activities need to be completed and submitted for assessment individually.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166967" name="Picture 24" descr="An icon showing a green and orange line drawing of a person standing on a puzzle piece, indicating to students which activities need to be completed and submitted for assessment individually. "/>
                          <pic:cNvPicPr/>
                        </pic:nvPicPr>
                        <pic:blipFill>
                          <a:blip r:embed="rId27"/>
                          <a:stretch>
                            <a:fillRect/>
                          </a:stretch>
                        </pic:blipFill>
                        <pic:spPr>
                          <a:xfrm>
                            <a:off x="0" y="0"/>
                            <a:ext cx="252000" cy="322254"/>
                          </a:xfrm>
                          <a:prstGeom prst="rect">
                            <a:avLst/>
                          </a:prstGeom>
                        </pic:spPr>
                      </pic:pic>
                    </a:graphicData>
                  </a:graphic>
                </wp:inline>
              </w:drawing>
            </w:r>
          </w:p>
        </w:tc>
        <w:tc>
          <w:tcPr>
            <w:tcW w:w="7787" w:type="dxa"/>
            <w:vAlign w:val="center"/>
          </w:tcPr>
          <w:p w14:paraId="1C168EE1" w14:textId="002D1C2E" w:rsidR="00E03B65" w:rsidRPr="00D7292F" w:rsidRDefault="00E03B65" w:rsidP="00974865">
            <w:pPr>
              <w:pStyle w:val="Tablecondensed"/>
            </w:pPr>
            <w:r w:rsidRPr="00D7292F">
              <w:t>Indicates to students which activities need to be completed and submitted for assessment individually.</w:t>
            </w:r>
          </w:p>
        </w:tc>
      </w:tr>
      <w:tr w:rsidR="00E03B65" w14:paraId="523F497C" w14:textId="77777777" w:rsidTr="00C751FF">
        <w:trPr>
          <w:trHeight w:val="624"/>
        </w:trPr>
        <w:tc>
          <w:tcPr>
            <w:tcW w:w="988" w:type="dxa"/>
            <w:vAlign w:val="center"/>
          </w:tcPr>
          <w:p w14:paraId="29E27DCE" w14:textId="047D27AE" w:rsidR="006B77DD" w:rsidRPr="0037122E" w:rsidRDefault="00452FCE" w:rsidP="006B77DD">
            <w:pPr>
              <w:jc w:val="center"/>
              <w:rPr>
                <w:rFonts w:ascii="Arial Narrow" w:hAnsi="Arial Narrow"/>
                <w:noProof/>
                <w:shd w:val="clear" w:color="auto" w:fill="E6E6E6"/>
              </w:rPr>
            </w:pPr>
            <w:r>
              <w:rPr>
                <w:noProof/>
              </w:rPr>
              <w:drawing>
                <wp:inline distT="0" distB="0" distL="0" distR="0" wp14:anchorId="5068028B" wp14:editId="41368183">
                  <wp:extent cx="223768" cy="252000"/>
                  <wp:effectExtent l="0" t="0" r="5080" b="2540"/>
                  <wp:docPr id="1890596057" name="Picture 40" descr="An icon showing two people, each with an arrow pointing towards the other person. This indicates to students which activities will be completed with a pe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0596057" name="Picture 40" descr="An icon showing two people, each with an arrow pointing towards the other person. This indicates to students which activities will be completed with a peer."/>
                          <pic:cNvPicPr/>
                        </pic:nvPicPr>
                        <pic:blipFill>
                          <a:blip r:embed="rId28"/>
                          <a:stretch>
                            <a:fillRect/>
                          </a:stretch>
                        </pic:blipFill>
                        <pic:spPr>
                          <a:xfrm>
                            <a:off x="0" y="0"/>
                            <a:ext cx="223768" cy="252000"/>
                          </a:xfrm>
                          <a:prstGeom prst="rect">
                            <a:avLst/>
                          </a:prstGeom>
                        </pic:spPr>
                      </pic:pic>
                    </a:graphicData>
                  </a:graphic>
                </wp:inline>
              </w:drawing>
            </w:r>
          </w:p>
        </w:tc>
        <w:tc>
          <w:tcPr>
            <w:tcW w:w="7787" w:type="dxa"/>
            <w:vAlign w:val="center"/>
          </w:tcPr>
          <w:p w14:paraId="71011994" w14:textId="61B6F857" w:rsidR="00E03B65" w:rsidRPr="00D7292F" w:rsidRDefault="00E03B65" w:rsidP="00974865">
            <w:pPr>
              <w:pStyle w:val="Tablecondensed"/>
            </w:pPr>
            <w:r w:rsidRPr="00D7292F">
              <w:t>Indicates to students which activities will be completed with a peer.</w:t>
            </w:r>
          </w:p>
        </w:tc>
      </w:tr>
    </w:tbl>
    <w:p w14:paraId="16ECD426" w14:textId="77777777" w:rsidR="00E03B65" w:rsidRPr="0037122E" w:rsidRDefault="00E03B65" w:rsidP="00F8253A">
      <w:pPr>
        <w:pStyle w:val="Heading1"/>
      </w:pPr>
      <w:bookmarkStart w:id="14" w:name="_Toc211331738"/>
      <w:bookmarkStart w:id="15" w:name="_Toc211420850"/>
      <w:r w:rsidRPr="0037122E">
        <w:t>Delivery advice</w:t>
      </w:r>
      <w:bookmarkEnd w:id="14"/>
      <w:bookmarkEnd w:id="15"/>
    </w:p>
    <w:p w14:paraId="2F380C78" w14:textId="13A0AB03" w:rsidR="00E03B65" w:rsidRPr="00F8253A" w:rsidRDefault="00E03B65" w:rsidP="00F8253A">
      <w:pPr>
        <w:pStyle w:val="BodyText"/>
      </w:pPr>
      <w:r w:rsidRPr="15C748AD">
        <w:t xml:space="preserve">The recommended task order </w:t>
      </w:r>
      <w:r w:rsidRPr="00F8253A">
        <w:t>below is a guide only. The task order can be modified to best suit your school context and student needs.</w:t>
      </w:r>
    </w:p>
    <w:p w14:paraId="6ED257C1" w14:textId="0EC6E5A2" w:rsidR="00E03B65" w:rsidRPr="00F8253A" w:rsidRDefault="00E03B65" w:rsidP="00F8253A">
      <w:pPr>
        <w:pStyle w:val="BodyText"/>
      </w:pPr>
      <w:r w:rsidRPr="00F8253A">
        <w:t>The project steps are designed to be taught in order. Students should not move onto the next project step without completing the prior step. For example, students need to fully complete Step 1: Ideas, before moving onto Step 2: Plan.</w:t>
      </w:r>
    </w:p>
    <w:p w14:paraId="6821C727" w14:textId="7C3A17EC" w:rsidR="00E03B65" w:rsidRPr="00F8253A" w:rsidRDefault="00E03B65" w:rsidP="00D1770A">
      <w:pPr>
        <w:pStyle w:val="Heading2"/>
      </w:pPr>
      <w:bookmarkStart w:id="16" w:name="_Toc211420851"/>
      <w:r w:rsidRPr="00656524">
        <w:t>Recommended task order for Uniting Communities VPC Unit 2</w:t>
      </w:r>
      <w:bookmarkEnd w:id="16"/>
    </w:p>
    <w:p w14:paraId="72E2223E" w14:textId="3C93895C" w:rsidR="00E03B65" w:rsidRPr="00656524" w:rsidRDefault="00E03B65" w:rsidP="00D1770A">
      <w:pPr>
        <w:pStyle w:val="BodyText"/>
      </w:pPr>
      <w:r w:rsidRPr="00F8253A">
        <w:rPr>
          <w:rFonts w:eastAsia="Arial"/>
          <w:b/>
        </w:rPr>
        <w:t>Step 1: Ideas</w:t>
      </w:r>
      <w:r w:rsidRPr="00F8253A">
        <w:rPr>
          <w:rFonts w:eastAsia="Arial"/>
        </w:rPr>
        <w:t xml:space="preserve"> – </w:t>
      </w:r>
      <w:r w:rsidRPr="00656524">
        <w:t>The project steps should be broken up each week, with Numeracy tasks delivered throughout the unit as you decide.</w:t>
      </w:r>
    </w:p>
    <w:p w14:paraId="4640412E" w14:textId="443B7272" w:rsidR="00D1770A" w:rsidRDefault="00E03B65" w:rsidP="00F8253A">
      <w:pPr>
        <w:pStyle w:val="BodyText"/>
        <w:rPr>
          <w:lang w:eastAsia="en-AU"/>
        </w:rPr>
      </w:pPr>
      <w:r w:rsidRPr="00CB197C">
        <w:rPr>
          <w:lang w:eastAsia="en-AU"/>
        </w:rPr>
        <w:t>N</w:t>
      </w:r>
      <w:r w:rsidR="00D1770A" w:rsidRPr="00CB197C">
        <w:rPr>
          <w:lang w:eastAsia="en-AU"/>
        </w:rPr>
        <w:t>ote</w:t>
      </w:r>
      <w:r w:rsidRPr="00CB197C">
        <w:rPr>
          <w:lang w:eastAsia="en-AU"/>
        </w:rPr>
        <w:t>:</w:t>
      </w:r>
      <w:r w:rsidRPr="77885844">
        <w:rPr>
          <w:lang w:eastAsia="en-AU"/>
        </w:rPr>
        <w:t xml:space="preserve"> </w:t>
      </w:r>
      <w:r>
        <w:rPr>
          <w:lang w:eastAsia="en-AU"/>
        </w:rPr>
        <w:t>WR</w:t>
      </w:r>
      <w:r w:rsidRPr="77885844">
        <w:rPr>
          <w:lang w:eastAsia="en-AU"/>
        </w:rPr>
        <w:t xml:space="preserve">S does not have a separate set of standalone tasks. All Unit </w:t>
      </w:r>
      <w:r>
        <w:rPr>
          <w:lang w:eastAsia="en-AU"/>
        </w:rPr>
        <w:t>2</w:t>
      </w:r>
      <w:r w:rsidRPr="77885844">
        <w:rPr>
          <w:lang w:eastAsia="en-AU"/>
        </w:rPr>
        <w:t xml:space="preserve"> </w:t>
      </w:r>
      <w:r>
        <w:rPr>
          <w:lang w:eastAsia="en-AU"/>
        </w:rPr>
        <w:t>WR</w:t>
      </w:r>
      <w:r w:rsidRPr="77885844">
        <w:rPr>
          <w:lang w:eastAsia="en-AU"/>
        </w:rPr>
        <w:t xml:space="preserve">S outcomes are covered through student work on the Unit </w:t>
      </w:r>
      <w:r>
        <w:rPr>
          <w:lang w:eastAsia="en-AU"/>
        </w:rPr>
        <w:t>2</w:t>
      </w:r>
      <w:r w:rsidRPr="77885844">
        <w:rPr>
          <w:lang w:eastAsia="en-AU"/>
        </w:rPr>
        <w:t xml:space="preserve"> 5-step project. Please see the Assessment Summary (p</w:t>
      </w:r>
      <w:r>
        <w:rPr>
          <w:lang w:eastAsia="en-AU"/>
        </w:rPr>
        <w:t>p.7-8</w:t>
      </w:r>
      <w:r w:rsidRPr="77885844">
        <w:rPr>
          <w:lang w:eastAsia="en-AU"/>
        </w:rPr>
        <w:t xml:space="preserve">) and Assessment Tool Tracker for </w:t>
      </w:r>
      <w:r>
        <w:rPr>
          <w:lang w:eastAsia="en-AU"/>
        </w:rPr>
        <w:t>WR</w:t>
      </w:r>
      <w:r w:rsidRPr="77885844">
        <w:rPr>
          <w:lang w:eastAsia="en-AU"/>
        </w:rPr>
        <w:t>S (p</w:t>
      </w:r>
      <w:r>
        <w:rPr>
          <w:lang w:eastAsia="en-AU"/>
        </w:rPr>
        <w:t>p.13</w:t>
      </w:r>
      <w:r w:rsidR="00D1770A">
        <w:rPr>
          <w:lang w:eastAsia="en-AU"/>
        </w:rPr>
        <w:t>–</w:t>
      </w:r>
      <w:r>
        <w:rPr>
          <w:lang w:eastAsia="en-AU"/>
        </w:rPr>
        <w:t>14</w:t>
      </w:r>
      <w:r w:rsidRPr="77885844">
        <w:rPr>
          <w:lang w:eastAsia="en-AU"/>
        </w:rPr>
        <w:t xml:space="preserve">) if you would like further information about how </w:t>
      </w:r>
      <w:r>
        <w:rPr>
          <w:lang w:eastAsia="en-AU"/>
        </w:rPr>
        <w:t>WR</w:t>
      </w:r>
      <w:r w:rsidRPr="77885844">
        <w:rPr>
          <w:lang w:eastAsia="en-AU"/>
        </w:rPr>
        <w:t>S outcomes are covered in the project.</w:t>
      </w:r>
    </w:p>
    <w:p w14:paraId="307C809F" w14:textId="77777777" w:rsidR="00D1770A" w:rsidRDefault="00D1770A">
      <w:pPr>
        <w:spacing w:line="276" w:lineRule="auto"/>
        <w:rPr>
          <w:rFonts w:asciiTheme="majorHAnsi" w:hAnsiTheme="majorHAnsi" w:cs="Arial"/>
          <w:color w:val="000000" w:themeColor="text1"/>
          <w:sz w:val="20"/>
          <w:lang w:val="en-AU" w:eastAsia="en-AU"/>
        </w:rPr>
      </w:pPr>
      <w:r>
        <w:rPr>
          <w:lang w:eastAsia="en-AU"/>
        </w:rPr>
        <w:br w:type="page"/>
      </w:r>
    </w:p>
    <w:p w14:paraId="7568339C" w14:textId="77777777" w:rsidR="00E03B65" w:rsidRPr="00D1770A" w:rsidRDefault="00E03B65" w:rsidP="00D1770A">
      <w:pPr>
        <w:pStyle w:val="Heading3"/>
      </w:pPr>
      <w:bookmarkStart w:id="17" w:name="_Toc211420852"/>
      <w:r w:rsidRPr="15C748AD">
        <w:t>Numeracy tasks</w:t>
      </w:r>
      <w:bookmarkEnd w:id="17"/>
    </w:p>
    <w:p w14:paraId="3990DC90" w14:textId="2250C3A5" w:rsidR="00E03B65" w:rsidRDefault="00E03B65" w:rsidP="00D1770A">
      <w:pPr>
        <w:pStyle w:val="BodyText"/>
      </w:pPr>
      <w:r w:rsidRPr="15C748AD">
        <w:t>Numeracy skills developed in the standalone numeracy tasks should be transferable and supported by the teacher with explicit connections to the student's individual project. The numeracy embedded in the main project is an opportunity for the students to apply and demonstrate their numeracy skills in a different context.</w:t>
      </w:r>
    </w:p>
    <w:p w14:paraId="58628642" w14:textId="44E3CD4E" w:rsidR="00E03B65" w:rsidRDefault="00E03B65" w:rsidP="00D1770A">
      <w:pPr>
        <w:pStyle w:val="BodyText"/>
      </w:pPr>
      <w:r w:rsidRPr="15C748AD">
        <w:t xml:space="preserve">It is highly recommended that student activities should be released gradually </w:t>
      </w:r>
      <w:r>
        <w:t xml:space="preserve">to students </w:t>
      </w:r>
      <w:r w:rsidRPr="15C748AD">
        <w:t xml:space="preserve">instead of releasing tasks all at once. </w:t>
      </w:r>
      <w:r w:rsidRPr="711A4077">
        <w:t xml:space="preserve">For example, instead of providing </w:t>
      </w:r>
      <w:r>
        <w:t>the</w:t>
      </w:r>
      <w:r w:rsidRPr="711A4077">
        <w:t xml:space="preserve"> learning activities for Step 1</w:t>
      </w:r>
      <w:r>
        <w:t>:</w:t>
      </w:r>
      <w:r w:rsidRPr="711A4077">
        <w:t xml:space="preserve"> Ideas at the same time, provide students the tasks incrementally. </w:t>
      </w:r>
      <w:bookmarkStart w:id="18" w:name="_Hlk199845372"/>
      <w:r w:rsidRPr="711A4077">
        <w:t xml:space="preserve">This will </w:t>
      </w:r>
      <w:r>
        <w:t>prevent</w:t>
      </w:r>
      <w:r w:rsidRPr="711A4077">
        <w:t xml:space="preserve"> students </w:t>
      </w:r>
      <w:r>
        <w:t xml:space="preserve">from </w:t>
      </w:r>
      <w:r w:rsidRPr="711A4077">
        <w:t>becoming overwhelmed with</w:t>
      </w:r>
      <w:r>
        <w:t xml:space="preserve"> their</w:t>
      </w:r>
      <w:r w:rsidRPr="711A4077">
        <w:t xml:space="preserve"> workload, </w:t>
      </w:r>
      <w:r>
        <w:t xml:space="preserve">and </w:t>
      </w:r>
      <w:r w:rsidRPr="711A4077">
        <w:t>allow them to track their tasks, have consistent opportunities for feedback</w:t>
      </w:r>
      <w:r>
        <w:t>,</w:t>
      </w:r>
      <w:r w:rsidRPr="711A4077">
        <w:t xml:space="preserve"> and experience regular success in the</w:t>
      </w:r>
      <w:r>
        <w:t>ir</w:t>
      </w:r>
      <w:r w:rsidRPr="711A4077">
        <w:t xml:space="preserve"> learning.</w:t>
      </w:r>
      <w:bookmarkEnd w:id="18"/>
    </w:p>
    <w:p w14:paraId="56C5745B" w14:textId="77777777" w:rsidR="00E03B65" w:rsidRDefault="00E03B65" w:rsidP="00D1770A">
      <w:pPr>
        <w:pStyle w:val="BodyText"/>
      </w:pPr>
      <w:r w:rsidRPr="711A4077">
        <w:rPr>
          <w:b/>
          <w:bCs/>
        </w:rPr>
        <w:t>Chunking learning activities:</w:t>
      </w:r>
      <w:r w:rsidRPr="711A4077">
        <w:t xml:space="preserve"> It is highly recommended by trial delivery teachers that the learning activities should be released to students gradually. For example, instead of providing all learning activities for Step 1</w:t>
      </w:r>
      <w:r>
        <w:t>:</w:t>
      </w:r>
      <w:r w:rsidRPr="711A4077">
        <w:t xml:space="preserve"> Ideas</w:t>
      </w:r>
      <w:r>
        <w:t>,</w:t>
      </w:r>
      <w:r w:rsidRPr="711A4077">
        <w:t xml:space="preserve"> provide students the tasks incrementally by providing Step 1</w:t>
      </w:r>
      <w:r>
        <w:t>:</w:t>
      </w:r>
      <w:r w:rsidRPr="711A4077">
        <w:t xml:space="preserve"> Ideas Activity 1.1</w:t>
      </w:r>
      <w:r>
        <w:t>,</w:t>
      </w:r>
      <w:r w:rsidRPr="711A4077">
        <w:t xml:space="preserve"> </w:t>
      </w:r>
      <w:r>
        <w:t>followed by</w:t>
      </w:r>
      <w:r w:rsidRPr="711A4077">
        <w:t xml:space="preserve"> Step 1</w:t>
      </w:r>
      <w:r>
        <w:t xml:space="preserve">: </w:t>
      </w:r>
      <w:r w:rsidRPr="711A4077">
        <w:t xml:space="preserve">Ideas </w:t>
      </w:r>
      <w:r>
        <w:t>A</w:t>
      </w:r>
      <w:r w:rsidRPr="711A4077">
        <w:t xml:space="preserve">ctivity 1.2. This will </w:t>
      </w:r>
      <w:r>
        <w:t>prevent</w:t>
      </w:r>
      <w:r w:rsidRPr="711A4077">
        <w:t xml:space="preserve"> students </w:t>
      </w:r>
      <w:r>
        <w:t xml:space="preserve">from </w:t>
      </w:r>
      <w:r w:rsidRPr="711A4077">
        <w:t>becoming overwhelmed with</w:t>
      </w:r>
      <w:r>
        <w:t xml:space="preserve"> their</w:t>
      </w:r>
      <w:r w:rsidRPr="711A4077">
        <w:t xml:space="preserve"> workload, </w:t>
      </w:r>
      <w:r>
        <w:t xml:space="preserve">and </w:t>
      </w:r>
      <w:r w:rsidRPr="711A4077">
        <w:t>allow them to track their tasks, have consistent opportunities for feedback</w:t>
      </w:r>
      <w:r>
        <w:t>,</w:t>
      </w:r>
      <w:r w:rsidRPr="711A4077">
        <w:t xml:space="preserve"> and experience regular success in the</w:t>
      </w:r>
      <w:r>
        <w:t>ir</w:t>
      </w:r>
      <w:r w:rsidRPr="711A4077">
        <w:t xml:space="preserve"> learning.</w:t>
      </w:r>
    </w:p>
    <w:p w14:paraId="58B9A882" w14:textId="77777777" w:rsidR="00E03B65" w:rsidRPr="00F8253A" w:rsidRDefault="00E03B65" w:rsidP="00F8253A">
      <w:pPr>
        <w:pStyle w:val="BodyText"/>
      </w:pPr>
      <w:r w:rsidRPr="00F8253A">
        <w:br w:type="page"/>
      </w:r>
    </w:p>
    <w:p w14:paraId="658255DF" w14:textId="77777777" w:rsidR="00E03B65" w:rsidRPr="0037122E" w:rsidRDefault="00E03B65" w:rsidP="00F8253A">
      <w:pPr>
        <w:pStyle w:val="Heading1"/>
      </w:pPr>
      <w:bookmarkStart w:id="19" w:name="_Toc211331739"/>
      <w:bookmarkStart w:id="20" w:name="_Toc211420853"/>
      <w:r w:rsidRPr="0037122E">
        <w:t>Unit 2 VPC Teacher preparation checklist</w:t>
      </w:r>
      <w:bookmarkEnd w:id="19"/>
      <w:bookmarkEnd w:id="20"/>
    </w:p>
    <w:p w14:paraId="54253343" w14:textId="6D3C38DD" w:rsidR="00E03B65" w:rsidRPr="00D1770A" w:rsidRDefault="00E03B65" w:rsidP="00D1770A">
      <w:pPr>
        <w:pStyle w:val="Heading2"/>
      </w:pPr>
      <w:bookmarkStart w:id="21" w:name="_Toc211331740"/>
      <w:bookmarkStart w:id="22" w:name="_Toc211420854"/>
      <w:r w:rsidRPr="00D1770A">
        <w:t>Unit 2: Project preparation</w:t>
      </w:r>
      <w:bookmarkEnd w:id="21"/>
      <w:bookmarkEnd w:id="22"/>
    </w:p>
    <w:p w14:paraId="6ED34177" w14:textId="77777777" w:rsidR="00E03B65" w:rsidRPr="00A240C6" w:rsidRDefault="00E03B65" w:rsidP="00A240C6">
      <w:pPr>
        <w:pStyle w:val="BodyText"/>
        <w:rPr>
          <w:b/>
          <w:bCs/>
          <w:lang w:eastAsia="en-AU"/>
        </w:rPr>
      </w:pPr>
      <w:r w:rsidRPr="00A240C6">
        <w:rPr>
          <w:b/>
          <w:bCs/>
        </w:rPr>
        <w:t>Follow these steps to prepare the project element of Unit 2: Uniting Communities.</w:t>
      </w:r>
    </w:p>
    <w:p w14:paraId="39835D27" w14:textId="60A965FB" w:rsidR="00E03B65" w:rsidRDefault="007840A9" w:rsidP="00D1770A">
      <w:pPr>
        <w:pStyle w:val="BodyText"/>
        <w:rPr>
          <w:b/>
          <w:bCs/>
        </w:rPr>
      </w:pPr>
      <w:sdt>
        <w:sdtPr>
          <w:rPr>
            <w:b/>
            <w:bCs/>
          </w:rPr>
          <w:id w:val="878016792"/>
          <w14:checkbox>
            <w14:checked w14:val="0"/>
            <w14:checkedState w14:val="2612" w14:font="MS Gothic"/>
            <w14:uncheckedState w14:val="2610" w14:font="MS Gothic"/>
          </w14:checkbox>
        </w:sdtPr>
        <w:sdtEndPr/>
        <w:sdtContent>
          <w:r w:rsidR="00A240C6">
            <w:rPr>
              <w:rFonts w:ascii="MS Gothic" w:eastAsia="MS Gothic" w:hAnsi="MS Gothic" w:hint="eastAsia"/>
              <w:b/>
              <w:bCs/>
            </w:rPr>
            <w:t>☐</w:t>
          </w:r>
        </w:sdtContent>
      </w:sdt>
      <w:r w:rsidR="00E03B65" w:rsidRPr="77885844">
        <w:t xml:space="preserve"> All </w:t>
      </w:r>
      <w:r w:rsidR="00E03B65">
        <w:t>WR</w:t>
      </w:r>
      <w:r w:rsidR="00E03B65" w:rsidRPr="77885844">
        <w:t xml:space="preserve">S tasks are covered in the project element of Unit </w:t>
      </w:r>
      <w:r w:rsidR="00E03B65">
        <w:t>2</w:t>
      </w:r>
      <w:r w:rsidR="00E03B65" w:rsidRPr="77885844">
        <w:t xml:space="preserve">: </w:t>
      </w:r>
      <w:r w:rsidR="00E03B65">
        <w:t xml:space="preserve">Uniting Communities </w:t>
      </w:r>
      <w:r w:rsidR="00E03B65" w:rsidRPr="77885844">
        <w:t xml:space="preserve">and there are no standalone activities (and therefore no </w:t>
      </w:r>
      <w:r w:rsidR="00E03B65">
        <w:t>WR</w:t>
      </w:r>
      <w:r w:rsidR="00E03B65" w:rsidRPr="77885844">
        <w:t>S booklet). Please review the note to students explaining this at the beginning of the project document. Use, modify or delete as appropriate, depending on how you would like to inform you students of this.</w:t>
      </w:r>
    </w:p>
    <w:p w14:paraId="7F9982CC" w14:textId="77777777" w:rsidR="00E03B65" w:rsidRPr="00866C72" w:rsidRDefault="007840A9" w:rsidP="00D1770A">
      <w:pPr>
        <w:pStyle w:val="BodyText"/>
      </w:pPr>
      <w:sdt>
        <w:sdtPr>
          <w:rPr>
            <w:b/>
            <w:bCs/>
          </w:rPr>
          <w:id w:val="1430308962"/>
          <w14:checkbox>
            <w14:checked w14:val="0"/>
            <w14:checkedState w14:val="2612" w14:font="MS Gothic"/>
            <w14:uncheckedState w14:val="2610" w14:font="MS Gothic"/>
          </w14:checkbox>
        </w:sdtPr>
        <w:sdtEndPr/>
        <w:sdtContent>
          <w:r w:rsidR="00E03B65">
            <w:rPr>
              <w:rFonts w:ascii="MS Gothic" w:eastAsia="MS Gothic" w:hAnsi="MS Gothic" w:hint="eastAsia"/>
              <w:b/>
              <w:bCs/>
            </w:rPr>
            <w:t>☐</w:t>
          </w:r>
        </w:sdtContent>
      </w:sdt>
      <w:r w:rsidR="00E03B65">
        <w:rPr>
          <w:b/>
          <w:bCs/>
        </w:rPr>
        <w:t xml:space="preserve"> </w:t>
      </w:r>
      <w:r w:rsidR="00E03B65" w:rsidRPr="711A4077">
        <w:rPr>
          <w:b/>
          <w:bCs/>
        </w:rPr>
        <w:t xml:space="preserve">Unit </w:t>
      </w:r>
      <w:r w:rsidR="00E03B65">
        <w:rPr>
          <w:b/>
          <w:bCs/>
        </w:rPr>
        <w:t>2</w:t>
      </w:r>
      <w:r w:rsidR="00E03B65" w:rsidRPr="711A4077">
        <w:rPr>
          <w:b/>
          <w:bCs/>
        </w:rPr>
        <w:t xml:space="preserve"> All learning activities</w:t>
      </w:r>
      <w:r w:rsidR="00E03B65">
        <w:rPr>
          <w:b/>
          <w:bCs/>
        </w:rPr>
        <w:t xml:space="preserve"> –</w:t>
      </w:r>
      <w:r w:rsidR="00E03B65" w:rsidRPr="711A4077">
        <w:rPr>
          <w:b/>
          <w:bCs/>
        </w:rPr>
        <w:t xml:space="preserve"> </w:t>
      </w:r>
      <w:r w:rsidR="00E03B65" w:rsidRPr="711A4077">
        <w:t>Review all activities and check student and teacher action icons. Modify the learning activities to best suit your students and context.</w:t>
      </w:r>
    </w:p>
    <w:p w14:paraId="3F3BBFF3" w14:textId="5471748F" w:rsidR="00E03B65" w:rsidRDefault="007840A9" w:rsidP="00D1770A">
      <w:pPr>
        <w:pStyle w:val="BodyText"/>
        <w:rPr>
          <w:rFonts w:eastAsia="Times New Roman"/>
          <w:color w:val="000000"/>
          <w:lang w:eastAsia="en-AU"/>
        </w:rPr>
      </w:pPr>
      <w:sdt>
        <w:sdtPr>
          <w:rPr>
            <w:rFonts w:eastAsia="Times New Roman"/>
            <w:b/>
            <w:bCs/>
            <w:color w:val="000000"/>
            <w:lang w:eastAsia="en-AU"/>
          </w:rPr>
          <w:id w:val="-518086233"/>
          <w14:checkbox>
            <w14:checked w14:val="0"/>
            <w14:checkedState w14:val="2612" w14:font="MS Gothic"/>
            <w14:uncheckedState w14:val="2610" w14:font="MS Gothic"/>
          </w14:checkbox>
        </w:sdtPr>
        <w:sdtEndPr/>
        <w:sdtContent>
          <w:r w:rsidR="00E03B65">
            <w:rPr>
              <w:rFonts w:ascii="MS Gothic" w:eastAsia="MS Gothic" w:hAnsi="MS Gothic" w:hint="eastAsia"/>
              <w:b/>
              <w:bCs/>
              <w:color w:val="000000"/>
              <w:lang w:eastAsia="en-AU"/>
            </w:rPr>
            <w:t>☐</w:t>
          </w:r>
        </w:sdtContent>
      </w:sdt>
      <w:r w:rsidR="00E03B65">
        <w:rPr>
          <w:rFonts w:eastAsia="Times New Roman"/>
          <w:b/>
          <w:bCs/>
          <w:color w:val="000000"/>
          <w:lang w:eastAsia="en-AU"/>
        </w:rPr>
        <w:t xml:space="preserve"> </w:t>
      </w:r>
      <w:r w:rsidR="00E03B65" w:rsidRPr="002173FD">
        <w:rPr>
          <w:rFonts w:eastAsia="Times New Roman"/>
          <w:b/>
          <w:bCs/>
          <w:color w:val="000000"/>
          <w:lang w:eastAsia="en-AU"/>
        </w:rPr>
        <w:t>St</w:t>
      </w:r>
      <w:r w:rsidR="00E03B65">
        <w:rPr>
          <w:rFonts w:eastAsia="Times New Roman"/>
          <w:b/>
          <w:bCs/>
          <w:color w:val="000000"/>
          <w:lang w:eastAsia="en-AU"/>
        </w:rPr>
        <w:t>e</w:t>
      </w:r>
      <w:r w:rsidR="00E03B65" w:rsidRPr="002173FD">
        <w:rPr>
          <w:rFonts w:eastAsia="Times New Roman"/>
          <w:b/>
          <w:bCs/>
          <w:color w:val="000000"/>
          <w:lang w:eastAsia="en-AU"/>
        </w:rPr>
        <w:t>p 1</w:t>
      </w:r>
      <w:r w:rsidR="00E03B65">
        <w:rPr>
          <w:rFonts w:eastAsia="Times New Roman"/>
          <w:b/>
          <w:bCs/>
          <w:color w:val="000000"/>
          <w:lang w:eastAsia="en-AU"/>
        </w:rPr>
        <w:t xml:space="preserve">: Activity 1.2 – </w:t>
      </w:r>
      <w:r w:rsidR="00E03B65" w:rsidRPr="3D6243BB">
        <w:rPr>
          <w:rFonts w:eastAsia="Times New Roman"/>
          <w:lang w:eastAsia="en-AU"/>
        </w:rPr>
        <w:t xml:space="preserve">Review </w:t>
      </w:r>
      <w:r w:rsidR="00E03B65">
        <w:rPr>
          <w:rFonts w:eastAsia="Times New Roman"/>
          <w:lang w:eastAsia="en-AU"/>
        </w:rPr>
        <w:t>activity and</w:t>
      </w:r>
      <w:r w:rsidR="00E03B65">
        <w:rPr>
          <w:rFonts w:eastAsia="Times New Roman"/>
          <w:b/>
          <w:bCs/>
          <w:color w:val="000000"/>
          <w:lang w:eastAsia="en-AU"/>
        </w:rPr>
        <w:t xml:space="preserve"> </w:t>
      </w:r>
      <w:r w:rsidR="00E03B65">
        <w:rPr>
          <w:rFonts w:eastAsia="Times New Roman"/>
          <w:color w:val="000000"/>
          <w:lang w:eastAsia="en-AU"/>
        </w:rPr>
        <w:t>a</w:t>
      </w:r>
      <w:r w:rsidR="00E03B65" w:rsidRPr="002173FD">
        <w:rPr>
          <w:rFonts w:eastAsia="Times New Roman"/>
          <w:color w:val="000000"/>
          <w:lang w:eastAsia="en-AU"/>
        </w:rPr>
        <w:t>dd in relevant examples to your context</w:t>
      </w:r>
      <w:r w:rsidR="00E03B65">
        <w:rPr>
          <w:rFonts w:eastAsia="Times New Roman"/>
          <w:color w:val="000000"/>
          <w:lang w:eastAsia="en-AU"/>
        </w:rPr>
        <w:t xml:space="preserve"> and students.</w:t>
      </w:r>
    </w:p>
    <w:p w14:paraId="723FA012" w14:textId="2F5B1640" w:rsidR="00E03B65" w:rsidRPr="004C698A" w:rsidRDefault="007840A9" w:rsidP="00D1770A">
      <w:pPr>
        <w:pStyle w:val="BodyText"/>
        <w:rPr>
          <w:rFonts w:eastAsia="Times New Roman"/>
          <w:lang w:eastAsia="en-AU"/>
        </w:rPr>
      </w:pPr>
      <w:sdt>
        <w:sdtPr>
          <w:rPr>
            <w:rFonts w:eastAsia="Times New Roman"/>
            <w:b/>
            <w:bCs/>
            <w:lang w:eastAsia="en-AU"/>
          </w:rPr>
          <w:id w:val="-1196152958"/>
          <w14:checkbox>
            <w14:checked w14:val="0"/>
            <w14:checkedState w14:val="2612" w14:font="MS Gothic"/>
            <w14:uncheckedState w14:val="2610" w14:font="MS Gothic"/>
          </w14:checkbox>
        </w:sdtPr>
        <w:sdtEndPr/>
        <w:sdtContent>
          <w:r w:rsidR="00E03B65" w:rsidRPr="52E931B4">
            <w:rPr>
              <w:rFonts w:ascii="MS Gothic" w:eastAsia="MS Gothic" w:hAnsi="MS Gothic"/>
              <w:b/>
              <w:bCs/>
              <w:lang w:eastAsia="en-AU"/>
            </w:rPr>
            <w:t>☐</w:t>
          </w:r>
        </w:sdtContent>
      </w:sdt>
      <w:r w:rsidR="00E03B65" w:rsidRPr="52E931B4">
        <w:rPr>
          <w:rFonts w:eastAsia="Times New Roman"/>
          <w:b/>
          <w:bCs/>
          <w:lang w:eastAsia="en-AU"/>
        </w:rPr>
        <w:t xml:space="preserve"> Step 1: Activity 1.3 – </w:t>
      </w:r>
      <w:r w:rsidR="00E03B65" w:rsidRPr="52E931B4">
        <w:rPr>
          <w:rFonts w:eastAsia="Times New Roman"/>
          <w:lang w:eastAsia="en-AU"/>
        </w:rPr>
        <w:t xml:space="preserve">Review activity and modify to your own context. Organise appropriate guest speakers and update the activity with their information. </w:t>
      </w:r>
      <w:bookmarkStart w:id="23" w:name="_Hlk191985937"/>
      <w:r w:rsidR="00E03B65" w:rsidRPr="52E931B4">
        <w:rPr>
          <w:rFonts w:eastAsia="Times New Roman"/>
          <w:lang w:eastAsia="en-AU"/>
        </w:rPr>
        <w:t>It is encouraged to include a representative from a local First Nations organisation for this activity.</w:t>
      </w:r>
    </w:p>
    <w:bookmarkEnd w:id="23"/>
    <w:p w14:paraId="0DECC7BB" w14:textId="1C20BF64" w:rsidR="00E03B65" w:rsidRDefault="007840A9" w:rsidP="00D1770A">
      <w:pPr>
        <w:pStyle w:val="BodyText"/>
        <w:rPr>
          <w:rFonts w:eastAsia="Times New Roman"/>
          <w:lang w:eastAsia="en-AU"/>
        </w:rPr>
      </w:pPr>
      <w:sdt>
        <w:sdtPr>
          <w:rPr>
            <w:rFonts w:eastAsia="Times New Roman"/>
            <w:b/>
            <w:bCs/>
            <w:lang w:eastAsia="en-AU"/>
          </w:rPr>
          <w:id w:val="-597941088"/>
          <w14:checkbox>
            <w14:checked w14:val="0"/>
            <w14:checkedState w14:val="2612" w14:font="MS Gothic"/>
            <w14:uncheckedState w14:val="2610" w14:font="MS Gothic"/>
          </w14:checkbox>
        </w:sdtPr>
        <w:sdtEndPr/>
        <w:sdtContent>
          <w:r w:rsidR="00E03B65" w:rsidRPr="3D6243BB">
            <w:rPr>
              <w:rFonts w:ascii="MS Gothic" w:eastAsia="MS Gothic" w:hAnsi="MS Gothic"/>
              <w:b/>
              <w:bCs/>
              <w:lang w:eastAsia="en-AU"/>
            </w:rPr>
            <w:t>☐</w:t>
          </w:r>
        </w:sdtContent>
      </w:sdt>
      <w:r w:rsidR="00E03B65" w:rsidRPr="3D6243BB">
        <w:rPr>
          <w:rFonts w:eastAsia="Times New Roman"/>
          <w:b/>
          <w:bCs/>
          <w:lang w:eastAsia="en-AU"/>
        </w:rPr>
        <w:t xml:space="preserve"> Step 2</w:t>
      </w:r>
      <w:r w:rsidR="00E03B65">
        <w:rPr>
          <w:rFonts w:eastAsia="Times New Roman"/>
          <w:b/>
          <w:bCs/>
          <w:lang w:eastAsia="en-AU"/>
        </w:rPr>
        <w:t xml:space="preserve">: </w:t>
      </w:r>
      <w:r w:rsidR="00E03B65" w:rsidRPr="3D6243BB">
        <w:rPr>
          <w:rFonts w:eastAsia="Times New Roman"/>
          <w:b/>
          <w:bCs/>
          <w:lang w:eastAsia="en-AU"/>
        </w:rPr>
        <w:t>Activity</w:t>
      </w:r>
      <w:r w:rsidR="00E03B65">
        <w:rPr>
          <w:rFonts w:eastAsia="Times New Roman"/>
          <w:b/>
          <w:bCs/>
          <w:lang w:eastAsia="en-AU"/>
        </w:rPr>
        <w:t xml:space="preserve"> </w:t>
      </w:r>
      <w:r w:rsidR="00E03B65" w:rsidRPr="3D6243BB">
        <w:rPr>
          <w:rFonts w:eastAsia="Times New Roman"/>
          <w:b/>
          <w:bCs/>
          <w:lang w:eastAsia="en-AU"/>
        </w:rPr>
        <w:t>2.2</w:t>
      </w:r>
      <w:r w:rsidR="00E03B65">
        <w:rPr>
          <w:rFonts w:eastAsia="Times New Roman"/>
          <w:b/>
          <w:bCs/>
          <w:lang w:eastAsia="en-AU"/>
        </w:rPr>
        <w:t xml:space="preserve"> – </w:t>
      </w:r>
      <w:r w:rsidR="00E03B65" w:rsidRPr="3D6243BB">
        <w:rPr>
          <w:rFonts w:eastAsia="Times New Roman"/>
          <w:lang w:eastAsia="en-AU"/>
        </w:rPr>
        <w:t xml:space="preserve">Review </w:t>
      </w:r>
      <w:r w:rsidR="00E03B65">
        <w:rPr>
          <w:rFonts w:eastAsia="Times New Roman"/>
          <w:lang w:eastAsia="en-AU"/>
        </w:rPr>
        <w:t>activity</w:t>
      </w:r>
      <w:r w:rsidR="00E03B65" w:rsidRPr="3D6243BB">
        <w:rPr>
          <w:rFonts w:eastAsia="Times New Roman"/>
          <w:lang w:eastAsia="en-AU"/>
        </w:rPr>
        <w:t xml:space="preserve"> and modify to your own context.</w:t>
      </w:r>
      <w:r w:rsidR="00E03B65">
        <w:rPr>
          <w:rFonts w:eastAsia="Times New Roman"/>
          <w:lang w:eastAsia="en-AU"/>
        </w:rPr>
        <w:t xml:space="preserve"> Have some prepared project ideas that students can participate in.</w:t>
      </w:r>
    </w:p>
    <w:p w14:paraId="4FB707B5" w14:textId="23A56BAE" w:rsidR="00E03B65" w:rsidRDefault="007840A9" w:rsidP="00D1770A">
      <w:pPr>
        <w:pStyle w:val="BodyText"/>
        <w:rPr>
          <w:rFonts w:eastAsia="Times New Roman"/>
          <w:lang w:eastAsia="en-AU"/>
        </w:rPr>
      </w:pPr>
      <w:sdt>
        <w:sdtPr>
          <w:rPr>
            <w:rFonts w:eastAsia="Times New Roman"/>
            <w:b/>
            <w:bCs/>
            <w:lang w:eastAsia="en-AU"/>
          </w:rPr>
          <w:id w:val="2066294293"/>
          <w14:checkbox>
            <w14:checked w14:val="0"/>
            <w14:checkedState w14:val="2612" w14:font="MS Gothic"/>
            <w14:uncheckedState w14:val="2610" w14:font="MS Gothic"/>
          </w14:checkbox>
        </w:sdtPr>
        <w:sdtEndPr/>
        <w:sdtContent>
          <w:r w:rsidR="00E03B65" w:rsidRPr="3D6243BB">
            <w:rPr>
              <w:rFonts w:ascii="MS Gothic" w:eastAsia="MS Gothic" w:hAnsi="MS Gothic"/>
              <w:b/>
              <w:bCs/>
              <w:lang w:eastAsia="en-AU"/>
            </w:rPr>
            <w:t>☐</w:t>
          </w:r>
        </w:sdtContent>
      </w:sdt>
      <w:r w:rsidR="00E03B65" w:rsidRPr="3D6243BB">
        <w:rPr>
          <w:rFonts w:eastAsia="Times New Roman"/>
          <w:b/>
          <w:bCs/>
          <w:lang w:eastAsia="en-AU"/>
        </w:rPr>
        <w:t xml:space="preserve"> Step 2</w:t>
      </w:r>
      <w:r w:rsidR="00E03B65">
        <w:rPr>
          <w:rFonts w:eastAsia="Times New Roman"/>
          <w:b/>
          <w:bCs/>
          <w:lang w:eastAsia="en-AU"/>
        </w:rPr>
        <w:t xml:space="preserve">: </w:t>
      </w:r>
      <w:r w:rsidR="00E03B65" w:rsidRPr="3D6243BB">
        <w:rPr>
          <w:rFonts w:eastAsia="Times New Roman"/>
          <w:b/>
          <w:bCs/>
          <w:lang w:eastAsia="en-AU"/>
        </w:rPr>
        <w:t>Activity</w:t>
      </w:r>
      <w:r w:rsidR="00E03B65">
        <w:rPr>
          <w:rFonts w:eastAsia="Times New Roman"/>
          <w:b/>
          <w:bCs/>
          <w:lang w:eastAsia="en-AU"/>
        </w:rPr>
        <w:t xml:space="preserve"> </w:t>
      </w:r>
      <w:r w:rsidR="00E03B65" w:rsidRPr="3D6243BB">
        <w:rPr>
          <w:rFonts w:eastAsia="Times New Roman"/>
          <w:b/>
          <w:bCs/>
          <w:lang w:eastAsia="en-AU"/>
        </w:rPr>
        <w:t>2.</w:t>
      </w:r>
      <w:r w:rsidR="00E03B65">
        <w:rPr>
          <w:rFonts w:eastAsia="Times New Roman"/>
          <w:b/>
          <w:bCs/>
          <w:lang w:eastAsia="en-AU"/>
        </w:rPr>
        <w:t>4 –</w:t>
      </w:r>
      <w:r w:rsidR="00E03B65" w:rsidRPr="3D6243BB">
        <w:rPr>
          <w:rFonts w:eastAsia="Times New Roman"/>
          <w:b/>
          <w:bCs/>
          <w:lang w:eastAsia="en-AU"/>
        </w:rPr>
        <w:t xml:space="preserve"> </w:t>
      </w:r>
      <w:r w:rsidR="00E03B65" w:rsidRPr="3D6243BB">
        <w:rPr>
          <w:rFonts w:eastAsia="Times New Roman"/>
          <w:lang w:eastAsia="en-AU"/>
        </w:rPr>
        <w:t>Review</w:t>
      </w:r>
      <w:r w:rsidR="00E03B65">
        <w:rPr>
          <w:rFonts w:eastAsia="Times New Roman"/>
          <w:lang w:eastAsia="en-AU"/>
        </w:rPr>
        <w:t xml:space="preserve"> the activity</w:t>
      </w:r>
      <w:r w:rsidR="00E03B65" w:rsidRPr="3D6243BB">
        <w:rPr>
          <w:rFonts w:eastAsia="Times New Roman"/>
          <w:lang w:eastAsia="en-AU"/>
        </w:rPr>
        <w:t xml:space="preserve"> and modify to your own context.</w:t>
      </w:r>
      <w:r w:rsidR="00E03B65">
        <w:rPr>
          <w:rFonts w:eastAsia="Times New Roman"/>
          <w:lang w:eastAsia="en-AU"/>
        </w:rPr>
        <w:t xml:space="preserve"> For Part 3 modify or replace the task table to include the features you want your students to include in their project task planner. Scaffold this as much as your students need.</w:t>
      </w:r>
    </w:p>
    <w:p w14:paraId="3BAF7C20" w14:textId="69C0C729" w:rsidR="00E03B65" w:rsidRDefault="007840A9" w:rsidP="00D1770A">
      <w:pPr>
        <w:pStyle w:val="BodyText"/>
        <w:rPr>
          <w:lang w:eastAsia="en-AU"/>
        </w:rPr>
      </w:pPr>
      <w:sdt>
        <w:sdtPr>
          <w:rPr>
            <w:b/>
            <w:bCs/>
            <w:lang w:eastAsia="en-AU"/>
          </w:rPr>
          <w:id w:val="-1538272680"/>
          <w14:checkbox>
            <w14:checked w14:val="0"/>
            <w14:checkedState w14:val="2612" w14:font="MS Gothic"/>
            <w14:uncheckedState w14:val="2610" w14:font="MS Gothic"/>
          </w14:checkbox>
        </w:sdtPr>
        <w:sdtEndPr/>
        <w:sdtContent>
          <w:r w:rsidR="00E03B65">
            <w:rPr>
              <w:rFonts w:ascii="MS Gothic" w:eastAsia="MS Gothic" w:hAnsi="MS Gothic" w:hint="eastAsia"/>
              <w:b/>
              <w:bCs/>
              <w:lang w:eastAsia="en-AU"/>
            </w:rPr>
            <w:t>☐</w:t>
          </w:r>
        </w:sdtContent>
      </w:sdt>
      <w:r w:rsidR="00E03B65">
        <w:rPr>
          <w:b/>
          <w:bCs/>
          <w:lang w:eastAsia="en-AU"/>
        </w:rPr>
        <w:t xml:space="preserve"> </w:t>
      </w:r>
      <w:r w:rsidR="00E03B65" w:rsidRPr="002173FD">
        <w:rPr>
          <w:b/>
          <w:bCs/>
          <w:lang w:eastAsia="en-AU"/>
        </w:rPr>
        <w:t>Step 2</w:t>
      </w:r>
      <w:r w:rsidR="00E03B65">
        <w:rPr>
          <w:b/>
          <w:bCs/>
          <w:lang w:eastAsia="en-AU"/>
        </w:rPr>
        <w:t xml:space="preserve">: Activity 2.5 – </w:t>
      </w:r>
      <w:r w:rsidR="00E03B65" w:rsidRPr="006B05EC">
        <w:rPr>
          <w:lang w:eastAsia="en-AU"/>
        </w:rPr>
        <w:t>Review</w:t>
      </w:r>
      <w:r w:rsidR="00E03B65">
        <w:rPr>
          <w:lang w:eastAsia="en-AU"/>
        </w:rPr>
        <w:t xml:space="preserve"> the activity and make changes as needed. To support your students as needed, further scaffold the ‘Identify the mathematical skills table’ in Part 2 and/or add more examples.</w:t>
      </w:r>
    </w:p>
    <w:p w14:paraId="5639BB81" w14:textId="77777777" w:rsidR="00E03B65" w:rsidRPr="009709D1" w:rsidRDefault="007840A9" w:rsidP="00D1770A">
      <w:pPr>
        <w:pStyle w:val="BodyText"/>
        <w:rPr>
          <w:lang w:eastAsia="en-AU"/>
        </w:rPr>
      </w:pPr>
      <w:sdt>
        <w:sdtPr>
          <w:rPr>
            <w:b/>
            <w:bCs/>
            <w:lang w:eastAsia="en-AU"/>
          </w:rPr>
          <w:id w:val="1261944808"/>
          <w14:checkbox>
            <w14:checked w14:val="0"/>
            <w14:checkedState w14:val="2612" w14:font="MS Gothic"/>
            <w14:uncheckedState w14:val="2610" w14:font="MS Gothic"/>
          </w14:checkbox>
        </w:sdtPr>
        <w:sdtEndPr/>
        <w:sdtContent>
          <w:r w:rsidR="00E03B65">
            <w:rPr>
              <w:rFonts w:ascii="MS Gothic" w:eastAsia="MS Gothic" w:hAnsi="MS Gothic" w:hint="eastAsia"/>
              <w:b/>
              <w:bCs/>
              <w:lang w:eastAsia="en-AU"/>
            </w:rPr>
            <w:t>☐</w:t>
          </w:r>
        </w:sdtContent>
      </w:sdt>
      <w:r w:rsidR="00E03B65">
        <w:rPr>
          <w:b/>
          <w:bCs/>
          <w:lang w:eastAsia="en-AU"/>
        </w:rPr>
        <w:t xml:space="preserve"> </w:t>
      </w:r>
      <w:r w:rsidR="00E03B65" w:rsidRPr="002173FD">
        <w:rPr>
          <w:b/>
          <w:bCs/>
          <w:lang w:eastAsia="en-AU"/>
        </w:rPr>
        <w:t>Step 3</w:t>
      </w:r>
      <w:r w:rsidR="00E03B65">
        <w:rPr>
          <w:b/>
          <w:bCs/>
          <w:lang w:eastAsia="en-AU"/>
        </w:rPr>
        <w:t xml:space="preserve">: Activity 3.1 – </w:t>
      </w:r>
      <w:r w:rsidR="00E03B65" w:rsidRPr="00696C20">
        <w:t xml:space="preserve">Students participate in weekly project work or community engagement activities, either self-organised or pre-planned by the teacher. It is recommended </w:t>
      </w:r>
      <w:r w:rsidR="00E03B65">
        <w:t>you</w:t>
      </w:r>
      <w:r w:rsidR="00E03B65" w:rsidRPr="00696C20">
        <w:t xml:space="preserve"> schedule a regular weekly time for this participation. Ensure all necessary school planning documents are submitted beforehand. </w:t>
      </w:r>
      <w:r w:rsidR="00E03B65">
        <w:t>T</w:t>
      </w:r>
      <w:r w:rsidR="00E03B65" w:rsidRPr="00696C20">
        <w:t>o suit your students and context</w:t>
      </w:r>
      <w:r w:rsidR="00E03B65">
        <w:t>,</w:t>
      </w:r>
      <w:r w:rsidR="00E03B65" w:rsidRPr="00696C20">
        <w:t xml:space="preserve"> </w:t>
      </w:r>
      <w:r w:rsidR="00E03B65">
        <w:t>a</w:t>
      </w:r>
      <w:r w:rsidR="00E03B65" w:rsidRPr="00696C20">
        <w:t>djust the learning activities in Step 3, as well as the project timeframes and duration.</w:t>
      </w:r>
    </w:p>
    <w:p w14:paraId="14CA2BA9" w14:textId="7B3CF71F" w:rsidR="00E03B65" w:rsidRDefault="007840A9" w:rsidP="00D1770A">
      <w:pPr>
        <w:pStyle w:val="BodyText"/>
        <w:rPr>
          <w:lang w:eastAsia="en-AU"/>
        </w:rPr>
      </w:pPr>
      <w:sdt>
        <w:sdtPr>
          <w:rPr>
            <w:b/>
            <w:bCs/>
            <w:lang w:eastAsia="en-AU"/>
          </w:rPr>
          <w:id w:val="-1328974882"/>
          <w14:checkbox>
            <w14:checked w14:val="0"/>
            <w14:checkedState w14:val="2612" w14:font="MS Gothic"/>
            <w14:uncheckedState w14:val="2610" w14:font="MS Gothic"/>
          </w14:checkbox>
        </w:sdtPr>
        <w:sdtEndPr/>
        <w:sdtContent>
          <w:r w:rsidR="00E03B65">
            <w:rPr>
              <w:rFonts w:ascii="MS Gothic" w:eastAsia="MS Gothic" w:hAnsi="MS Gothic" w:hint="eastAsia"/>
              <w:b/>
              <w:bCs/>
              <w:lang w:eastAsia="en-AU"/>
            </w:rPr>
            <w:t>☐</w:t>
          </w:r>
        </w:sdtContent>
      </w:sdt>
      <w:r w:rsidR="00E03B65">
        <w:rPr>
          <w:b/>
          <w:bCs/>
          <w:lang w:eastAsia="en-AU"/>
        </w:rPr>
        <w:t xml:space="preserve"> </w:t>
      </w:r>
      <w:r w:rsidR="00E03B65" w:rsidRPr="002173FD">
        <w:rPr>
          <w:b/>
          <w:bCs/>
          <w:lang w:eastAsia="en-AU"/>
        </w:rPr>
        <w:t>Step 4</w:t>
      </w:r>
      <w:r w:rsidR="00E03B65">
        <w:rPr>
          <w:b/>
          <w:bCs/>
          <w:lang w:eastAsia="en-AU"/>
        </w:rPr>
        <w:t>:</w:t>
      </w:r>
      <w:r w:rsidR="00E03B65" w:rsidRPr="002173FD">
        <w:rPr>
          <w:b/>
          <w:bCs/>
          <w:lang w:eastAsia="en-AU"/>
        </w:rPr>
        <w:t xml:space="preserve"> </w:t>
      </w:r>
      <w:r w:rsidR="00E03B65" w:rsidRPr="006B05EC">
        <w:rPr>
          <w:b/>
          <w:bCs/>
          <w:lang w:eastAsia="en-AU"/>
        </w:rPr>
        <w:t xml:space="preserve">Numeracy </w:t>
      </w:r>
      <w:r w:rsidR="00E03B65">
        <w:rPr>
          <w:b/>
          <w:bCs/>
          <w:lang w:eastAsia="en-AU"/>
        </w:rPr>
        <w:t>activities</w:t>
      </w:r>
      <w:r w:rsidR="00E03B65">
        <w:rPr>
          <w:lang w:eastAsia="en-AU"/>
        </w:rPr>
        <w:t xml:space="preserve"> –</w:t>
      </w:r>
      <w:r w:rsidR="00E03B65" w:rsidRPr="002173FD">
        <w:rPr>
          <w:lang w:eastAsia="en-AU"/>
        </w:rPr>
        <w:t xml:space="preserve"> </w:t>
      </w:r>
      <w:r w:rsidR="00E03B65">
        <w:rPr>
          <w:lang w:eastAsia="en-AU"/>
        </w:rPr>
        <w:t>T</w:t>
      </w:r>
      <w:r w:rsidR="00E03B65" w:rsidRPr="002173FD">
        <w:rPr>
          <w:lang w:eastAsia="en-AU"/>
        </w:rPr>
        <w:t xml:space="preserve">o support your </w:t>
      </w:r>
      <w:r w:rsidR="00E03B65">
        <w:rPr>
          <w:lang w:eastAsia="en-AU"/>
        </w:rPr>
        <w:t>student</w:t>
      </w:r>
      <w:r w:rsidR="00E03B65" w:rsidRPr="002173FD">
        <w:rPr>
          <w:lang w:eastAsia="en-AU"/>
        </w:rPr>
        <w:t xml:space="preserve"> to complete </w:t>
      </w:r>
      <w:r w:rsidR="00E03B65">
        <w:rPr>
          <w:lang w:eastAsia="en-AU"/>
        </w:rPr>
        <w:t>S</w:t>
      </w:r>
      <w:r w:rsidR="00E03B65" w:rsidRPr="002173FD">
        <w:rPr>
          <w:lang w:eastAsia="en-AU"/>
        </w:rPr>
        <w:t>tep 4</w:t>
      </w:r>
      <w:r w:rsidR="00E03B65">
        <w:rPr>
          <w:lang w:eastAsia="en-AU"/>
        </w:rPr>
        <w:t>, p</w:t>
      </w:r>
      <w:r w:rsidR="00E03B65" w:rsidRPr="002173FD">
        <w:rPr>
          <w:lang w:eastAsia="en-AU"/>
        </w:rPr>
        <w:t>repare relevant numeracy activities, explicit instruction and workshops.</w:t>
      </w:r>
    </w:p>
    <w:p w14:paraId="4668AD2B" w14:textId="2925F2F4" w:rsidR="00E03B65" w:rsidRDefault="007840A9" w:rsidP="00D1770A">
      <w:pPr>
        <w:pStyle w:val="BodyText"/>
        <w:rPr>
          <w:lang w:eastAsia="en-AU"/>
        </w:rPr>
      </w:pPr>
      <w:sdt>
        <w:sdtPr>
          <w:rPr>
            <w:b/>
            <w:bCs/>
            <w:lang w:eastAsia="en-AU"/>
          </w:rPr>
          <w:id w:val="-1483534232"/>
          <w14:checkbox>
            <w14:checked w14:val="0"/>
            <w14:checkedState w14:val="2612" w14:font="MS Gothic"/>
            <w14:uncheckedState w14:val="2610" w14:font="MS Gothic"/>
          </w14:checkbox>
        </w:sdtPr>
        <w:sdtEndPr/>
        <w:sdtContent>
          <w:r w:rsidR="00E03B65">
            <w:rPr>
              <w:rFonts w:ascii="MS Gothic" w:eastAsia="MS Gothic" w:hAnsi="MS Gothic" w:hint="eastAsia"/>
              <w:b/>
              <w:bCs/>
              <w:lang w:eastAsia="en-AU"/>
            </w:rPr>
            <w:t>☐</w:t>
          </w:r>
        </w:sdtContent>
      </w:sdt>
      <w:r w:rsidR="00E03B65">
        <w:rPr>
          <w:b/>
          <w:bCs/>
          <w:lang w:eastAsia="en-AU"/>
        </w:rPr>
        <w:t xml:space="preserve"> </w:t>
      </w:r>
      <w:r w:rsidR="00E03B65" w:rsidRPr="002173FD">
        <w:rPr>
          <w:b/>
          <w:bCs/>
          <w:lang w:eastAsia="en-AU"/>
        </w:rPr>
        <w:t>Step 4</w:t>
      </w:r>
      <w:r w:rsidR="00E03B65">
        <w:rPr>
          <w:b/>
          <w:bCs/>
          <w:lang w:eastAsia="en-AU"/>
        </w:rPr>
        <w:t>: Activity 4.4 –</w:t>
      </w:r>
      <w:r w:rsidR="00E03B65" w:rsidRPr="002173FD">
        <w:rPr>
          <w:b/>
          <w:bCs/>
          <w:lang w:eastAsia="en-AU"/>
        </w:rPr>
        <w:t xml:space="preserve"> </w:t>
      </w:r>
      <w:r w:rsidR="00E03B65">
        <w:rPr>
          <w:shd w:val="clear" w:color="auto" w:fill="FFFFFF"/>
        </w:rPr>
        <w:t>As a group, students discuss and share with a teacher what they have done for their community project so far. This activity needs to be modified to include specific details about what you would like your students to bring to this discussion and what you want to see.</w:t>
      </w:r>
    </w:p>
    <w:p w14:paraId="38C81387" w14:textId="2FE63DDA" w:rsidR="00E03B65" w:rsidRPr="0040502E" w:rsidRDefault="007840A9" w:rsidP="00D1770A">
      <w:pPr>
        <w:pStyle w:val="BodyText"/>
        <w:rPr>
          <w:lang w:eastAsia="en-AU"/>
        </w:rPr>
      </w:pPr>
      <w:sdt>
        <w:sdtPr>
          <w:rPr>
            <w:b/>
            <w:bCs/>
            <w:lang w:eastAsia="en-AU"/>
          </w:rPr>
          <w:id w:val="-626473573"/>
          <w14:checkbox>
            <w14:checked w14:val="0"/>
            <w14:checkedState w14:val="2612" w14:font="MS Gothic"/>
            <w14:uncheckedState w14:val="2610" w14:font="MS Gothic"/>
          </w14:checkbox>
        </w:sdtPr>
        <w:sdtEndPr/>
        <w:sdtContent>
          <w:r w:rsidR="00E03B65">
            <w:rPr>
              <w:rFonts w:ascii="MS Gothic" w:eastAsia="MS Gothic" w:hAnsi="MS Gothic" w:hint="eastAsia"/>
              <w:b/>
              <w:bCs/>
              <w:lang w:eastAsia="en-AU"/>
            </w:rPr>
            <w:t>☐</w:t>
          </w:r>
        </w:sdtContent>
      </w:sdt>
      <w:r w:rsidR="00E03B65">
        <w:rPr>
          <w:b/>
          <w:bCs/>
          <w:lang w:eastAsia="en-AU"/>
        </w:rPr>
        <w:t xml:space="preserve"> </w:t>
      </w:r>
      <w:r w:rsidR="00E03B65" w:rsidRPr="002173FD">
        <w:rPr>
          <w:b/>
          <w:bCs/>
          <w:lang w:eastAsia="en-AU"/>
        </w:rPr>
        <w:t>Step 5</w:t>
      </w:r>
      <w:r w:rsidR="00E03B65">
        <w:rPr>
          <w:b/>
          <w:bCs/>
          <w:lang w:eastAsia="en-AU"/>
        </w:rPr>
        <w:t xml:space="preserve">: Activity 5.2 – </w:t>
      </w:r>
      <w:r w:rsidR="00E03B65" w:rsidRPr="004D0C45">
        <w:rPr>
          <w:lang w:eastAsia="en-AU"/>
        </w:rPr>
        <w:t xml:space="preserve">Review task and modify to best suit your students. </w:t>
      </w:r>
      <w:r w:rsidR="00E03B65">
        <w:rPr>
          <w:lang w:eastAsia="en-AU"/>
        </w:rPr>
        <w:t>A</w:t>
      </w:r>
      <w:r w:rsidR="00E03B65" w:rsidRPr="002173FD">
        <w:rPr>
          <w:lang w:eastAsia="en-AU"/>
        </w:rPr>
        <w:t>llocate times for students to present their project numeracy report</w:t>
      </w:r>
      <w:r w:rsidR="00E03B65">
        <w:rPr>
          <w:lang w:eastAsia="en-AU"/>
        </w:rPr>
        <w:t xml:space="preserve"> </w:t>
      </w:r>
      <w:r w:rsidR="00E03B65" w:rsidRPr="002173FD">
        <w:rPr>
          <w:lang w:eastAsia="en-AU"/>
        </w:rPr>
        <w:t>to a teacher.</w:t>
      </w:r>
      <w:r w:rsidR="00F8253A">
        <w:rPr>
          <w:lang w:eastAsia="en-AU"/>
        </w:rPr>
        <w:t xml:space="preserve"> </w:t>
      </w:r>
      <w:r w:rsidR="00E03B65">
        <w:rPr>
          <w:lang w:eastAsia="en-AU"/>
        </w:rPr>
        <w:t>You could provide the questions you will discuss with students during the interview.</w:t>
      </w:r>
    </w:p>
    <w:p w14:paraId="6EA1F1C4" w14:textId="77777777" w:rsidR="00E03B65" w:rsidRPr="00F8253A" w:rsidRDefault="00E03B65" w:rsidP="00F8253A">
      <w:pPr>
        <w:pStyle w:val="BodyText"/>
      </w:pPr>
      <w:r w:rsidRPr="00F8253A">
        <w:br w:type="page"/>
      </w:r>
    </w:p>
    <w:p w14:paraId="55C4D03B" w14:textId="77777777" w:rsidR="00E03B65" w:rsidRPr="007E54B1" w:rsidRDefault="00E03B65" w:rsidP="00F8253A">
      <w:pPr>
        <w:pStyle w:val="Heading1"/>
      </w:pPr>
      <w:bookmarkStart w:id="24" w:name="_Toc211331741"/>
      <w:bookmarkStart w:id="25" w:name="_Toc211420855"/>
      <w:r w:rsidRPr="007E54B1">
        <w:t>VPC Standalone task preparation</w:t>
      </w:r>
      <w:bookmarkEnd w:id="24"/>
      <w:bookmarkEnd w:id="25"/>
    </w:p>
    <w:p w14:paraId="7A755427" w14:textId="53ECF804" w:rsidR="00E03B65" w:rsidRPr="00F8253A" w:rsidRDefault="00E03B65" w:rsidP="00F8253A">
      <w:pPr>
        <w:pStyle w:val="Heading2"/>
      </w:pPr>
      <w:bookmarkStart w:id="26" w:name="_Toc211331742"/>
      <w:bookmarkStart w:id="27" w:name="_Toc211420856"/>
      <w:r w:rsidRPr="007E54B1">
        <w:t>VPC Unit 2 Literacy</w:t>
      </w:r>
      <w:bookmarkEnd w:id="26"/>
      <w:bookmarkEnd w:id="27"/>
    </w:p>
    <w:p w14:paraId="022A4B84" w14:textId="5C36CA12" w:rsidR="00E03B65" w:rsidRPr="00D1770A" w:rsidRDefault="00E03B65" w:rsidP="00D1770A">
      <w:pPr>
        <w:pStyle w:val="BodyText"/>
        <w:rPr>
          <w:b/>
          <w:bCs/>
        </w:rPr>
      </w:pPr>
      <w:r w:rsidRPr="00D1770A">
        <w:rPr>
          <w:b/>
          <w:bCs/>
        </w:rPr>
        <w:t>Follow these steps to prepare the standalone Literacy element of Unit 2: Uniting communities.</w:t>
      </w:r>
    </w:p>
    <w:p w14:paraId="2B9FB749" w14:textId="77777777" w:rsidR="00E03B65" w:rsidRDefault="00E03B65" w:rsidP="00D1770A">
      <w:pPr>
        <w:pStyle w:val="Heading3"/>
      </w:pPr>
      <w:bookmarkStart w:id="28" w:name="_Toc211420857"/>
      <w:r>
        <w:t>Understanding issues and voices</w:t>
      </w:r>
      <w:bookmarkEnd w:id="28"/>
    </w:p>
    <w:p w14:paraId="29472512" w14:textId="3E825FB0" w:rsidR="00E03B65" w:rsidRPr="00ED285C" w:rsidRDefault="00E03B65" w:rsidP="00D1770A">
      <w:pPr>
        <w:pStyle w:val="BodyText"/>
      </w:pPr>
      <w:r>
        <w:t>P</w:t>
      </w:r>
      <w:r w:rsidRPr="00ED285C">
        <w:t>rior to delivering</w:t>
      </w:r>
      <w:r>
        <w:t xml:space="preserve"> this unit,</w:t>
      </w:r>
      <w:r w:rsidRPr="00ED285C">
        <w:t xml:space="preserve"> </w:t>
      </w:r>
      <w:r>
        <w:t>i</w:t>
      </w:r>
      <w:r w:rsidRPr="00ED285C">
        <w:t xml:space="preserve">t is important to review all </w:t>
      </w:r>
      <w:r>
        <w:t xml:space="preserve">content </w:t>
      </w:r>
      <w:r w:rsidRPr="00ED285C">
        <w:t>to ensure it is appropriate for your students.</w:t>
      </w:r>
    </w:p>
    <w:p w14:paraId="43891F88" w14:textId="7C939AC2" w:rsidR="00E03B65" w:rsidRPr="00F8253A" w:rsidRDefault="007840A9" w:rsidP="00D1770A">
      <w:pPr>
        <w:pStyle w:val="BodyText"/>
      </w:pPr>
      <w:sdt>
        <w:sdtPr>
          <w:id w:val="-371303725"/>
          <w14:checkbox>
            <w14:checked w14:val="0"/>
            <w14:checkedState w14:val="2612" w14:font="MS Gothic"/>
            <w14:uncheckedState w14:val="2610" w14:font="MS Gothic"/>
          </w14:checkbox>
        </w:sdtPr>
        <w:sdtEndPr/>
        <w:sdtContent>
          <w:r w:rsidR="00E03B65" w:rsidRPr="00FA0540">
            <w:rPr>
              <w:rFonts w:ascii="MS Gothic" w:eastAsia="MS Gothic" w:hAnsi="MS Gothic" w:hint="eastAsia"/>
            </w:rPr>
            <w:t>☐</w:t>
          </w:r>
        </w:sdtContent>
      </w:sdt>
      <w:r w:rsidR="00E03B65">
        <w:t xml:space="preserve"> </w:t>
      </w:r>
      <w:r w:rsidR="00E03B65" w:rsidRPr="00D1770A">
        <w:rPr>
          <w:b/>
          <w:bCs/>
        </w:rPr>
        <w:t>Task 1:</w:t>
      </w:r>
      <w:r w:rsidR="00E03B65">
        <w:t xml:space="preserve"> Understanding issues and voices – All activities and examples can be adapted to better suit your context and the students’ interest. If necessary, change the issue topic and examples used to ones more suited to your students’ interests.</w:t>
      </w:r>
    </w:p>
    <w:p w14:paraId="7E8B6B6F" w14:textId="45A4F5C5" w:rsidR="00E03B65" w:rsidRPr="00F8253A" w:rsidRDefault="00E03B65" w:rsidP="00F8253A">
      <w:pPr>
        <w:pStyle w:val="Heading2"/>
      </w:pPr>
      <w:bookmarkStart w:id="29" w:name="_Toc211331743"/>
      <w:bookmarkStart w:id="30" w:name="_Toc211420858"/>
      <w:r w:rsidRPr="007E54B1">
        <w:t>VPC Unit 2 Numeracy</w:t>
      </w:r>
      <w:bookmarkEnd w:id="29"/>
      <w:bookmarkEnd w:id="30"/>
    </w:p>
    <w:p w14:paraId="45A58905" w14:textId="77777777" w:rsidR="00E03B65" w:rsidRPr="00D1770A" w:rsidRDefault="00E03B65" w:rsidP="00D1770A">
      <w:pPr>
        <w:pStyle w:val="BodyText"/>
        <w:rPr>
          <w:b/>
          <w:bCs/>
        </w:rPr>
      </w:pPr>
      <w:r w:rsidRPr="00D1770A">
        <w:rPr>
          <w:b/>
          <w:bCs/>
        </w:rPr>
        <w:t>Follow these steps to prepare the standalone Numeracy element of Unit 2: Uniting communities.</w:t>
      </w:r>
    </w:p>
    <w:p w14:paraId="7A865CDB" w14:textId="6475529E" w:rsidR="00E03B65" w:rsidRDefault="007840A9" w:rsidP="00D1770A">
      <w:pPr>
        <w:pStyle w:val="BodyText"/>
      </w:pPr>
      <w:sdt>
        <w:sdtPr>
          <w:rPr>
            <w:b/>
            <w:bCs/>
          </w:rPr>
          <w:id w:val="-630782040"/>
          <w14:checkbox>
            <w14:checked w14:val="0"/>
            <w14:checkedState w14:val="2612" w14:font="MS Gothic"/>
            <w14:uncheckedState w14:val="2610" w14:font="MS Gothic"/>
          </w14:checkbox>
        </w:sdtPr>
        <w:sdtEndPr/>
        <w:sdtContent>
          <w:r w:rsidR="00E03B65" w:rsidRPr="00FA0540">
            <w:rPr>
              <w:rFonts w:ascii="MS Gothic" w:eastAsia="MS Gothic" w:hAnsi="MS Gothic" w:cs="MS Gothic"/>
              <w:b/>
              <w:bCs/>
              <w:sz w:val="24"/>
              <w:szCs w:val="24"/>
            </w:rPr>
            <w:t>☐</w:t>
          </w:r>
        </w:sdtContent>
      </w:sdt>
      <w:r w:rsidR="00E03B65" w:rsidRPr="0002406C">
        <w:t xml:space="preserve"> Review</w:t>
      </w:r>
      <w:r w:rsidR="00E03B65" w:rsidRPr="15C748AD">
        <w:t xml:space="preserve"> the numeracy </w:t>
      </w:r>
      <w:r w:rsidR="00E03B65">
        <w:t xml:space="preserve">requirements </w:t>
      </w:r>
      <w:r w:rsidR="00E03B65" w:rsidRPr="15C748AD">
        <w:t xml:space="preserve">within the project </w:t>
      </w:r>
      <w:r w:rsidR="00E03B65" w:rsidRPr="00B70477">
        <w:t>steps 1</w:t>
      </w:r>
      <w:r w:rsidR="00E03B65">
        <w:t xml:space="preserve"> to </w:t>
      </w:r>
      <w:r w:rsidR="00E03B65" w:rsidRPr="00B70477">
        <w:t xml:space="preserve">5 to </w:t>
      </w:r>
      <w:r w:rsidR="00E03B65" w:rsidRPr="15C748AD">
        <w:t>understand what supports</w:t>
      </w:r>
      <w:r w:rsidR="00E03B65">
        <w:t xml:space="preserve"> or structures </w:t>
      </w:r>
      <w:r w:rsidR="00E03B65" w:rsidRPr="15C748AD">
        <w:t xml:space="preserve">may </w:t>
      </w:r>
      <w:r w:rsidR="00E03B65">
        <w:t xml:space="preserve">be </w:t>
      </w:r>
      <w:r w:rsidR="00E03B65" w:rsidRPr="15C748AD">
        <w:t>need</w:t>
      </w:r>
      <w:r w:rsidR="00E03B65">
        <w:t xml:space="preserve">ed to guide and respond to </w:t>
      </w:r>
      <w:r w:rsidR="00E03B65" w:rsidRPr="15C748AD">
        <w:t xml:space="preserve">your </w:t>
      </w:r>
      <w:r w:rsidR="00E03B65">
        <w:t>student’s</w:t>
      </w:r>
      <w:r w:rsidR="00E03B65" w:rsidRPr="15C748AD">
        <w:t xml:space="preserve"> individual project</w:t>
      </w:r>
      <w:r w:rsidR="00E03B65">
        <w:t xml:space="preserve"> needs</w:t>
      </w:r>
      <w:r w:rsidR="00E03B65" w:rsidRPr="15C748AD">
        <w:t>.</w:t>
      </w:r>
    </w:p>
    <w:p w14:paraId="0FA527CF" w14:textId="03EF5F41" w:rsidR="00E03B65" w:rsidRDefault="007840A9" w:rsidP="00D1770A">
      <w:pPr>
        <w:pStyle w:val="BodyText"/>
      </w:pPr>
      <w:sdt>
        <w:sdtPr>
          <w:rPr>
            <w:b/>
            <w:bCs/>
          </w:rPr>
          <w:id w:val="1408044020"/>
          <w14:checkbox>
            <w14:checked w14:val="0"/>
            <w14:checkedState w14:val="2612" w14:font="MS Gothic"/>
            <w14:uncheckedState w14:val="2610" w14:font="MS Gothic"/>
          </w14:checkbox>
        </w:sdtPr>
        <w:sdtEndPr/>
        <w:sdtContent>
          <w:r w:rsidR="00E03B65" w:rsidRPr="00FA0540">
            <w:rPr>
              <w:rFonts w:ascii="MS Gothic" w:eastAsia="MS Gothic" w:hAnsi="MS Gothic" w:hint="eastAsia"/>
              <w:b/>
              <w:bCs/>
            </w:rPr>
            <w:t>☐</w:t>
          </w:r>
        </w:sdtContent>
      </w:sdt>
      <w:r w:rsidR="00E03B65" w:rsidRPr="0002406C">
        <w:t xml:space="preserve"> Numeracy</w:t>
      </w:r>
      <w:r w:rsidR="00E03B65" w:rsidRPr="15C748AD">
        <w:t xml:space="preserve"> </w:t>
      </w:r>
      <w:r w:rsidR="00E03B65">
        <w:t>s</w:t>
      </w:r>
      <w:r w:rsidR="00E03B65" w:rsidRPr="15C748AD">
        <w:t>tandalone tasks are designed to support students through their numeracy project. Review all the</w:t>
      </w:r>
      <w:r w:rsidR="00E03B65">
        <w:t xml:space="preserve"> standalone</w:t>
      </w:r>
      <w:r w:rsidR="00E03B65" w:rsidRPr="15C748AD">
        <w:t xml:space="preserve"> numeracy tasks and adjust </w:t>
      </w:r>
      <w:r w:rsidR="00E03B65">
        <w:t>the activities to what is</w:t>
      </w:r>
      <w:r w:rsidR="00E03B65" w:rsidRPr="15C748AD">
        <w:t xml:space="preserve"> needed for your context and </w:t>
      </w:r>
      <w:r w:rsidR="00E03B65">
        <w:t>students</w:t>
      </w:r>
      <w:r w:rsidR="00E03B65" w:rsidRPr="15C748AD">
        <w:t xml:space="preserve">. The tasks can be taught in any order at any time. The tasks can also be taught alongside Step 3 of the project over a </w:t>
      </w:r>
      <w:r w:rsidR="00E03B65">
        <w:t>six</w:t>
      </w:r>
      <w:r w:rsidR="00E03B65" w:rsidRPr="15C748AD">
        <w:t>-week period.</w:t>
      </w:r>
    </w:p>
    <w:p w14:paraId="4DF4F967" w14:textId="1125EAA7" w:rsidR="00E03B65" w:rsidRDefault="007840A9" w:rsidP="00D1770A">
      <w:pPr>
        <w:pStyle w:val="BodyText"/>
      </w:pPr>
      <w:sdt>
        <w:sdtPr>
          <w:rPr>
            <w:b/>
            <w:bCs/>
            <w:shd w:val="clear" w:color="auto" w:fill="FFFFFF" w:themeFill="background1"/>
          </w:rPr>
          <w:id w:val="-454939223"/>
          <w14:checkbox>
            <w14:checked w14:val="0"/>
            <w14:checkedState w14:val="2612" w14:font="MS Gothic"/>
            <w14:uncheckedState w14:val="2610" w14:font="MS Gothic"/>
          </w14:checkbox>
        </w:sdtPr>
        <w:sdtEndPr/>
        <w:sdtContent>
          <w:r w:rsidR="00E03B65" w:rsidRPr="00FA0540">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1:</w:t>
      </w:r>
      <w:r w:rsidR="00E03B65" w:rsidRPr="15C748AD">
        <w:rPr>
          <w:b/>
          <w:bCs/>
        </w:rPr>
        <w:t xml:space="preserve"> </w:t>
      </w:r>
      <w:r w:rsidR="00E03B65">
        <w:rPr>
          <w:b/>
          <w:bCs/>
        </w:rPr>
        <w:t xml:space="preserve">Measurement in baking – </w:t>
      </w:r>
      <w:r w:rsidR="00E03B65" w:rsidRPr="00073397">
        <w:t xml:space="preserve">Modify </w:t>
      </w:r>
      <w:r w:rsidR="00E03B65">
        <w:t xml:space="preserve">this </w:t>
      </w:r>
      <w:r w:rsidR="00E03B65" w:rsidRPr="00073397">
        <w:t xml:space="preserve">activity to suit your </w:t>
      </w:r>
      <w:r w:rsidR="00E03B65">
        <w:t>students and context.</w:t>
      </w:r>
    </w:p>
    <w:p w14:paraId="4A10D004" w14:textId="76A7B852" w:rsidR="00E03B65" w:rsidRDefault="007840A9" w:rsidP="00D1770A">
      <w:pPr>
        <w:pStyle w:val="BodyText"/>
      </w:pPr>
      <w:sdt>
        <w:sdtPr>
          <w:rPr>
            <w:b/>
            <w:bCs/>
            <w:shd w:val="clear" w:color="auto" w:fill="FFFFFF" w:themeFill="background1"/>
          </w:rPr>
          <w:id w:val="-740400516"/>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2:</w:t>
      </w:r>
      <w:r w:rsidR="00E03B65" w:rsidRPr="15C748AD">
        <w:rPr>
          <w:b/>
          <w:bCs/>
        </w:rPr>
        <w:t xml:space="preserve"> </w:t>
      </w:r>
      <w:r w:rsidR="00E03B65">
        <w:rPr>
          <w:b/>
          <w:bCs/>
        </w:rPr>
        <w:t>Measurement and ordering –</w:t>
      </w:r>
      <w:r w:rsidR="00E03B65">
        <w:t xml:space="preserve"> You will need to find and add in a recipe for students to use for this activity. Ideally, students would be making this recipe. When selecting a recipe for your students take into consideration your access to a kitchen and/or other cooking equipment needed.</w:t>
      </w:r>
    </w:p>
    <w:p w14:paraId="0208FD01" w14:textId="1B570FB6" w:rsidR="00E03B65" w:rsidRDefault="007840A9" w:rsidP="00D1770A">
      <w:pPr>
        <w:pStyle w:val="BodyText"/>
      </w:pPr>
      <w:sdt>
        <w:sdtPr>
          <w:rPr>
            <w:b/>
            <w:bCs/>
            <w:shd w:val="clear" w:color="auto" w:fill="FFFFFF" w:themeFill="background1"/>
          </w:rPr>
          <w:id w:val="-1945291207"/>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3: What’s the time?</w:t>
      </w:r>
      <w:r w:rsidR="00E03B65">
        <w:rPr>
          <w:b/>
          <w:bCs/>
        </w:rPr>
        <w:t xml:space="preserve"> – </w:t>
      </w:r>
      <w:r w:rsidR="00E03B65" w:rsidRPr="00073397">
        <w:t xml:space="preserve">Modify </w:t>
      </w:r>
      <w:r w:rsidR="00E03B65">
        <w:t xml:space="preserve">this </w:t>
      </w:r>
      <w:r w:rsidR="00E03B65" w:rsidRPr="00073397">
        <w:t xml:space="preserve">activity to suit your </w:t>
      </w:r>
      <w:r w:rsidR="00E03B65">
        <w:t>students and context.</w:t>
      </w:r>
    </w:p>
    <w:p w14:paraId="2DDEB0C8" w14:textId="76027E93" w:rsidR="00E03B65" w:rsidRDefault="007840A9" w:rsidP="00D1770A">
      <w:pPr>
        <w:pStyle w:val="BodyText"/>
      </w:pPr>
      <w:sdt>
        <w:sdtPr>
          <w:rPr>
            <w:b/>
            <w:bCs/>
            <w:shd w:val="clear" w:color="auto" w:fill="FFFFFF" w:themeFill="background1"/>
          </w:rPr>
          <w:id w:val="773826846"/>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4:</w:t>
      </w:r>
      <w:r w:rsidR="00E03B65" w:rsidRPr="15C748AD">
        <w:rPr>
          <w:b/>
          <w:bCs/>
        </w:rPr>
        <w:t xml:space="preserve"> </w:t>
      </w:r>
      <w:r w:rsidR="00E03B65">
        <w:rPr>
          <w:b/>
          <w:bCs/>
        </w:rPr>
        <w:t xml:space="preserve">Shapes – </w:t>
      </w:r>
      <w:r w:rsidR="00E03B65" w:rsidRPr="00073397">
        <w:t xml:space="preserve">Modify </w:t>
      </w:r>
      <w:r w:rsidR="00E03B65">
        <w:t xml:space="preserve">this </w:t>
      </w:r>
      <w:r w:rsidR="00E03B65" w:rsidRPr="00073397">
        <w:t xml:space="preserve">activity to suit your </w:t>
      </w:r>
      <w:r w:rsidR="00E03B65">
        <w:t>students and context.</w:t>
      </w:r>
      <w:r w:rsidR="00E03B65">
        <w:rPr>
          <w:b/>
          <w:bCs/>
        </w:rPr>
        <w:t xml:space="preserve"> </w:t>
      </w:r>
      <w:r w:rsidR="00E03B65">
        <w:t>Part 7 requires students to have access to materials to create shapes.</w:t>
      </w:r>
    </w:p>
    <w:p w14:paraId="5330C2F2" w14:textId="32A9888A" w:rsidR="00E03B65" w:rsidRDefault="007840A9" w:rsidP="00D1770A">
      <w:pPr>
        <w:pStyle w:val="BodyText"/>
      </w:pPr>
      <w:sdt>
        <w:sdtPr>
          <w:rPr>
            <w:b/>
            <w:bCs/>
            <w:shd w:val="clear" w:color="auto" w:fill="FFFFFF" w:themeFill="background1"/>
          </w:rPr>
          <w:id w:val="1065453713"/>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5:</w:t>
      </w:r>
      <w:r w:rsidR="00E03B65" w:rsidRPr="15C748AD">
        <w:rPr>
          <w:b/>
          <w:bCs/>
        </w:rPr>
        <w:t xml:space="preserve"> </w:t>
      </w:r>
      <w:r w:rsidR="00E03B65">
        <w:rPr>
          <w:b/>
          <w:bCs/>
        </w:rPr>
        <w:t xml:space="preserve">Data – </w:t>
      </w:r>
      <w:r w:rsidR="00E03B65" w:rsidRPr="00073397">
        <w:t xml:space="preserve">Modify </w:t>
      </w:r>
      <w:r w:rsidR="00E03B65">
        <w:t xml:space="preserve">this </w:t>
      </w:r>
      <w:r w:rsidR="00E03B65" w:rsidRPr="00073397">
        <w:t xml:space="preserve">activity to suit your </w:t>
      </w:r>
      <w:r w:rsidR="00E03B65">
        <w:t>students and context. For Part 6, change the data set to suit your local context. You may be able to find something similar through your local council. You will then need to modify the information in Parts 7 and 8 to suit your local data set.</w:t>
      </w:r>
    </w:p>
    <w:p w14:paraId="578EF93A" w14:textId="1C5D8AA0" w:rsidR="00D1770A" w:rsidRDefault="007840A9" w:rsidP="00D1770A">
      <w:pPr>
        <w:pStyle w:val="BodyText"/>
      </w:pPr>
      <w:sdt>
        <w:sdtPr>
          <w:rPr>
            <w:b/>
            <w:bCs/>
            <w:shd w:val="clear" w:color="auto" w:fill="FFFFFF" w:themeFill="background1"/>
          </w:rPr>
          <w:id w:val="-1373297161"/>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6: Chance</w:t>
      </w:r>
      <w:r w:rsidR="00E03B65">
        <w:rPr>
          <w:b/>
          <w:bCs/>
        </w:rPr>
        <w:t xml:space="preserve"> – </w:t>
      </w:r>
      <w:r w:rsidR="00E03B65" w:rsidRPr="00073397">
        <w:t xml:space="preserve">Modify </w:t>
      </w:r>
      <w:r w:rsidR="00E03B65">
        <w:t xml:space="preserve">this </w:t>
      </w:r>
      <w:r w:rsidR="00E03B65" w:rsidRPr="00073397">
        <w:t xml:space="preserve">activity to suit your </w:t>
      </w:r>
      <w:r w:rsidR="00E03B65">
        <w:t>students and context. For Part 4, you need to add a weather forecast image for your local area for the next 7 days. Modify the questions in Part 4 to suit the image you have added.</w:t>
      </w:r>
    </w:p>
    <w:p w14:paraId="140EF1C3" w14:textId="37C22737" w:rsidR="00E03B65" w:rsidRPr="00D1770A" w:rsidRDefault="00D1770A" w:rsidP="00D1770A">
      <w:pPr>
        <w:spacing w:line="276" w:lineRule="auto"/>
        <w:rPr>
          <w:rFonts w:asciiTheme="majorHAnsi" w:hAnsiTheme="majorHAnsi" w:cs="Arial"/>
          <w:color w:val="000000" w:themeColor="text1"/>
          <w:sz w:val="20"/>
          <w:lang w:val="en-AU"/>
        </w:rPr>
      </w:pPr>
      <w:r>
        <w:br w:type="page"/>
      </w:r>
    </w:p>
    <w:p w14:paraId="22FC1DBC" w14:textId="77777777" w:rsidR="00E03B65" w:rsidRPr="00F8253A" w:rsidRDefault="00E03B65" w:rsidP="00F8253A">
      <w:pPr>
        <w:pStyle w:val="Heading2"/>
      </w:pPr>
      <w:bookmarkStart w:id="31" w:name="_Toc211331744"/>
      <w:bookmarkStart w:id="32" w:name="_Toc211420859"/>
      <w:r w:rsidRPr="007E54B1">
        <w:t>VPC Unit 2 Personal Development Skills</w:t>
      </w:r>
      <w:bookmarkEnd w:id="31"/>
      <w:bookmarkEnd w:id="32"/>
    </w:p>
    <w:p w14:paraId="3D0D6BD8" w14:textId="121A7CCD" w:rsidR="00E03B65" w:rsidRPr="00D1770A" w:rsidRDefault="00E03B65" w:rsidP="00D1770A">
      <w:pPr>
        <w:pStyle w:val="BodyText"/>
        <w:rPr>
          <w:b/>
          <w:bCs/>
        </w:rPr>
      </w:pPr>
      <w:r w:rsidRPr="00D1770A">
        <w:rPr>
          <w:b/>
          <w:bCs/>
        </w:rPr>
        <w:t>Follow these steps to prepare the standalone PDS element of Unit 2: Uniting communities.</w:t>
      </w:r>
    </w:p>
    <w:p w14:paraId="46EF204D" w14:textId="77777777" w:rsidR="00E03B65" w:rsidRDefault="007840A9" w:rsidP="00D1770A">
      <w:pPr>
        <w:pStyle w:val="BodyText"/>
      </w:pPr>
      <w:sdt>
        <w:sdtPr>
          <w:rPr>
            <w:b/>
            <w:bCs/>
            <w:shd w:val="clear" w:color="auto" w:fill="FFFFFF" w:themeFill="background1"/>
          </w:rPr>
          <w:id w:val="-865145623"/>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Task 1: What is community?</w:t>
      </w:r>
      <w:r w:rsidR="00E03B65" w:rsidRPr="15C748AD">
        <w:rPr>
          <w:b/>
          <w:bCs/>
        </w:rPr>
        <w:t xml:space="preserve"> </w:t>
      </w:r>
      <w:r w:rsidR="00E03B65">
        <w:rPr>
          <w:b/>
          <w:bCs/>
        </w:rPr>
        <w:t xml:space="preserve">– </w:t>
      </w:r>
      <w:r w:rsidR="00E03B65">
        <w:t>This task needs to be delivered prior to the project to support students’ understanding of communities.</w:t>
      </w:r>
      <w:r w:rsidR="00E03B65" w:rsidRPr="15C748AD">
        <w:t xml:space="preserve"> </w:t>
      </w:r>
    </w:p>
    <w:p w14:paraId="5EB6F3DA" w14:textId="77777777" w:rsidR="00E03B65" w:rsidRDefault="007840A9" w:rsidP="00D1770A">
      <w:pPr>
        <w:pStyle w:val="BodyText"/>
      </w:pPr>
      <w:sdt>
        <w:sdtPr>
          <w:rPr>
            <w:b/>
            <w:bCs/>
            <w:shd w:val="clear" w:color="auto" w:fill="FFFFFF" w:themeFill="background1"/>
          </w:rPr>
          <w:id w:val="-1476292490"/>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 xml:space="preserve">Task 1: What is community? Activity 1.1 – </w:t>
      </w:r>
      <w:r w:rsidR="00E03B65">
        <w:t xml:space="preserve">For Parts 1 and 2 your will need to organise four large sheets of butcher’s paper. Modify the activity as needed. </w:t>
      </w:r>
    </w:p>
    <w:p w14:paraId="78F10079" w14:textId="6B661C1D" w:rsidR="00E03B65" w:rsidRPr="00C6105D" w:rsidRDefault="007840A9" w:rsidP="00D1770A">
      <w:pPr>
        <w:pStyle w:val="BodyText"/>
      </w:pPr>
      <w:sdt>
        <w:sdtPr>
          <w:rPr>
            <w:b/>
            <w:bCs/>
            <w:shd w:val="clear" w:color="auto" w:fill="FFFFFF" w:themeFill="background1"/>
          </w:rPr>
          <w:id w:val="-1564022178"/>
          <w14:checkbox>
            <w14:checked w14:val="0"/>
            <w14:checkedState w14:val="2612" w14:font="MS Gothic"/>
            <w14:uncheckedState w14:val="2610" w14:font="MS Gothic"/>
          </w14:checkbox>
        </w:sdtPr>
        <w:sdtEndPr/>
        <w:sdtContent>
          <w:r w:rsidR="00E03B65">
            <w:rPr>
              <w:rFonts w:ascii="MS Gothic" w:eastAsia="MS Gothic" w:hAnsi="MS Gothic" w:hint="eastAsia"/>
              <w:b/>
              <w:bCs/>
              <w:shd w:val="clear" w:color="auto" w:fill="FFFFFF" w:themeFill="background1"/>
            </w:rPr>
            <w:t>☐</w:t>
          </w:r>
        </w:sdtContent>
      </w:sdt>
      <w:r w:rsidR="00E03B65" w:rsidRPr="0002406C">
        <w:rPr>
          <w:b/>
          <w:bCs/>
          <w:shd w:val="clear" w:color="auto" w:fill="FFFFFF" w:themeFill="background1"/>
        </w:rPr>
        <w:t xml:space="preserve"> </w:t>
      </w:r>
      <w:r w:rsidR="00E03B65">
        <w:rPr>
          <w:b/>
          <w:bCs/>
          <w:shd w:val="clear" w:color="auto" w:fill="FFFFFF" w:themeFill="background1"/>
        </w:rPr>
        <w:t xml:space="preserve">Task 1: What is community? Activity 1.2 – </w:t>
      </w:r>
      <w:r w:rsidR="00E03B65">
        <w:rPr>
          <w:shd w:val="clear" w:color="auto" w:fill="FFFFFF" w:themeFill="background1"/>
        </w:rPr>
        <w:t xml:space="preserve">Modify the activity according to the local community organisations that are relevant to your context and students. </w:t>
      </w:r>
    </w:p>
    <w:p w14:paraId="7473E9FC" w14:textId="663DC973" w:rsidR="00E03B65" w:rsidRPr="008E736E" w:rsidRDefault="00E03B65" w:rsidP="00F8253A">
      <w:pPr>
        <w:pStyle w:val="Heading2"/>
      </w:pPr>
      <w:bookmarkStart w:id="33" w:name="_Toc211331745"/>
      <w:bookmarkStart w:id="34" w:name="_Toc211420860"/>
      <w:r w:rsidRPr="007E54B1">
        <w:t>VPC Unit 2 Work Related Skills</w:t>
      </w:r>
      <w:bookmarkEnd w:id="33"/>
      <w:bookmarkEnd w:id="34"/>
    </w:p>
    <w:p w14:paraId="1DE4715E" w14:textId="77777777" w:rsidR="00E03B65" w:rsidRPr="008E736E" w:rsidRDefault="00E03B65" w:rsidP="001D066F">
      <w:pPr>
        <w:pStyle w:val="BodyText"/>
        <w:sectPr w:rsidR="00E03B65" w:rsidRPr="008E736E" w:rsidSect="00CC0D1B">
          <w:headerReference w:type="default" r:id="rId29"/>
          <w:footerReference w:type="default" r:id="rId30"/>
          <w:headerReference w:type="first" r:id="rId31"/>
          <w:footerReference w:type="first" r:id="rId32"/>
          <w:pgSz w:w="11907" w:h="16840" w:code="9"/>
          <w:pgMar w:top="1440" w:right="1440" w:bottom="1435" w:left="1440" w:header="391" w:footer="272" w:gutter="0"/>
          <w:pgNumType w:start="1"/>
          <w:cols w:space="708"/>
          <w:docGrid w:linePitch="360"/>
        </w:sectPr>
      </w:pPr>
      <w:r>
        <w:t>There are n</w:t>
      </w:r>
      <w:r w:rsidRPr="008E736E">
        <w:t xml:space="preserve">o standalone tasks for VPC Unit 2 WRS. All curriculum for </w:t>
      </w:r>
      <w:r>
        <w:t>U</w:t>
      </w:r>
      <w:r w:rsidRPr="008E736E">
        <w:t>nit 2 is covered in the ‘Uniting Communities’ project.</w:t>
      </w:r>
      <w:r>
        <w:t xml:space="preserve"> Please be sure to inform your students of this.</w:t>
      </w:r>
    </w:p>
    <w:p w14:paraId="5FDDF08C" w14:textId="285F4F1A" w:rsidR="00E03B65" w:rsidRPr="007E54B1" w:rsidRDefault="00E03B65" w:rsidP="00F8253A">
      <w:pPr>
        <w:pStyle w:val="Heading2"/>
        <w:rPr>
          <w:b/>
          <w:bCs/>
        </w:rPr>
      </w:pPr>
      <w:bookmarkStart w:id="41" w:name="_Toc172885187"/>
      <w:bookmarkStart w:id="42" w:name="_Toc173146369"/>
      <w:bookmarkStart w:id="43" w:name="_Toc211331746"/>
      <w:bookmarkStart w:id="44" w:name="_Toc211420861"/>
      <w:bookmarkStart w:id="45" w:name="_Hlk173937698"/>
      <w:r w:rsidRPr="007E54B1">
        <w:t xml:space="preserve">Assessment </w:t>
      </w:r>
      <w:r w:rsidR="00974865">
        <w:t>s</w:t>
      </w:r>
      <w:r w:rsidRPr="007E54B1">
        <w:t>ummary</w:t>
      </w:r>
      <w:bookmarkEnd w:id="41"/>
      <w:bookmarkEnd w:id="42"/>
      <w:bookmarkEnd w:id="43"/>
      <w:bookmarkEnd w:id="44"/>
    </w:p>
    <w:p w14:paraId="60621D0C" w14:textId="238CCFBB" w:rsidR="00E03B65" w:rsidRPr="007E54B1" w:rsidRDefault="00E03B65" w:rsidP="00F8253A">
      <w:pPr>
        <w:pStyle w:val="Heading3"/>
      </w:pPr>
      <w:bookmarkStart w:id="46" w:name="_Toc172885188"/>
      <w:bookmarkStart w:id="47" w:name="_Toc173146370"/>
      <w:bookmarkStart w:id="48" w:name="_Toc211331747"/>
      <w:bookmarkStart w:id="49" w:name="_Toc211420862"/>
      <w:r w:rsidRPr="007E54B1">
        <w:t>Overview</w:t>
      </w:r>
      <w:bookmarkEnd w:id="46"/>
      <w:bookmarkEnd w:id="47"/>
      <w:bookmarkEnd w:id="48"/>
      <w:bookmarkEnd w:id="49"/>
    </w:p>
    <w:tbl>
      <w:tblPr>
        <w:tblStyle w:val="VCAAclosedtable"/>
        <w:tblW w:w="14152" w:type="dxa"/>
        <w:jc w:val="center"/>
        <w:tblLook w:val="04A0" w:firstRow="1" w:lastRow="0" w:firstColumn="1" w:lastColumn="0" w:noHBand="0" w:noVBand="1"/>
      </w:tblPr>
      <w:tblGrid>
        <w:gridCol w:w="2912"/>
        <w:gridCol w:w="2911"/>
        <w:gridCol w:w="2850"/>
        <w:gridCol w:w="2893"/>
        <w:gridCol w:w="2586"/>
      </w:tblGrid>
      <w:tr w:rsidR="00E03B65" w:rsidRPr="0059367B" w14:paraId="72C52053" w14:textId="77777777" w:rsidTr="004610FE">
        <w:trPr>
          <w:cnfStyle w:val="100000000000" w:firstRow="1" w:lastRow="0" w:firstColumn="0" w:lastColumn="0" w:oddVBand="0" w:evenVBand="0" w:oddHBand="0" w:evenHBand="0" w:firstRowFirstColumn="0" w:firstRowLastColumn="0" w:lastRowFirstColumn="0" w:lastRowLastColumn="0"/>
          <w:trHeight w:val="509"/>
          <w:jc w:val="center"/>
        </w:trPr>
        <w:tc>
          <w:tcPr>
            <w:tcW w:w="2912" w:type="dxa"/>
            <w:shd w:val="clear" w:color="auto" w:fill="0076A3"/>
            <w:vAlign w:val="center"/>
          </w:tcPr>
          <w:p w14:paraId="2F014EAB" w14:textId="77777777" w:rsidR="00E03B65" w:rsidRPr="0059367B" w:rsidRDefault="00E03B65" w:rsidP="0059367B">
            <w:pPr>
              <w:pStyle w:val="Tableheadingcondensed"/>
              <w:jc w:val="center"/>
            </w:pPr>
            <w:bookmarkStart w:id="50" w:name="Bookmark1"/>
            <w:r w:rsidRPr="0059367B">
              <w:t>Step 1: Ideas</w:t>
            </w:r>
            <w:bookmarkEnd w:id="50"/>
          </w:p>
        </w:tc>
        <w:tc>
          <w:tcPr>
            <w:tcW w:w="2911" w:type="dxa"/>
            <w:shd w:val="clear" w:color="auto" w:fill="0076A3"/>
            <w:vAlign w:val="center"/>
          </w:tcPr>
          <w:p w14:paraId="3F2DFCFF" w14:textId="7366A212" w:rsidR="00E03B65" w:rsidRPr="0059367B" w:rsidRDefault="00E03B65" w:rsidP="0059367B">
            <w:pPr>
              <w:pStyle w:val="Tableheadingcondensed"/>
              <w:jc w:val="center"/>
            </w:pPr>
            <w:r w:rsidRPr="0059367B">
              <w:t>Step 2: Plan</w:t>
            </w:r>
          </w:p>
        </w:tc>
        <w:tc>
          <w:tcPr>
            <w:tcW w:w="2850" w:type="dxa"/>
            <w:shd w:val="clear" w:color="auto" w:fill="0076A3"/>
            <w:vAlign w:val="center"/>
          </w:tcPr>
          <w:p w14:paraId="220AB351" w14:textId="5D01DE43" w:rsidR="00E03B65" w:rsidRPr="0059367B" w:rsidRDefault="00E03B65" w:rsidP="0059367B">
            <w:pPr>
              <w:pStyle w:val="Tableheadingcondensed"/>
              <w:jc w:val="center"/>
            </w:pPr>
            <w:r w:rsidRPr="0059367B">
              <w:t>Step 3: Act</w:t>
            </w:r>
          </w:p>
        </w:tc>
        <w:tc>
          <w:tcPr>
            <w:tcW w:w="2893" w:type="dxa"/>
            <w:shd w:val="clear" w:color="auto" w:fill="0076A3"/>
            <w:vAlign w:val="center"/>
          </w:tcPr>
          <w:p w14:paraId="50D45519" w14:textId="3B42C21E" w:rsidR="00E03B65" w:rsidRPr="0059367B" w:rsidRDefault="00E03B65" w:rsidP="0059367B">
            <w:pPr>
              <w:pStyle w:val="Tableheadingcondensed"/>
              <w:jc w:val="center"/>
            </w:pPr>
            <w:r w:rsidRPr="0059367B">
              <w:t>Step 4: Adapt</w:t>
            </w:r>
          </w:p>
        </w:tc>
        <w:tc>
          <w:tcPr>
            <w:tcW w:w="2586" w:type="dxa"/>
            <w:shd w:val="clear" w:color="auto" w:fill="0076A3"/>
            <w:vAlign w:val="center"/>
          </w:tcPr>
          <w:p w14:paraId="0BC07E97" w14:textId="1723A7F9" w:rsidR="00E03B65" w:rsidRPr="0059367B" w:rsidRDefault="00E03B65" w:rsidP="0059367B">
            <w:pPr>
              <w:pStyle w:val="Tableheadingcondensed"/>
              <w:jc w:val="center"/>
            </w:pPr>
            <w:r w:rsidRPr="0059367B">
              <w:t>Step 5: Reflect</w:t>
            </w:r>
          </w:p>
        </w:tc>
      </w:tr>
      <w:tr w:rsidR="00E03B65" w:rsidRPr="00D1770A" w14:paraId="53A19B4D" w14:textId="77777777" w:rsidTr="006F0376">
        <w:trPr>
          <w:cnfStyle w:val="000000100000" w:firstRow="0" w:lastRow="0" w:firstColumn="0" w:lastColumn="0" w:oddVBand="0" w:evenVBand="0" w:oddHBand="1" w:evenHBand="0" w:firstRowFirstColumn="0" w:firstRowLastColumn="0" w:lastRowFirstColumn="0" w:lastRowLastColumn="0"/>
          <w:trHeight w:val="300"/>
          <w:jc w:val="center"/>
        </w:trPr>
        <w:tc>
          <w:tcPr>
            <w:tcW w:w="2912" w:type="dxa"/>
          </w:tcPr>
          <w:p w14:paraId="3B7311DE" w14:textId="63EEECB7" w:rsidR="00E03B65" w:rsidRPr="00D1770A" w:rsidRDefault="00E03B65" w:rsidP="00D1770A">
            <w:pPr>
              <w:pStyle w:val="Tablecondensed"/>
              <w:rPr>
                <w:rFonts w:ascii="Arial" w:eastAsia="Arial Narrow" w:hAnsi="Arial" w:cs="Arial Narrow"/>
                <w:b/>
                <w:bCs/>
              </w:rPr>
            </w:pPr>
            <w:r w:rsidRPr="00D1770A">
              <w:rPr>
                <w:b/>
                <w:bCs/>
              </w:rPr>
              <w:t>Subject and learning module</w:t>
            </w:r>
          </w:p>
        </w:tc>
        <w:tc>
          <w:tcPr>
            <w:tcW w:w="2911" w:type="dxa"/>
          </w:tcPr>
          <w:p w14:paraId="4881377B" w14:textId="77777777" w:rsidR="00E03B65" w:rsidRPr="00D1770A" w:rsidRDefault="00E03B65" w:rsidP="00D1770A">
            <w:pPr>
              <w:pStyle w:val="Tablecondensed"/>
              <w:rPr>
                <w:rFonts w:eastAsia="Arial Narrow" w:cs="Arial Narrow"/>
                <w:b/>
                <w:bCs/>
              </w:rPr>
            </w:pPr>
            <w:r w:rsidRPr="00D1770A">
              <w:rPr>
                <w:b/>
                <w:bCs/>
              </w:rPr>
              <w:t>Subject and learning module</w:t>
            </w:r>
          </w:p>
        </w:tc>
        <w:tc>
          <w:tcPr>
            <w:tcW w:w="2850" w:type="dxa"/>
          </w:tcPr>
          <w:p w14:paraId="203A4E9D" w14:textId="77777777" w:rsidR="00E03B65" w:rsidRPr="00D1770A" w:rsidRDefault="00E03B65" w:rsidP="00D1770A">
            <w:pPr>
              <w:pStyle w:val="Tablecondensed"/>
              <w:rPr>
                <w:rFonts w:eastAsia="Arial Narrow" w:cs="Arial Narrow"/>
                <w:b/>
                <w:bCs/>
              </w:rPr>
            </w:pPr>
            <w:r w:rsidRPr="00D1770A">
              <w:rPr>
                <w:b/>
                <w:bCs/>
              </w:rPr>
              <w:t>Subject and learning module</w:t>
            </w:r>
          </w:p>
        </w:tc>
        <w:tc>
          <w:tcPr>
            <w:tcW w:w="2893" w:type="dxa"/>
          </w:tcPr>
          <w:p w14:paraId="77E6AA35" w14:textId="77777777" w:rsidR="00E03B65" w:rsidRPr="00D1770A" w:rsidRDefault="00E03B65" w:rsidP="00D1770A">
            <w:pPr>
              <w:pStyle w:val="Tablecondensed"/>
              <w:rPr>
                <w:rFonts w:eastAsia="Arial Narrow" w:cs="Arial Narrow"/>
                <w:b/>
                <w:bCs/>
              </w:rPr>
            </w:pPr>
            <w:r w:rsidRPr="00D1770A">
              <w:rPr>
                <w:b/>
                <w:bCs/>
              </w:rPr>
              <w:t>Subject and learning module</w:t>
            </w:r>
          </w:p>
        </w:tc>
        <w:tc>
          <w:tcPr>
            <w:tcW w:w="2586" w:type="dxa"/>
          </w:tcPr>
          <w:p w14:paraId="671CB6E7" w14:textId="77777777" w:rsidR="00E03B65" w:rsidRPr="00D1770A" w:rsidRDefault="00E03B65" w:rsidP="00D1770A">
            <w:pPr>
              <w:pStyle w:val="Tablecondensed"/>
              <w:rPr>
                <w:rFonts w:eastAsia="Arial Narrow" w:cs="Arial Narrow"/>
                <w:b/>
                <w:bCs/>
              </w:rPr>
            </w:pPr>
            <w:r w:rsidRPr="00D1770A">
              <w:rPr>
                <w:b/>
                <w:bCs/>
              </w:rPr>
              <w:t>Subject and learning module</w:t>
            </w:r>
          </w:p>
        </w:tc>
      </w:tr>
      <w:tr w:rsidR="00E03B65" w14:paraId="214375BC" w14:textId="77777777" w:rsidTr="006F0376">
        <w:trPr>
          <w:cnfStyle w:val="000000010000" w:firstRow="0" w:lastRow="0" w:firstColumn="0" w:lastColumn="0" w:oddVBand="0" w:evenVBand="0" w:oddHBand="0" w:evenHBand="1" w:firstRowFirstColumn="0" w:firstRowLastColumn="0" w:lastRowFirstColumn="0" w:lastRowLastColumn="0"/>
          <w:trHeight w:val="300"/>
          <w:jc w:val="center"/>
        </w:trPr>
        <w:tc>
          <w:tcPr>
            <w:tcW w:w="2912" w:type="dxa"/>
          </w:tcPr>
          <w:p w14:paraId="79CFBB93" w14:textId="02AE1D2E" w:rsidR="00E03B65" w:rsidRPr="00D1770A" w:rsidRDefault="00E03B65" w:rsidP="00D1770A">
            <w:pPr>
              <w:pStyle w:val="Tablecondensed"/>
              <w:rPr>
                <w:b/>
                <w:bCs/>
              </w:rPr>
            </w:pPr>
            <w:r w:rsidRPr="00D1770A">
              <w:rPr>
                <w:b/>
                <w:bCs/>
              </w:rPr>
              <w:t>PDS Module 1</w:t>
            </w:r>
          </w:p>
          <w:p w14:paraId="3049E778" w14:textId="33E0FE03" w:rsidR="00E03B65" w:rsidRPr="001D066F" w:rsidRDefault="00E03B65" w:rsidP="001D066F">
            <w:pPr>
              <w:pStyle w:val="Tablecondensed"/>
            </w:pPr>
            <w:r w:rsidRPr="001D066F">
              <w:t>Exploring and connecting with community</w:t>
            </w:r>
          </w:p>
        </w:tc>
        <w:tc>
          <w:tcPr>
            <w:tcW w:w="2911" w:type="dxa"/>
          </w:tcPr>
          <w:p w14:paraId="1E41C142" w14:textId="6CA21A11" w:rsidR="00E03B65" w:rsidRPr="00D1770A" w:rsidRDefault="00E03B65" w:rsidP="00D1770A">
            <w:pPr>
              <w:pStyle w:val="Tablecondensed"/>
              <w:rPr>
                <w:b/>
                <w:bCs/>
              </w:rPr>
            </w:pPr>
            <w:r w:rsidRPr="00D1770A">
              <w:rPr>
                <w:b/>
                <w:bCs/>
              </w:rPr>
              <w:t>PDS Module 1</w:t>
            </w:r>
          </w:p>
          <w:p w14:paraId="1D5E23D3" w14:textId="597D9301" w:rsidR="00E03B65" w:rsidRPr="001D066F" w:rsidRDefault="00E03B65" w:rsidP="001D066F">
            <w:pPr>
              <w:pStyle w:val="Tablecondensed"/>
            </w:pPr>
            <w:r w:rsidRPr="001D066F">
              <w:t>Exploring and connecting with community</w:t>
            </w:r>
          </w:p>
        </w:tc>
        <w:tc>
          <w:tcPr>
            <w:tcW w:w="2850" w:type="dxa"/>
          </w:tcPr>
          <w:p w14:paraId="3F912800" w14:textId="77777777" w:rsidR="00E03B65" w:rsidRPr="001D066F" w:rsidRDefault="00E03B65" w:rsidP="001D066F">
            <w:pPr>
              <w:pStyle w:val="TablecondensedBold"/>
            </w:pPr>
            <w:r w:rsidRPr="001D066F">
              <w:t>PDS Module 2</w:t>
            </w:r>
          </w:p>
          <w:p w14:paraId="40637FBD" w14:textId="6157DC5F" w:rsidR="00E03B65" w:rsidRDefault="00E03B65" w:rsidP="001D066F">
            <w:pPr>
              <w:pStyle w:val="Tablecondensed"/>
            </w:pPr>
            <w:r w:rsidRPr="001D066F">
              <w:t>Community participation</w:t>
            </w:r>
          </w:p>
        </w:tc>
        <w:tc>
          <w:tcPr>
            <w:tcW w:w="2893" w:type="dxa"/>
          </w:tcPr>
          <w:p w14:paraId="442844C9" w14:textId="77777777" w:rsidR="00E03B65" w:rsidRPr="001D066F" w:rsidRDefault="00E03B65" w:rsidP="001D066F">
            <w:pPr>
              <w:pStyle w:val="TablecondensedBold"/>
            </w:pPr>
            <w:r w:rsidRPr="001D066F">
              <w:t>PDS Module 2</w:t>
            </w:r>
          </w:p>
          <w:p w14:paraId="53575202" w14:textId="75E15A73" w:rsidR="00E03B65" w:rsidRDefault="00E03B65" w:rsidP="001D066F">
            <w:pPr>
              <w:pStyle w:val="Tablecondensed"/>
            </w:pPr>
            <w:r w:rsidRPr="001D066F">
              <w:t>Community participation</w:t>
            </w:r>
          </w:p>
        </w:tc>
        <w:tc>
          <w:tcPr>
            <w:tcW w:w="2586" w:type="dxa"/>
          </w:tcPr>
          <w:p w14:paraId="57F1FC1A" w14:textId="77777777" w:rsidR="00E03B65" w:rsidRPr="001D066F" w:rsidRDefault="00E03B65" w:rsidP="001D066F">
            <w:pPr>
              <w:pStyle w:val="TablecondensedBold"/>
            </w:pPr>
            <w:r w:rsidRPr="001D066F">
              <w:t>PDS Module 2</w:t>
            </w:r>
          </w:p>
          <w:p w14:paraId="28F02EE3" w14:textId="00240DF8" w:rsidR="00E03B65" w:rsidRDefault="00E03B65" w:rsidP="001D066F">
            <w:pPr>
              <w:pStyle w:val="Tablecondensed"/>
            </w:pPr>
            <w:r w:rsidRPr="001D066F">
              <w:t xml:space="preserve">Community participation </w:t>
            </w:r>
          </w:p>
        </w:tc>
      </w:tr>
      <w:tr w:rsidR="00E03B65" w14:paraId="5AF8BC7B" w14:textId="77777777" w:rsidTr="006F0376">
        <w:trPr>
          <w:cnfStyle w:val="000000100000" w:firstRow="0" w:lastRow="0" w:firstColumn="0" w:lastColumn="0" w:oddVBand="0" w:evenVBand="0" w:oddHBand="1" w:evenHBand="0" w:firstRowFirstColumn="0" w:firstRowLastColumn="0" w:lastRowFirstColumn="0" w:lastRowLastColumn="0"/>
          <w:trHeight w:val="300"/>
          <w:jc w:val="center"/>
        </w:trPr>
        <w:tc>
          <w:tcPr>
            <w:tcW w:w="2912" w:type="dxa"/>
          </w:tcPr>
          <w:p w14:paraId="34087AC6" w14:textId="77777777" w:rsidR="00E03B65" w:rsidRPr="001D066F" w:rsidRDefault="00E03B65" w:rsidP="001D066F">
            <w:pPr>
              <w:pStyle w:val="TablecondensedBold"/>
            </w:pPr>
            <w:r w:rsidRPr="001D066F">
              <w:t>PDS Module 2</w:t>
            </w:r>
          </w:p>
          <w:p w14:paraId="6B063E64" w14:textId="50CFA6E2" w:rsidR="00E03B65" w:rsidRDefault="00E03B65" w:rsidP="001D066F">
            <w:pPr>
              <w:pStyle w:val="Tablecondensed"/>
            </w:pPr>
            <w:r w:rsidRPr="001D066F">
              <w:t>Community participation</w:t>
            </w:r>
          </w:p>
        </w:tc>
        <w:tc>
          <w:tcPr>
            <w:tcW w:w="2911" w:type="dxa"/>
          </w:tcPr>
          <w:p w14:paraId="699485D3" w14:textId="77777777" w:rsidR="00E03B65" w:rsidRPr="001D066F" w:rsidRDefault="00E03B65" w:rsidP="001D066F">
            <w:pPr>
              <w:pStyle w:val="TablecondensedBold"/>
            </w:pPr>
            <w:r w:rsidRPr="001D066F">
              <w:t>PDS Module 2</w:t>
            </w:r>
          </w:p>
          <w:p w14:paraId="5F6284B7" w14:textId="060F8005" w:rsidR="00E03B65" w:rsidRDefault="00E03B65" w:rsidP="001D066F">
            <w:pPr>
              <w:pStyle w:val="Tablecondensed"/>
            </w:pPr>
            <w:r w:rsidRPr="001D066F">
              <w:t>Community participation</w:t>
            </w:r>
          </w:p>
        </w:tc>
        <w:tc>
          <w:tcPr>
            <w:tcW w:w="2850" w:type="dxa"/>
          </w:tcPr>
          <w:p w14:paraId="618A3B12" w14:textId="77777777" w:rsidR="00E03B65" w:rsidRPr="001D066F" w:rsidRDefault="00E03B65" w:rsidP="001D066F">
            <w:pPr>
              <w:pStyle w:val="TablecondensedBold"/>
            </w:pPr>
            <w:r w:rsidRPr="001D066F">
              <w:t>Numeracy</w:t>
            </w:r>
          </w:p>
          <w:p w14:paraId="0F09032D" w14:textId="77777777" w:rsidR="00E03B65" w:rsidRPr="001D066F" w:rsidRDefault="00E03B65" w:rsidP="001D066F">
            <w:pPr>
              <w:pStyle w:val="Tablecondensed"/>
            </w:pPr>
            <w:r w:rsidRPr="001D066F">
              <w:t xml:space="preserve">Problem-solving cycle – </w:t>
            </w:r>
          </w:p>
          <w:p w14:paraId="67CB7C75" w14:textId="77777777" w:rsidR="00E03B65" w:rsidRPr="001D066F" w:rsidRDefault="00E03B65" w:rsidP="001D066F">
            <w:pPr>
              <w:pStyle w:val="Tablecondensed"/>
            </w:pPr>
            <w:r w:rsidRPr="001D066F">
              <w:t xml:space="preserve">a) Identify mathematics &amp; </w:t>
            </w:r>
          </w:p>
          <w:p w14:paraId="04728DAB" w14:textId="72FA9C8C" w:rsidR="00E03B65" w:rsidRDefault="00E03B65" w:rsidP="001D066F">
            <w:pPr>
              <w:pStyle w:val="Tablecondensed"/>
            </w:pPr>
            <w:r w:rsidRPr="001D066F">
              <w:t>b) Act on mathematics</w:t>
            </w:r>
          </w:p>
        </w:tc>
        <w:tc>
          <w:tcPr>
            <w:tcW w:w="2893" w:type="dxa"/>
          </w:tcPr>
          <w:p w14:paraId="39B18195" w14:textId="60A39F53" w:rsidR="00E03B65" w:rsidRPr="001D066F" w:rsidRDefault="00E03B65" w:rsidP="001D066F">
            <w:pPr>
              <w:pStyle w:val="TablecondensedBold"/>
            </w:pPr>
            <w:r w:rsidRPr="001D066F">
              <w:t>Numeracy</w:t>
            </w:r>
          </w:p>
          <w:p w14:paraId="69C50E43" w14:textId="77777777" w:rsidR="00E03B65" w:rsidRPr="001D066F" w:rsidRDefault="00E03B65" w:rsidP="001D066F">
            <w:pPr>
              <w:pStyle w:val="Tablecondensed"/>
            </w:pPr>
            <w:r w:rsidRPr="001D066F">
              <w:t>Problem-solving cycle –</w:t>
            </w:r>
          </w:p>
          <w:p w14:paraId="47C11813" w14:textId="77777777" w:rsidR="00E03B65" w:rsidRDefault="00E03B65" w:rsidP="001D066F">
            <w:pPr>
              <w:pStyle w:val="Tablecondensed"/>
            </w:pPr>
            <w:r w:rsidRPr="001D066F">
              <w:t xml:space="preserve">c) Evaluate and reflect </w:t>
            </w:r>
          </w:p>
        </w:tc>
        <w:tc>
          <w:tcPr>
            <w:tcW w:w="2586" w:type="dxa"/>
          </w:tcPr>
          <w:p w14:paraId="55C574C8" w14:textId="77777777" w:rsidR="00E03B65" w:rsidRPr="001D066F" w:rsidRDefault="00E03B65" w:rsidP="001D066F">
            <w:pPr>
              <w:pStyle w:val="TablecondensedBold"/>
            </w:pPr>
            <w:r w:rsidRPr="001D066F">
              <w:t>Numeracy</w:t>
            </w:r>
          </w:p>
          <w:p w14:paraId="131DFB5E" w14:textId="77777777" w:rsidR="00E03B65" w:rsidRPr="001D066F" w:rsidRDefault="00E03B65" w:rsidP="001D066F">
            <w:pPr>
              <w:pStyle w:val="Tablecondensed"/>
            </w:pPr>
            <w:r w:rsidRPr="001D066F">
              <w:t>Problem-solving cycle –</w:t>
            </w:r>
          </w:p>
          <w:p w14:paraId="00410F68" w14:textId="22F1A7D3" w:rsidR="00E03B65" w:rsidRPr="009E6A14" w:rsidRDefault="00E03B65" w:rsidP="001D066F">
            <w:pPr>
              <w:pStyle w:val="Tablecondensed"/>
            </w:pPr>
            <w:r w:rsidRPr="001D066F">
              <w:t>d) Communicate and report on mathematics</w:t>
            </w:r>
          </w:p>
        </w:tc>
      </w:tr>
      <w:tr w:rsidR="00E03B65" w14:paraId="6FFAD873" w14:textId="77777777" w:rsidTr="006F0376">
        <w:trPr>
          <w:cnfStyle w:val="000000010000" w:firstRow="0" w:lastRow="0" w:firstColumn="0" w:lastColumn="0" w:oddVBand="0" w:evenVBand="0" w:oddHBand="0" w:evenHBand="1" w:firstRowFirstColumn="0" w:firstRowLastColumn="0" w:lastRowFirstColumn="0" w:lastRowLastColumn="0"/>
          <w:trHeight w:val="300"/>
          <w:jc w:val="center"/>
        </w:trPr>
        <w:tc>
          <w:tcPr>
            <w:tcW w:w="2912" w:type="dxa"/>
          </w:tcPr>
          <w:p w14:paraId="1363A144" w14:textId="77777777" w:rsidR="00E03B65" w:rsidRPr="001D066F" w:rsidRDefault="00E03B65" w:rsidP="001D066F">
            <w:pPr>
              <w:pStyle w:val="TablecondensedBold"/>
            </w:pPr>
            <w:r w:rsidRPr="001D066F">
              <w:t>Literacy Module 1</w:t>
            </w:r>
          </w:p>
          <w:p w14:paraId="702E62C0" w14:textId="4669D35B" w:rsidR="00E03B65" w:rsidRDefault="00E03B65" w:rsidP="001D066F">
            <w:pPr>
              <w:pStyle w:val="Tablecondensed"/>
            </w:pPr>
            <w:r w:rsidRPr="001D066F">
              <w:t xml:space="preserve">Exploring and understanding issues </w:t>
            </w:r>
          </w:p>
        </w:tc>
        <w:tc>
          <w:tcPr>
            <w:tcW w:w="2911" w:type="dxa"/>
          </w:tcPr>
          <w:p w14:paraId="3E8F50AB" w14:textId="77777777" w:rsidR="00E03B65" w:rsidRPr="001D066F" w:rsidRDefault="00E03B65" w:rsidP="001D066F">
            <w:pPr>
              <w:pStyle w:val="TablecondensedBold"/>
            </w:pPr>
            <w:r w:rsidRPr="001D066F">
              <w:t>Literacy Module 1</w:t>
            </w:r>
          </w:p>
          <w:p w14:paraId="1B167FC6" w14:textId="77777777" w:rsidR="00E03B65" w:rsidRDefault="00E03B65" w:rsidP="001D066F">
            <w:pPr>
              <w:pStyle w:val="Tablecondensed"/>
            </w:pPr>
            <w:r w:rsidRPr="001D066F">
              <w:t xml:space="preserve">Exploring and understanding issues </w:t>
            </w:r>
          </w:p>
        </w:tc>
        <w:tc>
          <w:tcPr>
            <w:tcW w:w="2850" w:type="dxa"/>
          </w:tcPr>
          <w:p w14:paraId="493085A1" w14:textId="64DE3055" w:rsidR="00E03B65" w:rsidRPr="001D066F" w:rsidRDefault="00E03B65" w:rsidP="001D066F">
            <w:pPr>
              <w:pStyle w:val="TablecondensedBold"/>
            </w:pPr>
            <w:r w:rsidRPr="001D066F">
              <w:t>WRS Module 1</w:t>
            </w:r>
          </w:p>
          <w:p w14:paraId="65833BE4" w14:textId="77777777" w:rsidR="00E03B65" w:rsidRDefault="00E03B65" w:rsidP="001D066F">
            <w:pPr>
              <w:pStyle w:val="Tablecondensed"/>
            </w:pPr>
            <w:r w:rsidRPr="001D066F">
              <w:t>Identify and planning work-related activity</w:t>
            </w:r>
          </w:p>
        </w:tc>
        <w:tc>
          <w:tcPr>
            <w:tcW w:w="2893" w:type="dxa"/>
          </w:tcPr>
          <w:p w14:paraId="769D81D3" w14:textId="5102344F" w:rsidR="00E03B65" w:rsidRPr="001D066F" w:rsidRDefault="00E03B65" w:rsidP="001D066F">
            <w:pPr>
              <w:pStyle w:val="TablecondensedBold"/>
            </w:pPr>
            <w:r w:rsidRPr="001D066F">
              <w:t>Literacy Module 2</w:t>
            </w:r>
          </w:p>
          <w:p w14:paraId="436ACA8C" w14:textId="40A20359" w:rsidR="00E03B65" w:rsidRDefault="00E03B65" w:rsidP="001D066F">
            <w:pPr>
              <w:pStyle w:val="Tablecondensed"/>
            </w:pPr>
            <w:r w:rsidRPr="001D066F">
              <w:t>Informed discussion</w:t>
            </w:r>
          </w:p>
        </w:tc>
        <w:tc>
          <w:tcPr>
            <w:tcW w:w="2586" w:type="dxa"/>
          </w:tcPr>
          <w:p w14:paraId="72E92C21" w14:textId="262CCEBA" w:rsidR="00E03B65" w:rsidRPr="001D066F" w:rsidRDefault="00E03B65" w:rsidP="001D066F">
            <w:pPr>
              <w:pStyle w:val="TablecondensedBold"/>
            </w:pPr>
            <w:r w:rsidRPr="001D066F">
              <w:t>Literacy Module 2</w:t>
            </w:r>
          </w:p>
          <w:p w14:paraId="4E1753E8" w14:textId="20037B68" w:rsidR="00E03B65" w:rsidRDefault="00E03B65" w:rsidP="001D066F">
            <w:pPr>
              <w:pStyle w:val="Tablecondensed"/>
            </w:pPr>
            <w:r w:rsidRPr="001D066F">
              <w:t>Informed discussion</w:t>
            </w:r>
          </w:p>
        </w:tc>
      </w:tr>
      <w:tr w:rsidR="00E03B65" w14:paraId="00E067D6" w14:textId="77777777" w:rsidTr="006F0376">
        <w:trPr>
          <w:cnfStyle w:val="000000100000" w:firstRow="0" w:lastRow="0" w:firstColumn="0" w:lastColumn="0" w:oddVBand="0" w:evenVBand="0" w:oddHBand="1" w:evenHBand="0" w:firstRowFirstColumn="0" w:firstRowLastColumn="0" w:lastRowFirstColumn="0" w:lastRowLastColumn="0"/>
          <w:trHeight w:val="300"/>
          <w:jc w:val="center"/>
        </w:trPr>
        <w:tc>
          <w:tcPr>
            <w:tcW w:w="2912" w:type="dxa"/>
          </w:tcPr>
          <w:p w14:paraId="054EA692" w14:textId="1A4FD6F4" w:rsidR="00E03B65" w:rsidRPr="001D066F" w:rsidRDefault="00E03B65" w:rsidP="001D066F">
            <w:pPr>
              <w:pStyle w:val="TablecondensedBold"/>
            </w:pPr>
            <w:r w:rsidRPr="001D066F">
              <w:t>Literacy Module 2</w:t>
            </w:r>
          </w:p>
          <w:p w14:paraId="2F892185" w14:textId="23B052B1" w:rsidR="00E03B65" w:rsidRDefault="00E03B65" w:rsidP="001D066F">
            <w:pPr>
              <w:pStyle w:val="Tablecondensed"/>
            </w:pPr>
            <w:r w:rsidRPr="001D066F">
              <w:t xml:space="preserve">Informed discussion </w:t>
            </w:r>
          </w:p>
        </w:tc>
        <w:tc>
          <w:tcPr>
            <w:tcW w:w="2911" w:type="dxa"/>
          </w:tcPr>
          <w:p w14:paraId="3AD7C335" w14:textId="77777777" w:rsidR="00E03B65" w:rsidRPr="001D066F" w:rsidRDefault="00E03B65" w:rsidP="001D066F">
            <w:pPr>
              <w:pStyle w:val="TablecondensedBold"/>
            </w:pPr>
            <w:r w:rsidRPr="001D066F">
              <w:t>Numeracy</w:t>
            </w:r>
          </w:p>
          <w:p w14:paraId="0268A492" w14:textId="77777777" w:rsidR="00E03B65" w:rsidRPr="001D066F" w:rsidRDefault="00E03B65" w:rsidP="001D066F">
            <w:pPr>
              <w:pStyle w:val="Tablecondensed"/>
            </w:pPr>
            <w:r w:rsidRPr="001D066F">
              <w:t xml:space="preserve">Problem-solving cycle – </w:t>
            </w:r>
          </w:p>
          <w:p w14:paraId="18A3301D" w14:textId="319B08E0" w:rsidR="00E03B65" w:rsidRDefault="00E03B65" w:rsidP="001D066F">
            <w:pPr>
              <w:pStyle w:val="Tablecondensed"/>
            </w:pPr>
            <w:r w:rsidRPr="001D066F">
              <w:t>a) Identify mathematics</w:t>
            </w:r>
          </w:p>
        </w:tc>
        <w:tc>
          <w:tcPr>
            <w:tcW w:w="2850" w:type="dxa"/>
          </w:tcPr>
          <w:p w14:paraId="477993C2" w14:textId="77777777" w:rsidR="00E03B65" w:rsidRPr="001D066F" w:rsidRDefault="00E03B65" w:rsidP="001D066F">
            <w:pPr>
              <w:pStyle w:val="TablecondensedBold"/>
            </w:pPr>
            <w:r w:rsidRPr="001D066F">
              <w:t>WRS Module 2</w:t>
            </w:r>
          </w:p>
          <w:p w14:paraId="1E2659C8" w14:textId="77777777" w:rsidR="00E03B65" w:rsidRDefault="00E03B65" w:rsidP="001D066F">
            <w:pPr>
              <w:pStyle w:val="Tablecondensed"/>
            </w:pPr>
            <w:r w:rsidRPr="001D066F">
              <w:t xml:space="preserve">Completing and reviewing a small-scale work-related activity </w:t>
            </w:r>
          </w:p>
        </w:tc>
        <w:tc>
          <w:tcPr>
            <w:tcW w:w="2893" w:type="dxa"/>
          </w:tcPr>
          <w:p w14:paraId="404F08ED" w14:textId="03F61693" w:rsidR="00E03B65" w:rsidRPr="001D066F" w:rsidRDefault="00E03B65" w:rsidP="001D066F">
            <w:pPr>
              <w:pStyle w:val="TablecondensedBold"/>
            </w:pPr>
            <w:r w:rsidRPr="001D066F">
              <w:t>WRS Module 1</w:t>
            </w:r>
          </w:p>
          <w:p w14:paraId="33163993" w14:textId="77777777" w:rsidR="00E03B65" w:rsidRDefault="00E03B65" w:rsidP="001D066F">
            <w:pPr>
              <w:pStyle w:val="Tablecondensed"/>
            </w:pPr>
            <w:r w:rsidRPr="001D066F">
              <w:t>Identify and planning work-related activity</w:t>
            </w:r>
          </w:p>
        </w:tc>
        <w:tc>
          <w:tcPr>
            <w:tcW w:w="2586" w:type="dxa"/>
          </w:tcPr>
          <w:p w14:paraId="76AB8F32" w14:textId="12CCC744" w:rsidR="00E03B65" w:rsidRPr="001D066F" w:rsidRDefault="00E03B65" w:rsidP="001D066F">
            <w:pPr>
              <w:pStyle w:val="TablecondensedBold"/>
            </w:pPr>
            <w:r w:rsidRPr="001D066F">
              <w:t>WRS Module 1</w:t>
            </w:r>
          </w:p>
          <w:p w14:paraId="2EA1665A" w14:textId="77777777" w:rsidR="00E03B65" w:rsidRDefault="00E03B65" w:rsidP="001D066F">
            <w:pPr>
              <w:pStyle w:val="Tablecondensed"/>
            </w:pPr>
            <w:r w:rsidRPr="001D066F">
              <w:t>Identify and planning work-related activity</w:t>
            </w:r>
          </w:p>
        </w:tc>
      </w:tr>
      <w:tr w:rsidR="00E03B65" w14:paraId="67D2CE04" w14:textId="77777777" w:rsidTr="006F0376">
        <w:trPr>
          <w:cnfStyle w:val="000000010000" w:firstRow="0" w:lastRow="0" w:firstColumn="0" w:lastColumn="0" w:oddVBand="0" w:evenVBand="0" w:oddHBand="0" w:evenHBand="1" w:firstRowFirstColumn="0" w:firstRowLastColumn="0" w:lastRowFirstColumn="0" w:lastRowLastColumn="0"/>
          <w:trHeight w:val="300"/>
          <w:jc w:val="center"/>
        </w:trPr>
        <w:tc>
          <w:tcPr>
            <w:tcW w:w="2912" w:type="dxa"/>
          </w:tcPr>
          <w:p w14:paraId="3BFC27C0" w14:textId="46BE3D8B" w:rsidR="00E03B65" w:rsidRPr="001D066F" w:rsidRDefault="00E03B65" w:rsidP="001D066F">
            <w:pPr>
              <w:pStyle w:val="TablecondensedBold"/>
            </w:pPr>
            <w:r w:rsidRPr="001D066F">
              <w:t>WRS Module 1</w:t>
            </w:r>
          </w:p>
          <w:p w14:paraId="538DD4A1" w14:textId="77777777" w:rsidR="00E03B65" w:rsidRPr="00CD6749" w:rsidRDefault="00E03B65" w:rsidP="001D066F">
            <w:pPr>
              <w:pStyle w:val="Tablecondensed"/>
            </w:pPr>
            <w:r w:rsidRPr="001D066F">
              <w:t xml:space="preserve">Identify and planning work-related activity </w:t>
            </w:r>
          </w:p>
        </w:tc>
        <w:tc>
          <w:tcPr>
            <w:tcW w:w="2911" w:type="dxa"/>
          </w:tcPr>
          <w:p w14:paraId="03230EAA" w14:textId="55054894" w:rsidR="00E03B65" w:rsidRPr="001D066F" w:rsidRDefault="00E03B65" w:rsidP="001D066F">
            <w:pPr>
              <w:pStyle w:val="TablecondensedBold"/>
            </w:pPr>
            <w:r w:rsidRPr="001D066F">
              <w:t>WRS Module 1</w:t>
            </w:r>
          </w:p>
          <w:p w14:paraId="72F651FE" w14:textId="77777777" w:rsidR="00E03B65" w:rsidRPr="00D50380" w:rsidRDefault="00E03B65" w:rsidP="001D066F">
            <w:pPr>
              <w:pStyle w:val="Tablecondensed"/>
              <w:rPr>
                <w:color w:val="000000"/>
              </w:rPr>
            </w:pPr>
            <w:r w:rsidRPr="001D066F">
              <w:t>Identify and planning work-related activity</w:t>
            </w:r>
          </w:p>
        </w:tc>
        <w:tc>
          <w:tcPr>
            <w:tcW w:w="2850" w:type="dxa"/>
          </w:tcPr>
          <w:p w14:paraId="6EB46CFE" w14:textId="6570C6D9" w:rsidR="00E03B65" w:rsidRDefault="00E03B65" w:rsidP="00D1770A">
            <w:pPr>
              <w:pStyle w:val="Tablecondensed"/>
            </w:pPr>
          </w:p>
        </w:tc>
        <w:tc>
          <w:tcPr>
            <w:tcW w:w="2893" w:type="dxa"/>
          </w:tcPr>
          <w:p w14:paraId="1AC63673" w14:textId="77777777" w:rsidR="00E03B65" w:rsidRPr="001D066F" w:rsidRDefault="00E03B65" w:rsidP="001D066F">
            <w:pPr>
              <w:pStyle w:val="TablecondensedBold"/>
            </w:pPr>
            <w:r w:rsidRPr="001D066F">
              <w:t>WRS Module 2</w:t>
            </w:r>
          </w:p>
          <w:p w14:paraId="41239C17" w14:textId="77777777" w:rsidR="00E03B65" w:rsidRDefault="00E03B65" w:rsidP="001D066F">
            <w:pPr>
              <w:pStyle w:val="Tablecondensed"/>
            </w:pPr>
            <w:r w:rsidRPr="001D066F">
              <w:t>Completing and reviewing a small-scale work-related activity</w:t>
            </w:r>
          </w:p>
        </w:tc>
        <w:tc>
          <w:tcPr>
            <w:tcW w:w="2586" w:type="dxa"/>
          </w:tcPr>
          <w:p w14:paraId="0E27EEAF" w14:textId="77777777" w:rsidR="00E03B65" w:rsidRPr="001D066F" w:rsidRDefault="00E03B65" w:rsidP="001D066F">
            <w:pPr>
              <w:pStyle w:val="TablecondensedBold"/>
            </w:pPr>
            <w:r w:rsidRPr="001D066F">
              <w:t>WRS Module 2</w:t>
            </w:r>
          </w:p>
          <w:p w14:paraId="2CFC5843" w14:textId="77777777" w:rsidR="00E03B65" w:rsidRDefault="00E03B65" w:rsidP="001D066F">
            <w:pPr>
              <w:pStyle w:val="Tablecondensed"/>
            </w:pPr>
            <w:r w:rsidRPr="001D066F">
              <w:t>Completing and reviewing a small-scale work-related activity</w:t>
            </w:r>
          </w:p>
        </w:tc>
      </w:tr>
      <w:tr w:rsidR="00E03B65" w14:paraId="44D66590" w14:textId="77777777" w:rsidTr="006F0376">
        <w:trPr>
          <w:cnfStyle w:val="000000100000" w:firstRow="0" w:lastRow="0" w:firstColumn="0" w:lastColumn="0" w:oddVBand="0" w:evenVBand="0" w:oddHBand="1" w:evenHBand="0" w:firstRowFirstColumn="0" w:firstRowLastColumn="0" w:lastRowFirstColumn="0" w:lastRowLastColumn="0"/>
          <w:trHeight w:val="300"/>
          <w:jc w:val="center"/>
        </w:trPr>
        <w:tc>
          <w:tcPr>
            <w:tcW w:w="2912" w:type="dxa"/>
          </w:tcPr>
          <w:p w14:paraId="1D365AD4" w14:textId="77777777" w:rsidR="00E03B65" w:rsidRPr="001D066F" w:rsidRDefault="00E03B65" w:rsidP="001D066F">
            <w:pPr>
              <w:pStyle w:val="Tablecondensed"/>
            </w:pPr>
          </w:p>
        </w:tc>
        <w:tc>
          <w:tcPr>
            <w:tcW w:w="2911" w:type="dxa"/>
          </w:tcPr>
          <w:p w14:paraId="494735A8" w14:textId="77777777" w:rsidR="00E03B65" w:rsidRPr="001D066F" w:rsidRDefault="00E03B65" w:rsidP="001D066F">
            <w:pPr>
              <w:pStyle w:val="Tablecondensed"/>
            </w:pPr>
          </w:p>
        </w:tc>
        <w:tc>
          <w:tcPr>
            <w:tcW w:w="2850" w:type="dxa"/>
          </w:tcPr>
          <w:p w14:paraId="4BE2422D" w14:textId="77777777" w:rsidR="00E03B65" w:rsidRPr="001D066F" w:rsidRDefault="00E03B65" w:rsidP="001D066F">
            <w:pPr>
              <w:pStyle w:val="Tablecondensed"/>
            </w:pPr>
          </w:p>
        </w:tc>
        <w:tc>
          <w:tcPr>
            <w:tcW w:w="2893" w:type="dxa"/>
          </w:tcPr>
          <w:p w14:paraId="42119183" w14:textId="77777777" w:rsidR="00E03B65" w:rsidRPr="001D066F" w:rsidRDefault="00E03B65" w:rsidP="001D066F">
            <w:pPr>
              <w:pStyle w:val="TablecondensedBold"/>
            </w:pPr>
            <w:r w:rsidRPr="001D066F">
              <w:t>WRS Module 3</w:t>
            </w:r>
          </w:p>
          <w:p w14:paraId="37082E46" w14:textId="77777777" w:rsidR="00E03B65" w:rsidRDefault="00E03B65" w:rsidP="001D066F">
            <w:pPr>
              <w:pStyle w:val="Tablecondensed"/>
            </w:pPr>
            <w:r w:rsidRPr="001D066F">
              <w:t>Reporting on a small-scale work-related activity</w:t>
            </w:r>
          </w:p>
        </w:tc>
        <w:tc>
          <w:tcPr>
            <w:tcW w:w="2586" w:type="dxa"/>
          </w:tcPr>
          <w:p w14:paraId="4FE40B8B" w14:textId="77777777" w:rsidR="00E03B65" w:rsidRPr="001D066F" w:rsidRDefault="00E03B65" w:rsidP="001D066F">
            <w:pPr>
              <w:pStyle w:val="TablecondensedBold"/>
            </w:pPr>
            <w:r w:rsidRPr="001D066F">
              <w:t>WRS Module 3</w:t>
            </w:r>
          </w:p>
          <w:p w14:paraId="7A9BC4B6" w14:textId="77777777" w:rsidR="00E03B65" w:rsidRDefault="00E03B65" w:rsidP="001D066F">
            <w:pPr>
              <w:pStyle w:val="Tablecondensed"/>
            </w:pPr>
            <w:r w:rsidRPr="001D066F">
              <w:t>Reporting on a small-scale work-related activity</w:t>
            </w:r>
          </w:p>
        </w:tc>
      </w:tr>
    </w:tbl>
    <w:p w14:paraId="72631735" w14:textId="77777777" w:rsidR="004610FE" w:rsidRPr="0059367B" w:rsidRDefault="004610FE" w:rsidP="004610FE">
      <w:pPr>
        <w:pStyle w:val="BodyText"/>
        <w:rPr>
          <w:sz w:val="11"/>
          <w:szCs w:val="15"/>
        </w:rPr>
      </w:pPr>
      <w:bookmarkStart w:id="51" w:name="_Toc172885189"/>
      <w:bookmarkStart w:id="52" w:name="_Toc173146371"/>
      <w:bookmarkStart w:id="53" w:name="_Toc211331748"/>
      <w:r w:rsidRPr="0059367B">
        <w:rPr>
          <w:sz w:val="11"/>
          <w:szCs w:val="15"/>
        </w:rPr>
        <w:br w:type="page"/>
      </w:r>
    </w:p>
    <w:p w14:paraId="48203BFF" w14:textId="5DF746C7" w:rsidR="00E03B65" w:rsidRPr="001422D8" w:rsidRDefault="00E03B65" w:rsidP="00F8253A">
      <w:pPr>
        <w:pStyle w:val="Heading3"/>
      </w:pPr>
      <w:bookmarkStart w:id="54" w:name="_Toc211420863"/>
      <w:r w:rsidRPr="007E54B1">
        <w:t>Study specific</w:t>
      </w:r>
      <w:bookmarkEnd w:id="51"/>
      <w:bookmarkEnd w:id="52"/>
      <w:bookmarkEnd w:id="53"/>
      <w:bookmarkEnd w:id="54"/>
    </w:p>
    <w:tbl>
      <w:tblPr>
        <w:tblStyle w:val="VCAAclosedtable"/>
        <w:tblW w:w="13965" w:type="dxa"/>
        <w:tblLook w:val="04A0" w:firstRow="1" w:lastRow="0" w:firstColumn="1" w:lastColumn="0" w:noHBand="0" w:noVBand="1"/>
      </w:tblPr>
      <w:tblGrid>
        <w:gridCol w:w="1792"/>
        <w:gridCol w:w="1680"/>
        <w:gridCol w:w="1798"/>
        <w:gridCol w:w="1739"/>
        <w:gridCol w:w="1739"/>
        <w:gridCol w:w="1739"/>
        <w:gridCol w:w="1739"/>
        <w:gridCol w:w="1739"/>
      </w:tblGrid>
      <w:tr w:rsidR="00E03B65" w:rsidRPr="0059367B" w14:paraId="61697782" w14:textId="77777777" w:rsidTr="006F0376">
        <w:trPr>
          <w:cnfStyle w:val="100000000000" w:firstRow="1" w:lastRow="0" w:firstColumn="0" w:lastColumn="0" w:oddVBand="0" w:evenVBand="0" w:oddHBand="0" w:evenHBand="0" w:firstRowFirstColumn="0" w:firstRowLastColumn="0" w:lastRowFirstColumn="0" w:lastRowLastColumn="0"/>
          <w:trHeight w:val="300"/>
        </w:trPr>
        <w:tc>
          <w:tcPr>
            <w:tcW w:w="3472" w:type="dxa"/>
            <w:gridSpan w:val="2"/>
            <w:shd w:val="clear" w:color="auto" w:fill="0076A3"/>
          </w:tcPr>
          <w:p w14:paraId="17AA7F07" w14:textId="77777777" w:rsidR="00E03B65" w:rsidRPr="0059367B" w:rsidRDefault="00E03B65" w:rsidP="0059367B">
            <w:pPr>
              <w:pStyle w:val="Tableheadingcondensed"/>
              <w:jc w:val="center"/>
            </w:pPr>
            <w:r w:rsidRPr="0059367B">
              <w:t>Personal Development Skills (PDS)</w:t>
            </w:r>
          </w:p>
        </w:tc>
        <w:tc>
          <w:tcPr>
            <w:tcW w:w="3537" w:type="dxa"/>
            <w:gridSpan w:val="2"/>
            <w:shd w:val="clear" w:color="auto" w:fill="0076A3"/>
          </w:tcPr>
          <w:p w14:paraId="332F3A52" w14:textId="3D1C2128" w:rsidR="00E03B65" w:rsidRPr="0059367B" w:rsidRDefault="00E03B65" w:rsidP="0059367B">
            <w:pPr>
              <w:pStyle w:val="Tableheadingcondensed"/>
              <w:jc w:val="center"/>
            </w:pPr>
            <w:r w:rsidRPr="0059367B">
              <w:t>Literacy</w:t>
            </w:r>
          </w:p>
        </w:tc>
        <w:tc>
          <w:tcPr>
            <w:tcW w:w="3478" w:type="dxa"/>
            <w:gridSpan w:val="2"/>
            <w:shd w:val="clear" w:color="auto" w:fill="0076A3"/>
          </w:tcPr>
          <w:p w14:paraId="004B8218" w14:textId="36A2CBF9" w:rsidR="00E03B65" w:rsidRPr="0059367B" w:rsidRDefault="00E03B65" w:rsidP="0059367B">
            <w:pPr>
              <w:pStyle w:val="Tableheadingcondensed"/>
              <w:jc w:val="center"/>
            </w:pPr>
            <w:r w:rsidRPr="0059367B">
              <w:t>Work Related Skills (WRS)</w:t>
            </w:r>
          </w:p>
        </w:tc>
        <w:tc>
          <w:tcPr>
            <w:tcW w:w="3478" w:type="dxa"/>
            <w:gridSpan w:val="2"/>
            <w:shd w:val="clear" w:color="auto" w:fill="0076A3"/>
          </w:tcPr>
          <w:p w14:paraId="516316AB" w14:textId="794F8FBF" w:rsidR="00E03B65" w:rsidRPr="0059367B" w:rsidRDefault="00E03B65" w:rsidP="0059367B">
            <w:pPr>
              <w:pStyle w:val="Tableheadingcondensed"/>
              <w:jc w:val="center"/>
            </w:pPr>
            <w:r w:rsidRPr="0059367B">
              <w:t>Numeracy</w:t>
            </w:r>
          </w:p>
        </w:tc>
      </w:tr>
      <w:tr w:rsidR="00E03B65" w:rsidRPr="00CC0D1B" w14:paraId="4CE71A62" w14:textId="77777777" w:rsidTr="00CC0D1B">
        <w:trPr>
          <w:cnfStyle w:val="000000100000" w:firstRow="0" w:lastRow="0" w:firstColumn="0" w:lastColumn="0" w:oddVBand="0" w:evenVBand="0" w:oddHBand="1" w:evenHBand="0" w:firstRowFirstColumn="0" w:firstRowLastColumn="0" w:lastRowFirstColumn="0" w:lastRowLastColumn="0"/>
          <w:trHeight w:val="300"/>
        </w:trPr>
        <w:tc>
          <w:tcPr>
            <w:tcW w:w="3472" w:type="dxa"/>
            <w:gridSpan w:val="2"/>
            <w:vAlign w:val="center"/>
          </w:tcPr>
          <w:p w14:paraId="261AAAD1" w14:textId="77777777" w:rsidR="00E03B65" w:rsidRPr="00CC0D1B" w:rsidRDefault="00E03B65" w:rsidP="00CC0D1B">
            <w:pPr>
              <w:pStyle w:val="Tablecondensed"/>
              <w:jc w:val="center"/>
              <w:rPr>
                <w:rFonts w:eastAsia="Arial Narrow" w:cs="Arial Narrow"/>
                <w:b/>
                <w:bCs/>
              </w:rPr>
            </w:pPr>
            <w:r w:rsidRPr="00CC0D1B">
              <w:rPr>
                <w:b/>
                <w:bCs/>
              </w:rPr>
              <w:t>Subject and learning module</w:t>
            </w:r>
          </w:p>
        </w:tc>
        <w:tc>
          <w:tcPr>
            <w:tcW w:w="3537" w:type="dxa"/>
            <w:gridSpan w:val="2"/>
            <w:vAlign w:val="center"/>
          </w:tcPr>
          <w:p w14:paraId="6817DFAD" w14:textId="77777777" w:rsidR="00E03B65" w:rsidRPr="00CC0D1B" w:rsidRDefault="00E03B65" w:rsidP="00CC0D1B">
            <w:pPr>
              <w:pStyle w:val="Tablecondensed"/>
              <w:jc w:val="center"/>
              <w:rPr>
                <w:rFonts w:eastAsia="Arial Narrow" w:cs="Arial Narrow"/>
                <w:b/>
                <w:bCs/>
              </w:rPr>
            </w:pPr>
            <w:r w:rsidRPr="00CC0D1B">
              <w:rPr>
                <w:b/>
                <w:bCs/>
              </w:rPr>
              <w:t>Subject and learning module</w:t>
            </w:r>
          </w:p>
        </w:tc>
        <w:tc>
          <w:tcPr>
            <w:tcW w:w="3478" w:type="dxa"/>
            <w:gridSpan w:val="2"/>
            <w:vAlign w:val="center"/>
          </w:tcPr>
          <w:p w14:paraId="76ECE22F" w14:textId="77777777" w:rsidR="00E03B65" w:rsidRPr="00CC0D1B" w:rsidRDefault="00E03B65" w:rsidP="00CC0D1B">
            <w:pPr>
              <w:pStyle w:val="Tablecondensed"/>
              <w:jc w:val="center"/>
              <w:rPr>
                <w:rFonts w:eastAsia="Arial Narrow" w:cs="Arial Narrow"/>
                <w:b/>
                <w:bCs/>
              </w:rPr>
            </w:pPr>
            <w:r w:rsidRPr="00CC0D1B">
              <w:rPr>
                <w:b/>
                <w:bCs/>
              </w:rPr>
              <w:t>Subject and learning module</w:t>
            </w:r>
          </w:p>
        </w:tc>
        <w:tc>
          <w:tcPr>
            <w:tcW w:w="3478" w:type="dxa"/>
            <w:gridSpan w:val="2"/>
            <w:vAlign w:val="center"/>
          </w:tcPr>
          <w:p w14:paraId="78AE2C51" w14:textId="77777777" w:rsidR="00E03B65" w:rsidRPr="00CC0D1B" w:rsidRDefault="00E03B65" w:rsidP="00CC0D1B">
            <w:pPr>
              <w:pStyle w:val="Tablecondensed"/>
              <w:jc w:val="center"/>
              <w:rPr>
                <w:rFonts w:eastAsia="Arial Narrow" w:cs="Arial Narrow"/>
                <w:b/>
                <w:bCs/>
              </w:rPr>
            </w:pPr>
            <w:r w:rsidRPr="00CC0D1B">
              <w:rPr>
                <w:b/>
                <w:bCs/>
              </w:rPr>
              <w:t>Subject and learning module</w:t>
            </w:r>
          </w:p>
        </w:tc>
      </w:tr>
      <w:tr w:rsidR="00E03B65" w14:paraId="4BE66F7B" w14:textId="77777777" w:rsidTr="006F0376">
        <w:trPr>
          <w:cnfStyle w:val="000000010000" w:firstRow="0" w:lastRow="0" w:firstColumn="0" w:lastColumn="0" w:oddVBand="0" w:evenVBand="0" w:oddHBand="0" w:evenHBand="1" w:firstRowFirstColumn="0" w:firstRowLastColumn="0" w:lastRowFirstColumn="0" w:lastRowLastColumn="0"/>
          <w:trHeight w:val="300"/>
        </w:trPr>
        <w:tc>
          <w:tcPr>
            <w:tcW w:w="1792" w:type="dxa"/>
          </w:tcPr>
          <w:p w14:paraId="58EBFE49" w14:textId="0995B903" w:rsidR="00E03B65" w:rsidRPr="00CC0D1B" w:rsidRDefault="00E03B65" w:rsidP="00CC0D1B">
            <w:pPr>
              <w:pStyle w:val="Tablecondensed"/>
              <w:rPr>
                <w:b/>
                <w:bCs/>
              </w:rPr>
            </w:pPr>
            <w:r w:rsidRPr="00CC0D1B">
              <w:rPr>
                <w:b/>
                <w:bCs/>
              </w:rPr>
              <w:t>PDS Module 1:</w:t>
            </w:r>
          </w:p>
          <w:p w14:paraId="0C821D72" w14:textId="491B4BB0" w:rsidR="00E03B65" w:rsidRPr="00645AEC" w:rsidRDefault="00E03B65" w:rsidP="00645AEC">
            <w:pPr>
              <w:pStyle w:val="Tablecondensed"/>
            </w:pPr>
            <w:r w:rsidRPr="00645AEC">
              <w:t>Exploring and connecting with community</w:t>
            </w:r>
          </w:p>
        </w:tc>
        <w:tc>
          <w:tcPr>
            <w:tcW w:w="1680" w:type="dxa"/>
          </w:tcPr>
          <w:p w14:paraId="76B05496" w14:textId="77777777" w:rsidR="00E03B65" w:rsidRDefault="00E03B65" w:rsidP="00CC0D1B">
            <w:pPr>
              <w:pStyle w:val="Tablecondensed"/>
              <w:rPr>
                <w:rFonts w:cstheme="minorBidi"/>
                <w:szCs w:val="20"/>
              </w:rPr>
            </w:pPr>
            <w:r>
              <w:rPr>
                <w:rFonts w:cstheme="minorBidi"/>
                <w:szCs w:val="20"/>
              </w:rPr>
              <w:t>Task 1: What is community?</w:t>
            </w:r>
          </w:p>
          <w:p w14:paraId="65A9E4D8" w14:textId="77777777" w:rsidR="00E03B65" w:rsidRDefault="00E03B65" w:rsidP="00CC0D1B">
            <w:pPr>
              <w:pStyle w:val="Tablecondensed"/>
              <w:rPr>
                <w:rFonts w:cstheme="minorBidi"/>
                <w:szCs w:val="20"/>
              </w:rPr>
            </w:pPr>
            <w:r>
              <w:rPr>
                <w:rFonts w:cstheme="minorBidi"/>
                <w:szCs w:val="20"/>
              </w:rPr>
              <w:t xml:space="preserve">Step 1: Ideas </w:t>
            </w:r>
          </w:p>
          <w:p w14:paraId="0D403C5B" w14:textId="5DD20B36" w:rsidR="00E03B65" w:rsidRPr="00CC0D1B" w:rsidRDefault="00E03B65" w:rsidP="00CC0D1B">
            <w:pPr>
              <w:pStyle w:val="Tablecondensed"/>
              <w:rPr>
                <w:rFonts w:eastAsiaTheme="minorHAnsi" w:cstheme="minorBidi"/>
                <w:szCs w:val="20"/>
              </w:rPr>
            </w:pPr>
            <w:r>
              <w:rPr>
                <w:rFonts w:cstheme="minorBidi"/>
                <w:szCs w:val="20"/>
              </w:rPr>
              <w:t>Step 2: Plan</w:t>
            </w:r>
          </w:p>
        </w:tc>
        <w:tc>
          <w:tcPr>
            <w:tcW w:w="1798" w:type="dxa"/>
          </w:tcPr>
          <w:p w14:paraId="77DD48D7" w14:textId="77777777" w:rsidR="00CC0D1B" w:rsidRDefault="00E03B65" w:rsidP="00974865">
            <w:pPr>
              <w:pStyle w:val="TablecondensedBold"/>
            </w:pPr>
            <w:r w:rsidRPr="00CC0D1B">
              <w:t>Literacy Module 1:</w:t>
            </w:r>
          </w:p>
          <w:p w14:paraId="76149DB6" w14:textId="127A4607" w:rsidR="00E03B65" w:rsidRPr="00CC0D1B" w:rsidRDefault="00E03B65" w:rsidP="00CC0D1B">
            <w:pPr>
              <w:pStyle w:val="Tablecondensed"/>
              <w:rPr>
                <w:rFonts w:ascii="Arial" w:hAnsi="Arial"/>
              </w:rPr>
            </w:pPr>
            <w:r>
              <w:rPr>
                <w:bCs/>
              </w:rPr>
              <w:t>Exploring and understanding issues and voices</w:t>
            </w:r>
          </w:p>
        </w:tc>
        <w:tc>
          <w:tcPr>
            <w:tcW w:w="1739" w:type="dxa"/>
          </w:tcPr>
          <w:p w14:paraId="0FF34D13" w14:textId="77777777" w:rsidR="00E03B65" w:rsidRDefault="00E03B65" w:rsidP="00CC0D1B">
            <w:pPr>
              <w:pStyle w:val="Tablecondensed"/>
              <w:rPr>
                <w:rFonts w:cstheme="minorBidi"/>
                <w:szCs w:val="20"/>
              </w:rPr>
            </w:pPr>
            <w:r>
              <w:rPr>
                <w:rFonts w:cstheme="minorBidi"/>
                <w:szCs w:val="20"/>
              </w:rPr>
              <w:t>Task 1: Understanding issues and voices</w:t>
            </w:r>
          </w:p>
          <w:p w14:paraId="03E0926B" w14:textId="77777777" w:rsidR="00E03B65" w:rsidRDefault="00E03B65" w:rsidP="00CC0D1B">
            <w:pPr>
              <w:pStyle w:val="Tablecondensed"/>
              <w:rPr>
                <w:rFonts w:cstheme="minorBidi"/>
                <w:szCs w:val="20"/>
              </w:rPr>
            </w:pPr>
            <w:r>
              <w:rPr>
                <w:rFonts w:cstheme="minorBidi"/>
                <w:szCs w:val="20"/>
              </w:rPr>
              <w:t>Step 1: Ideas</w:t>
            </w:r>
          </w:p>
          <w:p w14:paraId="0A9521C8" w14:textId="2CE53023" w:rsidR="00E03B65" w:rsidRPr="00CC0D1B" w:rsidRDefault="00E03B65" w:rsidP="00CC0D1B">
            <w:pPr>
              <w:pStyle w:val="Tablecondensed"/>
              <w:rPr>
                <w:rFonts w:eastAsiaTheme="minorHAnsi" w:cstheme="minorBidi"/>
                <w:szCs w:val="20"/>
              </w:rPr>
            </w:pPr>
            <w:r>
              <w:rPr>
                <w:rFonts w:cstheme="minorBidi"/>
                <w:szCs w:val="20"/>
              </w:rPr>
              <w:t>Step 2: Plan</w:t>
            </w:r>
          </w:p>
        </w:tc>
        <w:tc>
          <w:tcPr>
            <w:tcW w:w="1739" w:type="dxa"/>
          </w:tcPr>
          <w:p w14:paraId="7C993607" w14:textId="77777777" w:rsidR="00CC0D1B" w:rsidRDefault="00E03B65" w:rsidP="00974865">
            <w:pPr>
              <w:pStyle w:val="TablecondensedBold"/>
              <w:rPr>
                <w:shd w:val="clear" w:color="auto" w:fill="FFFFFF"/>
              </w:rPr>
            </w:pPr>
            <w:r w:rsidRPr="00CC0D1B">
              <w:t xml:space="preserve">WRS </w:t>
            </w:r>
            <w:r w:rsidRPr="00CC0D1B">
              <w:rPr>
                <w:shd w:val="clear" w:color="auto" w:fill="FFFFFF"/>
              </w:rPr>
              <w:t>Module 1:</w:t>
            </w:r>
          </w:p>
          <w:p w14:paraId="549A2586" w14:textId="797AF1BF" w:rsidR="00E03B65" w:rsidRPr="00990627" w:rsidRDefault="00E03B65" w:rsidP="00990627">
            <w:pPr>
              <w:pStyle w:val="Tablecondensed"/>
            </w:pPr>
            <w:r w:rsidRPr="00990627">
              <w:t>Identifying and planning for a work-related activity</w:t>
            </w:r>
          </w:p>
        </w:tc>
        <w:tc>
          <w:tcPr>
            <w:tcW w:w="1739" w:type="dxa"/>
          </w:tcPr>
          <w:p w14:paraId="389E7998" w14:textId="77777777" w:rsidR="00E03B65" w:rsidRDefault="00E03B65" w:rsidP="00CC0D1B">
            <w:pPr>
              <w:pStyle w:val="Tablecondensed"/>
            </w:pPr>
            <w:r>
              <w:t xml:space="preserve">Step 1: Ideas </w:t>
            </w:r>
          </w:p>
          <w:p w14:paraId="32AB95FC" w14:textId="77777777" w:rsidR="00E03B65" w:rsidRDefault="00E03B65" w:rsidP="00CC0D1B">
            <w:pPr>
              <w:pStyle w:val="Tablecondensed"/>
            </w:pPr>
            <w:r>
              <w:t xml:space="preserve">Step 2: Plan </w:t>
            </w:r>
          </w:p>
          <w:p w14:paraId="7BA5AF3F" w14:textId="77777777" w:rsidR="00E03B65" w:rsidRDefault="00E03B65" w:rsidP="00CC0D1B">
            <w:pPr>
              <w:pStyle w:val="Tablecondensed"/>
            </w:pPr>
            <w:r>
              <w:t xml:space="preserve">Step 3: Act </w:t>
            </w:r>
          </w:p>
        </w:tc>
        <w:tc>
          <w:tcPr>
            <w:tcW w:w="1739" w:type="dxa"/>
          </w:tcPr>
          <w:p w14:paraId="1E4107C3" w14:textId="77777777" w:rsidR="00E03B65" w:rsidRPr="00CC0D1B" w:rsidRDefault="00E03B65" w:rsidP="00974865">
            <w:pPr>
              <w:pStyle w:val="TablecondensedBold"/>
            </w:pPr>
            <w:r w:rsidRPr="00CC0D1B">
              <w:t>Module 3: Shape</w:t>
            </w:r>
          </w:p>
          <w:p w14:paraId="3FD391B1" w14:textId="77777777" w:rsidR="00E03B65" w:rsidRDefault="00E03B65" w:rsidP="00CC0D1B">
            <w:pPr>
              <w:pStyle w:val="Tablecondensed"/>
              <w:rPr>
                <w:sz w:val="22"/>
              </w:rPr>
            </w:pPr>
            <w:r w:rsidRPr="2C32BA96">
              <w:t>(</w:t>
            </w:r>
            <w:r>
              <w:t>Health and recreational</w:t>
            </w:r>
            <w:r w:rsidRPr="2C32BA96">
              <w:t xml:space="preserve"> numeracy)</w:t>
            </w:r>
            <w:r w:rsidRPr="2C32BA96">
              <w:rPr>
                <w:sz w:val="22"/>
              </w:rPr>
              <w:t xml:space="preserve"> </w:t>
            </w:r>
          </w:p>
          <w:p w14:paraId="4D34A1FC" w14:textId="7F703727" w:rsidR="00E03B65" w:rsidRDefault="00E03B65" w:rsidP="00CC0D1B">
            <w:pPr>
              <w:pStyle w:val="Tablecondensed"/>
            </w:pPr>
            <w:r w:rsidRPr="00411D8A">
              <w:t>Task 1</w:t>
            </w:r>
            <w:r>
              <w:t>: Measurement in baking</w:t>
            </w:r>
          </w:p>
        </w:tc>
        <w:tc>
          <w:tcPr>
            <w:tcW w:w="1739" w:type="dxa"/>
          </w:tcPr>
          <w:p w14:paraId="77371F8E" w14:textId="77777777" w:rsidR="00E03B65" w:rsidRPr="00CC0D1B" w:rsidRDefault="00E03B65" w:rsidP="00974865">
            <w:pPr>
              <w:pStyle w:val="TablecondensedBold"/>
            </w:pPr>
            <w:r w:rsidRPr="00CC0D1B">
              <w:t>Module 3: Quantity and measures</w:t>
            </w:r>
          </w:p>
          <w:p w14:paraId="18C270B7" w14:textId="77F41075" w:rsidR="00E03B65" w:rsidRDefault="00E03B65" w:rsidP="00CC0D1B">
            <w:pPr>
              <w:pStyle w:val="Tablecondensed"/>
              <w:rPr>
                <w:sz w:val="22"/>
              </w:rPr>
            </w:pPr>
            <w:r w:rsidRPr="2C32BA96">
              <w:t>(</w:t>
            </w:r>
            <w:r>
              <w:t>Health and recreational</w:t>
            </w:r>
            <w:r w:rsidRPr="2C32BA96">
              <w:t xml:space="preserve"> numeracy)</w:t>
            </w:r>
          </w:p>
          <w:p w14:paraId="766AE622" w14:textId="77777777" w:rsidR="00E03B65" w:rsidRDefault="00E03B65" w:rsidP="00CC0D1B">
            <w:pPr>
              <w:pStyle w:val="Tablecondensed"/>
            </w:pPr>
            <w:r w:rsidRPr="00230B35">
              <w:t>Task</w:t>
            </w:r>
            <w:r>
              <w:t xml:space="preserve"> 2: Measurement and ordering </w:t>
            </w:r>
          </w:p>
          <w:p w14:paraId="1D6F24E0" w14:textId="13B85791" w:rsidR="00E03B65" w:rsidRPr="00CC0D1B" w:rsidRDefault="00E03B65" w:rsidP="00CC0D1B">
            <w:pPr>
              <w:pStyle w:val="Tablecondensed"/>
            </w:pPr>
            <w:r>
              <w:t>Task 3: What’s the time?</w:t>
            </w:r>
          </w:p>
        </w:tc>
      </w:tr>
      <w:tr w:rsidR="00E03B65" w14:paraId="4B653396" w14:textId="77777777" w:rsidTr="006F0376">
        <w:trPr>
          <w:cnfStyle w:val="000000100000" w:firstRow="0" w:lastRow="0" w:firstColumn="0" w:lastColumn="0" w:oddVBand="0" w:evenVBand="0" w:oddHBand="1" w:evenHBand="0" w:firstRowFirstColumn="0" w:firstRowLastColumn="0" w:lastRowFirstColumn="0" w:lastRowLastColumn="0"/>
          <w:trHeight w:val="300"/>
        </w:trPr>
        <w:tc>
          <w:tcPr>
            <w:tcW w:w="1792" w:type="dxa"/>
          </w:tcPr>
          <w:p w14:paraId="624F8DCF" w14:textId="77777777" w:rsidR="00E03B65" w:rsidRPr="00CC0D1B" w:rsidRDefault="00E03B65" w:rsidP="00974865">
            <w:pPr>
              <w:pStyle w:val="TablecondensedBold"/>
            </w:pPr>
            <w:r w:rsidRPr="00CC0D1B">
              <w:t>PDS Module 2:</w:t>
            </w:r>
          </w:p>
          <w:p w14:paraId="1ECBE519" w14:textId="44C1F60D" w:rsidR="00E03B65" w:rsidRPr="00990627" w:rsidRDefault="00E03B65" w:rsidP="00990627">
            <w:pPr>
              <w:pStyle w:val="Tablecondensed"/>
            </w:pPr>
            <w:r w:rsidRPr="00990627">
              <w:t>Community Participation</w:t>
            </w:r>
          </w:p>
        </w:tc>
        <w:tc>
          <w:tcPr>
            <w:tcW w:w="1680" w:type="dxa"/>
          </w:tcPr>
          <w:p w14:paraId="0C448C58" w14:textId="35F306F6" w:rsidR="00E03B65" w:rsidRPr="00CC0D1B" w:rsidRDefault="00E03B65" w:rsidP="00CC0D1B">
            <w:pPr>
              <w:pStyle w:val="Tablecondensed"/>
              <w:rPr>
                <w:rFonts w:cstheme="minorBidi"/>
              </w:rPr>
            </w:pPr>
            <w:r w:rsidRPr="00741748">
              <w:t>Step</w:t>
            </w:r>
            <w:r>
              <w:t xml:space="preserve"> </w:t>
            </w:r>
            <w:r w:rsidRPr="00741748">
              <w:t>3</w:t>
            </w:r>
            <w:r>
              <w:t>: Act</w:t>
            </w:r>
          </w:p>
        </w:tc>
        <w:tc>
          <w:tcPr>
            <w:tcW w:w="1798" w:type="dxa"/>
          </w:tcPr>
          <w:p w14:paraId="7F709189" w14:textId="77777777" w:rsidR="00CC0D1B" w:rsidRDefault="00E03B65" w:rsidP="00974865">
            <w:pPr>
              <w:pStyle w:val="TablecondensedBold"/>
            </w:pPr>
            <w:r w:rsidRPr="00CC0D1B">
              <w:t>Literacy Module 2:</w:t>
            </w:r>
          </w:p>
          <w:p w14:paraId="3CC8C896" w14:textId="2924AF94" w:rsidR="00E03B65" w:rsidRPr="61D77C4D" w:rsidRDefault="00E03B65" w:rsidP="00CC0D1B">
            <w:pPr>
              <w:pStyle w:val="Tablecondensed"/>
            </w:pPr>
            <w:r w:rsidRPr="00F10395">
              <w:rPr>
                <w:bCs/>
              </w:rPr>
              <w:t>Informed discussion</w:t>
            </w:r>
          </w:p>
        </w:tc>
        <w:tc>
          <w:tcPr>
            <w:tcW w:w="1739" w:type="dxa"/>
          </w:tcPr>
          <w:p w14:paraId="7DC3FA4E" w14:textId="5D7767E0" w:rsidR="00E03B65" w:rsidRDefault="00E03B65" w:rsidP="00CC0D1B">
            <w:pPr>
              <w:pStyle w:val="Tablecondensed"/>
              <w:rPr>
                <w:rFonts w:cstheme="minorBidi"/>
                <w:szCs w:val="20"/>
              </w:rPr>
            </w:pPr>
            <w:r>
              <w:rPr>
                <w:rFonts w:cstheme="minorBidi"/>
                <w:szCs w:val="20"/>
              </w:rPr>
              <w:t>Step 4: Adapt</w:t>
            </w:r>
          </w:p>
          <w:p w14:paraId="10FE41A4" w14:textId="7B23DCFE" w:rsidR="00E03B65" w:rsidRPr="00CC0D1B" w:rsidRDefault="00E03B65" w:rsidP="00CC0D1B">
            <w:pPr>
              <w:pStyle w:val="Tablecondensed"/>
              <w:rPr>
                <w:rFonts w:eastAsiaTheme="minorHAnsi" w:cstheme="minorBidi"/>
                <w:szCs w:val="20"/>
              </w:rPr>
            </w:pPr>
            <w:r>
              <w:rPr>
                <w:rFonts w:cstheme="minorBidi"/>
                <w:szCs w:val="20"/>
              </w:rPr>
              <w:t>Step 5: Reflect</w:t>
            </w:r>
          </w:p>
        </w:tc>
        <w:tc>
          <w:tcPr>
            <w:tcW w:w="1739" w:type="dxa"/>
          </w:tcPr>
          <w:p w14:paraId="524ED5DC" w14:textId="77777777" w:rsidR="00CC0D1B" w:rsidRDefault="00E03B65" w:rsidP="00990627">
            <w:pPr>
              <w:pStyle w:val="TablecondensedBold"/>
              <w:rPr>
                <w:shd w:val="clear" w:color="auto" w:fill="FFFFFF"/>
              </w:rPr>
            </w:pPr>
            <w:r w:rsidRPr="00CC0D1B">
              <w:t xml:space="preserve">WRS </w:t>
            </w:r>
            <w:r w:rsidRPr="00CC0D1B">
              <w:rPr>
                <w:shd w:val="clear" w:color="auto" w:fill="FFFFFF"/>
              </w:rPr>
              <w:t>Module 2:</w:t>
            </w:r>
          </w:p>
          <w:p w14:paraId="104B3606" w14:textId="3E58089A" w:rsidR="00E03B65" w:rsidRPr="00990627" w:rsidRDefault="00E03B65" w:rsidP="00990627">
            <w:pPr>
              <w:pStyle w:val="Tablecondensed"/>
            </w:pPr>
            <w:r w:rsidRPr="00990627">
              <w:t>Completing and reviewing a small-scale work-related activity</w:t>
            </w:r>
          </w:p>
        </w:tc>
        <w:tc>
          <w:tcPr>
            <w:tcW w:w="1739" w:type="dxa"/>
          </w:tcPr>
          <w:p w14:paraId="30643D6D" w14:textId="77777777" w:rsidR="00E03B65" w:rsidRDefault="00E03B65" w:rsidP="00CC0D1B">
            <w:pPr>
              <w:pStyle w:val="Tablecondensed"/>
            </w:pPr>
            <w:r>
              <w:t xml:space="preserve">Step 3: Act </w:t>
            </w:r>
          </w:p>
          <w:p w14:paraId="10954FC0" w14:textId="77777777" w:rsidR="00E03B65" w:rsidRDefault="00E03B65" w:rsidP="00CC0D1B">
            <w:pPr>
              <w:pStyle w:val="Tablecondensed"/>
            </w:pPr>
            <w:r>
              <w:t xml:space="preserve">Step 4: Adapt </w:t>
            </w:r>
          </w:p>
          <w:p w14:paraId="4B21215C" w14:textId="6009362D" w:rsidR="00E03B65" w:rsidRDefault="00E03B65" w:rsidP="00CC0D1B">
            <w:pPr>
              <w:pStyle w:val="Tablecondensed"/>
            </w:pPr>
            <w:r>
              <w:t>Step 5: Reflect</w:t>
            </w:r>
          </w:p>
        </w:tc>
        <w:tc>
          <w:tcPr>
            <w:tcW w:w="1739" w:type="dxa"/>
          </w:tcPr>
          <w:p w14:paraId="5109B17E" w14:textId="77777777" w:rsidR="00E03B65" w:rsidRPr="00CC0D1B" w:rsidRDefault="00E03B65" w:rsidP="00CC0D1B">
            <w:pPr>
              <w:pStyle w:val="Tablecondensed"/>
              <w:rPr>
                <w:b/>
              </w:rPr>
            </w:pPr>
            <w:r w:rsidRPr="00CC0D1B">
              <w:rPr>
                <w:b/>
              </w:rPr>
              <w:t>Module 3: Shape</w:t>
            </w:r>
          </w:p>
          <w:p w14:paraId="7BEB1E43" w14:textId="542A2BD9" w:rsidR="00E03B65" w:rsidRDefault="00E03B65" w:rsidP="00CC0D1B">
            <w:pPr>
              <w:pStyle w:val="Tablecondensed"/>
              <w:rPr>
                <w:sz w:val="22"/>
              </w:rPr>
            </w:pPr>
            <w:r w:rsidRPr="2C32BA96">
              <w:t>(</w:t>
            </w:r>
            <w:r>
              <w:t>Health and recreational</w:t>
            </w:r>
            <w:r w:rsidRPr="2C32BA96">
              <w:t xml:space="preserve"> numeracy)</w:t>
            </w:r>
          </w:p>
          <w:p w14:paraId="05F4FB56" w14:textId="77777777" w:rsidR="00E03B65" w:rsidRPr="00AD2F2B" w:rsidRDefault="00E03B65" w:rsidP="00CC0D1B">
            <w:pPr>
              <w:pStyle w:val="Tablecondensed"/>
              <w:rPr>
                <w:bCs/>
                <w:lang w:val="en-AU"/>
              </w:rPr>
            </w:pPr>
            <w:r w:rsidRPr="00411D8A">
              <w:t xml:space="preserve">Task </w:t>
            </w:r>
            <w:r>
              <w:t>4: Shapes</w:t>
            </w:r>
          </w:p>
        </w:tc>
        <w:tc>
          <w:tcPr>
            <w:tcW w:w="1739" w:type="dxa"/>
          </w:tcPr>
          <w:p w14:paraId="225AC39F" w14:textId="77777777" w:rsidR="00E03B65" w:rsidRPr="00CC0D1B" w:rsidRDefault="00E03B65" w:rsidP="00CC0D1B">
            <w:pPr>
              <w:pStyle w:val="Tablecondensed"/>
              <w:rPr>
                <w:b/>
              </w:rPr>
            </w:pPr>
            <w:r w:rsidRPr="00CC0D1B">
              <w:rPr>
                <w:b/>
              </w:rPr>
              <w:t>Module 4: Data</w:t>
            </w:r>
          </w:p>
          <w:p w14:paraId="0F0F7924" w14:textId="77777777" w:rsidR="00E03B65" w:rsidRDefault="00E03B65" w:rsidP="00CC0D1B">
            <w:pPr>
              <w:pStyle w:val="Tablecondensed"/>
            </w:pPr>
            <w:r w:rsidRPr="2C32BA96">
              <w:t>(</w:t>
            </w:r>
            <w:r>
              <w:t>Civic</w:t>
            </w:r>
            <w:r w:rsidRPr="2C32BA96">
              <w:t xml:space="preserve"> numeracy)</w:t>
            </w:r>
          </w:p>
          <w:p w14:paraId="26BA1285" w14:textId="19F7F566" w:rsidR="00E03B65" w:rsidRPr="00CC0D1B" w:rsidRDefault="00E03B65" w:rsidP="00CC0D1B">
            <w:pPr>
              <w:pStyle w:val="Tablecondensed"/>
              <w:rPr>
                <w:lang w:val="en-US"/>
              </w:rPr>
            </w:pPr>
            <w:r w:rsidRPr="00230B35">
              <w:t xml:space="preserve">Task </w:t>
            </w:r>
            <w:r>
              <w:t>5: Data</w:t>
            </w:r>
          </w:p>
        </w:tc>
      </w:tr>
      <w:tr w:rsidR="00E03B65" w14:paraId="61D15919" w14:textId="77777777" w:rsidTr="006F0376">
        <w:trPr>
          <w:cnfStyle w:val="000000010000" w:firstRow="0" w:lastRow="0" w:firstColumn="0" w:lastColumn="0" w:oddVBand="0" w:evenVBand="0" w:oddHBand="0" w:evenHBand="1" w:firstRowFirstColumn="0" w:firstRowLastColumn="0" w:lastRowFirstColumn="0" w:lastRowLastColumn="0"/>
          <w:trHeight w:val="300"/>
        </w:trPr>
        <w:tc>
          <w:tcPr>
            <w:tcW w:w="7009" w:type="dxa"/>
            <w:gridSpan w:val="4"/>
          </w:tcPr>
          <w:p w14:paraId="0478CEF9" w14:textId="77777777" w:rsidR="00E03B65" w:rsidRDefault="00E03B65" w:rsidP="00CC0D1B">
            <w:pPr>
              <w:pStyle w:val="Tablecondensed"/>
            </w:pPr>
          </w:p>
        </w:tc>
        <w:tc>
          <w:tcPr>
            <w:tcW w:w="1739" w:type="dxa"/>
          </w:tcPr>
          <w:p w14:paraId="29A8D2E4" w14:textId="77777777" w:rsidR="00E03B65" w:rsidRDefault="00E03B65" w:rsidP="00CC0D1B">
            <w:pPr>
              <w:pStyle w:val="Tablecondensed"/>
            </w:pPr>
            <w:r w:rsidRPr="61D77C4D">
              <w:t>WRS</w:t>
            </w:r>
            <w:r>
              <w:t xml:space="preserve"> </w:t>
            </w:r>
            <w:r w:rsidRPr="009A5271">
              <w:rPr>
                <w:bCs/>
                <w:color w:val="000000"/>
                <w:shd w:val="clear" w:color="auto" w:fill="FFFFFF"/>
              </w:rPr>
              <w:t>Module 3:</w:t>
            </w:r>
            <w:r>
              <w:rPr>
                <w:color w:val="000000"/>
                <w:shd w:val="clear" w:color="auto" w:fill="FFFFFF"/>
              </w:rPr>
              <w:t xml:space="preserve"> Reporting on a small-scale work-related activity</w:t>
            </w:r>
          </w:p>
        </w:tc>
        <w:tc>
          <w:tcPr>
            <w:tcW w:w="1739" w:type="dxa"/>
          </w:tcPr>
          <w:p w14:paraId="4CAF43A7" w14:textId="77777777" w:rsidR="00E03B65" w:rsidRDefault="00E03B65" w:rsidP="00CC0D1B">
            <w:pPr>
              <w:pStyle w:val="Tablecondensed"/>
            </w:pPr>
            <w:r>
              <w:t xml:space="preserve">Step 4: Adapt </w:t>
            </w:r>
          </w:p>
          <w:p w14:paraId="2EB3C236" w14:textId="4920658D" w:rsidR="00E03B65" w:rsidRPr="00CC0D1B" w:rsidRDefault="00E03B65" w:rsidP="00CC0D1B">
            <w:pPr>
              <w:pStyle w:val="Tablecondensed"/>
              <w:rPr>
                <w:rFonts w:ascii="Arial" w:eastAsiaTheme="minorHAnsi" w:hAnsi="Arial"/>
                <w:color w:val="000000"/>
                <w:shd w:val="clear" w:color="auto" w:fill="FFFFFF"/>
              </w:rPr>
            </w:pPr>
            <w:r>
              <w:t>Step 5: Reflect</w:t>
            </w:r>
          </w:p>
        </w:tc>
        <w:tc>
          <w:tcPr>
            <w:tcW w:w="1739" w:type="dxa"/>
          </w:tcPr>
          <w:p w14:paraId="412E4F22" w14:textId="77777777" w:rsidR="00E03B65" w:rsidRDefault="00E03B65" w:rsidP="00CC0D1B">
            <w:pPr>
              <w:pStyle w:val="Tablecondensed"/>
              <w:rPr>
                <w:bCs/>
              </w:rPr>
            </w:pPr>
            <w:r w:rsidRPr="2C32BA96">
              <w:rPr>
                <w:bCs/>
              </w:rPr>
              <w:t xml:space="preserve">Module </w:t>
            </w:r>
            <w:r>
              <w:rPr>
                <w:bCs/>
              </w:rPr>
              <w:t>4</w:t>
            </w:r>
            <w:r w:rsidRPr="2C32BA96">
              <w:rPr>
                <w:bCs/>
              </w:rPr>
              <w:t xml:space="preserve">: </w:t>
            </w:r>
            <w:r>
              <w:rPr>
                <w:bCs/>
              </w:rPr>
              <w:t>Likelihood</w:t>
            </w:r>
          </w:p>
          <w:p w14:paraId="289EAA10" w14:textId="77777777" w:rsidR="00E03B65" w:rsidRDefault="00E03B65" w:rsidP="00CC0D1B">
            <w:pPr>
              <w:pStyle w:val="Tablecondensed"/>
            </w:pPr>
            <w:r w:rsidRPr="2C32BA96">
              <w:t>(</w:t>
            </w:r>
            <w:r>
              <w:t>Civic</w:t>
            </w:r>
            <w:r w:rsidRPr="2C32BA96">
              <w:t xml:space="preserve"> numeracy)</w:t>
            </w:r>
          </w:p>
          <w:p w14:paraId="2842C412" w14:textId="1B53A556" w:rsidR="00E03B65" w:rsidRPr="004610FE" w:rsidRDefault="00E03B65" w:rsidP="00CC0D1B">
            <w:pPr>
              <w:pStyle w:val="Tablecondensed"/>
              <w:rPr>
                <w:rFonts w:ascii="Arial" w:eastAsiaTheme="minorHAnsi" w:hAnsi="Arial" w:cstheme="minorBidi"/>
              </w:rPr>
            </w:pPr>
            <w:r>
              <w:t>Task 6: Chance</w:t>
            </w:r>
          </w:p>
        </w:tc>
        <w:tc>
          <w:tcPr>
            <w:tcW w:w="1739" w:type="dxa"/>
          </w:tcPr>
          <w:p w14:paraId="2468C16E" w14:textId="77777777" w:rsidR="00E03B65" w:rsidRDefault="00E03B65" w:rsidP="00CC0D1B">
            <w:pPr>
              <w:pStyle w:val="Tablecondensed"/>
            </w:pPr>
          </w:p>
        </w:tc>
      </w:tr>
    </w:tbl>
    <w:p w14:paraId="31B44C47" w14:textId="77777777" w:rsidR="00CC0D1B" w:rsidRPr="00CC0D1B" w:rsidRDefault="00CC0D1B" w:rsidP="00CC0D1B">
      <w:pPr>
        <w:pStyle w:val="BodyText"/>
      </w:pPr>
      <w:bookmarkStart w:id="55" w:name="_Toc211331749"/>
      <w:r w:rsidRPr="00CC0D1B">
        <w:br w:type="page"/>
      </w:r>
    </w:p>
    <w:p w14:paraId="5822F37F" w14:textId="7ABA8369" w:rsidR="00E03B65" w:rsidRPr="00F8253A" w:rsidRDefault="00E03B65" w:rsidP="00145ED0">
      <w:pPr>
        <w:pStyle w:val="Heading1"/>
        <w:spacing w:before="0" w:after="0"/>
      </w:pPr>
      <w:bookmarkStart w:id="56" w:name="_Toc211420864"/>
      <w:r w:rsidRPr="007E54B1">
        <w:t xml:space="preserve">Assessment </w:t>
      </w:r>
      <w:r w:rsidR="00974865">
        <w:t>t</w:t>
      </w:r>
      <w:r w:rsidRPr="007E54B1">
        <w:t xml:space="preserve">ools </w:t>
      </w:r>
      <w:r w:rsidR="00974865">
        <w:t>t</w:t>
      </w:r>
      <w:r w:rsidRPr="007E54B1">
        <w:t>racker</w:t>
      </w:r>
      <w:bookmarkEnd w:id="55"/>
      <w:bookmarkEnd w:id="56"/>
    </w:p>
    <w:p w14:paraId="7E415948" w14:textId="0083F812" w:rsidR="00E03B65" w:rsidRPr="00F8253A" w:rsidRDefault="00E03B65" w:rsidP="00EF116F">
      <w:pPr>
        <w:pStyle w:val="Heading2"/>
        <w:spacing w:before="0" w:after="0"/>
      </w:pPr>
      <w:bookmarkStart w:id="57" w:name="_Toc211331750"/>
      <w:bookmarkStart w:id="58" w:name="_Toc211420865"/>
      <w:r w:rsidRPr="007E54B1">
        <w:t>Literacy</w:t>
      </w:r>
      <w:bookmarkEnd w:id="57"/>
      <w:bookmarkEnd w:id="58"/>
    </w:p>
    <w:tbl>
      <w:tblPr>
        <w:tblStyle w:val="VCAAclosedtable"/>
        <w:tblW w:w="14170" w:type="dxa"/>
        <w:tblLook w:val="04A0" w:firstRow="1" w:lastRow="0" w:firstColumn="1" w:lastColumn="0" w:noHBand="0" w:noVBand="1"/>
      </w:tblPr>
      <w:tblGrid>
        <w:gridCol w:w="3397"/>
        <w:gridCol w:w="6791"/>
        <w:gridCol w:w="3982"/>
      </w:tblGrid>
      <w:tr w:rsidR="00E03B65" w:rsidRPr="00145ED0" w14:paraId="68B620B3" w14:textId="77777777" w:rsidTr="00C80B20">
        <w:trPr>
          <w:cnfStyle w:val="100000000000" w:firstRow="1" w:lastRow="0" w:firstColumn="0" w:lastColumn="0" w:oddVBand="0" w:evenVBand="0" w:oddHBand="0" w:evenHBand="0" w:firstRowFirstColumn="0" w:firstRowLastColumn="0" w:lastRowFirstColumn="0" w:lastRowLastColumn="0"/>
        </w:trPr>
        <w:tc>
          <w:tcPr>
            <w:tcW w:w="3397" w:type="dxa"/>
            <w:shd w:val="clear" w:color="auto" w:fill="0076A3"/>
          </w:tcPr>
          <w:p w14:paraId="2C0B2A99" w14:textId="3A9198CE" w:rsidR="00E03B65" w:rsidRPr="00145ED0" w:rsidRDefault="00E03B65" w:rsidP="00145ED0">
            <w:pPr>
              <w:pStyle w:val="Tableheadingcondensed"/>
              <w:jc w:val="center"/>
            </w:pPr>
            <w:r w:rsidRPr="00145ED0">
              <w:t xml:space="preserve">Learning </w:t>
            </w:r>
            <w:r w:rsidR="00974865" w:rsidRPr="00145ED0">
              <w:t>g</w:t>
            </w:r>
            <w:r w:rsidRPr="00145ED0">
              <w:t>oal</w:t>
            </w:r>
          </w:p>
        </w:tc>
        <w:tc>
          <w:tcPr>
            <w:tcW w:w="6791" w:type="dxa"/>
            <w:shd w:val="clear" w:color="auto" w:fill="0076A3"/>
          </w:tcPr>
          <w:p w14:paraId="436E0AC5" w14:textId="7E9FEEE0" w:rsidR="00E03B65" w:rsidRPr="00145ED0" w:rsidRDefault="00E03B65" w:rsidP="00145ED0">
            <w:pPr>
              <w:pStyle w:val="Tableheadingcondensed"/>
              <w:jc w:val="center"/>
            </w:pPr>
            <w:r w:rsidRPr="00145ED0">
              <w:t xml:space="preserve">Assessment </w:t>
            </w:r>
            <w:r w:rsidR="00974865" w:rsidRPr="00145ED0">
              <w:t>t</w:t>
            </w:r>
            <w:r w:rsidRPr="00145ED0">
              <w:t>asks</w:t>
            </w:r>
          </w:p>
        </w:tc>
        <w:tc>
          <w:tcPr>
            <w:tcW w:w="3982" w:type="dxa"/>
            <w:shd w:val="clear" w:color="auto" w:fill="0076A3"/>
          </w:tcPr>
          <w:p w14:paraId="6FA00393" w14:textId="79D444DB" w:rsidR="00E03B65" w:rsidRPr="00145ED0" w:rsidRDefault="00E03B65" w:rsidP="00145ED0">
            <w:pPr>
              <w:pStyle w:val="Tableheadingcondensed"/>
              <w:jc w:val="center"/>
            </w:pPr>
            <w:r w:rsidRPr="00145ED0">
              <w:t xml:space="preserve">Link to </w:t>
            </w:r>
            <w:r w:rsidR="00974865" w:rsidRPr="00145ED0">
              <w:t>p</w:t>
            </w:r>
            <w:r w:rsidRPr="00145ED0">
              <w:t>rogram tasks</w:t>
            </w:r>
          </w:p>
        </w:tc>
      </w:tr>
      <w:tr w:rsidR="00E03B65" w14:paraId="491786DA" w14:textId="77777777" w:rsidTr="0028133D">
        <w:trPr>
          <w:cnfStyle w:val="000000100000" w:firstRow="0" w:lastRow="0" w:firstColumn="0" w:lastColumn="0" w:oddVBand="0" w:evenVBand="0" w:oddHBand="1" w:evenHBand="0" w:firstRowFirstColumn="0" w:firstRowLastColumn="0" w:lastRowFirstColumn="0" w:lastRowLastColumn="0"/>
          <w:trHeight w:val="454"/>
        </w:trPr>
        <w:tc>
          <w:tcPr>
            <w:tcW w:w="14170" w:type="dxa"/>
            <w:gridSpan w:val="3"/>
            <w:vAlign w:val="center"/>
          </w:tcPr>
          <w:p w14:paraId="72051C31" w14:textId="7484DF30" w:rsidR="00E03B65" w:rsidRPr="00CC0D1B" w:rsidRDefault="00E03B65" w:rsidP="0028133D">
            <w:pPr>
              <w:pStyle w:val="TablecondensedBold"/>
              <w:spacing w:before="0" w:after="0"/>
              <w:jc w:val="center"/>
            </w:pPr>
            <w:r w:rsidRPr="00A5683C">
              <w:t>Module 1</w:t>
            </w:r>
            <w:r>
              <w:t xml:space="preserve">: </w:t>
            </w:r>
            <w:r w:rsidRPr="00A5683C">
              <w:t>Exploring and understanding issues and voices</w:t>
            </w:r>
          </w:p>
        </w:tc>
      </w:tr>
      <w:tr w:rsidR="00E03B65" w:rsidRPr="00002A79" w14:paraId="554F6ACD" w14:textId="77777777" w:rsidTr="00C80B20">
        <w:trPr>
          <w:cnfStyle w:val="000000010000" w:firstRow="0" w:lastRow="0" w:firstColumn="0" w:lastColumn="0" w:oddVBand="0" w:evenVBand="0" w:oddHBand="0" w:evenHBand="1" w:firstRowFirstColumn="0" w:firstRowLastColumn="0" w:lastRowFirstColumn="0" w:lastRowLastColumn="0"/>
        </w:trPr>
        <w:tc>
          <w:tcPr>
            <w:tcW w:w="3397" w:type="dxa"/>
          </w:tcPr>
          <w:p w14:paraId="269D2733" w14:textId="77777777" w:rsidR="00E03B65" w:rsidRPr="00A240C6" w:rsidRDefault="00E03B65" w:rsidP="0028133D">
            <w:pPr>
              <w:pStyle w:val="TablecondensedBold"/>
            </w:pPr>
            <w:r w:rsidRPr="00A240C6">
              <w:t>Module 1 Goal 2.1</w:t>
            </w:r>
          </w:p>
          <w:p w14:paraId="75F5865F" w14:textId="77777777" w:rsidR="00E03B65" w:rsidRPr="003A2FE3" w:rsidRDefault="00E03B65" w:rsidP="0028133D">
            <w:pPr>
              <w:pStyle w:val="Tablecondensed"/>
            </w:pPr>
            <w:r w:rsidRPr="003A2FE3">
              <w:t xml:space="preserve">On </w:t>
            </w:r>
            <w:r w:rsidRPr="0028133D">
              <w:t>completion</w:t>
            </w:r>
            <w:r w:rsidRPr="003A2FE3">
              <w:t xml:space="preserve"> of this module the student should be able to:</w:t>
            </w:r>
          </w:p>
          <w:p w14:paraId="6730E937" w14:textId="77777777" w:rsidR="00E03B65" w:rsidRPr="003A2FE3" w:rsidRDefault="00E03B65" w:rsidP="0028133D">
            <w:pPr>
              <w:pStyle w:val="TablecondensedBullet"/>
            </w:pPr>
            <w:r w:rsidRPr="003A2FE3">
              <w:t>identify the main ideas and arguments in persuasive and influential content, noting the differences between fact and opinion</w:t>
            </w:r>
            <w:r>
              <w:t>.</w:t>
            </w:r>
          </w:p>
          <w:p w14:paraId="5A6FC2D0" w14:textId="77777777" w:rsidR="00E03B65" w:rsidRPr="003A2FE3" w:rsidRDefault="00E03B65" w:rsidP="0028133D">
            <w:pPr>
              <w:pStyle w:val="TablecondensedBullet"/>
            </w:pPr>
            <w:r w:rsidRPr="003A2FE3">
              <w:t>explain how language and visuals are used to influence an audience</w:t>
            </w:r>
            <w:r>
              <w:t>.</w:t>
            </w:r>
          </w:p>
          <w:p w14:paraId="0C918B9E" w14:textId="77777777" w:rsidR="00E03B65" w:rsidRPr="00FB3E68" w:rsidRDefault="00E03B65" w:rsidP="0028133D">
            <w:pPr>
              <w:pStyle w:val="TablecondensedBullet"/>
            </w:pPr>
            <w:r w:rsidRPr="003A2FE3">
              <w:t>identify how bias and perspective influence a speaker, author and audience.</w:t>
            </w:r>
          </w:p>
        </w:tc>
        <w:tc>
          <w:tcPr>
            <w:tcW w:w="6791" w:type="dxa"/>
          </w:tcPr>
          <w:p w14:paraId="46A5EF02" w14:textId="77777777" w:rsidR="00E03B65" w:rsidRPr="001118F2" w:rsidRDefault="00E03B65" w:rsidP="0028133D">
            <w:pPr>
              <w:pStyle w:val="TablecondensedBold"/>
            </w:pPr>
            <w:r w:rsidRPr="001118F2">
              <w:t>Assessment could consist of, but is not limited to, a combination of the following activities where students should apply and demonstrate learning:</w:t>
            </w:r>
          </w:p>
          <w:p w14:paraId="66CF0BEC" w14:textId="77777777" w:rsidR="00E03B65" w:rsidRPr="0028133D" w:rsidRDefault="00E03B65" w:rsidP="00EF116F">
            <w:pPr>
              <w:pStyle w:val="TablecondensedBulletBold"/>
              <w:spacing w:after="40"/>
            </w:pPr>
            <w:r w:rsidRPr="0028133D">
              <w:t>a research task</w:t>
            </w:r>
          </w:p>
          <w:p w14:paraId="300941AA" w14:textId="77777777" w:rsidR="00E03B65" w:rsidRDefault="00E03B65" w:rsidP="00EF116F">
            <w:pPr>
              <w:pStyle w:val="TablecondensedBullet"/>
              <w:spacing w:after="40"/>
            </w:pPr>
            <w:r w:rsidRPr="00B579C8">
              <w:t>a record of discussion or debate</w:t>
            </w:r>
          </w:p>
          <w:p w14:paraId="6E28E3EE" w14:textId="77777777" w:rsidR="00E03B65" w:rsidRDefault="00E03B65" w:rsidP="00EF116F">
            <w:pPr>
              <w:pStyle w:val="TablecondensedBullet"/>
              <w:spacing w:after="40"/>
            </w:pPr>
            <w:r>
              <w:t xml:space="preserve">a </w:t>
            </w:r>
            <w:r w:rsidRPr="00B579C8">
              <w:t>presentation of a case study</w:t>
            </w:r>
          </w:p>
          <w:p w14:paraId="31BD251C" w14:textId="77777777" w:rsidR="00E03B65" w:rsidRDefault="00E03B65" w:rsidP="00EF116F">
            <w:pPr>
              <w:pStyle w:val="TablecondensedBullet"/>
              <w:spacing w:after="40"/>
            </w:pPr>
            <w:r w:rsidRPr="00B579C8">
              <w:t>a video, podcast, vlog or oral presentation</w:t>
            </w:r>
          </w:p>
          <w:p w14:paraId="4045828E" w14:textId="2AC17D94" w:rsidR="00E03B65" w:rsidRPr="00CD6749" w:rsidRDefault="00E03B65" w:rsidP="00EF116F">
            <w:pPr>
              <w:pStyle w:val="TablecondensedBulletBold"/>
              <w:spacing w:after="40"/>
            </w:pPr>
            <w:r w:rsidRPr="00CD6749">
              <w:t>a digital presentation</w:t>
            </w:r>
          </w:p>
          <w:p w14:paraId="45AE6431" w14:textId="77777777" w:rsidR="00E03B65" w:rsidRPr="00B579C8" w:rsidRDefault="00E03B65" w:rsidP="00EF116F">
            <w:pPr>
              <w:pStyle w:val="TablecondensedBullet"/>
              <w:spacing w:after="40"/>
            </w:pPr>
            <w:r>
              <w:t>p</w:t>
            </w:r>
            <w:r w:rsidRPr="00B579C8">
              <w:t>articipation in a debate</w:t>
            </w:r>
          </w:p>
          <w:p w14:paraId="4E468723" w14:textId="77777777" w:rsidR="00E03B65" w:rsidRPr="00CD6749" w:rsidRDefault="00E03B65" w:rsidP="00EF116F">
            <w:pPr>
              <w:pStyle w:val="TablecondensedBulletBold"/>
              <w:spacing w:after="40"/>
            </w:pPr>
            <w:r w:rsidRPr="00CD6749">
              <w:t>participation on a Q &amp; A panel</w:t>
            </w:r>
          </w:p>
          <w:p w14:paraId="02BB33AB" w14:textId="77777777" w:rsidR="00E03B65" w:rsidRPr="003A2FE3" w:rsidRDefault="00E03B65" w:rsidP="00EF116F">
            <w:pPr>
              <w:pStyle w:val="TablecondensedBullet"/>
              <w:spacing w:after="40"/>
            </w:pPr>
            <w:r w:rsidRPr="00B579C8">
              <w:t>an animation with voice over</w:t>
            </w:r>
          </w:p>
          <w:p w14:paraId="62B9D473" w14:textId="77777777" w:rsidR="00E03B65" w:rsidRPr="003A2FE3" w:rsidRDefault="00E03B65" w:rsidP="0028133D">
            <w:pPr>
              <w:pStyle w:val="TablecondensedBullet"/>
            </w:pPr>
            <w:r w:rsidRPr="003A2FE3">
              <w:t>an advertisement.</w:t>
            </w:r>
          </w:p>
        </w:tc>
        <w:tc>
          <w:tcPr>
            <w:tcW w:w="3982" w:type="dxa"/>
            <w:shd w:val="clear" w:color="auto" w:fill="FFFFFF" w:themeFill="background1"/>
          </w:tcPr>
          <w:p w14:paraId="0E183BDD" w14:textId="77777777" w:rsidR="00E03B65" w:rsidRDefault="00E03B65" w:rsidP="0028133D">
            <w:pPr>
              <w:pStyle w:val="Tablecondensed"/>
            </w:pPr>
            <w:r>
              <w:t>Task 1: Understanding issues and voices</w:t>
            </w:r>
          </w:p>
          <w:p w14:paraId="52BD4FF8" w14:textId="77777777" w:rsidR="00E03B65" w:rsidRDefault="00E03B65" w:rsidP="0028133D">
            <w:pPr>
              <w:pStyle w:val="Tablecondensed"/>
            </w:pPr>
            <w:r>
              <w:t>Step 1: Ideas</w:t>
            </w:r>
          </w:p>
          <w:p w14:paraId="70B47091" w14:textId="706EAE78" w:rsidR="00E03B65" w:rsidRPr="00CD6749" w:rsidRDefault="00E03B65" w:rsidP="0028133D">
            <w:pPr>
              <w:pStyle w:val="Tablecondensed"/>
            </w:pPr>
            <w:r>
              <w:t>Step 2: Plan</w:t>
            </w:r>
          </w:p>
        </w:tc>
      </w:tr>
      <w:tr w:rsidR="00E03B65" w:rsidRPr="0028133D" w14:paraId="27B02AA5" w14:textId="77777777" w:rsidTr="0028133D">
        <w:trPr>
          <w:cnfStyle w:val="000000100000" w:firstRow="0" w:lastRow="0" w:firstColumn="0" w:lastColumn="0" w:oddVBand="0" w:evenVBand="0" w:oddHBand="1" w:evenHBand="0" w:firstRowFirstColumn="0" w:firstRowLastColumn="0" w:lastRowFirstColumn="0" w:lastRowLastColumn="0"/>
          <w:trHeight w:val="454"/>
        </w:trPr>
        <w:tc>
          <w:tcPr>
            <w:tcW w:w="14170" w:type="dxa"/>
            <w:gridSpan w:val="3"/>
            <w:vAlign w:val="center"/>
          </w:tcPr>
          <w:p w14:paraId="62C12B8A" w14:textId="77777777" w:rsidR="00E03B65" w:rsidRPr="0028133D" w:rsidRDefault="00E03B65" w:rsidP="0028133D">
            <w:pPr>
              <w:pStyle w:val="TablecondensedBold"/>
              <w:spacing w:before="0" w:after="0"/>
              <w:jc w:val="center"/>
            </w:pPr>
            <w:r w:rsidRPr="0028133D">
              <w:t>Module 2: Informed discussion</w:t>
            </w:r>
          </w:p>
        </w:tc>
      </w:tr>
      <w:tr w:rsidR="00E03B65" w:rsidRPr="00002A79" w14:paraId="14B5A953" w14:textId="77777777" w:rsidTr="00C80B20">
        <w:trPr>
          <w:cnfStyle w:val="000000010000" w:firstRow="0" w:lastRow="0" w:firstColumn="0" w:lastColumn="0" w:oddVBand="0" w:evenVBand="0" w:oddHBand="0" w:evenHBand="1" w:firstRowFirstColumn="0" w:firstRowLastColumn="0" w:lastRowFirstColumn="0" w:lastRowLastColumn="0"/>
        </w:trPr>
        <w:tc>
          <w:tcPr>
            <w:tcW w:w="3397" w:type="dxa"/>
          </w:tcPr>
          <w:p w14:paraId="2C60C9CB" w14:textId="77777777" w:rsidR="00E03B65" w:rsidRPr="00126671" w:rsidRDefault="00E03B65" w:rsidP="0028133D">
            <w:pPr>
              <w:pStyle w:val="TablecondensedBold"/>
            </w:pPr>
            <w:r w:rsidRPr="00126671">
              <w:t>Module 2</w:t>
            </w:r>
            <w:r>
              <w:t xml:space="preserve"> Goal 2.2</w:t>
            </w:r>
          </w:p>
          <w:p w14:paraId="182A4006" w14:textId="77777777" w:rsidR="00E03B65" w:rsidRPr="00126671" w:rsidRDefault="00E03B65" w:rsidP="0028133D">
            <w:pPr>
              <w:pStyle w:val="Tablecondensed"/>
            </w:pPr>
            <w:r w:rsidRPr="00126671">
              <w:t>On completion of this module the student be able to:</w:t>
            </w:r>
          </w:p>
          <w:p w14:paraId="27E6E067" w14:textId="77777777" w:rsidR="00E03B65" w:rsidRPr="00E61973" w:rsidRDefault="00E03B65" w:rsidP="0028133D">
            <w:pPr>
              <w:pStyle w:val="TablecondensedBullet"/>
            </w:pPr>
            <w:r w:rsidRPr="00E61973">
              <w:t xml:space="preserve">influence a </w:t>
            </w:r>
            <w:r>
              <w:t xml:space="preserve">specific </w:t>
            </w:r>
            <w:r w:rsidRPr="00E61973">
              <w:t>audience</w:t>
            </w:r>
            <w:r>
              <w:t xml:space="preserve"> through a variety of language devices.</w:t>
            </w:r>
          </w:p>
          <w:p w14:paraId="5F3B8810" w14:textId="77C3CDE8" w:rsidR="00E03B65" w:rsidRDefault="00E03B65" w:rsidP="0028133D">
            <w:pPr>
              <w:pStyle w:val="TablecondensedBullet"/>
            </w:pPr>
            <w:r>
              <w:t xml:space="preserve">lead a discussion where they </w:t>
            </w:r>
            <w:r w:rsidRPr="00E61973">
              <w:t>respond to the opinions of others in oral form using active listening and questioning techniques</w:t>
            </w:r>
            <w:r>
              <w:t>.</w:t>
            </w:r>
          </w:p>
          <w:p w14:paraId="09DFB3F2" w14:textId="77777777" w:rsidR="00E03B65" w:rsidRPr="003A2FE3" w:rsidRDefault="00E03B65" w:rsidP="0028133D">
            <w:pPr>
              <w:pStyle w:val="TablecondensedBullet"/>
            </w:pPr>
            <w:r w:rsidRPr="003A2FE3">
              <w:t>use body language, eye-contact, gestures, pace and intonation deliberately when discussing opinions.</w:t>
            </w:r>
          </w:p>
        </w:tc>
        <w:tc>
          <w:tcPr>
            <w:tcW w:w="6791" w:type="dxa"/>
          </w:tcPr>
          <w:p w14:paraId="6606EE21" w14:textId="77777777" w:rsidR="00E03B65" w:rsidRPr="0028133D" w:rsidRDefault="00E03B65" w:rsidP="00EF116F">
            <w:pPr>
              <w:pStyle w:val="TablecondensedBulletBold"/>
              <w:spacing w:after="40"/>
            </w:pPr>
            <w:r w:rsidRPr="00D675C2">
              <w:t xml:space="preserve">a </w:t>
            </w:r>
            <w:r w:rsidRPr="0028133D">
              <w:t>research task</w:t>
            </w:r>
          </w:p>
          <w:p w14:paraId="32EA5011" w14:textId="77777777" w:rsidR="00E03B65" w:rsidRPr="00D675C2" w:rsidRDefault="00E03B65" w:rsidP="00EF116F">
            <w:pPr>
              <w:pStyle w:val="TablecondensedBulletBold"/>
              <w:spacing w:after="40"/>
            </w:pPr>
            <w:r w:rsidRPr="0028133D">
              <w:t>a record of discussion</w:t>
            </w:r>
            <w:r w:rsidRPr="00D675C2">
              <w:t xml:space="preserve"> or debate</w:t>
            </w:r>
          </w:p>
          <w:p w14:paraId="620E5B1D" w14:textId="77777777" w:rsidR="00E03B65" w:rsidRDefault="00E03B65" w:rsidP="00EF116F">
            <w:pPr>
              <w:pStyle w:val="TablecondensedBullet"/>
              <w:spacing w:after="40"/>
            </w:pPr>
            <w:r>
              <w:t xml:space="preserve">a </w:t>
            </w:r>
            <w:r w:rsidRPr="00B579C8">
              <w:t>presentation of a case study</w:t>
            </w:r>
          </w:p>
          <w:p w14:paraId="5BCA578D" w14:textId="77777777" w:rsidR="00E03B65" w:rsidRDefault="00E03B65" w:rsidP="00EF116F">
            <w:pPr>
              <w:pStyle w:val="TablecondensedBullet"/>
              <w:spacing w:after="40"/>
            </w:pPr>
            <w:r w:rsidRPr="00B579C8">
              <w:t>a video, podcast, vlog or oral presentation</w:t>
            </w:r>
          </w:p>
          <w:p w14:paraId="7C8DAB43" w14:textId="4E9E28CA" w:rsidR="00E03B65" w:rsidRPr="00D675C2" w:rsidRDefault="00E03B65" w:rsidP="00EF116F">
            <w:pPr>
              <w:pStyle w:val="TablecondensedBulletBold"/>
              <w:spacing w:after="40"/>
            </w:pPr>
            <w:r w:rsidRPr="00D675C2">
              <w:t>a digital presentation</w:t>
            </w:r>
          </w:p>
          <w:p w14:paraId="61F030E2" w14:textId="77777777" w:rsidR="00E03B65" w:rsidRPr="00B579C8" w:rsidRDefault="00E03B65" w:rsidP="00EF116F">
            <w:pPr>
              <w:pStyle w:val="TablecondensedBullet"/>
              <w:spacing w:after="40"/>
            </w:pPr>
            <w:r>
              <w:t>p</w:t>
            </w:r>
            <w:r w:rsidRPr="00B579C8">
              <w:t>articipation in a debate</w:t>
            </w:r>
          </w:p>
          <w:p w14:paraId="56903E91" w14:textId="77777777" w:rsidR="00E03B65" w:rsidRPr="00B579C8" w:rsidRDefault="00E03B65" w:rsidP="00EF116F">
            <w:pPr>
              <w:pStyle w:val="TablecondensedBullet"/>
              <w:spacing w:after="40"/>
            </w:pPr>
            <w:r w:rsidRPr="00B579C8">
              <w:t>participation on a Q &amp; A panel</w:t>
            </w:r>
          </w:p>
          <w:p w14:paraId="76BD332A" w14:textId="77777777" w:rsidR="00E03B65" w:rsidRPr="003A2FE3" w:rsidRDefault="00E03B65" w:rsidP="00EF116F">
            <w:pPr>
              <w:pStyle w:val="TablecondensedBullet"/>
              <w:spacing w:after="40"/>
            </w:pPr>
            <w:r w:rsidRPr="00B579C8">
              <w:t>an animation with voice over</w:t>
            </w:r>
          </w:p>
          <w:p w14:paraId="5360C113" w14:textId="77777777" w:rsidR="00E03B65" w:rsidRPr="003A2FE3" w:rsidRDefault="00E03B65" w:rsidP="00EF116F">
            <w:pPr>
              <w:pStyle w:val="TablecondensedBullet"/>
            </w:pPr>
            <w:r w:rsidRPr="003A2FE3">
              <w:t>an advertisement.</w:t>
            </w:r>
          </w:p>
        </w:tc>
        <w:tc>
          <w:tcPr>
            <w:tcW w:w="3982" w:type="dxa"/>
          </w:tcPr>
          <w:p w14:paraId="41DBE89E" w14:textId="4B3D87AF" w:rsidR="00E03B65" w:rsidRDefault="00E03B65" w:rsidP="0028133D">
            <w:pPr>
              <w:pStyle w:val="Tablecondensed"/>
            </w:pPr>
            <w:r>
              <w:t>Step 4: Adapt</w:t>
            </w:r>
          </w:p>
          <w:p w14:paraId="4256BDA1" w14:textId="1DE8C18C" w:rsidR="00E03B65" w:rsidRPr="00CC0D1B" w:rsidRDefault="00E03B65" w:rsidP="0028133D">
            <w:pPr>
              <w:pStyle w:val="Tablecondensed"/>
            </w:pPr>
            <w:r>
              <w:t>Step 5: Reflect</w:t>
            </w:r>
          </w:p>
        </w:tc>
      </w:tr>
    </w:tbl>
    <w:p w14:paraId="3B681C76" w14:textId="57B2CE2F" w:rsidR="00E03B65" w:rsidRPr="00EA3039" w:rsidRDefault="00E03B65" w:rsidP="00F8253A">
      <w:pPr>
        <w:pStyle w:val="Heading2"/>
      </w:pPr>
      <w:bookmarkStart w:id="59" w:name="_Toc211331751"/>
      <w:bookmarkStart w:id="60" w:name="_Toc211420866"/>
      <w:r w:rsidRPr="007E54B1">
        <w:t>Numeracy</w:t>
      </w:r>
      <w:bookmarkEnd w:id="59"/>
      <w:bookmarkEnd w:id="60"/>
    </w:p>
    <w:tbl>
      <w:tblPr>
        <w:tblStyle w:val="VCAAclosedtable"/>
        <w:tblW w:w="0" w:type="auto"/>
        <w:tblLook w:val="04A0" w:firstRow="1" w:lastRow="0" w:firstColumn="1" w:lastColumn="0" w:noHBand="0" w:noVBand="1"/>
      </w:tblPr>
      <w:tblGrid>
        <w:gridCol w:w="3397"/>
        <w:gridCol w:w="6658"/>
        <w:gridCol w:w="3911"/>
      </w:tblGrid>
      <w:tr w:rsidR="00E03B65" w14:paraId="2D238925" w14:textId="77777777" w:rsidTr="00C80B20">
        <w:trPr>
          <w:cnfStyle w:val="100000000000" w:firstRow="1" w:lastRow="0" w:firstColumn="0" w:lastColumn="0" w:oddVBand="0" w:evenVBand="0" w:oddHBand="0" w:evenHBand="0" w:firstRowFirstColumn="0" w:firstRowLastColumn="0" w:lastRowFirstColumn="0" w:lastRowLastColumn="0"/>
          <w:trHeight w:val="300"/>
        </w:trPr>
        <w:tc>
          <w:tcPr>
            <w:tcW w:w="3397" w:type="dxa"/>
            <w:shd w:val="clear" w:color="auto" w:fill="0076A3"/>
          </w:tcPr>
          <w:p w14:paraId="2418BFCC" w14:textId="5F5F5648" w:rsidR="00E03B65" w:rsidRPr="00AA1221" w:rsidRDefault="00E03B65" w:rsidP="006F0376">
            <w:pPr>
              <w:pStyle w:val="Tableheadingcondensed"/>
              <w:ind w:left="90"/>
              <w:jc w:val="center"/>
            </w:pPr>
            <w:r w:rsidRPr="2C32BA96">
              <w:rPr>
                <w:rFonts w:eastAsia="Arial Narrow" w:cs="Arial Narrow"/>
                <w:lang w:val="en-AU"/>
              </w:rPr>
              <w:t xml:space="preserve">Learning </w:t>
            </w:r>
            <w:r w:rsidR="00974865">
              <w:rPr>
                <w:rFonts w:eastAsia="Arial Narrow" w:cs="Arial Narrow"/>
                <w:lang w:val="en-AU"/>
              </w:rPr>
              <w:t>g</w:t>
            </w:r>
            <w:r w:rsidRPr="2C32BA96">
              <w:rPr>
                <w:rFonts w:eastAsia="Arial Narrow" w:cs="Arial Narrow"/>
                <w:lang w:val="en-AU"/>
              </w:rPr>
              <w:t xml:space="preserve">oals </w:t>
            </w:r>
          </w:p>
        </w:tc>
        <w:tc>
          <w:tcPr>
            <w:tcW w:w="6658" w:type="dxa"/>
            <w:shd w:val="clear" w:color="auto" w:fill="0076A3"/>
          </w:tcPr>
          <w:p w14:paraId="6482C249" w14:textId="649E566F" w:rsidR="00E03B65" w:rsidRPr="00AA1221" w:rsidRDefault="00E03B65" w:rsidP="006F0376">
            <w:pPr>
              <w:pStyle w:val="Tableheadingcondensed"/>
              <w:ind w:left="90"/>
              <w:jc w:val="center"/>
              <w:rPr>
                <w:rFonts w:eastAsia="Arial Narrow" w:cs="Arial Narrow"/>
                <w:szCs w:val="22"/>
                <w:lang w:val="en-AU"/>
              </w:rPr>
            </w:pPr>
            <w:r w:rsidRPr="00AA1221">
              <w:rPr>
                <w:rFonts w:eastAsia="Arial Narrow" w:cs="Arial Narrow"/>
                <w:szCs w:val="22"/>
                <w:lang w:val="en-AU"/>
              </w:rPr>
              <w:t xml:space="preserve">Assessment </w:t>
            </w:r>
            <w:r w:rsidR="00974865">
              <w:rPr>
                <w:rFonts w:eastAsia="Arial Narrow" w:cs="Arial Narrow"/>
                <w:szCs w:val="22"/>
                <w:lang w:val="en-AU"/>
              </w:rPr>
              <w:t>t</w:t>
            </w:r>
            <w:r w:rsidRPr="00AA1221">
              <w:rPr>
                <w:rFonts w:eastAsia="Arial Narrow" w:cs="Arial Narrow"/>
                <w:szCs w:val="22"/>
                <w:lang w:val="en-AU"/>
              </w:rPr>
              <w:t>asks</w:t>
            </w:r>
          </w:p>
        </w:tc>
        <w:tc>
          <w:tcPr>
            <w:tcW w:w="3911" w:type="dxa"/>
            <w:shd w:val="clear" w:color="auto" w:fill="0076A3"/>
          </w:tcPr>
          <w:p w14:paraId="076447CF" w14:textId="68A6E4E6" w:rsidR="00E03B65" w:rsidRPr="00AA1221" w:rsidRDefault="00E03B65" w:rsidP="006F0376">
            <w:pPr>
              <w:pStyle w:val="Tableheadingcondensed"/>
              <w:ind w:left="90"/>
              <w:jc w:val="center"/>
              <w:rPr>
                <w:rFonts w:eastAsia="Arial Narrow" w:cs="Arial Narrow"/>
                <w:szCs w:val="22"/>
                <w:lang w:val="en-AU"/>
              </w:rPr>
            </w:pPr>
            <w:r w:rsidRPr="00AA1221">
              <w:rPr>
                <w:rFonts w:eastAsia="Arial Narrow" w:cs="Arial Narrow"/>
                <w:szCs w:val="22"/>
                <w:lang w:val="en-AU"/>
              </w:rPr>
              <w:t xml:space="preserve">Link to </w:t>
            </w:r>
            <w:r w:rsidR="00974865">
              <w:rPr>
                <w:rFonts w:eastAsia="Arial Narrow" w:cs="Arial Narrow"/>
                <w:szCs w:val="22"/>
                <w:lang w:val="en-AU"/>
              </w:rPr>
              <w:t>p</w:t>
            </w:r>
            <w:r w:rsidRPr="00AA1221">
              <w:rPr>
                <w:rFonts w:eastAsia="Arial Narrow" w:cs="Arial Narrow"/>
                <w:szCs w:val="22"/>
                <w:lang w:val="en-AU"/>
              </w:rPr>
              <w:t>rogram tasks</w:t>
            </w:r>
          </w:p>
        </w:tc>
      </w:tr>
      <w:tr w:rsidR="00E03B65" w14:paraId="4DAEFC56" w14:textId="77777777" w:rsidTr="006F0376">
        <w:trPr>
          <w:cnfStyle w:val="000000100000" w:firstRow="0" w:lastRow="0" w:firstColumn="0" w:lastColumn="0" w:oddVBand="0" w:evenVBand="0" w:oddHBand="1" w:evenHBand="0" w:firstRowFirstColumn="0" w:firstRowLastColumn="0" w:lastRowFirstColumn="0" w:lastRowLastColumn="0"/>
          <w:trHeight w:val="300"/>
        </w:trPr>
        <w:tc>
          <w:tcPr>
            <w:tcW w:w="13966" w:type="dxa"/>
            <w:gridSpan w:val="3"/>
          </w:tcPr>
          <w:p w14:paraId="47512C14" w14:textId="77777777" w:rsidR="00E03B65" w:rsidRPr="00EA3039" w:rsidRDefault="00E03B65" w:rsidP="00C80B20">
            <w:pPr>
              <w:pStyle w:val="TablecondensedBold"/>
            </w:pPr>
            <w:r w:rsidRPr="00EA3039">
              <w:t xml:space="preserve">For each module students are required to demonstrate three learning requirements. Demonstration of achievement of all </w:t>
            </w:r>
            <w:r>
              <w:t>l</w:t>
            </w:r>
            <w:r w:rsidRPr="00EA3039">
              <w:t>earning requirements should be based on the students’ performance on a selection of evidence encompassing:</w:t>
            </w:r>
          </w:p>
          <w:p w14:paraId="1014DABA" w14:textId="77777777" w:rsidR="00E03B65" w:rsidRPr="00EA3039" w:rsidRDefault="00E03B65" w:rsidP="00C80B20">
            <w:pPr>
              <w:pStyle w:val="TablecondensedBullet"/>
            </w:pPr>
            <w:r w:rsidRPr="00EA3039">
              <w:t>each of the four numeracy modules with the learning goals</w:t>
            </w:r>
          </w:p>
          <w:p w14:paraId="0B17D4C9" w14:textId="77777777" w:rsidR="00E03B65" w:rsidRPr="00EA3039" w:rsidRDefault="00E03B65" w:rsidP="00C80B20">
            <w:pPr>
              <w:pStyle w:val="TablecondensedBullet"/>
            </w:pPr>
            <w:r w:rsidRPr="00EA3039">
              <w:t>the four stages of the problem-solving cycle</w:t>
            </w:r>
          </w:p>
          <w:p w14:paraId="2C4AD3E0" w14:textId="77777777" w:rsidR="00E03B65" w:rsidRPr="00674C5B" w:rsidRDefault="00E03B65" w:rsidP="00C80B20">
            <w:pPr>
              <w:pStyle w:val="TablecondensedBullet"/>
            </w:pPr>
            <w:r w:rsidRPr="00EA3039">
              <w:t xml:space="preserve">the technical </w:t>
            </w:r>
            <w:r>
              <w:t>m</w:t>
            </w:r>
            <w:r w:rsidRPr="00EA3039">
              <w:t>athematical toolkit.</w:t>
            </w:r>
          </w:p>
        </w:tc>
      </w:tr>
      <w:tr w:rsidR="00E03B65" w14:paraId="782F4EBF" w14:textId="77777777" w:rsidTr="00C80B20">
        <w:trPr>
          <w:cnfStyle w:val="000000010000" w:firstRow="0" w:lastRow="0" w:firstColumn="0" w:lastColumn="0" w:oddVBand="0" w:evenVBand="0" w:oddHBand="0" w:evenHBand="1" w:firstRowFirstColumn="0" w:firstRowLastColumn="0" w:lastRowFirstColumn="0" w:lastRowLastColumn="0"/>
          <w:trHeight w:val="300"/>
        </w:trPr>
        <w:tc>
          <w:tcPr>
            <w:tcW w:w="3397" w:type="dxa"/>
          </w:tcPr>
          <w:p w14:paraId="751D1377" w14:textId="0E52D5BA" w:rsidR="00E03B65" w:rsidRPr="0028133D" w:rsidRDefault="00E03B65" w:rsidP="00C80B20">
            <w:pPr>
              <w:pStyle w:val="Tablecondensed"/>
            </w:pPr>
            <w:r w:rsidRPr="00EA3039">
              <w:rPr>
                <w:b/>
                <w:bCs/>
              </w:rPr>
              <w:t>Learning requirement 1:</w:t>
            </w:r>
            <w:r>
              <w:rPr>
                <w:b/>
                <w:bCs/>
              </w:rPr>
              <w:t xml:space="preserve"> </w:t>
            </w:r>
            <w:r w:rsidRPr="00EA3039">
              <w:t xml:space="preserve">Apply their numeracy capabilities developed from the </w:t>
            </w:r>
            <w:r>
              <w:t>four</w:t>
            </w:r>
            <w:r w:rsidRPr="00EA3039">
              <w:t xml:space="preserve"> numeracy modules and focus areas, including the learning goals and applications across the four specified numeracy contexts.</w:t>
            </w:r>
          </w:p>
          <w:p w14:paraId="7780A6DA" w14:textId="08FBBE79" w:rsidR="00E03B65" w:rsidRPr="00411D8A" w:rsidRDefault="00E03B65" w:rsidP="00C80B20">
            <w:pPr>
              <w:pStyle w:val="TablecondensedBold"/>
            </w:pPr>
            <w:r w:rsidRPr="00411D8A">
              <w:t xml:space="preserve">Module </w:t>
            </w:r>
            <w:r>
              <w:t>3</w:t>
            </w:r>
            <w:r w:rsidRPr="00411D8A">
              <w:t>:</w:t>
            </w:r>
          </w:p>
          <w:p w14:paraId="1D8DE552" w14:textId="77777777" w:rsidR="00E03B65" w:rsidRPr="00411D8A" w:rsidRDefault="00E03B65" w:rsidP="00C80B20">
            <w:pPr>
              <w:pStyle w:val="Tablecondensed"/>
            </w:pPr>
            <w:r w:rsidRPr="00411D8A">
              <w:t xml:space="preserve">Numeracy: </w:t>
            </w:r>
            <w:r>
              <w:t>Health and recreational numeracy</w:t>
            </w:r>
          </w:p>
          <w:p w14:paraId="7AD3B121" w14:textId="32F49C40" w:rsidR="00E03B65" w:rsidRPr="00411D8A" w:rsidRDefault="00E03B65" w:rsidP="00C80B20">
            <w:pPr>
              <w:pStyle w:val="Tablecondensed"/>
            </w:pPr>
            <w:r w:rsidRPr="00411D8A">
              <w:t xml:space="preserve">Focus </w:t>
            </w:r>
            <w:r>
              <w:t>a</w:t>
            </w:r>
            <w:r w:rsidRPr="00411D8A">
              <w:t xml:space="preserve">rea: </w:t>
            </w:r>
            <w:r>
              <w:t>Shape and quantity and measures</w:t>
            </w:r>
          </w:p>
          <w:p w14:paraId="263F3E25" w14:textId="6CA4CA8F" w:rsidR="00E03B65" w:rsidRPr="00411D8A" w:rsidRDefault="00E03B65" w:rsidP="00C80B20">
            <w:pPr>
              <w:pStyle w:val="TablecondensedBold"/>
            </w:pPr>
            <w:r w:rsidRPr="00411D8A">
              <w:t xml:space="preserve">Module </w:t>
            </w:r>
            <w:r>
              <w:t>4</w:t>
            </w:r>
            <w:r w:rsidRPr="00411D8A">
              <w:t>:</w:t>
            </w:r>
          </w:p>
          <w:p w14:paraId="633FCE5B" w14:textId="20D2A82F" w:rsidR="00E03B65" w:rsidRPr="00411D8A" w:rsidRDefault="00E03B65" w:rsidP="00C80B20">
            <w:pPr>
              <w:pStyle w:val="Tablecondensed"/>
            </w:pPr>
            <w:r w:rsidRPr="00411D8A">
              <w:t xml:space="preserve">Numeracy: </w:t>
            </w:r>
            <w:r w:rsidR="00800347">
              <w:t>Civic</w:t>
            </w:r>
            <w:r w:rsidRPr="00411D8A">
              <w:t xml:space="preserve"> </w:t>
            </w:r>
            <w:r>
              <w:t>n</w:t>
            </w:r>
            <w:r w:rsidRPr="00411D8A">
              <w:t>umeracy</w:t>
            </w:r>
          </w:p>
          <w:p w14:paraId="21DC6CC0" w14:textId="0312D858" w:rsidR="00E03B65" w:rsidRPr="00AC64EF" w:rsidRDefault="00E03B65" w:rsidP="00C80B20">
            <w:pPr>
              <w:pStyle w:val="Tablecondensed"/>
            </w:pPr>
            <w:r w:rsidRPr="00411D8A">
              <w:t xml:space="preserve">Focus </w:t>
            </w:r>
            <w:r>
              <w:t>a</w:t>
            </w:r>
            <w:r w:rsidRPr="00411D8A">
              <w:t xml:space="preserve">rea: </w:t>
            </w:r>
            <w:r w:rsidR="00800347">
              <w:t>Data and likelihood</w:t>
            </w:r>
          </w:p>
        </w:tc>
        <w:tc>
          <w:tcPr>
            <w:tcW w:w="6658" w:type="dxa"/>
          </w:tcPr>
          <w:p w14:paraId="2044C69D" w14:textId="77777777" w:rsidR="00E03B65" w:rsidRPr="00EA3039" w:rsidRDefault="00E03B65" w:rsidP="00C80B20">
            <w:pPr>
              <w:pStyle w:val="TablecondensedBold"/>
              <w:rPr>
                <w:lang w:val="en-AU"/>
              </w:rPr>
            </w:pPr>
            <w:r w:rsidRPr="00EA3039">
              <w:t>Assessment could consist of, but is not limited to, a combination of the following activities where students could apply and demonstrate their learning:</w:t>
            </w:r>
          </w:p>
          <w:p w14:paraId="098425BE" w14:textId="47BF5E5E" w:rsidR="00E03B65" w:rsidRPr="00EA3039" w:rsidRDefault="00E03B65" w:rsidP="00C80B20">
            <w:pPr>
              <w:pStyle w:val="TablecondensedBullet"/>
            </w:pPr>
            <w:r w:rsidRPr="00EA3039">
              <w:t>Problem</w:t>
            </w:r>
            <w:r>
              <w:t>-s</w:t>
            </w:r>
            <w:r w:rsidRPr="00EA3039">
              <w:t xml:space="preserve">olving </w:t>
            </w:r>
            <w:proofErr w:type="gramStart"/>
            <w:r>
              <w:t>r</w:t>
            </w:r>
            <w:r w:rsidRPr="00EA3039">
              <w:t>eport;</w:t>
            </w:r>
            <w:proofErr w:type="gramEnd"/>
            <w:r w:rsidRPr="00EA3039">
              <w:t xml:space="preserve"> for example, form a hypothesis or question to solve and collect data to use to represent as evidence and refer to likelihood statements to support the question/hypothesis</w:t>
            </w:r>
            <w:r>
              <w:t>.</w:t>
            </w:r>
          </w:p>
          <w:p w14:paraId="2DA8A00C" w14:textId="77777777" w:rsidR="00E03B65" w:rsidRPr="00EA3039" w:rsidRDefault="00E03B65" w:rsidP="00C80B20">
            <w:pPr>
              <w:pStyle w:val="TablecondensedBullet"/>
              <w:rPr>
                <w:rFonts w:eastAsia="Arial Narrow" w:cs="Arial Narrow"/>
              </w:rPr>
            </w:pPr>
            <w:r w:rsidRPr="00EA3039">
              <w:t xml:space="preserve">Create an </w:t>
            </w:r>
            <w:r>
              <w:t>e</w:t>
            </w:r>
            <w:r w:rsidRPr="00EA3039">
              <w:t>xperiment</w:t>
            </w:r>
            <w:r>
              <w:t>,</w:t>
            </w:r>
            <w:r w:rsidRPr="00EA3039">
              <w:t xml:space="preserve"> for example use everyday objects like bottles and containers to measure water and rice and compare weight and volumes</w:t>
            </w:r>
            <w:r>
              <w:t>.</w:t>
            </w:r>
          </w:p>
          <w:p w14:paraId="3910C4C7" w14:textId="77777777" w:rsidR="00E03B65" w:rsidRPr="00EA3039" w:rsidRDefault="00E03B65" w:rsidP="00C80B20">
            <w:pPr>
              <w:pStyle w:val="TablecondensedBullet"/>
            </w:pPr>
            <w:r w:rsidRPr="00EA3039">
              <w:t xml:space="preserve">Design a </w:t>
            </w:r>
            <w:r>
              <w:t>g</w:t>
            </w:r>
            <w:r w:rsidRPr="00EA3039">
              <w:t xml:space="preserve">ame to play, for example create a puzzle out of different shapes; design a new board game that requires pieces to be built together to explore shapes; write rules </w:t>
            </w:r>
            <w:r>
              <w:t>for</w:t>
            </w:r>
            <w:r w:rsidRPr="00EA3039">
              <w:t xml:space="preserve"> a board game that require timed activities.</w:t>
            </w:r>
          </w:p>
        </w:tc>
        <w:tc>
          <w:tcPr>
            <w:tcW w:w="3911" w:type="dxa"/>
          </w:tcPr>
          <w:p w14:paraId="5359C6A8" w14:textId="77777777" w:rsidR="00E03B65" w:rsidRDefault="00E03B65" w:rsidP="00C80B20">
            <w:pPr>
              <w:pStyle w:val="TablecondensedBold"/>
            </w:pPr>
            <w:r w:rsidRPr="2C32BA96">
              <w:t xml:space="preserve">Module </w:t>
            </w:r>
            <w:r>
              <w:t>3</w:t>
            </w:r>
            <w:r w:rsidRPr="2C32BA96">
              <w:t xml:space="preserve">: </w:t>
            </w:r>
            <w:r>
              <w:t>Shape</w:t>
            </w:r>
          </w:p>
          <w:p w14:paraId="3626F5FF" w14:textId="77777777" w:rsidR="00E03B65" w:rsidRDefault="00E03B65" w:rsidP="00C80B20">
            <w:pPr>
              <w:pStyle w:val="Tablecondensed"/>
              <w:rPr>
                <w:sz w:val="22"/>
              </w:rPr>
            </w:pPr>
            <w:r w:rsidRPr="2C32BA96">
              <w:t>(</w:t>
            </w:r>
            <w:r>
              <w:t>Health and recreational</w:t>
            </w:r>
            <w:r w:rsidRPr="2C32BA96">
              <w:t xml:space="preserve"> numeracy)</w:t>
            </w:r>
            <w:r w:rsidRPr="2C32BA96">
              <w:rPr>
                <w:sz w:val="22"/>
              </w:rPr>
              <w:t xml:space="preserve"> </w:t>
            </w:r>
          </w:p>
          <w:p w14:paraId="20B4A753" w14:textId="6247F663" w:rsidR="00E03B65" w:rsidRPr="00C80B20" w:rsidRDefault="00E03B65" w:rsidP="00C80B20">
            <w:pPr>
              <w:pStyle w:val="Tablecondensed"/>
            </w:pPr>
            <w:r w:rsidRPr="00411D8A">
              <w:t>Task 1</w:t>
            </w:r>
            <w:r>
              <w:t xml:space="preserve">: Measurement in baking </w:t>
            </w:r>
          </w:p>
          <w:p w14:paraId="4D83EEFF" w14:textId="77777777" w:rsidR="00E03B65" w:rsidRDefault="00E03B65" w:rsidP="00C80B20">
            <w:pPr>
              <w:pStyle w:val="TablecondensedBold"/>
            </w:pPr>
            <w:r w:rsidRPr="2C32BA96">
              <w:t xml:space="preserve">Module </w:t>
            </w:r>
            <w:r>
              <w:t>3</w:t>
            </w:r>
            <w:r w:rsidRPr="2C32BA96">
              <w:t xml:space="preserve">: </w:t>
            </w:r>
            <w:r>
              <w:t>Quantity and measures</w:t>
            </w:r>
          </w:p>
          <w:p w14:paraId="5974904A" w14:textId="77777777" w:rsidR="00E03B65" w:rsidRDefault="00E03B65" w:rsidP="00C80B20">
            <w:pPr>
              <w:pStyle w:val="Tablecondensed"/>
              <w:rPr>
                <w:sz w:val="22"/>
              </w:rPr>
            </w:pPr>
            <w:r w:rsidRPr="2C32BA96">
              <w:t>(</w:t>
            </w:r>
            <w:r>
              <w:t>Health and recreational</w:t>
            </w:r>
            <w:r w:rsidRPr="2C32BA96">
              <w:t xml:space="preserve"> numeracy)</w:t>
            </w:r>
            <w:r w:rsidRPr="2C32BA96">
              <w:rPr>
                <w:sz w:val="22"/>
              </w:rPr>
              <w:t xml:space="preserve">  </w:t>
            </w:r>
          </w:p>
          <w:p w14:paraId="67D0570C" w14:textId="77777777" w:rsidR="00E03B65" w:rsidRDefault="00E03B65" w:rsidP="00C80B20">
            <w:pPr>
              <w:pStyle w:val="Tablecondensed"/>
            </w:pPr>
            <w:r w:rsidRPr="00230B35">
              <w:t>Task</w:t>
            </w:r>
            <w:r>
              <w:t xml:space="preserve"> 2: Measurement and ordering </w:t>
            </w:r>
          </w:p>
          <w:p w14:paraId="2E3E48B2" w14:textId="477B5A67" w:rsidR="00E03B65" w:rsidRPr="00C80B20" w:rsidRDefault="00E03B65" w:rsidP="00C80B20">
            <w:pPr>
              <w:pStyle w:val="Tablecondensed"/>
            </w:pPr>
            <w:r>
              <w:t xml:space="preserve">Task 3: What’s the time? </w:t>
            </w:r>
          </w:p>
          <w:p w14:paraId="26779E78" w14:textId="77777777" w:rsidR="00E03B65" w:rsidRDefault="00E03B65" w:rsidP="00C80B20">
            <w:pPr>
              <w:pStyle w:val="TablecondensedBold"/>
            </w:pPr>
            <w:r w:rsidRPr="2C32BA96">
              <w:t xml:space="preserve">Module </w:t>
            </w:r>
            <w:r>
              <w:t>3</w:t>
            </w:r>
            <w:r w:rsidRPr="2C32BA96">
              <w:t xml:space="preserve">: </w:t>
            </w:r>
            <w:r>
              <w:t>Shape</w:t>
            </w:r>
          </w:p>
          <w:p w14:paraId="56073836" w14:textId="77777777" w:rsidR="00E03B65" w:rsidRDefault="00E03B65" w:rsidP="00C80B20">
            <w:pPr>
              <w:pStyle w:val="Tablecondensed"/>
              <w:rPr>
                <w:sz w:val="22"/>
              </w:rPr>
            </w:pPr>
            <w:r w:rsidRPr="2C32BA96">
              <w:t>(</w:t>
            </w:r>
            <w:r>
              <w:t>Health and recreational</w:t>
            </w:r>
            <w:r w:rsidRPr="2C32BA96">
              <w:t xml:space="preserve"> numeracy)</w:t>
            </w:r>
            <w:r w:rsidRPr="2C32BA96">
              <w:rPr>
                <w:sz w:val="22"/>
              </w:rPr>
              <w:t xml:space="preserve"> </w:t>
            </w:r>
          </w:p>
          <w:p w14:paraId="356060BB" w14:textId="5D6B20EF" w:rsidR="00E03B65" w:rsidRPr="00C80B20" w:rsidRDefault="00E03B65" w:rsidP="00C80B20">
            <w:pPr>
              <w:pStyle w:val="Tablecondensed"/>
            </w:pPr>
            <w:r w:rsidRPr="00411D8A">
              <w:t xml:space="preserve">Task </w:t>
            </w:r>
            <w:r>
              <w:t>4: Shapes</w:t>
            </w:r>
          </w:p>
          <w:p w14:paraId="4D6BA40C" w14:textId="77777777" w:rsidR="00E03B65" w:rsidRDefault="00E03B65" w:rsidP="00C80B20">
            <w:pPr>
              <w:pStyle w:val="TablecondensedBold"/>
            </w:pPr>
            <w:r w:rsidRPr="2C32BA96">
              <w:t xml:space="preserve">Module </w:t>
            </w:r>
            <w:r>
              <w:t>4</w:t>
            </w:r>
            <w:r w:rsidRPr="2C32BA96">
              <w:t xml:space="preserve">: </w:t>
            </w:r>
            <w:r>
              <w:t>Data</w:t>
            </w:r>
          </w:p>
          <w:p w14:paraId="35815074" w14:textId="77777777" w:rsidR="00E03B65" w:rsidRDefault="00E03B65" w:rsidP="00C80B20">
            <w:pPr>
              <w:pStyle w:val="Tablecondensed"/>
            </w:pPr>
            <w:r w:rsidRPr="2C32BA96">
              <w:t>(</w:t>
            </w:r>
            <w:r>
              <w:t>Civic</w:t>
            </w:r>
            <w:r w:rsidRPr="2C32BA96">
              <w:t xml:space="preserve"> numeracy)</w:t>
            </w:r>
          </w:p>
          <w:p w14:paraId="1B00BF72" w14:textId="2EEF513F" w:rsidR="00E03B65" w:rsidRPr="00C80B20" w:rsidRDefault="00E03B65" w:rsidP="00C80B20">
            <w:pPr>
              <w:pStyle w:val="Tablecondensed"/>
            </w:pPr>
            <w:r w:rsidRPr="00230B35">
              <w:t xml:space="preserve">Task </w:t>
            </w:r>
            <w:r>
              <w:t>5: Data</w:t>
            </w:r>
          </w:p>
          <w:p w14:paraId="06BD42D2" w14:textId="77777777" w:rsidR="00E03B65" w:rsidRDefault="00E03B65" w:rsidP="00C80B20">
            <w:pPr>
              <w:pStyle w:val="TablecondensedBold"/>
            </w:pPr>
            <w:r w:rsidRPr="2C32BA96">
              <w:t xml:space="preserve">Module </w:t>
            </w:r>
            <w:r>
              <w:t>4</w:t>
            </w:r>
            <w:r w:rsidRPr="2C32BA96">
              <w:t xml:space="preserve">: </w:t>
            </w:r>
            <w:r>
              <w:t>Likelihood</w:t>
            </w:r>
          </w:p>
          <w:p w14:paraId="25B933EE" w14:textId="77777777" w:rsidR="00E03B65" w:rsidRDefault="00E03B65" w:rsidP="00C80B20">
            <w:pPr>
              <w:pStyle w:val="Tablecondensed"/>
            </w:pPr>
            <w:r w:rsidRPr="2C32BA96">
              <w:t>(</w:t>
            </w:r>
            <w:r>
              <w:t>Civic</w:t>
            </w:r>
            <w:r w:rsidRPr="2C32BA96">
              <w:t xml:space="preserve"> numeracy)</w:t>
            </w:r>
          </w:p>
          <w:p w14:paraId="104D151A" w14:textId="6FEBE50F" w:rsidR="00E03B65" w:rsidRPr="00C80B20" w:rsidRDefault="00E03B65" w:rsidP="00C80B20">
            <w:pPr>
              <w:pStyle w:val="Tablecondensed"/>
            </w:pPr>
            <w:r>
              <w:t>Task 6: Chance</w:t>
            </w:r>
          </w:p>
        </w:tc>
      </w:tr>
      <w:tr w:rsidR="00E03B65" w14:paraId="7CCFB421" w14:textId="77777777" w:rsidTr="00C80B20">
        <w:trPr>
          <w:cnfStyle w:val="000000100000" w:firstRow="0" w:lastRow="0" w:firstColumn="0" w:lastColumn="0" w:oddVBand="0" w:evenVBand="0" w:oddHBand="1" w:evenHBand="0" w:firstRowFirstColumn="0" w:firstRowLastColumn="0" w:lastRowFirstColumn="0" w:lastRowLastColumn="0"/>
          <w:trHeight w:val="300"/>
        </w:trPr>
        <w:tc>
          <w:tcPr>
            <w:tcW w:w="3397" w:type="dxa"/>
          </w:tcPr>
          <w:p w14:paraId="49ED0074" w14:textId="77777777" w:rsidR="00E03B65" w:rsidRDefault="00E03B65" w:rsidP="00C80B20">
            <w:pPr>
              <w:pStyle w:val="TablecondensedBold"/>
            </w:pPr>
            <w:r w:rsidRPr="2C32BA96">
              <w:t>Learning requirement 2:</w:t>
            </w:r>
          </w:p>
          <w:p w14:paraId="76BCD593" w14:textId="2FB186B8" w:rsidR="00E03B65" w:rsidRPr="00C80B20" w:rsidRDefault="00E03B65" w:rsidP="00C80B20">
            <w:pPr>
              <w:pStyle w:val="Tablecondensed"/>
            </w:pPr>
            <w:r w:rsidRPr="2C32BA96">
              <w:t>Use the problem-solving cycle (identify the mathematics, act on and use mathematics, evaluate and reflect, and communicate and report) in an applied learning context, relevant to the key skills and knowledge reflected in the modules.</w:t>
            </w:r>
          </w:p>
        </w:tc>
        <w:tc>
          <w:tcPr>
            <w:tcW w:w="6658" w:type="dxa"/>
          </w:tcPr>
          <w:p w14:paraId="455A6CF3" w14:textId="139427F9" w:rsidR="00E03B65" w:rsidRPr="00EA3039" w:rsidRDefault="00E03B65" w:rsidP="00C80B20">
            <w:pPr>
              <w:pStyle w:val="TablecondensedBullet"/>
            </w:pPr>
            <w:r w:rsidRPr="00EA3039">
              <w:t>Problem</w:t>
            </w:r>
            <w:r>
              <w:t>-s</w:t>
            </w:r>
            <w:r w:rsidRPr="00EA3039">
              <w:t xml:space="preserve">olving </w:t>
            </w:r>
            <w:proofErr w:type="gramStart"/>
            <w:r>
              <w:t>r</w:t>
            </w:r>
            <w:r w:rsidRPr="00EA3039">
              <w:t>eport;</w:t>
            </w:r>
            <w:proofErr w:type="gramEnd"/>
            <w:r w:rsidRPr="00EA3039">
              <w:t xml:space="preserve"> for example, form a hypothesis or question to solve and collect data to use to represent as evidence and refer to likelihood statements to support the question/hypothesis</w:t>
            </w:r>
            <w:r>
              <w:t>.</w:t>
            </w:r>
          </w:p>
          <w:p w14:paraId="39128C8E" w14:textId="77777777" w:rsidR="00E03B65" w:rsidRPr="00EA3039" w:rsidRDefault="00E03B65" w:rsidP="00C80B20">
            <w:pPr>
              <w:pStyle w:val="TablecondensedBullet"/>
              <w:rPr>
                <w:rFonts w:eastAsia="Arial Narrow" w:cs="Arial Narrow"/>
              </w:rPr>
            </w:pPr>
            <w:r w:rsidRPr="00EA3039">
              <w:t xml:space="preserve">Create an </w:t>
            </w:r>
            <w:r>
              <w:t>e</w:t>
            </w:r>
            <w:r w:rsidRPr="00EA3039">
              <w:t>xperiment</w:t>
            </w:r>
            <w:r>
              <w:t>,</w:t>
            </w:r>
            <w:r w:rsidRPr="00EA3039">
              <w:t xml:space="preserve"> for example use everyday objects like bottles and containers to measure water and rice and compare weight and volumes</w:t>
            </w:r>
            <w:r>
              <w:t>.</w:t>
            </w:r>
          </w:p>
          <w:p w14:paraId="17A6FB1B" w14:textId="77777777" w:rsidR="00E03B65" w:rsidRPr="00EA3039" w:rsidRDefault="00E03B65" w:rsidP="00C80B20">
            <w:pPr>
              <w:pStyle w:val="TablecondensedBullet"/>
              <w:rPr>
                <w:rFonts w:eastAsia="Arial Narrow" w:cs="Arial Narrow"/>
              </w:rPr>
            </w:pPr>
            <w:r w:rsidRPr="00EA3039">
              <w:t xml:space="preserve">Design a </w:t>
            </w:r>
            <w:r>
              <w:t>g</w:t>
            </w:r>
            <w:r w:rsidRPr="00EA3039">
              <w:t xml:space="preserve">ame to play, for example create a puzzle out of different shapes; design a new board game that requires pieces to be built together to explore shapes; write rules </w:t>
            </w:r>
            <w:r>
              <w:t>for</w:t>
            </w:r>
            <w:r w:rsidRPr="00EA3039">
              <w:t xml:space="preserve"> a board game that require timed activities.</w:t>
            </w:r>
          </w:p>
        </w:tc>
        <w:tc>
          <w:tcPr>
            <w:tcW w:w="3911" w:type="dxa"/>
          </w:tcPr>
          <w:p w14:paraId="7BFBF446" w14:textId="77777777" w:rsidR="00E03B65" w:rsidRPr="00411D8A" w:rsidRDefault="00E03B65" w:rsidP="00C80B20">
            <w:pPr>
              <w:pStyle w:val="Tablecondensed"/>
            </w:pPr>
            <w:r w:rsidRPr="00230B35">
              <w:t>Step 2</w:t>
            </w:r>
            <w:r>
              <w:t>:</w:t>
            </w:r>
            <w:r w:rsidRPr="00230B35">
              <w:t xml:space="preserve"> Plan</w:t>
            </w:r>
            <w:r>
              <w:t xml:space="preserve"> –</w:t>
            </w:r>
            <w:r w:rsidRPr="00230B35">
              <w:t xml:space="preserve"> Identify the </w:t>
            </w:r>
            <w:r>
              <w:t>m</w:t>
            </w:r>
            <w:r w:rsidRPr="00230B35">
              <w:t>ath</w:t>
            </w:r>
            <w:r>
              <w:t>ematics</w:t>
            </w:r>
          </w:p>
          <w:p w14:paraId="0BD72DD9" w14:textId="77777777" w:rsidR="00E03B65" w:rsidRPr="00CB197C" w:rsidRDefault="007840A9" w:rsidP="00C80B20">
            <w:pPr>
              <w:pStyle w:val="Tablecondensed"/>
            </w:pPr>
            <w:hyperlink r:id="rId33">
              <w:r w:rsidR="00E03B65" w:rsidRPr="00CB197C">
                <w:rPr>
                  <w:rStyle w:val="Hyperlink"/>
                  <w:rFonts w:eastAsia="Arial Narrow" w:cs="Arial Narrow"/>
                  <w:color w:val="000000" w:themeColor="text1"/>
                  <w:u w:val="none"/>
                </w:rPr>
                <w:t>Step 3: Act – Act on and use</w:t>
              </w:r>
            </w:hyperlink>
            <w:r w:rsidR="00E03B65" w:rsidRPr="00CB197C">
              <w:rPr>
                <w:rStyle w:val="Hyperlink"/>
                <w:rFonts w:eastAsia="Arial Narrow" w:cs="Arial Narrow"/>
                <w:color w:val="000000" w:themeColor="text1"/>
                <w:u w:val="none"/>
              </w:rPr>
              <w:t xml:space="preserve"> </w:t>
            </w:r>
            <w:r w:rsidR="00E03B65" w:rsidRPr="00CB197C">
              <w:rPr>
                <w:rStyle w:val="Hyperlink"/>
                <w:color w:val="000000" w:themeColor="text1"/>
                <w:u w:val="none"/>
              </w:rPr>
              <w:t xml:space="preserve">mathematics </w:t>
            </w:r>
          </w:p>
          <w:p w14:paraId="5906A071" w14:textId="77777777" w:rsidR="00E03B65" w:rsidRPr="00411D8A" w:rsidRDefault="00E03B65" w:rsidP="00C80B20">
            <w:pPr>
              <w:pStyle w:val="Tablecondensed"/>
            </w:pPr>
            <w:r w:rsidRPr="00F21F64">
              <w:t>Step 4</w:t>
            </w:r>
            <w:r>
              <w:t>:</w:t>
            </w:r>
            <w:r w:rsidRPr="00F21F64">
              <w:t xml:space="preserve"> Adapt </w:t>
            </w:r>
            <w:r>
              <w:t>–</w:t>
            </w:r>
            <w:r w:rsidRPr="00F21F64">
              <w:t xml:space="preserve"> Evaluate </w:t>
            </w:r>
            <w:r>
              <w:t>and r</w:t>
            </w:r>
            <w:r w:rsidRPr="00F21F64">
              <w:t>eflect</w:t>
            </w:r>
            <w:r w:rsidRPr="00411D8A">
              <w:t xml:space="preserve"> </w:t>
            </w:r>
          </w:p>
          <w:p w14:paraId="0DC484D2" w14:textId="35CE3D8B" w:rsidR="00E03B65" w:rsidRPr="00411D8A" w:rsidRDefault="00E03B65" w:rsidP="00C80B20">
            <w:pPr>
              <w:pStyle w:val="Tablecondensed"/>
            </w:pPr>
            <w:r w:rsidRPr="00F21F64">
              <w:t>Step 5</w:t>
            </w:r>
            <w:r>
              <w:t>:</w:t>
            </w:r>
            <w:r w:rsidRPr="00F21F64">
              <w:t xml:space="preserve"> </w:t>
            </w:r>
            <w:r>
              <w:t xml:space="preserve">Reflect – </w:t>
            </w:r>
            <w:r w:rsidRPr="00F21F64">
              <w:t xml:space="preserve">Communicate </w:t>
            </w:r>
            <w:r>
              <w:t>and</w:t>
            </w:r>
            <w:r w:rsidRPr="00F21F64">
              <w:t xml:space="preserve"> </w:t>
            </w:r>
            <w:r>
              <w:t>r</w:t>
            </w:r>
            <w:r w:rsidRPr="00F21F64">
              <w:t>eport</w:t>
            </w:r>
          </w:p>
          <w:p w14:paraId="6774899A" w14:textId="441BDF47" w:rsidR="00E03B65" w:rsidRDefault="00E03B65" w:rsidP="00C80B20">
            <w:pPr>
              <w:pStyle w:val="Tablecondensed"/>
            </w:pPr>
            <w:r w:rsidRPr="00411D8A">
              <w:t>See above numeracy tasks</w:t>
            </w:r>
            <w:r>
              <w:t>.</w:t>
            </w:r>
            <w:r w:rsidRPr="00411D8A">
              <w:t xml:space="preserve"> </w:t>
            </w:r>
          </w:p>
        </w:tc>
      </w:tr>
      <w:tr w:rsidR="00E03B65" w14:paraId="58ADFE40" w14:textId="77777777" w:rsidTr="00C80B20">
        <w:trPr>
          <w:cnfStyle w:val="000000010000" w:firstRow="0" w:lastRow="0" w:firstColumn="0" w:lastColumn="0" w:oddVBand="0" w:evenVBand="0" w:oddHBand="0" w:evenHBand="1" w:firstRowFirstColumn="0" w:firstRowLastColumn="0" w:lastRowFirstColumn="0" w:lastRowLastColumn="0"/>
          <w:trHeight w:val="300"/>
        </w:trPr>
        <w:tc>
          <w:tcPr>
            <w:tcW w:w="3397" w:type="dxa"/>
          </w:tcPr>
          <w:p w14:paraId="473E585D" w14:textId="77777777" w:rsidR="00E03B65" w:rsidRDefault="00E03B65" w:rsidP="00C80B20">
            <w:pPr>
              <w:pStyle w:val="TablecondensedBold"/>
            </w:pPr>
            <w:r w:rsidRPr="2C32BA96">
              <w:t>Learning requirement 3:</w:t>
            </w:r>
          </w:p>
          <w:p w14:paraId="15BEC968" w14:textId="488A17E9" w:rsidR="00E03B65" w:rsidRDefault="00E03B65" w:rsidP="00AE66D3">
            <w:pPr>
              <w:pStyle w:val="Tablecondensed"/>
            </w:pPr>
            <w:r w:rsidRPr="2C32BA96">
              <w:t>Apply the appropriate mathematical tool from the toolkit to undertake the numeracy tasks required in Learning requirements 1 and 2. The toolkit should be applied and should underpin all learning and teaching activities in both Learning requirements 1 and 2.</w:t>
            </w:r>
          </w:p>
        </w:tc>
        <w:tc>
          <w:tcPr>
            <w:tcW w:w="6658" w:type="dxa"/>
          </w:tcPr>
          <w:p w14:paraId="534150A7" w14:textId="63187FC9" w:rsidR="00E03B65" w:rsidRPr="00EA3039" w:rsidRDefault="00E03B65" w:rsidP="00C80B20">
            <w:pPr>
              <w:pStyle w:val="TablecondensedBullet"/>
            </w:pPr>
            <w:r w:rsidRPr="00EA3039">
              <w:t>Problem</w:t>
            </w:r>
            <w:r>
              <w:t>-s</w:t>
            </w:r>
            <w:r w:rsidRPr="00EA3039">
              <w:t xml:space="preserve">olving </w:t>
            </w:r>
            <w:proofErr w:type="gramStart"/>
            <w:r>
              <w:t>r</w:t>
            </w:r>
            <w:r w:rsidRPr="00EA3039">
              <w:t>eport;</w:t>
            </w:r>
            <w:proofErr w:type="gramEnd"/>
            <w:r w:rsidRPr="00EA3039">
              <w:t xml:space="preserve"> for example, form a hypothesis or question to solve and collect data to use to represent as evidence and refer to likelihood statements to support the question/hypothesis</w:t>
            </w:r>
            <w:r>
              <w:t>.</w:t>
            </w:r>
          </w:p>
          <w:p w14:paraId="0BC00783" w14:textId="77777777" w:rsidR="00E03B65" w:rsidRPr="00EA3039" w:rsidRDefault="00E03B65" w:rsidP="00C80B20">
            <w:pPr>
              <w:pStyle w:val="TablecondensedBullet"/>
              <w:rPr>
                <w:rFonts w:eastAsia="Arial Narrow" w:cs="Arial Narrow"/>
              </w:rPr>
            </w:pPr>
            <w:r w:rsidRPr="00EA3039">
              <w:t xml:space="preserve">Create an </w:t>
            </w:r>
            <w:r>
              <w:t>e</w:t>
            </w:r>
            <w:r w:rsidRPr="00EA3039">
              <w:t>xperiment</w:t>
            </w:r>
            <w:r>
              <w:t>,</w:t>
            </w:r>
            <w:r w:rsidRPr="00EA3039">
              <w:t xml:space="preserve"> for example use everyday objects like bottles and containers to measure water and rice and compare weight and volumes</w:t>
            </w:r>
            <w:r>
              <w:t>.</w:t>
            </w:r>
          </w:p>
          <w:p w14:paraId="60ECF532" w14:textId="77777777" w:rsidR="00E03B65" w:rsidRPr="00EA3039" w:rsidRDefault="00E03B65" w:rsidP="00C80B20">
            <w:pPr>
              <w:pStyle w:val="TablecondensedBullet"/>
              <w:rPr>
                <w:rFonts w:eastAsia="Arial Narrow" w:cs="Arial Narrow"/>
              </w:rPr>
            </w:pPr>
            <w:r w:rsidRPr="00EA3039">
              <w:t xml:space="preserve">Design a </w:t>
            </w:r>
            <w:r>
              <w:t>g</w:t>
            </w:r>
            <w:r w:rsidRPr="00EA3039">
              <w:t xml:space="preserve">ame to play, for example create a puzzle out of different shapes; design a new board game that requires pieces to be built together to explore shapes; write rules </w:t>
            </w:r>
            <w:r>
              <w:t>for</w:t>
            </w:r>
            <w:r w:rsidRPr="00EA3039">
              <w:t xml:space="preserve"> a board game that require timed activities.</w:t>
            </w:r>
          </w:p>
        </w:tc>
        <w:tc>
          <w:tcPr>
            <w:tcW w:w="3911" w:type="dxa"/>
          </w:tcPr>
          <w:p w14:paraId="4C7CAC63" w14:textId="606E994F" w:rsidR="00E03B65" w:rsidRPr="00C80B20" w:rsidRDefault="00E03B65" w:rsidP="00C80B20">
            <w:pPr>
              <w:pStyle w:val="Tablecondensed"/>
              <w:rPr>
                <w:u w:val="single"/>
              </w:rPr>
            </w:pPr>
            <w:r w:rsidRPr="00230B35">
              <w:t xml:space="preserve">Step </w:t>
            </w:r>
            <w:r>
              <w:t>3:</w:t>
            </w:r>
            <w:r w:rsidRPr="00230B35">
              <w:t xml:space="preserve"> </w:t>
            </w:r>
            <w:r>
              <w:t>Act</w:t>
            </w:r>
            <w:r w:rsidRPr="00230B35">
              <w:t xml:space="preserve"> </w:t>
            </w:r>
            <w:r>
              <w:t>–</w:t>
            </w:r>
            <w:r w:rsidRPr="00230B35">
              <w:t xml:space="preserve"> </w:t>
            </w:r>
            <w:r>
              <w:t>Act on and use mathematics</w:t>
            </w:r>
          </w:p>
          <w:p w14:paraId="7FAE3180" w14:textId="08B33399" w:rsidR="00E03B65" w:rsidRPr="00C80B20" w:rsidRDefault="00E03B65" w:rsidP="00C80B20">
            <w:pPr>
              <w:pStyle w:val="Tablecondensed"/>
            </w:pPr>
            <w:r w:rsidRPr="00411D8A">
              <w:t>See above numeracy tasks</w:t>
            </w:r>
            <w:r>
              <w:t>.</w:t>
            </w:r>
          </w:p>
        </w:tc>
      </w:tr>
    </w:tbl>
    <w:p w14:paraId="2505BE70" w14:textId="77777777" w:rsidR="0028133D" w:rsidRPr="0028133D" w:rsidRDefault="0028133D" w:rsidP="0028133D">
      <w:pPr>
        <w:pStyle w:val="BodyText"/>
      </w:pPr>
      <w:bookmarkStart w:id="61" w:name="_Toc211331752"/>
      <w:r w:rsidRPr="0028133D">
        <w:br w:type="page"/>
      </w:r>
    </w:p>
    <w:p w14:paraId="06FEA4FC" w14:textId="65E1DDC5" w:rsidR="00E03B65" w:rsidRPr="00B552EB" w:rsidRDefault="00E03B65" w:rsidP="00F8253A">
      <w:pPr>
        <w:pStyle w:val="Heading2"/>
      </w:pPr>
      <w:bookmarkStart w:id="62" w:name="_Toc211420867"/>
      <w:r w:rsidRPr="007E54B1">
        <w:t>Personal Development Skills (PDS)</w:t>
      </w:r>
      <w:bookmarkEnd w:id="61"/>
      <w:bookmarkEnd w:id="62"/>
    </w:p>
    <w:tbl>
      <w:tblPr>
        <w:tblStyle w:val="VCAAclosedtable"/>
        <w:tblW w:w="14170" w:type="dxa"/>
        <w:tblLook w:val="04A0" w:firstRow="1" w:lastRow="0" w:firstColumn="1" w:lastColumn="0" w:noHBand="0" w:noVBand="1"/>
      </w:tblPr>
      <w:tblGrid>
        <w:gridCol w:w="3397"/>
        <w:gridCol w:w="6804"/>
        <w:gridCol w:w="3969"/>
      </w:tblGrid>
      <w:tr w:rsidR="00E03B65" w14:paraId="59790259" w14:textId="77777777" w:rsidTr="00AE66D3">
        <w:trPr>
          <w:cnfStyle w:val="100000000000" w:firstRow="1" w:lastRow="0" w:firstColumn="0" w:lastColumn="0" w:oddVBand="0" w:evenVBand="0" w:oddHBand="0" w:evenHBand="0" w:firstRowFirstColumn="0" w:firstRowLastColumn="0" w:lastRowFirstColumn="0" w:lastRowLastColumn="0"/>
        </w:trPr>
        <w:tc>
          <w:tcPr>
            <w:tcW w:w="3397" w:type="dxa"/>
            <w:shd w:val="clear" w:color="auto" w:fill="0076A3"/>
          </w:tcPr>
          <w:p w14:paraId="720C16B5" w14:textId="7F1F8051" w:rsidR="00E03B65" w:rsidRPr="00AA1221" w:rsidRDefault="00E03B65" w:rsidP="006F0376">
            <w:pPr>
              <w:pStyle w:val="Tableheadingcondensed"/>
              <w:ind w:left="90"/>
              <w:jc w:val="center"/>
              <w:rPr>
                <w:rFonts w:eastAsia="Arial Narrow" w:cs="Arial Narrow"/>
                <w:szCs w:val="22"/>
                <w:lang w:val="en-AU"/>
              </w:rPr>
            </w:pPr>
            <w:r>
              <w:rPr>
                <w:rFonts w:eastAsia="Arial Narrow" w:cs="Arial Narrow"/>
                <w:szCs w:val="22"/>
                <w:lang w:val="en-AU"/>
              </w:rPr>
              <w:t xml:space="preserve">Learning </w:t>
            </w:r>
            <w:r w:rsidR="00974865">
              <w:rPr>
                <w:rFonts w:eastAsia="Arial Narrow" w:cs="Arial Narrow"/>
                <w:szCs w:val="22"/>
                <w:lang w:val="en-AU"/>
              </w:rPr>
              <w:t>g</w:t>
            </w:r>
            <w:r>
              <w:rPr>
                <w:rFonts w:eastAsia="Arial Narrow" w:cs="Arial Narrow"/>
                <w:szCs w:val="22"/>
                <w:lang w:val="en-AU"/>
              </w:rPr>
              <w:t xml:space="preserve">oal </w:t>
            </w:r>
          </w:p>
        </w:tc>
        <w:tc>
          <w:tcPr>
            <w:tcW w:w="6804" w:type="dxa"/>
            <w:shd w:val="clear" w:color="auto" w:fill="0076A3"/>
          </w:tcPr>
          <w:p w14:paraId="54D022AD" w14:textId="3E8C167B" w:rsidR="00E03B65" w:rsidRPr="00AA1221" w:rsidRDefault="00E03B65" w:rsidP="006F0376">
            <w:pPr>
              <w:pStyle w:val="Tableheadingcondensed"/>
              <w:ind w:left="90"/>
              <w:jc w:val="center"/>
              <w:rPr>
                <w:rFonts w:eastAsia="Arial Narrow" w:cs="Arial Narrow"/>
                <w:szCs w:val="22"/>
                <w:lang w:val="en-AU"/>
              </w:rPr>
            </w:pPr>
            <w:r w:rsidRPr="00AA1221">
              <w:rPr>
                <w:rFonts w:eastAsia="Arial Narrow" w:cs="Arial Narrow"/>
                <w:szCs w:val="22"/>
                <w:lang w:val="en-AU"/>
              </w:rPr>
              <w:t xml:space="preserve">Assessment </w:t>
            </w:r>
            <w:r w:rsidR="00974865">
              <w:rPr>
                <w:rFonts w:eastAsia="Arial Narrow" w:cs="Arial Narrow"/>
                <w:szCs w:val="22"/>
                <w:lang w:val="en-AU"/>
              </w:rPr>
              <w:t>t</w:t>
            </w:r>
            <w:r w:rsidRPr="00AA1221">
              <w:rPr>
                <w:rFonts w:eastAsia="Arial Narrow" w:cs="Arial Narrow"/>
                <w:szCs w:val="22"/>
                <w:lang w:val="en-AU"/>
              </w:rPr>
              <w:t>asks</w:t>
            </w:r>
          </w:p>
        </w:tc>
        <w:tc>
          <w:tcPr>
            <w:tcW w:w="3969" w:type="dxa"/>
            <w:shd w:val="clear" w:color="auto" w:fill="0076A3"/>
          </w:tcPr>
          <w:p w14:paraId="4FCF2987" w14:textId="0CB9D0BC" w:rsidR="00E03B65" w:rsidRPr="00AA1221" w:rsidRDefault="00E03B65" w:rsidP="006F0376">
            <w:pPr>
              <w:pStyle w:val="Tableheadingcondensed"/>
              <w:ind w:left="90"/>
              <w:jc w:val="center"/>
              <w:rPr>
                <w:rFonts w:eastAsia="Arial Narrow" w:cs="Arial Narrow"/>
                <w:szCs w:val="22"/>
                <w:lang w:val="en-AU"/>
              </w:rPr>
            </w:pPr>
            <w:r w:rsidRPr="00AA1221">
              <w:rPr>
                <w:rFonts w:eastAsia="Arial Narrow" w:cs="Arial Narrow"/>
                <w:szCs w:val="22"/>
                <w:lang w:val="en-AU"/>
              </w:rPr>
              <w:t xml:space="preserve">Link to </w:t>
            </w:r>
            <w:r w:rsidR="00974865">
              <w:rPr>
                <w:rFonts w:eastAsia="Arial Narrow" w:cs="Arial Narrow"/>
                <w:szCs w:val="22"/>
                <w:lang w:val="en-AU"/>
              </w:rPr>
              <w:t>p</w:t>
            </w:r>
            <w:r w:rsidRPr="00AA1221">
              <w:rPr>
                <w:rFonts w:eastAsia="Arial Narrow" w:cs="Arial Narrow"/>
                <w:szCs w:val="22"/>
                <w:lang w:val="en-AU"/>
              </w:rPr>
              <w:t>rogram tasks</w:t>
            </w:r>
          </w:p>
        </w:tc>
      </w:tr>
      <w:tr w:rsidR="00E03B65" w14:paraId="6CFF56F6" w14:textId="77777777" w:rsidTr="00AE66D3">
        <w:trPr>
          <w:cnfStyle w:val="000000100000" w:firstRow="0" w:lastRow="0" w:firstColumn="0" w:lastColumn="0" w:oddVBand="0" w:evenVBand="0" w:oddHBand="1" w:evenHBand="0" w:firstRowFirstColumn="0" w:firstRowLastColumn="0" w:lastRowFirstColumn="0" w:lastRowLastColumn="0"/>
          <w:trHeight w:val="454"/>
        </w:trPr>
        <w:tc>
          <w:tcPr>
            <w:tcW w:w="14170" w:type="dxa"/>
            <w:gridSpan w:val="3"/>
          </w:tcPr>
          <w:p w14:paraId="125BF62A" w14:textId="0123E104" w:rsidR="00E03B65" w:rsidRPr="00411D8A" w:rsidRDefault="00E03B65" w:rsidP="006F0376">
            <w:pPr>
              <w:pStyle w:val="NormalWeb"/>
              <w:jc w:val="center"/>
              <w:rPr>
                <w:rFonts w:ascii="Arial Narrow" w:hAnsi="Arial Narrow"/>
              </w:rPr>
            </w:pPr>
            <w:r w:rsidRPr="00411D8A">
              <w:rPr>
                <w:rFonts w:ascii="Arial Narrow" w:hAnsi="Arial Narrow" w:cs="Arial"/>
                <w:b/>
                <w:bCs/>
                <w:color w:val="000000"/>
                <w:sz w:val="20"/>
                <w:szCs w:val="20"/>
              </w:rPr>
              <w:t>Module 1</w:t>
            </w:r>
            <w:r>
              <w:rPr>
                <w:rFonts w:ascii="Arial Narrow" w:hAnsi="Arial Narrow" w:cs="Arial"/>
                <w:b/>
                <w:bCs/>
                <w:color w:val="000000"/>
                <w:sz w:val="20"/>
                <w:szCs w:val="20"/>
              </w:rPr>
              <w:t>:</w:t>
            </w:r>
            <w:r w:rsidRPr="00411D8A">
              <w:rPr>
                <w:rFonts w:ascii="Arial Narrow" w:hAnsi="Arial Narrow" w:cs="Arial"/>
                <w:b/>
                <w:bCs/>
                <w:color w:val="000000"/>
                <w:sz w:val="20"/>
                <w:szCs w:val="20"/>
              </w:rPr>
              <w:t xml:space="preserve"> </w:t>
            </w:r>
            <w:r>
              <w:rPr>
                <w:rFonts w:ascii="Arial Narrow" w:hAnsi="Arial Narrow" w:cs="Arial"/>
                <w:b/>
                <w:bCs/>
                <w:color w:val="000000"/>
                <w:sz w:val="20"/>
                <w:szCs w:val="20"/>
              </w:rPr>
              <w:t>Exploring and connecting with community</w:t>
            </w:r>
          </w:p>
        </w:tc>
      </w:tr>
      <w:tr w:rsidR="00E03B65" w:rsidRPr="00002A79" w14:paraId="429D7BD3" w14:textId="77777777" w:rsidTr="00AE66D3">
        <w:trPr>
          <w:cnfStyle w:val="000000010000" w:firstRow="0" w:lastRow="0" w:firstColumn="0" w:lastColumn="0" w:oddVBand="0" w:evenVBand="0" w:oddHBand="0" w:evenHBand="1" w:firstRowFirstColumn="0" w:firstRowLastColumn="0" w:lastRowFirstColumn="0" w:lastRowLastColumn="0"/>
        </w:trPr>
        <w:tc>
          <w:tcPr>
            <w:tcW w:w="3397" w:type="dxa"/>
          </w:tcPr>
          <w:p w14:paraId="1AB813EE" w14:textId="77777777" w:rsidR="00E03B65" w:rsidRPr="00904A66" w:rsidRDefault="00E03B65" w:rsidP="00AE66D3">
            <w:pPr>
              <w:pStyle w:val="TablecondensedBold"/>
            </w:pPr>
            <w:r w:rsidRPr="00904A66">
              <w:t>Module 1 Goal 2.1</w:t>
            </w:r>
          </w:p>
          <w:p w14:paraId="22E14EFB" w14:textId="77777777" w:rsidR="00E03B65" w:rsidRPr="00904A66" w:rsidRDefault="00E03B65" w:rsidP="006F0376">
            <w:pPr>
              <w:pStyle w:val="Tablecondensed"/>
              <w:rPr>
                <w:szCs w:val="20"/>
              </w:rPr>
            </w:pPr>
            <w:r w:rsidRPr="00904A66">
              <w:rPr>
                <w:szCs w:val="20"/>
              </w:rPr>
              <w:t>On completion of this module the student should be able to:</w:t>
            </w:r>
          </w:p>
          <w:p w14:paraId="389FAB88" w14:textId="77777777" w:rsidR="00E03B65" w:rsidRPr="00904A66" w:rsidRDefault="00E03B65" w:rsidP="00AE66D3">
            <w:pPr>
              <w:pStyle w:val="TablecondensedBullet"/>
              <w:rPr>
                <w:rFonts w:eastAsia="Arial"/>
              </w:rPr>
            </w:pPr>
            <w:r w:rsidRPr="00904A66">
              <w:rPr>
                <w:rFonts w:eastAsia="Arial"/>
              </w:rPr>
              <w:t>understand and discuss the concepts of community</w:t>
            </w:r>
            <w:r>
              <w:rPr>
                <w:rFonts w:eastAsia="Arial"/>
              </w:rPr>
              <w:t>.</w:t>
            </w:r>
          </w:p>
          <w:p w14:paraId="60844AA9" w14:textId="77777777" w:rsidR="00E03B65" w:rsidRPr="00904A66" w:rsidRDefault="00E03B65" w:rsidP="00AE66D3">
            <w:pPr>
              <w:pStyle w:val="TablecondensedBullet"/>
              <w:rPr>
                <w:rFonts w:eastAsia="Arial"/>
              </w:rPr>
            </w:pPr>
            <w:r w:rsidRPr="00904A66">
              <w:rPr>
                <w:rFonts w:eastAsia="Arial"/>
              </w:rPr>
              <w:t>identify ways to connect with both local and global communities</w:t>
            </w:r>
            <w:r>
              <w:rPr>
                <w:rFonts w:eastAsia="Arial"/>
              </w:rPr>
              <w:t>.</w:t>
            </w:r>
          </w:p>
          <w:p w14:paraId="4E310F75" w14:textId="77777777" w:rsidR="00E03B65" w:rsidRPr="00463D58" w:rsidRDefault="00E03B65" w:rsidP="00AE66D3">
            <w:pPr>
              <w:pStyle w:val="TablecondensedBullet"/>
              <w:rPr>
                <w:rFonts w:cstheme="minorBidi"/>
              </w:rPr>
            </w:pPr>
            <w:r w:rsidRPr="00904A66">
              <w:rPr>
                <w:rFonts w:eastAsia="Arial"/>
              </w:rPr>
              <w:t>explain the rights and responsibilities of being an effective member of a community.</w:t>
            </w:r>
          </w:p>
        </w:tc>
        <w:tc>
          <w:tcPr>
            <w:tcW w:w="6804" w:type="dxa"/>
          </w:tcPr>
          <w:p w14:paraId="4B2AE215" w14:textId="77777777" w:rsidR="00E03B65" w:rsidRPr="001118F2" w:rsidRDefault="00E03B65" w:rsidP="00AE66D3">
            <w:pPr>
              <w:pStyle w:val="TablecondensedBold"/>
            </w:pPr>
            <w:r w:rsidRPr="001118F2">
              <w:t>Assessment could consist of, but is not limited to, a combination of the following activities where students should apply and demonstrate learning:</w:t>
            </w:r>
          </w:p>
          <w:p w14:paraId="47300CA8" w14:textId="2369457F" w:rsidR="00E03B65" w:rsidRPr="001118F2" w:rsidRDefault="00E03B65" w:rsidP="00AE66D3">
            <w:pPr>
              <w:pStyle w:val="TablecondensedBullet"/>
              <w:rPr>
                <w:rFonts w:eastAsia="Arial"/>
              </w:rPr>
            </w:pPr>
            <w:r w:rsidRPr="001118F2">
              <w:rPr>
                <w:rFonts w:eastAsia="Arial"/>
              </w:rPr>
              <w:t>creation and collation of survey</w:t>
            </w:r>
          </w:p>
          <w:p w14:paraId="19625862" w14:textId="77777777" w:rsidR="00E03B65" w:rsidRPr="001118F2" w:rsidRDefault="00E03B65" w:rsidP="00AE66D3">
            <w:pPr>
              <w:pStyle w:val="TablecondensedBullet"/>
              <w:rPr>
                <w:rFonts w:eastAsia="Arial"/>
              </w:rPr>
            </w:pPr>
            <w:r w:rsidRPr="001118F2">
              <w:rPr>
                <w:rFonts w:eastAsia="Arial"/>
              </w:rPr>
              <w:t>creation of debate</w:t>
            </w:r>
          </w:p>
          <w:p w14:paraId="6CE568C9" w14:textId="5D9B21B7" w:rsidR="00E03B65" w:rsidRPr="00D675C2" w:rsidRDefault="00E03B65" w:rsidP="00AE66D3">
            <w:pPr>
              <w:pStyle w:val="TablecondensedBulletBold"/>
              <w:rPr>
                <w:rFonts w:eastAsia="Arial"/>
              </w:rPr>
            </w:pPr>
            <w:r w:rsidRPr="00D675C2">
              <w:rPr>
                <w:rFonts w:eastAsia="Arial"/>
              </w:rPr>
              <w:t>a reflection/ analysis of site or organisation visit</w:t>
            </w:r>
          </w:p>
          <w:p w14:paraId="37F1E846" w14:textId="77777777" w:rsidR="00E03B65" w:rsidRPr="00D675C2" w:rsidRDefault="00E03B65" w:rsidP="00AE66D3">
            <w:pPr>
              <w:pStyle w:val="TablecondensedBulletBold"/>
              <w:rPr>
                <w:rFonts w:eastAsia="Arial"/>
              </w:rPr>
            </w:pPr>
            <w:r w:rsidRPr="00D675C2">
              <w:rPr>
                <w:rFonts w:eastAsia="Arial"/>
              </w:rPr>
              <w:t>an oral, pictorial, digital presentation</w:t>
            </w:r>
          </w:p>
          <w:p w14:paraId="566885A4" w14:textId="74FFF16C" w:rsidR="00E03B65" w:rsidRPr="001118F2" w:rsidRDefault="00E03B65" w:rsidP="00AE66D3">
            <w:pPr>
              <w:pStyle w:val="TablecondensedBullet"/>
              <w:rPr>
                <w:rFonts w:eastAsia="Arial"/>
              </w:rPr>
            </w:pPr>
            <w:r w:rsidRPr="001118F2">
              <w:rPr>
                <w:rFonts w:eastAsia="Arial"/>
              </w:rPr>
              <w:t>an observation checklist</w:t>
            </w:r>
          </w:p>
          <w:p w14:paraId="02DBD7F9" w14:textId="4AF84CA0" w:rsidR="00E03B65" w:rsidRPr="00D675C2" w:rsidRDefault="00E03B65" w:rsidP="00AE66D3">
            <w:pPr>
              <w:pStyle w:val="TablecondensedBulletBold"/>
              <w:rPr>
                <w:rFonts w:eastAsia="Arial"/>
              </w:rPr>
            </w:pPr>
            <w:r w:rsidRPr="00D675C2">
              <w:rPr>
                <w:rFonts w:eastAsia="Arial"/>
              </w:rPr>
              <w:t>a reflective journal of participation in practical tasks</w:t>
            </w:r>
          </w:p>
          <w:p w14:paraId="46F91471" w14:textId="77777777" w:rsidR="00E03B65" w:rsidRPr="001118F2" w:rsidRDefault="00E03B65" w:rsidP="00AE66D3">
            <w:pPr>
              <w:pStyle w:val="TablecondensedBullet"/>
              <w:rPr>
                <w:rFonts w:eastAsia="Arial"/>
              </w:rPr>
            </w:pPr>
            <w:r w:rsidRPr="001118F2">
              <w:rPr>
                <w:rFonts w:eastAsia="Arial"/>
              </w:rPr>
              <w:t>create structured questions to pose to community group, program coordinator/ guest speaker</w:t>
            </w:r>
          </w:p>
          <w:p w14:paraId="5C921A9A" w14:textId="77777777" w:rsidR="00E03B65" w:rsidRPr="001118F2" w:rsidRDefault="00E03B65" w:rsidP="00AE66D3">
            <w:pPr>
              <w:pStyle w:val="TablecondensedBullet"/>
              <w:rPr>
                <w:rFonts w:eastAsia="Arial"/>
              </w:rPr>
            </w:pPr>
            <w:r w:rsidRPr="001118F2">
              <w:rPr>
                <w:rFonts w:eastAsia="Arial"/>
              </w:rPr>
              <w:t>a performance or role play</w:t>
            </w:r>
          </w:p>
          <w:p w14:paraId="6C1377D5" w14:textId="77777777" w:rsidR="00E03B65" w:rsidRPr="00D675C2" w:rsidRDefault="00E03B65" w:rsidP="00AE66D3">
            <w:pPr>
              <w:pStyle w:val="TablecondensedBulletBold"/>
              <w:rPr>
                <w:rFonts w:eastAsia="Arial"/>
              </w:rPr>
            </w:pPr>
            <w:r w:rsidRPr="00D675C2">
              <w:rPr>
                <w:rFonts w:eastAsia="Arial"/>
              </w:rPr>
              <w:t>a research task</w:t>
            </w:r>
            <w:r>
              <w:rPr>
                <w:rFonts w:eastAsia="Arial"/>
              </w:rPr>
              <w:t>.</w:t>
            </w:r>
          </w:p>
        </w:tc>
        <w:tc>
          <w:tcPr>
            <w:tcW w:w="3969" w:type="dxa"/>
            <w:shd w:val="clear" w:color="auto" w:fill="FFFFFF" w:themeFill="background1"/>
          </w:tcPr>
          <w:p w14:paraId="41E92A2E" w14:textId="55738922" w:rsidR="00E03B65" w:rsidRDefault="00E03B65" w:rsidP="00AE66D3">
            <w:pPr>
              <w:pStyle w:val="Tablecondensed"/>
            </w:pPr>
            <w:r>
              <w:t>Task 1: What is community?</w:t>
            </w:r>
          </w:p>
          <w:p w14:paraId="2903EDAB" w14:textId="5EBDC889" w:rsidR="00E03B65" w:rsidRDefault="00E03B65" w:rsidP="00AE66D3">
            <w:pPr>
              <w:pStyle w:val="Tablecondensed"/>
            </w:pPr>
            <w:r>
              <w:t>Step 1: Ideas</w:t>
            </w:r>
          </w:p>
          <w:p w14:paraId="14C77343" w14:textId="0AA10808" w:rsidR="00E03B65" w:rsidRPr="00AE66D3" w:rsidRDefault="00E03B65" w:rsidP="00AE66D3">
            <w:pPr>
              <w:pStyle w:val="Tablecondensed"/>
            </w:pPr>
            <w:r>
              <w:t>Step 2: Plan</w:t>
            </w:r>
          </w:p>
        </w:tc>
      </w:tr>
      <w:tr w:rsidR="00E03B65" w:rsidRPr="00002A79" w14:paraId="6A7D7F17" w14:textId="77777777" w:rsidTr="00AE66D3">
        <w:trPr>
          <w:cnfStyle w:val="000000100000" w:firstRow="0" w:lastRow="0" w:firstColumn="0" w:lastColumn="0" w:oddVBand="0" w:evenVBand="0" w:oddHBand="1" w:evenHBand="0" w:firstRowFirstColumn="0" w:firstRowLastColumn="0" w:lastRowFirstColumn="0" w:lastRowLastColumn="0"/>
          <w:trHeight w:val="454"/>
        </w:trPr>
        <w:tc>
          <w:tcPr>
            <w:tcW w:w="14170" w:type="dxa"/>
            <w:gridSpan w:val="3"/>
          </w:tcPr>
          <w:p w14:paraId="2EA4271E" w14:textId="3353225F" w:rsidR="00E03B65" w:rsidRPr="00002A79" w:rsidRDefault="00E03B65" w:rsidP="0084000C">
            <w:pPr>
              <w:pStyle w:val="VCAAtabletextnarrow"/>
              <w:ind w:left="90"/>
              <w:jc w:val="center"/>
              <w:rPr>
                <w:rFonts w:eastAsia="Arial Narrow" w:cs="Arial Narrow"/>
                <w:lang w:val="en-AU"/>
              </w:rPr>
            </w:pPr>
            <w:r>
              <w:rPr>
                <w:b/>
                <w:bCs/>
              </w:rPr>
              <w:t>Module 2: Community participation</w:t>
            </w:r>
          </w:p>
        </w:tc>
      </w:tr>
      <w:tr w:rsidR="00E03B65" w:rsidRPr="00002A79" w14:paraId="37BBBE4F" w14:textId="77777777" w:rsidTr="00A20752">
        <w:trPr>
          <w:cnfStyle w:val="000000010000" w:firstRow="0" w:lastRow="0" w:firstColumn="0" w:lastColumn="0" w:oddVBand="0" w:evenVBand="0" w:oddHBand="0" w:evenHBand="1" w:firstRowFirstColumn="0" w:firstRowLastColumn="0" w:lastRowFirstColumn="0" w:lastRowLastColumn="0"/>
          <w:trHeight w:val="676"/>
        </w:trPr>
        <w:tc>
          <w:tcPr>
            <w:tcW w:w="3397" w:type="dxa"/>
          </w:tcPr>
          <w:p w14:paraId="6B818359" w14:textId="77777777" w:rsidR="00E03B65" w:rsidRPr="00904A66" w:rsidRDefault="00E03B65" w:rsidP="00AE66D3">
            <w:pPr>
              <w:pStyle w:val="TablecondensedBold"/>
            </w:pPr>
            <w:r w:rsidRPr="00904A66">
              <w:t>Module 2 Goal 2.2</w:t>
            </w:r>
          </w:p>
          <w:p w14:paraId="6298E00C" w14:textId="77777777" w:rsidR="00E03B65" w:rsidRPr="00904A66" w:rsidRDefault="00E03B65" w:rsidP="00AE66D3">
            <w:pPr>
              <w:pStyle w:val="Tablecondensed"/>
            </w:pPr>
            <w:r w:rsidRPr="00904A66">
              <w:t xml:space="preserve">On </w:t>
            </w:r>
            <w:r w:rsidRPr="00AE66D3">
              <w:t>completion</w:t>
            </w:r>
            <w:r w:rsidRPr="00904A66">
              <w:t xml:space="preserve"> of this module the student should be able to:</w:t>
            </w:r>
          </w:p>
          <w:p w14:paraId="1DD809CC" w14:textId="77777777" w:rsidR="00E03B65" w:rsidRPr="00904A66" w:rsidRDefault="00E03B65" w:rsidP="00AE66D3">
            <w:pPr>
              <w:pStyle w:val="TablecondensedBullet"/>
              <w:rPr>
                <w:rFonts w:eastAsia="Arial"/>
              </w:rPr>
            </w:pPr>
            <w:r w:rsidRPr="00904A66">
              <w:rPr>
                <w:rFonts w:eastAsia="Arial"/>
              </w:rPr>
              <w:t>research and locate community support systems</w:t>
            </w:r>
            <w:r>
              <w:rPr>
                <w:rFonts w:eastAsia="Arial"/>
              </w:rPr>
              <w:t>.</w:t>
            </w:r>
          </w:p>
          <w:p w14:paraId="03FC9DFF" w14:textId="77777777" w:rsidR="00E03B65" w:rsidRDefault="00E03B65" w:rsidP="00AE66D3">
            <w:pPr>
              <w:pStyle w:val="TablecondensedBullet"/>
              <w:rPr>
                <w:rFonts w:eastAsia="Arial"/>
              </w:rPr>
            </w:pPr>
            <w:r w:rsidRPr="00904A66">
              <w:rPr>
                <w:rFonts w:eastAsia="Arial"/>
              </w:rPr>
              <w:t>identify and discuss the functions and roles of community leaders and organisations and their ability to assist in creating a sense of belonging</w:t>
            </w:r>
            <w:r>
              <w:rPr>
                <w:rFonts w:eastAsia="Arial"/>
              </w:rPr>
              <w:t>.</w:t>
            </w:r>
          </w:p>
          <w:p w14:paraId="0D45ECAC" w14:textId="77777777" w:rsidR="00E03B65" w:rsidRPr="00904A66" w:rsidRDefault="00E03B65" w:rsidP="00AE66D3">
            <w:pPr>
              <w:pStyle w:val="TablecondensedBullet"/>
              <w:rPr>
                <w:rFonts w:eastAsia="Arial"/>
              </w:rPr>
            </w:pPr>
            <w:r w:rsidRPr="00904A66">
              <w:rPr>
                <w:rFonts w:eastAsia="Arial"/>
              </w:rPr>
              <w:t>explain the benefits of community involvement.</w:t>
            </w:r>
          </w:p>
        </w:tc>
        <w:tc>
          <w:tcPr>
            <w:tcW w:w="6804" w:type="dxa"/>
          </w:tcPr>
          <w:p w14:paraId="4E953C54" w14:textId="77777777" w:rsidR="00E03B65" w:rsidRPr="001118F2" w:rsidRDefault="00E03B65" w:rsidP="00AE66D3">
            <w:pPr>
              <w:pStyle w:val="TablecondensedBullet"/>
              <w:rPr>
                <w:rFonts w:eastAsia="Arial"/>
              </w:rPr>
            </w:pPr>
            <w:r w:rsidRPr="001118F2">
              <w:rPr>
                <w:rFonts w:eastAsia="Arial"/>
              </w:rPr>
              <w:t xml:space="preserve">creation and collation of survey </w:t>
            </w:r>
          </w:p>
          <w:p w14:paraId="4E38450C" w14:textId="77777777" w:rsidR="00E03B65" w:rsidRPr="001118F2" w:rsidRDefault="00E03B65" w:rsidP="00AE66D3">
            <w:pPr>
              <w:pStyle w:val="TablecondensedBullet"/>
              <w:rPr>
                <w:rFonts w:eastAsia="Arial"/>
              </w:rPr>
            </w:pPr>
            <w:r w:rsidRPr="001118F2">
              <w:rPr>
                <w:rFonts w:eastAsia="Arial"/>
              </w:rPr>
              <w:t>creation of debate</w:t>
            </w:r>
          </w:p>
          <w:p w14:paraId="5FBDB1BA" w14:textId="2034CE6A" w:rsidR="00E03B65" w:rsidRPr="00D675C2" w:rsidRDefault="00E03B65" w:rsidP="00AE66D3">
            <w:pPr>
              <w:pStyle w:val="TablecondensedBulletBold"/>
              <w:rPr>
                <w:rFonts w:eastAsia="Arial"/>
              </w:rPr>
            </w:pPr>
            <w:r w:rsidRPr="00D675C2">
              <w:rPr>
                <w:rFonts w:eastAsia="Arial"/>
              </w:rPr>
              <w:t>a reflection/ analysis of site or organisation visit</w:t>
            </w:r>
          </w:p>
          <w:p w14:paraId="0B581AA5" w14:textId="77777777" w:rsidR="00E03B65" w:rsidRPr="00D675C2" w:rsidRDefault="00E03B65" w:rsidP="00AE66D3">
            <w:pPr>
              <w:pStyle w:val="TablecondensedBulletBold"/>
              <w:rPr>
                <w:rFonts w:eastAsia="Arial"/>
              </w:rPr>
            </w:pPr>
            <w:r w:rsidRPr="00D675C2">
              <w:rPr>
                <w:rFonts w:eastAsia="Arial"/>
              </w:rPr>
              <w:t>an oral, pictorial, digital presentation</w:t>
            </w:r>
          </w:p>
          <w:p w14:paraId="4E02D8E6" w14:textId="0BFD80A6" w:rsidR="00E03B65" w:rsidRPr="001118F2" w:rsidRDefault="00E03B65" w:rsidP="00AE66D3">
            <w:pPr>
              <w:pStyle w:val="TablecondensedBullet"/>
              <w:rPr>
                <w:rFonts w:eastAsia="Arial"/>
              </w:rPr>
            </w:pPr>
            <w:r w:rsidRPr="001118F2">
              <w:rPr>
                <w:rFonts w:eastAsia="Arial"/>
              </w:rPr>
              <w:t>an observation checklist</w:t>
            </w:r>
          </w:p>
          <w:p w14:paraId="5E47C8CB" w14:textId="3C5CAD67" w:rsidR="00E03B65" w:rsidRPr="00D675C2" w:rsidRDefault="00E03B65" w:rsidP="00AE66D3">
            <w:pPr>
              <w:pStyle w:val="TablecondensedBulletBold"/>
              <w:rPr>
                <w:rFonts w:eastAsia="Arial"/>
              </w:rPr>
            </w:pPr>
            <w:r w:rsidRPr="00D675C2">
              <w:rPr>
                <w:rFonts w:eastAsia="Arial"/>
              </w:rPr>
              <w:t>a reflective journal of participation in practical tasks</w:t>
            </w:r>
          </w:p>
          <w:p w14:paraId="02EEFA67" w14:textId="77777777" w:rsidR="00E03B65" w:rsidRPr="001118F2" w:rsidRDefault="00E03B65" w:rsidP="00AE66D3">
            <w:pPr>
              <w:pStyle w:val="TablecondensedBullet"/>
              <w:rPr>
                <w:rFonts w:eastAsia="Arial"/>
              </w:rPr>
            </w:pPr>
            <w:r w:rsidRPr="001118F2">
              <w:rPr>
                <w:rFonts w:eastAsia="Arial"/>
              </w:rPr>
              <w:t>create structured questions to pose to community group, program coordinator/ guest speaker</w:t>
            </w:r>
          </w:p>
          <w:p w14:paraId="2508EF0D" w14:textId="77777777" w:rsidR="00E03B65" w:rsidRPr="001118F2" w:rsidRDefault="00E03B65" w:rsidP="00AE66D3">
            <w:pPr>
              <w:pStyle w:val="TablecondensedBullet"/>
              <w:rPr>
                <w:rFonts w:eastAsia="Arial"/>
              </w:rPr>
            </w:pPr>
            <w:r w:rsidRPr="001118F2">
              <w:rPr>
                <w:rFonts w:eastAsia="Arial"/>
              </w:rPr>
              <w:t>a performance or role play</w:t>
            </w:r>
          </w:p>
          <w:p w14:paraId="62C790F4" w14:textId="77777777" w:rsidR="00E03B65" w:rsidRPr="00B22AA3" w:rsidRDefault="00E03B65" w:rsidP="00AE66D3">
            <w:pPr>
              <w:pStyle w:val="TablecondensedBullet"/>
              <w:rPr>
                <w:rFonts w:eastAsia="Arial"/>
              </w:rPr>
            </w:pPr>
            <w:r w:rsidRPr="00B22AA3">
              <w:rPr>
                <w:rFonts w:eastAsia="Arial"/>
              </w:rPr>
              <w:t>a research task</w:t>
            </w:r>
            <w:r>
              <w:rPr>
                <w:rFonts w:eastAsia="Arial"/>
              </w:rPr>
              <w:t>.</w:t>
            </w:r>
          </w:p>
        </w:tc>
        <w:tc>
          <w:tcPr>
            <w:tcW w:w="3969" w:type="dxa"/>
          </w:tcPr>
          <w:p w14:paraId="259DF48E" w14:textId="7F040D0A" w:rsidR="00E03B65" w:rsidRPr="00AE66D3" w:rsidRDefault="00E03B65" w:rsidP="00AE66D3">
            <w:pPr>
              <w:pStyle w:val="Tablecondensed"/>
            </w:pPr>
            <w:r w:rsidRPr="00741748">
              <w:t>Step</w:t>
            </w:r>
            <w:r>
              <w:t xml:space="preserve"> </w:t>
            </w:r>
            <w:r w:rsidRPr="00741748">
              <w:t>3</w:t>
            </w:r>
            <w:r>
              <w:t>: Act</w:t>
            </w:r>
          </w:p>
        </w:tc>
      </w:tr>
    </w:tbl>
    <w:p w14:paraId="3A9A7B78" w14:textId="5E831DD1" w:rsidR="00E03B65" w:rsidRPr="001118F2" w:rsidRDefault="00E03B65" w:rsidP="00F8253A">
      <w:pPr>
        <w:pStyle w:val="Heading2"/>
      </w:pPr>
      <w:bookmarkStart w:id="63" w:name="_Toc211331753"/>
      <w:bookmarkStart w:id="64" w:name="_Toc211420868"/>
      <w:r w:rsidRPr="00145ED0">
        <w:t>Work Related Skills (WRS)</w:t>
      </w:r>
      <w:bookmarkEnd w:id="63"/>
      <w:bookmarkEnd w:id="64"/>
    </w:p>
    <w:tbl>
      <w:tblPr>
        <w:tblStyle w:val="VCAAclosedtable"/>
        <w:tblW w:w="14170" w:type="dxa"/>
        <w:tblLook w:val="04A0" w:firstRow="1" w:lastRow="0" w:firstColumn="1" w:lastColumn="0" w:noHBand="0" w:noVBand="1"/>
      </w:tblPr>
      <w:tblGrid>
        <w:gridCol w:w="3397"/>
        <w:gridCol w:w="6804"/>
        <w:gridCol w:w="3969"/>
      </w:tblGrid>
      <w:tr w:rsidR="00E03B65" w:rsidRPr="00EF116F" w14:paraId="2EF2D6A7" w14:textId="77777777" w:rsidTr="00A20752">
        <w:trPr>
          <w:cnfStyle w:val="100000000000" w:firstRow="1" w:lastRow="0" w:firstColumn="0" w:lastColumn="0" w:oddVBand="0" w:evenVBand="0" w:oddHBand="0" w:evenHBand="0" w:firstRowFirstColumn="0" w:firstRowLastColumn="0" w:lastRowFirstColumn="0" w:lastRowLastColumn="0"/>
        </w:trPr>
        <w:tc>
          <w:tcPr>
            <w:tcW w:w="3397" w:type="dxa"/>
            <w:shd w:val="clear" w:color="auto" w:fill="0076A3"/>
          </w:tcPr>
          <w:p w14:paraId="537F6BA1" w14:textId="520C2342" w:rsidR="00E03B65" w:rsidRPr="00EF116F" w:rsidRDefault="00E03B65" w:rsidP="00EF116F">
            <w:pPr>
              <w:pStyle w:val="Tableheadingcondensed"/>
              <w:jc w:val="center"/>
            </w:pPr>
            <w:r w:rsidRPr="00EF116F">
              <w:t xml:space="preserve">Learning </w:t>
            </w:r>
            <w:r w:rsidR="00974865" w:rsidRPr="00EF116F">
              <w:t>g</w:t>
            </w:r>
            <w:r w:rsidRPr="00EF116F">
              <w:t>oal</w:t>
            </w:r>
          </w:p>
        </w:tc>
        <w:tc>
          <w:tcPr>
            <w:tcW w:w="6804" w:type="dxa"/>
            <w:shd w:val="clear" w:color="auto" w:fill="0076A3"/>
          </w:tcPr>
          <w:p w14:paraId="5A50F2CD" w14:textId="36B17411" w:rsidR="00E03B65" w:rsidRPr="00EF116F" w:rsidRDefault="00E03B65" w:rsidP="00EF116F">
            <w:pPr>
              <w:pStyle w:val="Tableheadingcondensed"/>
              <w:jc w:val="center"/>
            </w:pPr>
            <w:r w:rsidRPr="00EF116F">
              <w:t xml:space="preserve">Assessment </w:t>
            </w:r>
            <w:r w:rsidR="00974865" w:rsidRPr="00EF116F">
              <w:t>t</w:t>
            </w:r>
            <w:r w:rsidRPr="00EF116F">
              <w:t>asks</w:t>
            </w:r>
          </w:p>
        </w:tc>
        <w:tc>
          <w:tcPr>
            <w:tcW w:w="3969" w:type="dxa"/>
            <w:shd w:val="clear" w:color="auto" w:fill="0076A3"/>
          </w:tcPr>
          <w:p w14:paraId="6E7F9137" w14:textId="58433A3E" w:rsidR="00E03B65" w:rsidRPr="00EF116F" w:rsidRDefault="00E03B65" w:rsidP="00EF116F">
            <w:pPr>
              <w:pStyle w:val="Tableheadingcondensed"/>
              <w:jc w:val="center"/>
            </w:pPr>
            <w:r w:rsidRPr="00EF116F">
              <w:t xml:space="preserve">Link to </w:t>
            </w:r>
            <w:r w:rsidR="00974865" w:rsidRPr="00EF116F">
              <w:t>p</w:t>
            </w:r>
            <w:r w:rsidRPr="00EF116F">
              <w:t>rogram tasks</w:t>
            </w:r>
          </w:p>
        </w:tc>
      </w:tr>
      <w:tr w:rsidR="00E03B65" w14:paraId="65E7719A" w14:textId="77777777" w:rsidTr="00AE02B7">
        <w:trPr>
          <w:cnfStyle w:val="000000100000" w:firstRow="0" w:lastRow="0" w:firstColumn="0" w:lastColumn="0" w:oddVBand="0" w:evenVBand="0" w:oddHBand="1" w:evenHBand="0" w:firstRowFirstColumn="0" w:firstRowLastColumn="0" w:lastRowFirstColumn="0" w:lastRowLastColumn="0"/>
          <w:trHeight w:val="454"/>
        </w:trPr>
        <w:tc>
          <w:tcPr>
            <w:tcW w:w="14170" w:type="dxa"/>
            <w:gridSpan w:val="3"/>
            <w:vAlign w:val="center"/>
          </w:tcPr>
          <w:p w14:paraId="35219F42" w14:textId="7DD94B91" w:rsidR="00E03B65" w:rsidRPr="00AC64EF" w:rsidRDefault="00E03B65" w:rsidP="00EF116F">
            <w:pPr>
              <w:pStyle w:val="TablecondensedBold"/>
              <w:jc w:val="center"/>
            </w:pPr>
            <w:r w:rsidRPr="00AC64EF">
              <w:t>Module 1</w:t>
            </w:r>
            <w:r>
              <w:t>:</w:t>
            </w:r>
            <w:r w:rsidRPr="00AC64EF">
              <w:t xml:space="preserve"> I</w:t>
            </w:r>
            <w:r>
              <w:t>dentifying and planning for work-related activity</w:t>
            </w:r>
          </w:p>
        </w:tc>
      </w:tr>
      <w:tr w:rsidR="00E03B65" w:rsidRPr="00002A79" w14:paraId="1D4CBF26" w14:textId="77777777" w:rsidTr="00A20752">
        <w:trPr>
          <w:cnfStyle w:val="000000010000" w:firstRow="0" w:lastRow="0" w:firstColumn="0" w:lastColumn="0" w:oddVBand="0" w:evenVBand="0" w:oddHBand="0" w:evenHBand="1" w:firstRowFirstColumn="0" w:firstRowLastColumn="0" w:lastRowFirstColumn="0" w:lastRowLastColumn="0"/>
        </w:trPr>
        <w:tc>
          <w:tcPr>
            <w:tcW w:w="3397" w:type="dxa"/>
          </w:tcPr>
          <w:p w14:paraId="7AFE1DD9" w14:textId="77777777" w:rsidR="00E03B65" w:rsidRPr="00CC375E" w:rsidRDefault="00E03B65" w:rsidP="00EF116F">
            <w:pPr>
              <w:pStyle w:val="TablecondensedBullet"/>
            </w:pPr>
            <w:r w:rsidRPr="00CC375E">
              <w:t>Module 1 Goal 2.1</w:t>
            </w:r>
          </w:p>
          <w:p w14:paraId="01CC062C" w14:textId="77777777" w:rsidR="00E03B65" w:rsidRPr="000D6130" w:rsidRDefault="00E03B65" w:rsidP="00EF116F">
            <w:pPr>
              <w:pStyle w:val="TablecondensedBullet"/>
            </w:pPr>
            <w:r w:rsidRPr="000D6130">
              <w:t>On completion of this module the student should be able to:</w:t>
            </w:r>
          </w:p>
          <w:p w14:paraId="0B156E86" w14:textId="77777777" w:rsidR="00E03B65" w:rsidRPr="000D6130" w:rsidRDefault="00E03B65" w:rsidP="00EF116F">
            <w:pPr>
              <w:pStyle w:val="TablecondensedBullet"/>
            </w:pPr>
            <w:r w:rsidRPr="000D6130">
              <w:t>utilise the identified skills of collaboratively planning by establishing a small-scale work-related activity</w:t>
            </w:r>
            <w:r>
              <w:t>.</w:t>
            </w:r>
          </w:p>
          <w:p w14:paraId="503DC86C" w14:textId="77777777" w:rsidR="00E03B65" w:rsidRPr="00CC375E" w:rsidRDefault="00E03B65" w:rsidP="00EF116F">
            <w:pPr>
              <w:pStyle w:val="TablecondensedBullet"/>
            </w:pPr>
            <w:r w:rsidRPr="00CC375E">
              <w:t>use the collaborative planning skill of seeking and applying feedback to enrich plan</w:t>
            </w:r>
            <w:r>
              <w:t>.</w:t>
            </w:r>
          </w:p>
          <w:p w14:paraId="6D3EBB7A" w14:textId="77777777" w:rsidR="00E03B65" w:rsidRPr="00CC375E" w:rsidRDefault="00E03B65" w:rsidP="00EF116F">
            <w:pPr>
              <w:pStyle w:val="TablecondensedBullet"/>
            </w:pPr>
            <w:r w:rsidRPr="00CC375E">
              <w:t>identify the employability skills that align to chosen activity</w:t>
            </w:r>
            <w:r>
              <w:t>.</w:t>
            </w:r>
          </w:p>
          <w:p w14:paraId="1AAB2997" w14:textId="4FDEC94A" w:rsidR="00E03B65" w:rsidRPr="00CC375E" w:rsidRDefault="00E03B65" w:rsidP="00EF116F">
            <w:pPr>
              <w:pStyle w:val="TablecondensedBullet"/>
              <w:rPr>
                <w:rFonts w:eastAsia="Arial Narrow" w:cs="Arial Narrow"/>
              </w:rPr>
            </w:pPr>
            <w:r w:rsidRPr="00CC375E">
              <w:t>evaluate the</w:t>
            </w:r>
            <w:r>
              <w:t xml:space="preserve"> </w:t>
            </w:r>
            <w:r w:rsidRPr="00CC375E">
              <w:t>effectiveness of the plan.</w:t>
            </w:r>
          </w:p>
        </w:tc>
        <w:tc>
          <w:tcPr>
            <w:tcW w:w="6804" w:type="dxa"/>
          </w:tcPr>
          <w:p w14:paraId="3367397B" w14:textId="77777777" w:rsidR="00E03B65" w:rsidRPr="00CC375E" w:rsidRDefault="00E03B65" w:rsidP="00EF116F">
            <w:pPr>
              <w:pStyle w:val="TablecondensedBold"/>
            </w:pPr>
            <w:r w:rsidRPr="00CC375E">
              <w:t>Assessment could consist of, but is not limited to, a combination of the following activities where students should apply and demonstrate learning:</w:t>
            </w:r>
          </w:p>
          <w:p w14:paraId="1A15034B" w14:textId="77777777" w:rsidR="00E03B65" w:rsidRPr="00D675C2" w:rsidRDefault="00E03B65" w:rsidP="00EF116F">
            <w:pPr>
              <w:pStyle w:val="TablecondensedBulletBold"/>
            </w:pPr>
            <w:bookmarkStart w:id="65" w:name="_Hlk102117786"/>
            <w:r w:rsidRPr="00D675C2">
              <w:t>a project plan</w:t>
            </w:r>
          </w:p>
          <w:p w14:paraId="332C2565" w14:textId="371F5301" w:rsidR="00E03B65" w:rsidRPr="00D675C2" w:rsidRDefault="00E03B65" w:rsidP="00EF116F">
            <w:pPr>
              <w:pStyle w:val="TablecondensedBulletBold"/>
            </w:pPr>
            <w:r w:rsidRPr="00D675C2">
              <w:t>a digital, oral or visual presentation</w:t>
            </w:r>
          </w:p>
          <w:p w14:paraId="3FA362AB" w14:textId="77777777" w:rsidR="00E03B65" w:rsidRPr="00CC375E" w:rsidRDefault="00E03B65" w:rsidP="00EF116F">
            <w:pPr>
              <w:pStyle w:val="TablecondensedBullet"/>
            </w:pPr>
            <w:r w:rsidRPr="00CC375E">
              <w:t>development and collation of survey</w:t>
            </w:r>
          </w:p>
          <w:p w14:paraId="7A0CFED4" w14:textId="77777777" w:rsidR="00E03B65" w:rsidRPr="00CC375E" w:rsidRDefault="00E03B65" w:rsidP="00EF116F">
            <w:pPr>
              <w:pStyle w:val="TablecondensedBullet"/>
            </w:pPr>
            <w:r w:rsidRPr="00CC375E">
              <w:t>chair meeting</w:t>
            </w:r>
          </w:p>
          <w:p w14:paraId="5F98FA82" w14:textId="77777777" w:rsidR="00E03B65" w:rsidRPr="00D675C2" w:rsidRDefault="00E03B65" w:rsidP="00EF116F">
            <w:pPr>
              <w:pStyle w:val="TablecondensedBulletBold"/>
            </w:pPr>
            <w:r w:rsidRPr="00D675C2">
              <w:t>a skills audit</w:t>
            </w:r>
          </w:p>
          <w:p w14:paraId="0ACF31DC" w14:textId="77777777" w:rsidR="00E03B65" w:rsidRPr="00CC375E" w:rsidRDefault="00E03B65" w:rsidP="00EF116F">
            <w:pPr>
              <w:pStyle w:val="TablecondensedBullet"/>
            </w:pPr>
            <w:r w:rsidRPr="00CC375E">
              <w:t xml:space="preserve">a response to structured questions </w:t>
            </w:r>
          </w:p>
          <w:p w14:paraId="49B87639" w14:textId="77777777" w:rsidR="00E03B65" w:rsidRPr="00D675C2" w:rsidRDefault="00E03B65" w:rsidP="00EF116F">
            <w:pPr>
              <w:pStyle w:val="TablecondensedBulletBold"/>
            </w:pPr>
            <w:r w:rsidRPr="00D675C2">
              <w:t>an observation checklist</w:t>
            </w:r>
          </w:p>
          <w:p w14:paraId="449C567A" w14:textId="77777777" w:rsidR="00E03B65" w:rsidRPr="00CC375E" w:rsidRDefault="00E03B65" w:rsidP="00EF116F">
            <w:pPr>
              <w:pStyle w:val="TablecondensedBullet"/>
            </w:pPr>
            <w:r w:rsidRPr="00CC375E">
              <w:t xml:space="preserve">a report </w:t>
            </w:r>
          </w:p>
          <w:p w14:paraId="3CAE6422" w14:textId="77777777" w:rsidR="00E03B65" w:rsidRPr="00D675C2" w:rsidRDefault="00E03B65" w:rsidP="00EF116F">
            <w:pPr>
              <w:pStyle w:val="TablecondensedBulletBold"/>
            </w:pPr>
            <w:r w:rsidRPr="00D675C2">
              <w:t>a plan of action/response to feedback</w:t>
            </w:r>
          </w:p>
          <w:p w14:paraId="09442FB7" w14:textId="77777777" w:rsidR="00E03B65" w:rsidRPr="00CC375E" w:rsidRDefault="00E03B65" w:rsidP="00EF116F">
            <w:pPr>
              <w:pStyle w:val="TablecondensedBullet"/>
            </w:pPr>
            <w:r w:rsidRPr="00CC375E">
              <w:t>a blog or vlog</w:t>
            </w:r>
            <w:bookmarkEnd w:id="65"/>
            <w:r>
              <w:t>.</w:t>
            </w:r>
          </w:p>
        </w:tc>
        <w:tc>
          <w:tcPr>
            <w:tcW w:w="3969" w:type="dxa"/>
          </w:tcPr>
          <w:p w14:paraId="17E73E46" w14:textId="5B762C6D" w:rsidR="00E03B65" w:rsidRPr="00741748" w:rsidRDefault="00E03B65" w:rsidP="00EF116F">
            <w:pPr>
              <w:pStyle w:val="Tablecondensed"/>
            </w:pPr>
            <w:r w:rsidRPr="00741748">
              <w:t>Step</w:t>
            </w:r>
            <w:r>
              <w:t xml:space="preserve"> </w:t>
            </w:r>
            <w:r w:rsidRPr="00741748">
              <w:t>2</w:t>
            </w:r>
            <w:r>
              <w:t>: Plan</w:t>
            </w:r>
          </w:p>
        </w:tc>
      </w:tr>
      <w:tr w:rsidR="00E03B65" w:rsidRPr="00002A79" w14:paraId="5B72F100" w14:textId="77777777" w:rsidTr="00AE02B7">
        <w:trPr>
          <w:cnfStyle w:val="000000100000" w:firstRow="0" w:lastRow="0" w:firstColumn="0" w:lastColumn="0" w:oddVBand="0" w:evenVBand="0" w:oddHBand="1" w:evenHBand="0" w:firstRowFirstColumn="0" w:firstRowLastColumn="0" w:lastRowFirstColumn="0" w:lastRowLastColumn="0"/>
          <w:trHeight w:val="454"/>
        </w:trPr>
        <w:tc>
          <w:tcPr>
            <w:tcW w:w="14170" w:type="dxa"/>
            <w:gridSpan w:val="3"/>
            <w:vAlign w:val="center"/>
          </w:tcPr>
          <w:p w14:paraId="244DE5BB" w14:textId="5EABBF5D" w:rsidR="00E03B65" w:rsidRPr="00AC64EF" w:rsidRDefault="00E03B65" w:rsidP="00EF116F">
            <w:pPr>
              <w:pStyle w:val="TablecondensedBold"/>
              <w:jc w:val="center"/>
            </w:pPr>
            <w:r w:rsidRPr="00AC64EF">
              <w:t>Module 2</w:t>
            </w:r>
            <w:r>
              <w:t>:</w:t>
            </w:r>
            <w:r w:rsidRPr="00AC64EF">
              <w:t xml:space="preserve"> </w:t>
            </w:r>
            <w:r>
              <w:t>Completing and reviewing a small-scale work-related activity</w:t>
            </w:r>
          </w:p>
        </w:tc>
      </w:tr>
      <w:tr w:rsidR="00E03B65" w:rsidRPr="00002A79" w14:paraId="613BC3E8" w14:textId="77777777" w:rsidTr="00A20752">
        <w:trPr>
          <w:cnfStyle w:val="000000010000" w:firstRow="0" w:lastRow="0" w:firstColumn="0" w:lastColumn="0" w:oddVBand="0" w:evenVBand="0" w:oddHBand="0" w:evenHBand="1" w:firstRowFirstColumn="0" w:firstRowLastColumn="0" w:lastRowFirstColumn="0" w:lastRowLastColumn="0"/>
        </w:trPr>
        <w:tc>
          <w:tcPr>
            <w:tcW w:w="3397" w:type="dxa"/>
          </w:tcPr>
          <w:p w14:paraId="6394846F" w14:textId="77777777" w:rsidR="00E03B65" w:rsidRPr="00B22AA3" w:rsidRDefault="00E03B65" w:rsidP="00EF116F">
            <w:pPr>
              <w:pStyle w:val="TablecondensedBold"/>
            </w:pPr>
            <w:r w:rsidRPr="00B22AA3">
              <w:t>Module 2 Goal 2.2</w:t>
            </w:r>
          </w:p>
          <w:p w14:paraId="53A984B1" w14:textId="77777777" w:rsidR="00E03B65" w:rsidRPr="00CC375E" w:rsidRDefault="00E03B65" w:rsidP="00EF116F">
            <w:pPr>
              <w:pStyle w:val="Tablecondensed"/>
            </w:pPr>
            <w:r w:rsidRPr="00CC375E">
              <w:t>On completion of this module, the student should be able to:</w:t>
            </w:r>
          </w:p>
          <w:p w14:paraId="2954697F" w14:textId="77777777" w:rsidR="00E03B65" w:rsidRPr="00CC375E" w:rsidRDefault="00E03B65" w:rsidP="00EF116F">
            <w:pPr>
              <w:pStyle w:val="TablecondensedBullet"/>
            </w:pPr>
            <w:r w:rsidRPr="00CC375E">
              <w:t>implement a planned small-scale work-related activity</w:t>
            </w:r>
            <w:r>
              <w:t>.</w:t>
            </w:r>
          </w:p>
          <w:p w14:paraId="265FF5E5" w14:textId="77777777" w:rsidR="00E03B65" w:rsidRPr="00CC375E" w:rsidRDefault="00E03B65" w:rsidP="00EF116F">
            <w:pPr>
              <w:pStyle w:val="TablecondensedBullet"/>
              <w:rPr>
                <w:rFonts w:eastAsia="Arial Narrow" w:cs="Arial Narrow"/>
              </w:rPr>
            </w:pPr>
            <w:r w:rsidRPr="00CC375E">
              <w:t>utilise the skills of communication, problem-solving, using technology, delegation and time management to complete the activity.</w:t>
            </w:r>
          </w:p>
        </w:tc>
        <w:tc>
          <w:tcPr>
            <w:tcW w:w="6804" w:type="dxa"/>
          </w:tcPr>
          <w:p w14:paraId="4A6913FA" w14:textId="77777777" w:rsidR="00E03B65" w:rsidRPr="00D675C2" w:rsidRDefault="00E03B65" w:rsidP="00EF116F">
            <w:pPr>
              <w:pStyle w:val="TablecondensedBulletBold"/>
            </w:pPr>
            <w:r w:rsidRPr="00D675C2">
              <w:t>a project plan</w:t>
            </w:r>
          </w:p>
          <w:p w14:paraId="3C304A18" w14:textId="2F785668" w:rsidR="00E03B65" w:rsidRPr="00D675C2" w:rsidRDefault="00E03B65" w:rsidP="00EF116F">
            <w:pPr>
              <w:pStyle w:val="TablecondensedBulletBold"/>
            </w:pPr>
            <w:r w:rsidRPr="00D675C2">
              <w:t>a digital, oral or visual presentation</w:t>
            </w:r>
          </w:p>
          <w:p w14:paraId="23974041" w14:textId="77777777" w:rsidR="00E03B65" w:rsidRPr="00CC375E" w:rsidRDefault="00E03B65" w:rsidP="00EF116F">
            <w:pPr>
              <w:pStyle w:val="TablecondensedBullet"/>
            </w:pPr>
            <w:r w:rsidRPr="00CC375E">
              <w:t>development and collation of survey</w:t>
            </w:r>
          </w:p>
          <w:p w14:paraId="7C88C6AA" w14:textId="77777777" w:rsidR="00E03B65" w:rsidRPr="00D675C2" w:rsidRDefault="00E03B65" w:rsidP="00EF116F">
            <w:pPr>
              <w:pStyle w:val="TablecondensedBulletBold"/>
            </w:pPr>
            <w:r w:rsidRPr="00D675C2">
              <w:t>chair meeting</w:t>
            </w:r>
          </w:p>
          <w:p w14:paraId="263A6BC9" w14:textId="77777777" w:rsidR="00E03B65" w:rsidRPr="00D675C2" w:rsidRDefault="00E03B65" w:rsidP="00EF116F">
            <w:pPr>
              <w:pStyle w:val="TablecondensedBulletBold"/>
            </w:pPr>
            <w:r w:rsidRPr="00D675C2">
              <w:t>a skills audit</w:t>
            </w:r>
          </w:p>
          <w:p w14:paraId="2A45B372" w14:textId="66236180" w:rsidR="00E03B65" w:rsidRPr="00D675C2" w:rsidRDefault="00E03B65" w:rsidP="00EF116F">
            <w:pPr>
              <w:pStyle w:val="TablecondensedBulletBold"/>
            </w:pPr>
            <w:r w:rsidRPr="00D675C2">
              <w:t>a response to structured questions</w:t>
            </w:r>
          </w:p>
          <w:p w14:paraId="4F01E372" w14:textId="77777777" w:rsidR="00E03B65" w:rsidRPr="00CC375E" w:rsidRDefault="00E03B65" w:rsidP="00EF116F">
            <w:pPr>
              <w:pStyle w:val="TablecondensedBullet"/>
            </w:pPr>
            <w:r w:rsidRPr="00CC375E">
              <w:t>an observation checklist</w:t>
            </w:r>
          </w:p>
          <w:p w14:paraId="167F6DC0" w14:textId="3F40067E" w:rsidR="00E03B65" w:rsidRPr="00CC375E" w:rsidRDefault="00E03B65" w:rsidP="00EF116F">
            <w:pPr>
              <w:pStyle w:val="TablecondensedBullet"/>
            </w:pPr>
            <w:r w:rsidRPr="00CC375E">
              <w:t>a report</w:t>
            </w:r>
          </w:p>
          <w:p w14:paraId="31A2105B" w14:textId="77777777" w:rsidR="00E03B65" w:rsidRPr="00CC375E" w:rsidRDefault="00E03B65" w:rsidP="00EF116F">
            <w:pPr>
              <w:pStyle w:val="TablecondensedBullet"/>
            </w:pPr>
            <w:r w:rsidRPr="00CC375E">
              <w:t>a plan of action/response to feedback</w:t>
            </w:r>
          </w:p>
          <w:p w14:paraId="6BEF5725" w14:textId="1B2D2701" w:rsidR="00E03B65" w:rsidRPr="00AE02B7" w:rsidRDefault="00E03B65" w:rsidP="00EF116F">
            <w:pPr>
              <w:pStyle w:val="TablecondensedBullet"/>
              <w:rPr>
                <w:rFonts w:eastAsiaTheme="minorHAnsi" w:cstheme="minorBidi"/>
              </w:rPr>
            </w:pPr>
            <w:r w:rsidRPr="00CC375E">
              <w:t>a blog or vlog</w:t>
            </w:r>
            <w:r>
              <w:t>.</w:t>
            </w:r>
          </w:p>
        </w:tc>
        <w:tc>
          <w:tcPr>
            <w:tcW w:w="3969" w:type="dxa"/>
          </w:tcPr>
          <w:p w14:paraId="57EF11AA" w14:textId="77777777" w:rsidR="00E03B65" w:rsidRPr="00145ED0" w:rsidRDefault="00E03B65" w:rsidP="00145ED0">
            <w:pPr>
              <w:pStyle w:val="Tablecondensed"/>
            </w:pPr>
            <w:r w:rsidRPr="00145ED0">
              <w:t>Step 2: Plan</w:t>
            </w:r>
          </w:p>
          <w:p w14:paraId="09857DE7" w14:textId="073E58B6" w:rsidR="00E03B65" w:rsidRPr="00AC64EF" w:rsidRDefault="00E03B65" w:rsidP="00145ED0">
            <w:pPr>
              <w:pStyle w:val="Tablecondensed"/>
              <w:rPr>
                <w:b/>
                <w:bCs/>
              </w:rPr>
            </w:pPr>
            <w:r w:rsidRPr="00145ED0">
              <w:t>Step 3: Act</w:t>
            </w:r>
          </w:p>
        </w:tc>
      </w:tr>
      <w:tr w:rsidR="00E03B65" w14:paraId="059FFF4B" w14:textId="77777777" w:rsidTr="006F0376">
        <w:trPr>
          <w:cnfStyle w:val="000000100000" w:firstRow="0" w:lastRow="0" w:firstColumn="0" w:lastColumn="0" w:oddVBand="0" w:evenVBand="0" w:oddHBand="1" w:evenHBand="0" w:firstRowFirstColumn="0" w:firstRowLastColumn="0" w:lastRowFirstColumn="0" w:lastRowLastColumn="0"/>
          <w:trHeight w:val="300"/>
        </w:trPr>
        <w:tc>
          <w:tcPr>
            <w:tcW w:w="14170" w:type="dxa"/>
            <w:gridSpan w:val="3"/>
          </w:tcPr>
          <w:p w14:paraId="4CD795F0" w14:textId="1A2ECF46" w:rsidR="00E03B65" w:rsidRPr="00AC64EF" w:rsidRDefault="00E03B65" w:rsidP="00EF116F">
            <w:pPr>
              <w:pStyle w:val="TablecondensedBold"/>
              <w:jc w:val="center"/>
            </w:pPr>
            <w:r w:rsidRPr="00AC64EF">
              <w:t>Module 3</w:t>
            </w:r>
            <w:r>
              <w:t>:</w:t>
            </w:r>
            <w:r w:rsidRPr="00AC64EF">
              <w:t xml:space="preserve"> </w:t>
            </w:r>
            <w:r>
              <w:t>Reporting on a small-scale work-related activity</w:t>
            </w:r>
          </w:p>
        </w:tc>
      </w:tr>
      <w:tr w:rsidR="00E03B65" w14:paraId="01A6D05D" w14:textId="77777777" w:rsidTr="00A20752">
        <w:trPr>
          <w:cnfStyle w:val="000000010000" w:firstRow="0" w:lastRow="0" w:firstColumn="0" w:lastColumn="0" w:oddVBand="0" w:evenVBand="0" w:oddHBand="0" w:evenHBand="1" w:firstRowFirstColumn="0" w:firstRowLastColumn="0" w:lastRowFirstColumn="0" w:lastRowLastColumn="0"/>
          <w:trHeight w:val="300"/>
        </w:trPr>
        <w:tc>
          <w:tcPr>
            <w:tcW w:w="3397" w:type="dxa"/>
          </w:tcPr>
          <w:p w14:paraId="66119152" w14:textId="77777777" w:rsidR="00E03B65" w:rsidRPr="00CC375E" w:rsidRDefault="00E03B65" w:rsidP="00EF116F">
            <w:pPr>
              <w:pStyle w:val="TablecondensedBold"/>
            </w:pPr>
            <w:r w:rsidRPr="00CC375E">
              <w:t>Module 3 Goal 2.3</w:t>
            </w:r>
          </w:p>
          <w:p w14:paraId="4B00F604" w14:textId="77777777" w:rsidR="00E03B65" w:rsidRPr="00CC375E" w:rsidRDefault="00E03B65" w:rsidP="00EF116F">
            <w:pPr>
              <w:pStyle w:val="Tablecondensed"/>
            </w:pPr>
            <w:r w:rsidRPr="00CC375E">
              <w:t>On completion of this module, the student should be able to:</w:t>
            </w:r>
          </w:p>
          <w:p w14:paraId="7EEAE19F" w14:textId="77777777" w:rsidR="00E03B65" w:rsidRPr="00CC375E" w:rsidRDefault="00E03B65" w:rsidP="00EF116F">
            <w:pPr>
              <w:pStyle w:val="TablecondensedBullet"/>
            </w:pPr>
            <w:r w:rsidRPr="00CC375E">
              <w:t>create and present a report on</w:t>
            </w:r>
            <w:r>
              <w:t xml:space="preserve"> a</w:t>
            </w:r>
            <w:r w:rsidRPr="00CC375E">
              <w:t xml:space="preserve"> small-scale work-related activity that demonstrates appropriate structure and conventions of a report and describes the planning, implementation and evaluation of the small-scale work-related activity</w:t>
            </w:r>
            <w:r>
              <w:t>.</w:t>
            </w:r>
          </w:p>
          <w:p w14:paraId="13DE9FBA" w14:textId="77777777" w:rsidR="00E03B65" w:rsidRPr="00CC375E" w:rsidRDefault="00E03B65" w:rsidP="00EF116F">
            <w:pPr>
              <w:pStyle w:val="TablecondensedBullet"/>
            </w:pPr>
            <w:r w:rsidRPr="00CC375E">
              <w:t xml:space="preserve">demonstrate communication and technology skills through the </w:t>
            </w:r>
            <w:proofErr w:type="gramStart"/>
            <w:r w:rsidRPr="00CC375E">
              <w:t>manner in which</w:t>
            </w:r>
            <w:proofErr w:type="gramEnd"/>
            <w:r w:rsidRPr="00CC375E">
              <w:t xml:space="preserve"> they report on a work-related activity</w:t>
            </w:r>
            <w:r>
              <w:t>.</w:t>
            </w:r>
          </w:p>
          <w:p w14:paraId="5EA26BEC" w14:textId="77777777" w:rsidR="00E03B65" w:rsidRPr="00CC375E" w:rsidRDefault="00E03B65" w:rsidP="00EF116F">
            <w:pPr>
              <w:pStyle w:val="TablecondensedBullet"/>
              <w:rPr>
                <w:rFonts w:eastAsia="Arial Narrow" w:cs="Arial Narrow"/>
              </w:rPr>
            </w:pPr>
            <w:r w:rsidRPr="00CC375E">
              <w:t>reflect on how future work-related outcomes can</w:t>
            </w:r>
            <w:r>
              <w:t xml:space="preserve"> be</w:t>
            </w:r>
            <w:r w:rsidRPr="00CC375E">
              <w:t xml:space="preserve"> improved.</w:t>
            </w:r>
          </w:p>
        </w:tc>
        <w:tc>
          <w:tcPr>
            <w:tcW w:w="6804" w:type="dxa"/>
          </w:tcPr>
          <w:p w14:paraId="18133645" w14:textId="77777777" w:rsidR="00E03B65" w:rsidRPr="00CC375E" w:rsidRDefault="00E03B65" w:rsidP="00EF116F">
            <w:pPr>
              <w:pStyle w:val="TablecondensedBullet"/>
            </w:pPr>
            <w:r w:rsidRPr="00CC375E">
              <w:t>a project plan</w:t>
            </w:r>
          </w:p>
          <w:p w14:paraId="3415C05F" w14:textId="7738E1ED" w:rsidR="00E03B65" w:rsidRPr="00D01D5E" w:rsidRDefault="00E03B65" w:rsidP="00EF116F">
            <w:pPr>
              <w:pStyle w:val="TablecondensedBulletBold"/>
            </w:pPr>
            <w:r w:rsidRPr="00D01D5E">
              <w:t>a digital, oral or visual presentation</w:t>
            </w:r>
          </w:p>
          <w:p w14:paraId="4181C50B" w14:textId="77777777" w:rsidR="00E03B65" w:rsidRPr="00CC375E" w:rsidRDefault="00E03B65" w:rsidP="00EF116F">
            <w:pPr>
              <w:pStyle w:val="TablecondensedBullet"/>
            </w:pPr>
            <w:r w:rsidRPr="00CC375E">
              <w:t>development and collation of survey</w:t>
            </w:r>
          </w:p>
          <w:p w14:paraId="2A710A3E" w14:textId="77777777" w:rsidR="00E03B65" w:rsidRPr="00CC375E" w:rsidRDefault="00E03B65" w:rsidP="00EF116F">
            <w:pPr>
              <w:pStyle w:val="TablecondensedBullet"/>
            </w:pPr>
            <w:r w:rsidRPr="00CC375E">
              <w:t>chair meeting</w:t>
            </w:r>
          </w:p>
          <w:p w14:paraId="4DA2BECB" w14:textId="77777777" w:rsidR="00E03B65" w:rsidRPr="00D01D5E" w:rsidRDefault="00E03B65" w:rsidP="00EF116F">
            <w:pPr>
              <w:pStyle w:val="TablecondensedBulletBold"/>
            </w:pPr>
            <w:r w:rsidRPr="00D01D5E">
              <w:t>a skills audit</w:t>
            </w:r>
          </w:p>
          <w:p w14:paraId="777E5C84" w14:textId="790DAB40" w:rsidR="00E03B65" w:rsidRPr="00CC375E" w:rsidRDefault="00E03B65" w:rsidP="00EF116F">
            <w:pPr>
              <w:pStyle w:val="TablecondensedBullet"/>
            </w:pPr>
            <w:r w:rsidRPr="00CC375E">
              <w:t>a response to structured questions</w:t>
            </w:r>
          </w:p>
          <w:p w14:paraId="45B02DF0" w14:textId="77777777" w:rsidR="00E03B65" w:rsidRPr="00D01D5E" w:rsidRDefault="00E03B65" w:rsidP="00EF116F">
            <w:pPr>
              <w:pStyle w:val="TablecondensedBulletBold"/>
            </w:pPr>
            <w:r w:rsidRPr="00D01D5E">
              <w:t>an observation checklist</w:t>
            </w:r>
          </w:p>
          <w:p w14:paraId="12DF1EF1" w14:textId="3E4F5F4E" w:rsidR="00E03B65" w:rsidRPr="00CC375E" w:rsidRDefault="00E03B65" w:rsidP="00EF116F">
            <w:pPr>
              <w:pStyle w:val="TablecondensedBullet"/>
            </w:pPr>
            <w:r w:rsidRPr="00CC375E">
              <w:t>a report</w:t>
            </w:r>
          </w:p>
          <w:p w14:paraId="14B2B35C" w14:textId="77777777" w:rsidR="00E03B65" w:rsidRPr="00D01D5E" w:rsidRDefault="00E03B65" w:rsidP="00EF116F">
            <w:pPr>
              <w:pStyle w:val="TablecondensedBulletBold"/>
            </w:pPr>
            <w:r w:rsidRPr="00D01D5E">
              <w:t>a plan of action/response to feedback</w:t>
            </w:r>
          </w:p>
          <w:p w14:paraId="1D0527BB" w14:textId="78D5F76A" w:rsidR="00E03B65" w:rsidRPr="00AE02B7" w:rsidRDefault="00E03B65" w:rsidP="00EF116F">
            <w:pPr>
              <w:pStyle w:val="TablecondensedBullet"/>
              <w:rPr>
                <w:rFonts w:eastAsiaTheme="minorHAnsi" w:cstheme="minorBidi"/>
              </w:rPr>
            </w:pPr>
            <w:r w:rsidRPr="00CC375E">
              <w:t>a blog or vlog</w:t>
            </w:r>
            <w:r>
              <w:t>.</w:t>
            </w:r>
          </w:p>
        </w:tc>
        <w:tc>
          <w:tcPr>
            <w:tcW w:w="3969" w:type="dxa"/>
          </w:tcPr>
          <w:p w14:paraId="69D1ECCD" w14:textId="77777777" w:rsidR="00E03B65" w:rsidRDefault="00E03B65" w:rsidP="00145ED0">
            <w:pPr>
              <w:pStyle w:val="Tablecondensed"/>
              <w:rPr>
                <w:b/>
                <w:bCs/>
              </w:rPr>
            </w:pPr>
            <w:r>
              <w:t>Step 3: Act</w:t>
            </w:r>
          </w:p>
          <w:p w14:paraId="35765355" w14:textId="77777777" w:rsidR="00E03B65" w:rsidRDefault="00E03B65" w:rsidP="00145ED0">
            <w:pPr>
              <w:pStyle w:val="Tablecondensed"/>
              <w:rPr>
                <w:b/>
                <w:bCs/>
              </w:rPr>
            </w:pPr>
            <w:r>
              <w:t>Step 4: Adapt</w:t>
            </w:r>
          </w:p>
          <w:p w14:paraId="1767BC13" w14:textId="43819E89" w:rsidR="00E03B65" w:rsidRPr="00D01D5E" w:rsidRDefault="00E03B65" w:rsidP="00145ED0">
            <w:pPr>
              <w:pStyle w:val="Tablecondensed"/>
              <w:rPr>
                <w:b/>
                <w:bCs/>
              </w:rPr>
            </w:pPr>
            <w:r>
              <w:t>Step 5: Reflect</w:t>
            </w:r>
          </w:p>
        </w:tc>
      </w:tr>
      <w:bookmarkEnd w:id="45"/>
    </w:tbl>
    <w:p w14:paraId="540170F7" w14:textId="77777777" w:rsidR="00263A66" w:rsidRPr="00A20752" w:rsidRDefault="00263A66" w:rsidP="00A20752">
      <w:pPr>
        <w:pStyle w:val="BodyText"/>
      </w:pPr>
    </w:p>
    <w:sectPr w:rsidR="00263A66" w:rsidRPr="00A20752" w:rsidSect="003E0ABB">
      <w:headerReference w:type="default" r:id="rId34"/>
      <w:footerReference w:type="default" r:id="rId35"/>
      <w:headerReference w:type="first" r:id="rId36"/>
      <w:footerReference w:type="first" r:id="rId37"/>
      <w:pgSz w:w="16840" w:h="11907" w:orient="landscape" w:code="9"/>
      <w:pgMar w:top="1134" w:right="1434" w:bottom="1213" w:left="1430"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36628CA" w14:textId="77777777" w:rsidR="00177CEF" w:rsidRDefault="00177CEF" w:rsidP="00304EA1">
      <w:pPr>
        <w:spacing w:after="0" w:line="240" w:lineRule="auto"/>
      </w:pPr>
      <w:r>
        <w:separator/>
      </w:r>
    </w:p>
  </w:endnote>
  <w:endnote w:type="continuationSeparator" w:id="0">
    <w:p w14:paraId="0CEC4058" w14:textId="77777777" w:rsidR="00177CEF" w:rsidRDefault="00177CEF"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552FD5" w14:textId="77777777" w:rsidR="00350E9A" w:rsidRDefault="00350E9A"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2ABC1" w14:textId="77777777" w:rsidR="00350E9A" w:rsidRDefault="00350E9A" w:rsidP="00693FFD">
    <w:pPr>
      <w:pStyle w:val="Footer"/>
      <w:tabs>
        <w:tab w:val="clear" w:pos="9026"/>
        <w:tab w:val="right" w:pos="11340"/>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1"/>
      <w:gridCol w:w="3591"/>
      <w:gridCol w:w="3591"/>
    </w:tblGrid>
    <w:tr w:rsidR="00350E9A" w:rsidRPr="00D0381D" w14:paraId="7A46356A" w14:textId="77777777" w:rsidTr="00D0381D">
      <w:tc>
        <w:tcPr>
          <w:tcW w:w="1665" w:type="pct"/>
          <w:tcMar>
            <w:left w:w="0" w:type="dxa"/>
            <w:right w:w="0" w:type="dxa"/>
          </w:tcMar>
        </w:tcPr>
        <w:p w14:paraId="1E2DFC55" w14:textId="4B8A92FA" w:rsidR="00350E9A" w:rsidRPr="00D0381D" w:rsidRDefault="00350E9A" w:rsidP="00D0381D">
          <w:pPr>
            <w:tabs>
              <w:tab w:val="right" w:pos="9639"/>
            </w:tabs>
            <w:rPr>
              <w:color w:val="999999" w:themeColor="accent2"/>
              <w:sz w:val="18"/>
              <w:szCs w:val="18"/>
            </w:rPr>
          </w:pPr>
          <w:r w:rsidRPr="00896F8C">
            <w:rPr>
              <w:color w:val="000000" w:themeColor="text1"/>
              <w:sz w:val="18"/>
              <w:szCs w:val="18"/>
            </w:rPr>
            <w:t xml:space="preserve">© </w:t>
          </w:r>
          <w:hyperlink r:id="rId1" w:history="1">
            <w:r w:rsidRPr="00896F8C">
              <w:rPr>
                <w:rStyle w:val="Hyperlink"/>
                <w:color w:val="000000" w:themeColor="text1"/>
                <w:sz w:val="18"/>
                <w:szCs w:val="18"/>
              </w:rPr>
              <w:t>VCAA</w:t>
            </w:r>
          </w:hyperlink>
        </w:p>
      </w:tc>
      <w:tc>
        <w:tcPr>
          <w:tcW w:w="1665" w:type="pct"/>
          <w:tcMar>
            <w:left w:w="0" w:type="dxa"/>
            <w:right w:w="0" w:type="dxa"/>
          </w:tcMar>
        </w:tcPr>
        <w:p w14:paraId="65360066" w14:textId="77777777" w:rsidR="00350E9A" w:rsidRPr="00D0381D" w:rsidRDefault="00350E9A" w:rsidP="00D0381D">
          <w:pPr>
            <w:tabs>
              <w:tab w:val="right" w:pos="9639"/>
            </w:tabs>
            <w:rPr>
              <w:color w:val="999999" w:themeColor="accent2"/>
              <w:sz w:val="18"/>
              <w:szCs w:val="18"/>
            </w:rPr>
          </w:pPr>
        </w:p>
      </w:tc>
      <w:tc>
        <w:tcPr>
          <w:tcW w:w="1665" w:type="pct"/>
          <w:tcMar>
            <w:left w:w="0" w:type="dxa"/>
            <w:right w:w="0" w:type="dxa"/>
          </w:tcMar>
        </w:tcPr>
        <w:p w14:paraId="63BA39BF" w14:textId="77777777"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i</w:t>
          </w:r>
          <w:r w:rsidRPr="009B3B87">
            <w:rPr>
              <w:sz w:val="18"/>
              <w:szCs w:val="18"/>
            </w:rPr>
            <w:fldChar w:fldCharType="end"/>
          </w:r>
        </w:p>
      </w:tc>
    </w:tr>
  </w:tbl>
  <w:p w14:paraId="727C2C53" w14:textId="77777777" w:rsidR="00350E9A" w:rsidRPr="00534253" w:rsidRDefault="00350E9A" w:rsidP="00534253">
    <w:pPr>
      <w:pStyle w:val="Captionsandfootnotes"/>
      <w:spacing w:before="0" w:after="0" w:line="20" w:lineRule="exact"/>
      <w:rPr>
        <w:sz w:val="16"/>
        <w:szCs w:val="16"/>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4C3DB5" w:rsidRPr="00D0381D" w14:paraId="4F9A040D" w14:textId="77777777" w:rsidTr="006F0376">
      <w:tc>
        <w:tcPr>
          <w:tcW w:w="3285" w:type="dxa"/>
          <w:tcMar>
            <w:left w:w="0" w:type="dxa"/>
            <w:right w:w="0" w:type="dxa"/>
          </w:tcMar>
        </w:tcPr>
        <w:p w14:paraId="4147207A" w14:textId="77777777" w:rsidR="004C3DB5" w:rsidRPr="00D0381D" w:rsidRDefault="004C3DB5" w:rsidP="004C3DB5">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172D22">
              <w:rPr>
                <w:rStyle w:val="Hyperlink"/>
                <w:color w:val="FFFFFF" w:themeColor="background1"/>
                <w:sz w:val="18"/>
                <w:szCs w:val="18"/>
              </w:rPr>
              <w:t>VCAA</w:t>
            </w:r>
          </w:hyperlink>
        </w:p>
      </w:tc>
      <w:tc>
        <w:tcPr>
          <w:tcW w:w="3285" w:type="dxa"/>
          <w:tcMar>
            <w:left w:w="0" w:type="dxa"/>
            <w:right w:w="0" w:type="dxa"/>
          </w:tcMar>
        </w:tcPr>
        <w:p w14:paraId="60B5C647" w14:textId="77777777" w:rsidR="004C3DB5" w:rsidRPr="00D0381D" w:rsidRDefault="004C3DB5" w:rsidP="004C3DB5">
          <w:pPr>
            <w:tabs>
              <w:tab w:val="right" w:pos="9639"/>
            </w:tabs>
            <w:rPr>
              <w:color w:val="999999" w:themeColor="accent2"/>
              <w:sz w:val="18"/>
              <w:szCs w:val="18"/>
            </w:rPr>
          </w:pPr>
        </w:p>
      </w:tc>
      <w:tc>
        <w:tcPr>
          <w:tcW w:w="3285" w:type="dxa"/>
          <w:tcMar>
            <w:left w:w="0" w:type="dxa"/>
            <w:right w:w="0" w:type="dxa"/>
          </w:tcMar>
        </w:tcPr>
        <w:p w14:paraId="38848974" w14:textId="77777777" w:rsidR="004C3DB5" w:rsidRPr="009B3B87" w:rsidRDefault="004C3DB5" w:rsidP="004C3DB5">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Pr>
              <w:sz w:val="18"/>
              <w:szCs w:val="18"/>
            </w:rPr>
            <w:t>1</w:t>
          </w:r>
          <w:r w:rsidRPr="009B3B87">
            <w:rPr>
              <w:sz w:val="18"/>
              <w:szCs w:val="18"/>
            </w:rPr>
            <w:fldChar w:fldCharType="end"/>
          </w:r>
        </w:p>
      </w:tc>
    </w:tr>
  </w:tbl>
  <w:p w14:paraId="46E708B8" w14:textId="775EFBC2" w:rsidR="00E03B65" w:rsidRPr="004C3DB5" w:rsidRDefault="004C3DB5" w:rsidP="004C3DB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4384" behindDoc="1" locked="1" layoutInCell="1" allowOverlap="1" wp14:anchorId="54049677" wp14:editId="4F0D30D1">
          <wp:simplePos x="0" y="0"/>
          <wp:positionH relativeFrom="column">
            <wp:posOffset>-1303020</wp:posOffset>
          </wp:positionH>
          <wp:positionV relativeFrom="page">
            <wp:posOffset>10073005</wp:posOffset>
          </wp:positionV>
          <wp:extent cx="8797290" cy="624205"/>
          <wp:effectExtent l="0" t="0" r="3810" b="0"/>
          <wp:wrapNone/>
          <wp:docPr id="281587109" name="Picture 28158710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29"/>
      <w:gridCol w:w="2981"/>
      <w:gridCol w:w="3017"/>
    </w:tblGrid>
    <w:tr w:rsidR="00E03B65" w14:paraId="443A08F2" w14:textId="77777777" w:rsidTr="711A4077">
      <w:tc>
        <w:tcPr>
          <w:tcW w:w="3285" w:type="dxa"/>
          <w:vAlign w:val="center"/>
        </w:tcPr>
        <w:p w14:paraId="76875F0F" w14:textId="77777777" w:rsidR="00E03B65" w:rsidRDefault="007840A9" w:rsidP="007619E0">
          <w:pPr>
            <w:pStyle w:val="VCAAcaptionsandfootnotes"/>
            <w:tabs>
              <w:tab w:val="right" w:pos="9639"/>
            </w:tabs>
            <w:spacing w:line="240" w:lineRule="auto"/>
            <w:rPr>
              <w:color w:val="999999" w:themeColor="accent2"/>
            </w:rPr>
          </w:pPr>
          <w:hyperlink r:id="rId1" w:history="1">
            <w:r w:rsidR="00E03B65">
              <w:rPr>
                <w:rStyle w:val="Hyperlink"/>
              </w:rPr>
              <w:t>VCAA</w:t>
            </w:r>
          </w:hyperlink>
        </w:p>
      </w:tc>
      <w:tc>
        <w:tcPr>
          <w:tcW w:w="3285" w:type="dxa"/>
          <w:vAlign w:val="center"/>
        </w:tcPr>
        <w:p w14:paraId="4256BBD5" w14:textId="77777777" w:rsidR="00E03B65" w:rsidRDefault="00E03B65" w:rsidP="00707E68">
          <w:pPr>
            <w:pStyle w:val="VCAAcaptionsandfootnotes"/>
            <w:tabs>
              <w:tab w:val="right" w:pos="9639"/>
            </w:tabs>
            <w:spacing w:line="240" w:lineRule="auto"/>
            <w:jc w:val="center"/>
            <w:rPr>
              <w:color w:val="999999" w:themeColor="accent2"/>
            </w:rPr>
          </w:pPr>
        </w:p>
      </w:tc>
      <w:tc>
        <w:tcPr>
          <w:tcW w:w="3285" w:type="dxa"/>
          <w:vAlign w:val="center"/>
        </w:tcPr>
        <w:p w14:paraId="1470BE1D" w14:textId="77777777" w:rsidR="00E03B65" w:rsidRDefault="00E03B65" w:rsidP="00707E68">
          <w:pPr>
            <w:pStyle w:val="VCAAcaptionsandfootnotes"/>
            <w:tabs>
              <w:tab w:val="right" w:pos="9639"/>
            </w:tabs>
            <w:spacing w:line="240" w:lineRule="auto"/>
            <w:jc w:val="right"/>
            <w:rPr>
              <w:color w:val="999999" w:themeColor="accent2"/>
            </w:rPr>
          </w:pPr>
          <w:r w:rsidRPr="711A4077">
            <w:rPr>
              <w:rFonts w:ascii="Arial" w:eastAsia="Arial" w:hAnsi="Arial"/>
              <w:color w:val="808080" w:themeColor="background1" w:themeShade="80"/>
              <w:sz w:val="16"/>
              <w:szCs w:val="16"/>
            </w:rPr>
            <w:t xml:space="preserve">Page </w:t>
          </w:r>
          <w:r w:rsidRPr="711A4077">
            <w:rPr>
              <w:rFonts w:ascii="Arial Narrow" w:eastAsia="Arial Narrow" w:hAnsi="Arial Narrow" w:cs="Arial Narrow"/>
              <w:color w:val="2B579A"/>
              <w:sz w:val="20"/>
              <w:szCs w:val="20"/>
            </w:rPr>
            <w:fldChar w:fldCharType="begin"/>
          </w:r>
          <w:r>
            <w:instrText xml:space="preserve"> PAGE   \* MERGEFORMAT </w:instrText>
          </w:r>
          <w:r w:rsidRPr="711A4077">
            <w:rPr>
              <w:rFonts w:ascii="Arial Narrow" w:eastAsia="Arial Narrow" w:hAnsi="Arial Narrow" w:cs="Arial Narrow"/>
              <w:color w:val="2B579A"/>
              <w:sz w:val="20"/>
              <w:szCs w:val="20"/>
            </w:rPr>
            <w:fldChar w:fldCharType="separate"/>
          </w:r>
          <w:r w:rsidRPr="711A4077">
            <w:rPr>
              <w:noProof/>
            </w:rPr>
            <w:t>1</w:t>
          </w:r>
          <w:r w:rsidRPr="711A4077">
            <w:rPr>
              <w:color w:val="auto"/>
            </w:rPr>
            <w:fldChar w:fldCharType="end"/>
          </w:r>
        </w:p>
      </w:tc>
    </w:tr>
  </w:tbl>
  <w:p w14:paraId="0175FE6A" w14:textId="77777777" w:rsidR="00E03B65" w:rsidRDefault="00E03B65" w:rsidP="00650423">
    <w:pPr>
      <w:pStyle w:val="VCAAcaptionsandfootnotes"/>
      <w:tabs>
        <w:tab w:val="right" w:pos="9639"/>
      </w:tabs>
      <w:spacing w:line="240" w:lineRule="auto"/>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48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8314"/>
    </w:tblGrid>
    <w:tr w:rsidR="00A20752" w:rsidRPr="00D0381D" w14:paraId="4D7A430E" w14:textId="77777777" w:rsidTr="00AC5CE3">
      <w:tc>
        <w:tcPr>
          <w:tcW w:w="3285" w:type="dxa"/>
          <w:tcMar>
            <w:left w:w="0" w:type="dxa"/>
            <w:right w:w="0" w:type="dxa"/>
          </w:tcMar>
        </w:tcPr>
        <w:p w14:paraId="6C0E6CD4" w14:textId="77777777" w:rsidR="00A20752" w:rsidRPr="00D0381D" w:rsidRDefault="00A20752" w:rsidP="00A20752">
          <w:pPr>
            <w:tabs>
              <w:tab w:val="right" w:pos="9639"/>
            </w:tabs>
            <w:rPr>
              <w:color w:val="999999" w:themeColor="accent2"/>
              <w:sz w:val="18"/>
              <w:szCs w:val="18"/>
            </w:rPr>
          </w:pPr>
          <w:r w:rsidRPr="00A66335">
            <w:rPr>
              <w:color w:val="FFFFFF" w:themeColor="background1"/>
              <w:sz w:val="18"/>
              <w:szCs w:val="18"/>
            </w:rPr>
            <w:t xml:space="preserve">© </w:t>
          </w:r>
          <w:hyperlink r:id="rId1" w:history="1">
            <w:r w:rsidRPr="00A66335">
              <w:rPr>
                <w:rStyle w:val="Hyperlink"/>
                <w:color w:val="FFFFFF" w:themeColor="background1"/>
                <w:sz w:val="18"/>
                <w:szCs w:val="18"/>
              </w:rPr>
              <w:t>VCAA</w:t>
            </w:r>
          </w:hyperlink>
        </w:p>
      </w:tc>
      <w:tc>
        <w:tcPr>
          <w:tcW w:w="3285" w:type="dxa"/>
          <w:tcMar>
            <w:left w:w="0" w:type="dxa"/>
            <w:right w:w="0" w:type="dxa"/>
          </w:tcMar>
        </w:tcPr>
        <w:p w14:paraId="0071F815" w14:textId="77777777" w:rsidR="00A20752" w:rsidRPr="00D0381D" w:rsidRDefault="00A20752" w:rsidP="00A20752">
          <w:pPr>
            <w:tabs>
              <w:tab w:val="right" w:pos="9639"/>
            </w:tabs>
            <w:rPr>
              <w:color w:val="999999" w:themeColor="accent2"/>
              <w:sz w:val="18"/>
              <w:szCs w:val="18"/>
            </w:rPr>
          </w:pPr>
        </w:p>
      </w:tc>
      <w:tc>
        <w:tcPr>
          <w:tcW w:w="8314" w:type="dxa"/>
          <w:tcMar>
            <w:left w:w="0" w:type="dxa"/>
            <w:right w:w="0" w:type="dxa"/>
          </w:tcMar>
        </w:tcPr>
        <w:p w14:paraId="2F46E2DF" w14:textId="77777777" w:rsidR="00A20752" w:rsidRPr="007803BB" w:rsidRDefault="00A20752" w:rsidP="00A20752">
          <w:pPr>
            <w:tabs>
              <w:tab w:val="right" w:pos="9639"/>
            </w:tabs>
            <w:ind w:right="1206"/>
            <w:jc w:val="right"/>
            <w:rPr>
              <w:sz w:val="18"/>
              <w:szCs w:val="18"/>
            </w:rPr>
          </w:pPr>
          <w:r w:rsidRPr="007803BB">
            <w:rPr>
              <w:sz w:val="18"/>
              <w:szCs w:val="18"/>
            </w:rPr>
            <w:t xml:space="preserve">Page </w:t>
          </w:r>
          <w:r w:rsidRPr="007803BB">
            <w:rPr>
              <w:sz w:val="18"/>
              <w:szCs w:val="18"/>
            </w:rPr>
            <w:fldChar w:fldCharType="begin"/>
          </w:r>
          <w:r w:rsidRPr="007803BB">
            <w:rPr>
              <w:sz w:val="18"/>
              <w:szCs w:val="18"/>
            </w:rPr>
            <w:instrText xml:space="preserve"> PAGE   \* MERGEFORMAT </w:instrText>
          </w:r>
          <w:r w:rsidRPr="007803BB">
            <w:rPr>
              <w:sz w:val="18"/>
              <w:szCs w:val="18"/>
            </w:rPr>
            <w:fldChar w:fldCharType="separate"/>
          </w:r>
          <w:r>
            <w:rPr>
              <w:sz w:val="18"/>
              <w:szCs w:val="18"/>
            </w:rPr>
            <w:t>1</w:t>
          </w:r>
          <w:r w:rsidRPr="007803BB">
            <w:rPr>
              <w:sz w:val="18"/>
              <w:szCs w:val="18"/>
            </w:rPr>
            <w:fldChar w:fldCharType="end"/>
          </w:r>
        </w:p>
      </w:tc>
    </w:tr>
  </w:tbl>
  <w:p w14:paraId="756A0E0F" w14:textId="22EC545E" w:rsidR="00350E9A" w:rsidRPr="00A20752" w:rsidRDefault="00A20752" w:rsidP="00A20752">
    <w:pPr>
      <w:pStyle w:val="Captionsandfootnotes"/>
      <w:spacing w:before="0" w:after="0" w:line="20" w:lineRule="exact"/>
      <w:ind w:left="851"/>
      <w:rPr>
        <w:sz w:val="16"/>
        <w:szCs w:val="16"/>
      </w:rPr>
    </w:pPr>
    <w:r>
      <w:rPr>
        <w:noProof/>
        <w:color w:val="999999" w:themeColor="accent2"/>
      </w:rPr>
      <w:drawing>
        <wp:anchor distT="0" distB="0" distL="114300" distR="114300" simplePos="0" relativeHeight="251667456" behindDoc="1" locked="0" layoutInCell="1" allowOverlap="1" wp14:anchorId="3B43BECA" wp14:editId="30FB18C9">
          <wp:simplePos x="0" y="0"/>
          <wp:positionH relativeFrom="column">
            <wp:posOffset>-964321</wp:posOffset>
          </wp:positionH>
          <wp:positionV relativeFrom="page">
            <wp:posOffset>6998677</wp:posOffset>
          </wp:positionV>
          <wp:extent cx="10773865" cy="553451"/>
          <wp:effectExtent l="0" t="0" r="0" b="5715"/>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2"/>
                  <a:stretch>
                    <a:fillRect/>
                  </a:stretch>
                </pic:blipFill>
                <pic:spPr>
                  <a:xfrm>
                    <a:off x="0" y="0"/>
                    <a:ext cx="10773865" cy="553451"/>
                  </a:xfrm>
                  <a:prstGeom prst="rect">
                    <a:avLst/>
                  </a:prstGeom>
                </pic:spPr>
              </pic:pic>
            </a:graphicData>
          </a:graphic>
          <wp14:sizeRelH relativeFrom="margin">
            <wp14:pctWidth>0</wp14:pctWidth>
          </wp14:sizeRelH>
          <wp14:sizeRelV relativeFrom="margin">
            <wp14:pctHeight>0</wp14:pctHeight>
          </wp14:sizeRelV>
        </wp:anchor>
      </w:drawing>
    </w:r>
    <w:r>
      <w:rPr>
        <w:noProof/>
        <w:sz w:val="16"/>
        <w:szCs w:val="16"/>
        <w:lang w:val="en-AU" w:eastAsia="en-AU"/>
      </w:rPr>
      <w:drawing>
        <wp:anchor distT="0" distB="0" distL="114300" distR="114300" simplePos="0" relativeHeight="251666432" behindDoc="1" locked="1" layoutInCell="1" allowOverlap="1" wp14:anchorId="2BF2A2D9" wp14:editId="165E31C8">
          <wp:simplePos x="0" y="0"/>
          <wp:positionH relativeFrom="column">
            <wp:posOffset>-1304290</wp:posOffset>
          </wp:positionH>
          <wp:positionV relativeFrom="page">
            <wp:posOffset>10071100</wp:posOffset>
          </wp:positionV>
          <wp:extent cx="8797290" cy="626110"/>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3"/>
                  <a:stretch>
                    <a:fillRect/>
                  </a:stretch>
                </pic:blipFill>
                <pic:spPr>
                  <a:xfrm>
                    <a:off x="0" y="0"/>
                    <a:ext cx="8797290" cy="626110"/>
                  </a:xfrm>
                  <a:prstGeom prst="rect">
                    <a:avLst/>
                  </a:prstGeom>
                </pic:spPr>
              </pic:pic>
            </a:graphicData>
          </a:graphic>
          <wp14:sizeRelH relativeFrom="page">
            <wp14:pctWidth>0</wp14:pctWidth>
          </wp14:sizeRelH>
          <wp14:sizeRelV relativeFrom="page">
            <wp14:pctHeight>0</wp14:pctHeight>
          </wp14:sizeRelV>
        </wp:anchor>
      </w:drawing>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14:paraId="1F6B50F5" w14:textId="77777777" w:rsidTr="00707E68">
      <w:tc>
        <w:tcPr>
          <w:tcW w:w="3285" w:type="dxa"/>
          <w:vAlign w:val="center"/>
        </w:tcPr>
        <w:p w14:paraId="494A31B1" w14:textId="77777777" w:rsidR="00350E9A" w:rsidRDefault="007840A9"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3E61336F"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31FF04E3"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30D8E55"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BED740" w14:textId="77777777" w:rsidR="00177CEF" w:rsidRDefault="00177CEF" w:rsidP="00304EA1">
      <w:pPr>
        <w:spacing w:after="0" w:line="240" w:lineRule="auto"/>
      </w:pPr>
      <w:r>
        <w:separator/>
      </w:r>
    </w:p>
  </w:footnote>
  <w:footnote w:type="continuationSeparator" w:id="0">
    <w:p w14:paraId="7F61791D" w14:textId="77777777" w:rsidR="00177CEF" w:rsidRDefault="00177CEF"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A2968473B22C347A3121C0FFB2C481D"/>
      </w:placeholder>
      <w:dataBinding w:prefixMappings="xmlns:ns0='http://purl.org/dc/elements/1.1/' xmlns:ns1='http://schemas.openxmlformats.org/package/2006/metadata/core-properties' " w:xpath="/ns1:coreProperties[1]/ns0:title[1]" w:storeItemID="{6C3C8BC8-F283-45AE-878A-BAB7291924A1}"/>
      <w:text/>
    </w:sdtPr>
    <w:sdtEndPr/>
    <w:sdtContent>
      <w:p w14:paraId="1A5A9095" w14:textId="2D596202" w:rsidR="00350E9A" w:rsidRPr="00322123" w:rsidRDefault="004C3DB5" w:rsidP="00A11696">
        <w:r>
          <w:t>Unit 2: Uniting communities</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CA1DED" w14:textId="77777777" w:rsidR="00350E9A" w:rsidRPr="00A77F1C" w:rsidRDefault="00350E9A"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131B5C" w14:textId="77777777" w:rsidR="00350E9A" w:rsidRPr="00A77F1C" w:rsidRDefault="00350E9A" w:rsidP="00707E68">
    <w:pPr>
      <w:pStyle w:val="Captionsandfootnotes"/>
      <w:tabs>
        <w:tab w:val="left" w:pos="1650"/>
      </w:tabs>
      <w:rPr>
        <w:color w:val="999999" w:themeColor="accent2"/>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B03329" w14:textId="694304FC" w:rsidR="00E03B65" w:rsidRPr="001B4C36" w:rsidRDefault="004C3DB5" w:rsidP="004C3DB5">
    <w:pPr>
      <w:pStyle w:val="VCAAbody"/>
      <w:tabs>
        <w:tab w:val="left" w:pos="3820"/>
      </w:tabs>
      <w:rPr>
        <w:color w:val="404040" w:themeColor="text1" w:themeTint="BF"/>
      </w:rPr>
    </w:pPr>
    <w:bookmarkStart w:id="35" w:name="_Hlk169857813"/>
    <w:bookmarkStart w:id="36" w:name="_Hlk169857814"/>
    <w:bookmarkStart w:id="37" w:name="_Hlk169857815"/>
    <w:bookmarkStart w:id="38" w:name="_Hlk169857816"/>
    <w:bookmarkStart w:id="39" w:name="_Hlk169857817"/>
    <w:bookmarkStart w:id="40" w:name="_Hlk169857818"/>
    <w:r>
      <w:rPr>
        <w:color w:val="404040" w:themeColor="text1" w:themeTint="BF"/>
      </w:rPr>
      <w:t xml:space="preserve">VPC </w:t>
    </w:r>
    <w:sdt>
      <w:sdtPr>
        <w:rPr>
          <w:color w:val="404040" w:themeColor="text1" w:themeTint="BF"/>
        </w:rPr>
        <w:alias w:val="Title"/>
        <w:tag w:val=""/>
        <w:id w:val="-165028084"/>
        <w:placeholder>
          <w:docPart w:val="C6AABB9539E8EF449F995176F4719830"/>
        </w:placeholder>
        <w:dataBinding w:prefixMappings="xmlns:ns0='http://purl.org/dc/elements/1.1/' xmlns:ns1='http://schemas.openxmlformats.org/package/2006/metadata/core-properties' " w:xpath="/ns1:coreProperties[1]/ns0:title[1]" w:storeItemID="{6C3C8BC8-F283-45AE-878A-BAB7291924A1}"/>
        <w:text/>
      </w:sdtPr>
      <w:sdtEndPr/>
      <w:sdtContent>
        <w:r>
          <w:rPr>
            <w:color w:val="404040" w:themeColor="text1" w:themeTint="BF"/>
          </w:rPr>
          <w:t>Unit 2: Uniting communities</w:t>
        </w:r>
      </w:sdtContent>
    </w:sdt>
    <w:bookmarkEnd w:id="35"/>
    <w:bookmarkEnd w:id="36"/>
    <w:bookmarkEnd w:id="37"/>
    <w:bookmarkEnd w:id="38"/>
    <w:bookmarkEnd w:id="39"/>
    <w:bookmarkEnd w:id="40"/>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853348" w14:textId="06AC7E1C" w:rsidR="00E03B65" w:rsidRPr="00210AB7" w:rsidRDefault="00E03B65" w:rsidP="00C73F9D">
    <w:pPr>
      <w:pStyle w:val="VCAADocumenttitle"/>
    </w:pPr>
    <w:r w:rsidRPr="711A4077">
      <w:rPr>
        <w:rFonts w:ascii="Arial Narrow" w:eastAsia="Arial Narrow" w:hAnsi="Arial Narrow" w:cs="Arial Narrow"/>
        <w:color w:val="2B579A"/>
        <w:shd w:val="clear" w:color="auto" w:fill="E6E6E6"/>
      </w:rPr>
      <w:fldChar w:fldCharType="begin"/>
    </w:r>
    <w:r>
      <w:instrText xml:space="preserve"> REF doc_title \h </w:instrText>
    </w:r>
    <w:r w:rsidRPr="711A4077">
      <w:rPr>
        <w:rFonts w:ascii="Arial Narrow" w:eastAsia="Arial Narrow" w:hAnsi="Arial Narrow" w:cs="Arial Narrow"/>
        <w:color w:val="2B579A"/>
        <w:shd w:val="clear" w:color="auto" w:fill="E6E6E6"/>
      </w:rPr>
    </w:r>
    <w:r w:rsidRPr="711A4077">
      <w:rPr>
        <w:rFonts w:ascii="Arial Narrow" w:eastAsia="Arial Narrow" w:hAnsi="Arial Narrow" w:cs="Arial Narrow"/>
        <w:color w:val="2B579A"/>
        <w:shd w:val="clear" w:color="auto" w:fill="E6E6E6"/>
      </w:rPr>
      <w:fldChar w:fldCharType="separate"/>
    </w:r>
    <w:sdt>
      <w:sdtPr>
        <w:rPr>
          <w:color w:val="2B579A"/>
          <w:shd w:val="clear" w:color="auto" w:fill="E6E6E6"/>
          <w:lang w:eastAsia="en-US"/>
        </w:rPr>
        <w:alias w:val="Title"/>
        <w:tag w:val=""/>
        <w:id w:val="797653573"/>
        <w:placeholder>
          <w:docPart w:val="752B376C1743664AB0C7484571B06A4B"/>
        </w:placeholder>
        <w:dataBinding w:prefixMappings="xmlns:ns0='http://purl.org/dc/elements/1.1/' xmlns:ns1='http://schemas.openxmlformats.org/package/2006/metadata/core-properties' " w:xpath="/ns1:coreProperties[1]/ns0:title[1]" w:storeItemID="{6C3C8BC8-F283-45AE-878A-BAB7291924A1}"/>
        <w:text/>
      </w:sdtPr>
      <w:sdtEndPr/>
      <w:sdtContent>
        <w:r w:rsidR="004C3DB5">
          <w:rPr>
            <w:color w:val="2B579A"/>
            <w:shd w:val="clear" w:color="auto" w:fill="E6E6E6"/>
            <w:lang w:eastAsia="en-US"/>
          </w:rPr>
          <w:t>Unit 2: Uniting communities</w:t>
        </w:r>
      </w:sdtContent>
    </w:sdt>
  </w:p>
  <w:p w14:paraId="100CF640" w14:textId="77777777" w:rsidR="00E03B65" w:rsidRPr="00C73F9D" w:rsidRDefault="00E03B65" w:rsidP="00263A66">
    <w:pPr>
      <w:pStyle w:val="VCAAbody"/>
    </w:pPr>
    <w:r w:rsidRPr="711A4077">
      <w:rPr>
        <w:rFonts w:ascii="Arial Narrow" w:eastAsia="Arial Narrow" w:hAnsi="Arial Narrow" w:cs="Arial Narrow"/>
        <w:color w:val="2B579A"/>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158647" w14:textId="13C3F8FD" w:rsidR="00350E9A" w:rsidRPr="00322123" w:rsidRDefault="007840A9" w:rsidP="00D86551">
    <w:pPr>
      <w:pStyle w:val="Header"/>
    </w:pPr>
    <w:sdt>
      <w:sdtPr>
        <w:alias w:val="Title"/>
        <w:tag w:val=""/>
        <w:id w:val="1684396694"/>
        <w:dataBinding w:prefixMappings="xmlns:ns0='http://purl.org/dc/elements/1.1/' xmlns:ns1='http://schemas.openxmlformats.org/package/2006/metadata/core-properties' " w:xpath="/ns1:coreProperties[1]/ns0:title[1]" w:storeItemID="{6C3C8BC8-F283-45AE-878A-BAB7291924A1}"/>
        <w:text/>
      </w:sdtPr>
      <w:sdtEndPr/>
      <w:sdtContent>
        <w:r w:rsidR="004C3DB5">
          <w:t>Unit 2: Uniting communities</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124B86" w14:textId="4F3FE248" w:rsidR="00177CEF" w:rsidRPr="004A22BC" w:rsidRDefault="00350E9A" w:rsidP="008027E3">
    <w:pPr>
      <w:pStyle w:val="Title"/>
    </w:pPr>
    <w:r>
      <w:fldChar w:fldCharType="begin"/>
    </w:r>
    <w:r>
      <w:instrText xml:space="preserve"> REF doc_title \h </w:instrText>
    </w:r>
    <w:r>
      <w:fldChar w:fldCharType="separate"/>
    </w:r>
    <w:sdt>
      <w:sdtPr>
        <w:id w:val="-817110906"/>
        <w:lock w:val="contentLocked"/>
        <w:group/>
      </w:sdtPr>
      <w:sdtEndPr/>
      <w:sdtContent>
        <w:sdt>
          <w:sdtPr>
            <w:alias w:val="Title"/>
            <w:tag w:val=""/>
            <w:id w:val="-238405200"/>
            <w:dataBinding w:prefixMappings="xmlns:ns0='http://purl.org/dc/elements/1.1/' xmlns:ns1='http://schemas.openxmlformats.org/package/2006/metadata/core-properties' " w:xpath="/ns1:coreProperties[1]/ns0:title[1]" w:storeItemID="{6C3C8BC8-F283-45AE-878A-BAB7291924A1}"/>
            <w:text/>
          </w:sdtPr>
          <w:sdtEndPr/>
          <w:sdtContent>
            <w:r w:rsidR="004C3DB5">
              <w:t>Unit 2: Uniting communities</w:t>
            </w:r>
          </w:sdtContent>
        </w:sdt>
      </w:sdtContent>
    </w:sdt>
  </w:p>
  <w:p w14:paraId="78E80F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B35143A"/>
    <w:multiLevelType w:val="hybridMultilevel"/>
    <w:tmpl w:val="1FDEEF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02A5390"/>
    <w:multiLevelType w:val="hybridMultilevel"/>
    <w:tmpl w:val="E42E3C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4E374F9"/>
    <w:multiLevelType w:val="hybridMultilevel"/>
    <w:tmpl w:val="366ACC1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19295D7B"/>
    <w:multiLevelType w:val="hybridMultilevel"/>
    <w:tmpl w:val="277E571C"/>
    <w:lvl w:ilvl="0" w:tplc="2CA65D86">
      <w:start w:val="1"/>
      <w:numFmt w:val="bullet"/>
      <w:pStyle w:val="Tablecondensed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9B86ECC"/>
    <w:multiLevelType w:val="hybridMultilevel"/>
    <w:tmpl w:val="BD5273A6"/>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24C3759C"/>
    <w:multiLevelType w:val="hybridMultilevel"/>
    <w:tmpl w:val="5A24AC7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6D2DC54"/>
    <w:multiLevelType w:val="hybridMultilevel"/>
    <w:tmpl w:val="983011DE"/>
    <w:lvl w:ilvl="0" w:tplc="B89016F4">
      <w:start w:val="1"/>
      <w:numFmt w:val="decimal"/>
      <w:pStyle w:val="BodyList"/>
      <w:lvlText w:val="%1."/>
      <w:lvlJc w:val="left"/>
      <w:pPr>
        <w:ind w:left="720" w:hanging="360"/>
      </w:pPr>
    </w:lvl>
    <w:lvl w:ilvl="1" w:tplc="5E1CB386">
      <w:start w:val="1"/>
      <w:numFmt w:val="lowerLetter"/>
      <w:lvlText w:val="%2."/>
      <w:lvlJc w:val="left"/>
      <w:pPr>
        <w:ind w:left="1440" w:hanging="360"/>
      </w:pPr>
    </w:lvl>
    <w:lvl w:ilvl="2" w:tplc="8B0AAA08">
      <w:start w:val="1"/>
      <w:numFmt w:val="lowerRoman"/>
      <w:lvlText w:val="%3."/>
      <w:lvlJc w:val="right"/>
      <w:pPr>
        <w:ind w:left="2160" w:hanging="180"/>
      </w:pPr>
    </w:lvl>
    <w:lvl w:ilvl="3" w:tplc="3DECEE2A">
      <w:start w:val="1"/>
      <w:numFmt w:val="decimal"/>
      <w:lvlText w:val="%4."/>
      <w:lvlJc w:val="left"/>
      <w:pPr>
        <w:ind w:left="990" w:hanging="360"/>
      </w:pPr>
      <w:rPr>
        <w:rFonts w:ascii="Arial" w:hAnsi="Arial" w:cs="Arial" w:hint="default"/>
        <w:b/>
        <w:bCs/>
        <w:sz w:val="20"/>
        <w:szCs w:val="20"/>
      </w:rPr>
    </w:lvl>
    <w:lvl w:ilvl="4" w:tplc="06CE7B26">
      <w:start w:val="1"/>
      <w:numFmt w:val="lowerLetter"/>
      <w:lvlText w:val="%5."/>
      <w:lvlJc w:val="left"/>
      <w:pPr>
        <w:ind w:left="3600" w:hanging="360"/>
      </w:pPr>
    </w:lvl>
    <w:lvl w:ilvl="5" w:tplc="EA820F12">
      <w:start w:val="1"/>
      <w:numFmt w:val="lowerRoman"/>
      <w:lvlText w:val="%6."/>
      <w:lvlJc w:val="right"/>
      <w:pPr>
        <w:ind w:left="4320" w:hanging="180"/>
      </w:pPr>
    </w:lvl>
    <w:lvl w:ilvl="6" w:tplc="72848D4C">
      <w:start w:val="1"/>
      <w:numFmt w:val="decimal"/>
      <w:lvlText w:val="%7."/>
      <w:lvlJc w:val="left"/>
      <w:pPr>
        <w:ind w:left="5040" w:hanging="360"/>
      </w:pPr>
    </w:lvl>
    <w:lvl w:ilvl="7" w:tplc="374480F6">
      <w:start w:val="1"/>
      <w:numFmt w:val="lowerLetter"/>
      <w:lvlText w:val="%8."/>
      <w:lvlJc w:val="left"/>
      <w:pPr>
        <w:ind w:left="5760" w:hanging="360"/>
      </w:pPr>
    </w:lvl>
    <w:lvl w:ilvl="8" w:tplc="C382CC6E">
      <w:start w:val="1"/>
      <w:numFmt w:val="lowerRoman"/>
      <w:lvlText w:val="%9."/>
      <w:lvlJc w:val="right"/>
      <w:pPr>
        <w:ind w:left="6480" w:hanging="180"/>
      </w:pPr>
    </w:lvl>
  </w:abstractNum>
  <w:abstractNum w:abstractNumId="17" w15:restartNumberingAfterBreak="0">
    <w:nsid w:val="2E582EDB"/>
    <w:multiLevelType w:val="hybridMultilevel"/>
    <w:tmpl w:val="4BB4950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2F2A265A"/>
    <w:multiLevelType w:val="hybridMultilevel"/>
    <w:tmpl w:val="4B6865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43166A6"/>
    <w:multiLevelType w:val="hybridMultilevel"/>
    <w:tmpl w:val="9AA2B278"/>
    <w:lvl w:ilvl="0" w:tplc="4F62DAD0">
      <w:start w:val="1"/>
      <w:numFmt w:val="bullet"/>
      <w:pStyle w:val="VCAAtablecondensedbullet2"/>
      <w:lvlText w:val="●"/>
      <w:lvlJc w:val="left"/>
      <w:pPr>
        <w:ind w:left="720" w:hanging="360"/>
      </w:pPr>
      <w:rPr>
        <w:rFonts w:ascii="Noto Sans Symbols" w:hAnsi="Noto Sans Symbols" w:hint="default"/>
      </w:rPr>
    </w:lvl>
    <w:lvl w:ilvl="1" w:tplc="1AC09A16">
      <w:start w:val="1"/>
      <w:numFmt w:val="bullet"/>
      <w:lvlText w:val="o"/>
      <w:lvlJc w:val="left"/>
      <w:pPr>
        <w:ind w:left="1440" w:hanging="360"/>
      </w:pPr>
      <w:rPr>
        <w:rFonts w:ascii="Courier New" w:hAnsi="Courier New" w:hint="default"/>
      </w:rPr>
    </w:lvl>
    <w:lvl w:ilvl="2" w:tplc="BBAA0B96">
      <w:start w:val="1"/>
      <w:numFmt w:val="bullet"/>
      <w:lvlText w:val="▪"/>
      <w:lvlJc w:val="left"/>
      <w:pPr>
        <w:ind w:left="2160" w:hanging="360"/>
      </w:pPr>
      <w:rPr>
        <w:rFonts w:ascii="Noto Sans Symbols" w:hAnsi="Noto Sans Symbols" w:hint="default"/>
      </w:rPr>
    </w:lvl>
    <w:lvl w:ilvl="3" w:tplc="F8624E24">
      <w:start w:val="1"/>
      <w:numFmt w:val="bullet"/>
      <w:lvlText w:val="●"/>
      <w:lvlJc w:val="left"/>
      <w:pPr>
        <w:ind w:left="2880" w:hanging="360"/>
      </w:pPr>
      <w:rPr>
        <w:rFonts w:ascii="Noto Sans Symbols" w:hAnsi="Noto Sans Symbols" w:hint="default"/>
      </w:rPr>
    </w:lvl>
    <w:lvl w:ilvl="4" w:tplc="44083BD0">
      <w:start w:val="1"/>
      <w:numFmt w:val="bullet"/>
      <w:lvlText w:val="o"/>
      <w:lvlJc w:val="left"/>
      <w:pPr>
        <w:ind w:left="3600" w:hanging="360"/>
      </w:pPr>
      <w:rPr>
        <w:rFonts w:ascii="Courier New" w:hAnsi="Courier New" w:hint="default"/>
      </w:rPr>
    </w:lvl>
    <w:lvl w:ilvl="5" w:tplc="0966DFEC">
      <w:start w:val="1"/>
      <w:numFmt w:val="bullet"/>
      <w:lvlText w:val="▪"/>
      <w:lvlJc w:val="left"/>
      <w:pPr>
        <w:ind w:left="4320" w:hanging="360"/>
      </w:pPr>
      <w:rPr>
        <w:rFonts w:ascii="Noto Sans Symbols" w:hAnsi="Noto Sans Symbols" w:hint="default"/>
      </w:rPr>
    </w:lvl>
    <w:lvl w:ilvl="6" w:tplc="0E88B5C8">
      <w:start w:val="1"/>
      <w:numFmt w:val="bullet"/>
      <w:lvlText w:val="●"/>
      <w:lvlJc w:val="left"/>
      <w:pPr>
        <w:ind w:left="5040" w:hanging="360"/>
      </w:pPr>
      <w:rPr>
        <w:rFonts w:ascii="Noto Sans Symbols" w:hAnsi="Noto Sans Symbols" w:hint="default"/>
      </w:rPr>
    </w:lvl>
    <w:lvl w:ilvl="7" w:tplc="38D84400">
      <w:start w:val="1"/>
      <w:numFmt w:val="bullet"/>
      <w:lvlText w:val="o"/>
      <w:lvlJc w:val="left"/>
      <w:pPr>
        <w:ind w:left="5760" w:hanging="360"/>
      </w:pPr>
      <w:rPr>
        <w:rFonts w:ascii="Courier New" w:hAnsi="Courier New" w:hint="default"/>
      </w:rPr>
    </w:lvl>
    <w:lvl w:ilvl="8" w:tplc="16F896F4">
      <w:start w:val="1"/>
      <w:numFmt w:val="bullet"/>
      <w:lvlText w:val="▪"/>
      <w:lvlJc w:val="left"/>
      <w:pPr>
        <w:ind w:left="6480" w:hanging="360"/>
      </w:pPr>
      <w:rPr>
        <w:rFonts w:ascii="Noto Sans Symbols" w:hAnsi="Noto Sans Symbols" w:hint="default"/>
      </w:rPr>
    </w:lvl>
  </w:abstractNum>
  <w:abstractNum w:abstractNumId="20" w15:restartNumberingAfterBreak="0">
    <w:nsid w:val="34F6720C"/>
    <w:multiLevelType w:val="hybridMultilevel"/>
    <w:tmpl w:val="41780428"/>
    <w:lvl w:ilvl="0" w:tplc="DBE2EDEA">
      <w:start w:val="1"/>
      <w:numFmt w:val="decimal"/>
      <w:lvlText w:val="%1."/>
      <w:lvlJc w:val="left"/>
      <w:pPr>
        <w:ind w:left="720" w:hanging="360"/>
      </w:pPr>
      <w:rPr>
        <w:rFonts w:ascii="Arial" w:eastAsia="Arial" w:hAnsi="Arial" w:cs="Arial"/>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3B171813"/>
    <w:multiLevelType w:val="hybridMultilevel"/>
    <w:tmpl w:val="2A3ED86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23" w15:restartNumberingAfterBreak="0">
    <w:nsid w:val="495637EC"/>
    <w:multiLevelType w:val="hybridMultilevel"/>
    <w:tmpl w:val="F7783E5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4" w15:restartNumberingAfterBreak="0">
    <w:nsid w:val="4E555ECB"/>
    <w:multiLevelType w:val="hybridMultilevel"/>
    <w:tmpl w:val="390ABAD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4FAF4259"/>
    <w:multiLevelType w:val="hybridMultilevel"/>
    <w:tmpl w:val="10ACE36A"/>
    <w:lvl w:ilvl="0" w:tplc="0C09001B">
      <w:start w:val="1"/>
      <w:numFmt w:val="lowerRoman"/>
      <w:lvlText w:val="%1."/>
      <w:lvlJc w:val="righ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26" w15:restartNumberingAfterBreak="0">
    <w:nsid w:val="52793395"/>
    <w:multiLevelType w:val="hybridMultilevel"/>
    <w:tmpl w:val="BDDC3B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543C4373"/>
    <w:multiLevelType w:val="hybridMultilevel"/>
    <w:tmpl w:val="A7F4D71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8" w15:restartNumberingAfterBreak="0">
    <w:nsid w:val="54A33140"/>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563C107C"/>
    <w:multiLevelType w:val="hybridMultilevel"/>
    <w:tmpl w:val="C82E23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31" w15:restartNumberingAfterBreak="0">
    <w:nsid w:val="5D1E16B4"/>
    <w:multiLevelType w:val="multilevel"/>
    <w:tmpl w:val="DBD64D6C"/>
    <w:lvl w:ilvl="0">
      <w:start w:val="1"/>
      <w:numFmt w:val="bullet"/>
      <w:lvlText w:val="●"/>
      <w:lvlJc w:val="left"/>
      <w:pPr>
        <w:ind w:left="720" w:hanging="360"/>
      </w:pPr>
      <w:rPr>
        <w:sz w:val="18"/>
        <w:szCs w:val="20"/>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2"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33"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34" w15:restartNumberingAfterBreak="0">
    <w:nsid w:val="66051088"/>
    <w:multiLevelType w:val="hybridMultilevel"/>
    <w:tmpl w:val="9E80402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667433CA"/>
    <w:multiLevelType w:val="hybridMultilevel"/>
    <w:tmpl w:val="D57EFE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68205EBF"/>
    <w:multiLevelType w:val="hybridMultilevel"/>
    <w:tmpl w:val="B11A9F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6CFC617D"/>
    <w:multiLevelType w:val="hybridMultilevel"/>
    <w:tmpl w:val="2F10DBF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0">
    <w:nsid w:val="6D093C70"/>
    <w:multiLevelType w:val="hybridMultilevel"/>
    <w:tmpl w:val="D49855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6D1B71A0"/>
    <w:multiLevelType w:val="hybridMultilevel"/>
    <w:tmpl w:val="45E4B9B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6DED6ACA"/>
    <w:multiLevelType w:val="hybridMultilevel"/>
    <w:tmpl w:val="B22006B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1" w15:restartNumberingAfterBreak="0">
    <w:nsid w:val="6F653DDF"/>
    <w:multiLevelType w:val="hybridMultilevel"/>
    <w:tmpl w:val="BE2AC3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7A281CE7"/>
    <w:multiLevelType w:val="hybridMultilevel"/>
    <w:tmpl w:val="F71A514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501355350">
    <w:abstractNumId w:val="33"/>
  </w:num>
  <w:num w:numId="2" w16cid:durableId="116458358">
    <w:abstractNumId w:val="30"/>
  </w:num>
  <w:num w:numId="3" w16cid:durableId="1925257724">
    <w:abstractNumId w:val="22"/>
  </w:num>
  <w:num w:numId="4" w16cid:durableId="214388723">
    <w:abstractNumId w:val="13"/>
  </w:num>
  <w:num w:numId="5" w16cid:durableId="711996426">
    <w:abstractNumId w:val="32"/>
  </w:num>
  <w:num w:numId="6" w16cid:durableId="1236934448">
    <w:abstractNumId w:val="14"/>
  </w:num>
  <w:num w:numId="7" w16cid:durableId="2021656439">
    <w:abstractNumId w:val="11"/>
  </w:num>
  <w:num w:numId="8" w16cid:durableId="329253850">
    <w:abstractNumId w:val="15"/>
  </w:num>
  <w:num w:numId="9" w16cid:durableId="1246761816">
    <w:abstractNumId w:val="28"/>
  </w:num>
  <w:num w:numId="10" w16cid:durableId="961961031">
    <w:abstractNumId w:val="9"/>
  </w:num>
  <w:num w:numId="11" w16cid:durableId="1646858731">
    <w:abstractNumId w:val="7"/>
  </w:num>
  <w:num w:numId="12" w16cid:durableId="643193687">
    <w:abstractNumId w:val="6"/>
  </w:num>
  <w:num w:numId="13" w16cid:durableId="1923370582">
    <w:abstractNumId w:val="5"/>
  </w:num>
  <w:num w:numId="14" w16cid:durableId="1754742994">
    <w:abstractNumId w:val="4"/>
  </w:num>
  <w:num w:numId="15" w16cid:durableId="61342172">
    <w:abstractNumId w:val="8"/>
  </w:num>
  <w:num w:numId="16" w16cid:durableId="1963150804">
    <w:abstractNumId w:val="3"/>
  </w:num>
  <w:num w:numId="17" w16cid:durableId="678191948">
    <w:abstractNumId w:val="2"/>
  </w:num>
  <w:num w:numId="18" w16cid:durableId="934439751">
    <w:abstractNumId w:val="1"/>
  </w:num>
  <w:num w:numId="19" w16cid:durableId="820776277">
    <w:abstractNumId w:val="0"/>
  </w:num>
  <w:num w:numId="20" w16cid:durableId="1882744388">
    <w:abstractNumId w:val="16"/>
  </w:num>
  <w:num w:numId="21" w16cid:durableId="689378998">
    <w:abstractNumId w:val="20"/>
  </w:num>
  <w:num w:numId="22" w16cid:durableId="1387995709">
    <w:abstractNumId w:val="17"/>
  </w:num>
  <w:num w:numId="23" w16cid:durableId="53089726">
    <w:abstractNumId w:val="26"/>
  </w:num>
  <w:num w:numId="24" w16cid:durableId="1720595180">
    <w:abstractNumId w:val="23"/>
  </w:num>
  <w:num w:numId="25" w16cid:durableId="1603684205">
    <w:abstractNumId w:val="34"/>
  </w:num>
  <w:num w:numId="26" w16cid:durableId="1021056884">
    <w:abstractNumId w:val="24"/>
  </w:num>
  <w:num w:numId="27" w16cid:durableId="777221298">
    <w:abstractNumId w:val="40"/>
  </w:num>
  <w:num w:numId="28" w16cid:durableId="25454009">
    <w:abstractNumId w:val="39"/>
  </w:num>
  <w:num w:numId="29" w16cid:durableId="745498320">
    <w:abstractNumId w:val="12"/>
  </w:num>
  <w:num w:numId="30" w16cid:durableId="2001274722">
    <w:abstractNumId w:val="36"/>
  </w:num>
  <w:num w:numId="31" w16cid:durableId="2121336190">
    <w:abstractNumId w:val="29"/>
  </w:num>
  <w:num w:numId="32" w16cid:durableId="361171480">
    <w:abstractNumId w:val="38"/>
  </w:num>
  <w:num w:numId="33" w16cid:durableId="249849579">
    <w:abstractNumId w:val="19"/>
  </w:num>
  <w:num w:numId="34" w16cid:durableId="609169674">
    <w:abstractNumId w:val="10"/>
  </w:num>
  <w:num w:numId="35" w16cid:durableId="2073775840">
    <w:abstractNumId w:val="25"/>
  </w:num>
  <w:num w:numId="36" w16cid:durableId="1693799590">
    <w:abstractNumId w:val="35"/>
  </w:num>
  <w:num w:numId="37" w16cid:durableId="1763795209">
    <w:abstractNumId w:val="31"/>
  </w:num>
  <w:num w:numId="38" w16cid:durableId="669329234">
    <w:abstractNumId w:val="27"/>
  </w:num>
  <w:num w:numId="39" w16cid:durableId="630477574">
    <w:abstractNumId w:val="18"/>
  </w:num>
  <w:num w:numId="40" w16cid:durableId="609362397">
    <w:abstractNumId w:val="21"/>
  </w:num>
  <w:num w:numId="41" w16cid:durableId="226041861">
    <w:abstractNumId w:val="37"/>
  </w:num>
  <w:num w:numId="42" w16cid:durableId="462385360">
    <w:abstractNumId w:val="41"/>
  </w:num>
  <w:num w:numId="43" w16cid:durableId="1785659669">
    <w:abstractNumId w:val="42"/>
  </w:num>
  <w:num w:numId="44" w16cid:durableId="272857939">
    <w:abstractNumId w:val="16"/>
    <w:lvlOverride w:ilvl="0">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removePersonalInformation/>
  <w:removeDateAndTime/>
  <w:hideSpellingErrors/>
  <w:hideGrammaticalErrors/>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177CEF"/>
    <w:rsid w:val="00002D86"/>
    <w:rsid w:val="00012452"/>
    <w:rsid w:val="00014CF6"/>
    <w:rsid w:val="0002556D"/>
    <w:rsid w:val="0003448F"/>
    <w:rsid w:val="0003575C"/>
    <w:rsid w:val="0005780E"/>
    <w:rsid w:val="000627E9"/>
    <w:rsid w:val="00065A75"/>
    <w:rsid w:val="000800BF"/>
    <w:rsid w:val="000862FB"/>
    <w:rsid w:val="000874DB"/>
    <w:rsid w:val="000A71F7"/>
    <w:rsid w:val="000F09E4"/>
    <w:rsid w:val="000F16FD"/>
    <w:rsid w:val="000F1D5C"/>
    <w:rsid w:val="000F3A47"/>
    <w:rsid w:val="000F5CEC"/>
    <w:rsid w:val="000F70C1"/>
    <w:rsid w:val="0012390E"/>
    <w:rsid w:val="00124ADA"/>
    <w:rsid w:val="001363D1"/>
    <w:rsid w:val="00145ED0"/>
    <w:rsid w:val="00163EE0"/>
    <w:rsid w:val="00163FEA"/>
    <w:rsid w:val="00167DF0"/>
    <w:rsid w:val="001726B3"/>
    <w:rsid w:val="00172D22"/>
    <w:rsid w:val="00177CEF"/>
    <w:rsid w:val="001807AA"/>
    <w:rsid w:val="00182B7F"/>
    <w:rsid w:val="001907BA"/>
    <w:rsid w:val="001D066F"/>
    <w:rsid w:val="001E625C"/>
    <w:rsid w:val="001F3839"/>
    <w:rsid w:val="00203F51"/>
    <w:rsid w:val="00205431"/>
    <w:rsid w:val="00210AB7"/>
    <w:rsid w:val="002208AD"/>
    <w:rsid w:val="002214BA"/>
    <w:rsid w:val="002279BA"/>
    <w:rsid w:val="00231558"/>
    <w:rsid w:val="002329F3"/>
    <w:rsid w:val="00236B28"/>
    <w:rsid w:val="002402F1"/>
    <w:rsid w:val="0024128D"/>
    <w:rsid w:val="00243F0D"/>
    <w:rsid w:val="00244B0A"/>
    <w:rsid w:val="0024682A"/>
    <w:rsid w:val="00253884"/>
    <w:rsid w:val="00263A66"/>
    <w:rsid w:val="002647BB"/>
    <w:rsid w:val="002754C1"/>
    <w:rsid w:val="00277F02"/>
    <w:rsid w:val="0028133D"/>
    <w:rsid w:val="00283969"/>
    <w:rsid w:val="002841C8"/>
    <w:rsid w:val="0028516B"/>
    <w:rsid w:val="00291C6C"/>
    <w:rsid w:val="00292DCA"/>
    <w:rsid w:val="002B1E9E"/>
    <w:rsid w:val="002B4D2A"/>
    <w:rsid w:val="002C2929"/>
    <w:rsid w:val="002C6F90"/>
    <w:rsid w:val="002E3552"/>
    <w:rsid w:val="002F27EC"/>
    <w:rsid w:val="002F584C"/>
    <w:rsid w:val="00302FB8"/>
    <w:rsid w:val="00304EA1"/>
    <w:rsid w:val="00314D81"/>
    <w:rsid w:val="0031607E"/>
    <w:rsid w:val="00322123"/>
    <w:rsid w:val="00322FC6"/>
    <w:rsid w:val="00326786"/>
    <w:rsid w:val="00345674"/>
    <w:rsid w:val="0034760D"/>
    <w:rsid w:val="00350E9A"/>
    <w:rsid w:val="00365D51"/>
    <w:rsid w:val="003701BC"/>
    <w:rsid w:val="00391986"/>
    <w:rsid w:val="003D421C"/>
    <w:rsid w:val="003D57A7"/>
    <w:rsid w:val="003E0ABB"/>
    <w:rsid w:val="003E19D7"/>
    <w:rsid w:val="00412F60"/>
    <w:rsid w:val="00414011"/>
    <w:rsid w:val="00417AA3"/>
    <w:rsid w:val="00440B32"/>
    <w:rsid w:val="00444619"/>
    <w:rsid w:val="00452FCE"/>
    <w:rsid w:val="0046078D"/>
    <w:rsid w:val="004610FE"/>
    <w:rsid w:val="00472EE5"/>
    <w:rsid w:val="004744D7"/>
    <w:rsid w:val="00474CAF"/>
    <w:rsid w:val="00486C2C"/>
    <w:rsid w:val="0048758C"/>
    <w:rsid w:val="00490726"/>
    <w:rsid w:val="004A017D"/>
    <w:rsid w:val="004A22BC"/>
    <w:rsid w:val="004A2ED8"/>
    <w:rsid w:val="004B0FF4"/>
    <w:rsid w:val="004B571B"/>
    <w:rsid w:val="004B7DFF"/>
    <w:rsid w:val="004C205B"/>
    <w:rsid w:val="004C3DB5"/>
    <w:rsid w:val="004C70EF"/>
    <w:rsid w:val="004E1132"/>
    <w:rsid w:val="004E4391"/>
    <w:rsid w:val="004E50EA"/>
    <w:rsid w:val="004F01A5"/>
    <w:rsid w:val="004F5BDA"/>
    <w:rsid w:val="004F785D"/>
    <w:rsid w:val="00503CBE"/>
    <w:rsid w:val="00506153"/>
    <w:rsid w:val="0051631E"/>
    <w:rsid w:val="00517DAC"/>
    <w:rsid w:val="00531440"/>
    <w:rsid w:val="00532A04"/>
    <w:rsid w:val="00534253"/>
    <w:rsid w:val="00542659"/>
    <w:rsid w:val="00555952"/>
    <w:rsid w:val="0055611A"/>
    <w:rsid w:val="00566029"/>
    <w:rsid w:val="00574888"/>
    <w:rsid w:val="00584AEE"/>
    <w:rsid w:val="00586B33"/>
    <w:rsid w:val="005923CB"/>
    <w:rsid w:val="0059367B"/>
    <w:rsid w:val="005B391B"/>
    <w:rsid w:val="005C57BF"/>
    <w:rsid w:val="005C76D0"/>
    <w:rsid w:val="005D3D78"/>
    <w:rsid w:val="005D4C51"/>
    <w:rsid w:val="005E17AB"/>
    <w:rsid w:val="005E2EF0"/>
    <w:rsid w:val="005F504C"/>
    <w:rsid w:val="00613DCB"/>
    <w:rsid w:val="00621305"/>
    <w:rsid w:val="006226A0"/>
    <w:rsid w:val="0062553D"/>
    <w:rsid w:val="00627A61"/>
    <w:rsid w:val="00632FF9"/>
    <w:rsid w:val="00634764"/>
    <w:rsid w:val="006357CE"/>
    <w:rsid w:val="00637FBC"/>
    <w:rsid w:val="00645AEC"/>
    <w:rsid w:val="00650423"/>
    <w:rsid w:val="00654760"/>
    <w:rsid w:val="00665E92"/>
    <w:rsid w:val="00672AFB"/>
    <w:rsid w:val="00693953"/>
    <w:rsid w:val="00693FFD"/>
    <w:rsid w:val="006A2E04"/>
    <w:rsid w:val="006A7D06"/>
    <w:rsid w:val="006B77DD"/>
    <w:rsid w:val="006C4D3D"/>
    <w:rsid w:val="006D2159"/>
    <w:rsid w:val="006D764C"/>
    <w:rsid w:val="006F5551"/>
    <w:rsid w:val="006F787C"/>
    <w:rsid w:val="00702636"/>
    <w:rsid w:val="00707E68"/>
    <w:rsid w:val="00714643"/>
    <w:rsid w:val="0071657E"/>
    <w:rsid w:val="00724507"/>
    <w:rsid w:val="007270FB"/>
    <w:rsid w:val="00731CE6"/>
    <w:rsid w:val="00747608"/>
    <w:rsid w:val="007515F6"/>
    <w:rsid w:val="007619E0"/>
    <w:rsid w:val="00773E6C"/>
    <w:rsid w:val="007840A9"/>
    <w:rsid w:val="007D4FB6"/>
    <w:rsid w:val="007E1ED2"/>
    <w:rsid w:val="007E5E88"/>
    <w:rsid w:val="007F266C"/>
    <w:rsid w:val="00800347"/>
    <w:rsid w:val="00801ABA"/>
    <w:rsid w:val="008027E3"/>
    <w:rsid w:val="00813C37"/>
    <w:rsid w:val="00814761"/>
    <w:rsid w:val="008154B5"/>
    <w:rsid w:val="00823962"/>
    <w:rsid w:val="00825724"/>
    <w:rsid w:val="008276FC"/>
    <w:rsid w:val="008375FE"/>
    <w:rsid w:val="0084000C"/>
    <w:rsid w:val="00850219"/>
    <w:rsid w:val="00851757"/>
    <w:rsid w:val="00852719"/>
    <w:rsid w:val="00853A48"/>
    <w:rsid w:val="00860115"/>
    <w:rsid w:val="008715F5"/>
    <w:rsid w:val="008810CF"/>
    <w:rsid w:val="00881105"/>
    <w:rsid w:val="008857C4"/>
    <w:rsid w:val="0088783C"/>
    <w:rsid w:val="008955EB"/>
    <w:rsid w:val="0089628D"/>
    <w:rsid w:val="00896ABD"/>
    <w:rsid w:val="00896F8C"/>
    <w:rsid w:val="008A7B1D"/>
    <w:rsid w:val="008B352E"/>
    <w:rsid w:val="008C34FB"/>
    <w:rsid w:val="008E031A"/>
    <w:rsid w:val="00906913"/>
    <w:rsid w:val="0091624E"/>
    <w:rsid w:val="00916D5D"/>
    <w:rsid w:val="0092268E"/>
    <w:rsid w:val="00925A42"/>
    <w:rsid w:val="0093258A"/>
    <w:rsid w:val="009370BC"/>
    <w:rsid w:val="009405B0"/>
    <w:rsid w:val="0096074C"/>
    <w:rsid w:val="009618FD"/>
    <w:rsid w:val="00974865"/>
    <w:rsid w:val="009867C4"/>
    <w:rsid w:val="0098739B"/>
    <w:rsid w:val="00990627"/>
    <w:rsid w:val="00991B93"/>
    <w:rsid w:val="0099573C"/>
    <w:rsid w:val="009A2333"/>
    <w:rsid w:val="009B0EBE"/>
    <w:rsid w:val="009B3B87"/>
    <w:rsid w:val="009C1C16"/>
    <w:rsid w:val="009C2494"/>
    <w:rsid w:val="009C57E3"/>
    <w:rsid w:val="009D3E64"/>
    <w:rsid w:val="00A06B65"/>
    <w:rsid w:val="00A11696"/>
    <w:rsid w:val="00A17661"/>
    <w:rsid w:val="00A20752"/>
    <w:rsid w:val="00A240C6"/>
    <w:rsid w:val="00A24B2D"/>
    <w:rsid w:val="00A40966"/>
    <w:rsid w:val="00A43561"/>
    <w:rsid w:val="00A45BDC"/>
    <w:rsid w:val="00A5644C"/>
    <w:rsid w:val="00A67188"/>
    <w:rsid w:val="00A77F1C"/>
    <w:rsid w:val="00A921E0"/>
    <w:rsid w:val="00AA732B"/>
    <w:rsid w:val="00AB2543"/>
    <w:rsid w:val="00AB4E23"/>
    <w:rsid w:val="00AE02B7"/>
    <w:rsid w:val="00AE4AD2"/>
    <w:rsid w:val="00AE66D3"/>
    <w:rsid w:val="00AE7137"/>
    <w:rsid w:val="00AF1B9E"/>
    <w:rsid w:val="00AF4B2C"/>
    <w:rsid w:val="00B0738F"/>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24751"/>
    <w:rsid w:val="00C34684"/>
    <w:rsid w:val="00C53263"/>
    <w:rsid w:val="00C559A6"/>
    <w:rsid w:val="00C65741"/>
    <w:rsid w:val="00C72E0F"/>
    <w:rsid w:val="00C73F9D"/>
    <w:rsid w:val="00C751FF"/>
    <w:rsid w:val="00C75BC5"/>
    <w:rsid w:val="00C75F1D"/>
    <w:rsid w:val="00C805B2"/>
    <w:rsid w:val="00C80B20"/>
    <w:rsid w:val="00C82092"/>
    <w:rsid w:val="00C85818"/>
    <w:rsid w:val="00CA02DD"/>
    <w:rsid w:val="00CB197C"/>
    <w:rsid w:val="00CB33E4"/>
    <w:rsid w:val="00CC0D1B"/>
    <w:rsid w:val="00CC2384"/>
    <w:rsid w:val="00CC53F9"/>
    <w:rsid w:val="00CC7529"/>
    <w:rsid w:val="00CD454F"/>
    <w:rsid w:val="00CE4547"/>
    <w:rsid w:val="00D021BF"/>
    <w:rsid w:val="00D0381D"/>
    <w:rsid w:val="00D1511A"/>
    <w:rsid w:val="00D1770A"/>
    <w:rsid w:val="00D31B87"/>
    <w:rsid w:val="00D338E4"/>
    <w:rsid w:val="00D3441C"/>
    <w:rsid w:val="00D35538"/>
    <w:rsid w:val="00D51947"/>
    <w:rsid w:val="00D532F0"/>
    <w:rsid w:val="00D561B3"/>
    <w:rsid w:val="00D614A4"/>
    <w:rsid w:val="00D652E8"/>
    <w:rsid w:val="00D7292F"/>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03B65"/>
    <w:rsid w:val="00E1031D"/>
    <w:rsid w:val="00E139C5"/>
    <w:rsid w:val="00E162D2"/>
    <w:rsid w:val="00E23F1D"/>
    <w:rsid w:val="00E322C9"/>
    <w:rsid w:val="00E329F8"/>
    <w:rsid w:val="00E33587"/>
    <w:rsid w:val="00E34F5D"/>
    <w:rsid w:val="00E36361"/>
    <w:rsid w:val="00E4133C"/>
    <w:rsid w:val="00E42941"/>
    <w:rsid w:val="00E438E3"/>
    <w:rsid w:val="00E44381"/>
    <w:rsid w:val="00E55AE9"/>
    <w:rsid w:val="00E71100"/>
    <w:rsid w:val="00E73665"/>
    <w:rsid w:val="00E7516A"/>
    <w:rsid w:val="00E76D71"/>
    <w:rsid w:val="00E86B50"/>
    <w:rsid w:val="00E90A60"/>
    <w:rsid w:val="00E93699"/>
    <w:rsid w:val="00E94D73"/>
    <w:rsid w:val="00EA00DA"/>
    <w:rsid w:val="00EB1CC2"/>
    <w:rsid w:val="00EB3E4C"/>
    <w:rsid w:val="00ED47BC"/>
    <w:rsid w:val="00EE1A80"/>
    <w:rsid w:val="00EF116F"/>
    <w:rsid w:val="00EF3893"/>
    <w:rsid w:val="00F1520E"/>
    <w:rsid w:val="00F337AC"/>
    <w:rsid w:val="00F40D53"/>
    <w:rsid w:val="00F4525C"/>
    <w:rsid w:val="00F464D8"/>
    <w:rsid w:val="00F47B7F"/>
    <w:rsid w:val="00F61B8A"/>
    <w:rsid w:val="00F70E0B"/>
    <w:rsid w:val="00F7293F"/>
    <w:rsid w:val="00F81AA4"/>
    <w:rsid w:val="00F8253A"/>
    <w:rsid w:val="00F83DB5"/>
    <w:rsid w:val="00F93694"/>
    <w:rsid w:val="00F9544F"/>
    <w:rsid w:val="00F95799"/>
    <w:rsid w:val="00FA080C"/>
    <w:rsid w:val="00FB56CD"/>
    <w:rsid w:val="00FC2FF6"/>
    <w:rsid w:val="00FD1C20"/>
    <w:rsid w:val="00FD658C"/>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5DE345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5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condensedBullet">
    <w:name w:val="Table condensed Bullet"/>
    <w:basedOn w:val="Tablecondensed"/>
    <w:link w:val="TablecondensedBulletChar"/>
    <w:qFormat/>
    <w:rsid w:val="0028133D"/>
    <w:pPr>
      <w:numPr>
        <w:numId w:val="4"/>
      </w:numPr>
      <w:tabs>
        <w:tab w:val="left" w:pos="284"/>
      </w:tabs>
      <w:overflowPunct w:val="0"/>
      <w:autoSpaceDE w:val="0"/>
      <w:autoSpaceDN w:val="0"/>
      <w:adjustRightInd w:val="0"/>
      <w:ind w:left="284" w:hanging="284"/>
      <w:textAlignment w:val="baseline"/>
    </w:pPr>
    <w:rPr>
      <w:rFonts w:eastAsia="Times New Roman"/>
      <w:lang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condensedBullet"/>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condensedBullet"/>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condensedBulletChar">
    <w:name w:val="Table condensed Bullet Char"/>
    <w:basedOn w:val="DefaultParagraphFont"/>
    <w:link w:val="TablecondensedBullet"/>
    <w:rsid w:val="0028133D"/>
    <w:rPr>
      <w:rFonts w:ascii="Arial Narrow" w:eastAsia="Times New Roman" w:hAnsi="Arial Narrow" w:cs="Arial"/>
      <w:sz w:val="20"/>
      <w:lang w:val="en-GB" w:eastAsia="ja-JP"/>
    </w:rPr>
  </w:style>
  <w:style w:type="character" w:customStyle="1" w:styleId="TablebulletChar">
    <w:name w:val="Table bullet Char"/>
    <w:basedOn w:val="TablecondensedBullet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condensedBullet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10"/>
      </w:numPr>
      <w:contextualSpacing/>
    </w:pPr>
  </w:style>
  <w:style w:type="paragraph" w:styleId="ListBullet2">
    <w:name w:val="List Bullet 2"/>
    <w:basedOn w:val="Normal"/>
    <w:uiPriority w:val="99"/>
    <w:semiHidden/>
    <w:unhideWhenUsed/>
    <w:rsid w:val="000F5CEC"/>
    <w:pPr>
      <w:numPr>
        <w:numId w:val="11"/>
      </w:numPr>
      <w:contextualSpacing/>
    </w:pPr>
  </w:style>
  <w:style w:type="paragraph" w:styleId="ListBullet3">
    <w:name w:val="List Bullet 3"/>
    <w:basedOn w:val="Normal"/>
    <w:uiPriority w:val="99"/>
    <w:semiHidden/>
    <w:unhideWhenUsed/>
    <w:rsid w:val="000F5CEC"/>
    <w:pPr>
      <w:numPr>
        <w:numId w:val="12"/>
      </w:numPr>
      <w:contextualSpacing/>
    </w:pPr>
  </w:style>
  <w:style w:type="paragraph" w:styleId="ListBullet4">
    <w:name w:val="List Bullet 4"/>
    <w:basedOn w:val="Normal"/>
    <w:uiPriority w:val="99"/>
    <w:semiHidden/>
    <w:unhideWhenUsed/>
    <w:rsid w:val="000F5CEC"/>
    <w:pPr>
      <w:numPr>
        <w:numId w:val="13"/>
      </w:numPr>
      <w:contextualSpacing/>
    </w:pPr>
  </w:style>
  <w:style w:type="paragraph" w:styleId="ListBullet5">
    <w:name w:val="List Bullet 5"/>
    <w:basedOn w:val="Normal"/>
    <w:uiPriority w:val="99"/>
    <w:semiHidden/>
    <w:unhideWhenUsed/>
    <w:rsid w:val="000F5CEC"/>
    <w:pPr>
      <w:numPr>
        <w:numId w:val="14"/>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5"/>
      </w:numPr>
      <w:contextualSpacing/>
    </w:pPr>
  </w:style>
  <w:style w:type="paragraph" w:styleId="ListNumber2">
    <w:name w:val="List Number 2"/>
    <w:basedOn w:val="Normal"/>
    <w:uiPriority w:val="99"/>
    <w:semiHidden/>
    <w:unhideWhenUsed/>
    <w:rsid w:val="000F5CEC"/>
    <w:pPr>
      <w:numPr>
        <w:numId w:val="16"/>
      </w:numPr>
      <w:contextualSpacing/>
    </w:pPr>
  </w:style>
  <w:style w:type="paragraph" w:styleId="ListNumber3">
    <w:name w:val="List Number 3"/>
    <w:basedOn w:val="Normal"/>
    <w:uiPriority w:val="99"/>
    <w:semiHidden/>
    <w:unhideWhenUsed/>
    <w:rsid w:val="000F5CEC"/>
    <w:pPr>
      <w:numPr>
        <w:numId w:val="17"/>
      </w:numPr>
      <w:contextualSpacing/>
    </w:pPr>
  </w:style>
  <w:style w:type="paragraph" w:styleId="ListNumber4">
    <w:name w:val="List Number 4"/>
    <w:basedOn w:val="Normal"/>
    <w:uiPriority w:val="99"/>
    <w:semiHidden/>
    <w:unhideWhenUsed/>
    <w:rsid w:val="000F5CEC"/>
    <w:pPr>
      <w:numPr>
        <w:numId w:val="18"/>
      </w:numPr>
      <w:contextualSpacing/>
    </w:pPr>
  </w:style>
  <w:style w:type="paragraph" w:styleId="ListNumber5">
    <w:name w:val="List Number 5"/>
    <w:basedOn w:val="Normal"/>
    <w:uiPriority w:val="99"/>
    <w:semiHidden/>
    <w:unhideWhenUsed/>
    <w:rsid w:val="000F5CEC"/>
    <w:pPr>
      <w:numPr>
        <w:numId w:val="19"/>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unhideWhenUsed/>
    <w:rsid w:val="000F5CEC"/>
    <w:pPr>
      <w:spacing w:after="100"/>
      <w:ind w:left="660"/>
    </w:pPr>
  </w:style>
  <w:style w:type="paragraph" w:styleId="TOC5">
    <w:name w:val="toc 5"/>
    <w:basedOn w:val="Normal"/>
    <w:next w:val="Normal"/>
    <w:autoRedefine/>
    <w:uiPriority w:val="39"/>
    <w:unhideWhenUsed/>
    <w:rsid w:val="000F5CEC"/>
    <w:pPr>
      <w:spacing w:after="100"/>
      <w:ind w:left="880"/>
    </w:pPr>
  </w:style>
  <w:style w:type="paragraph" w:styleId="TOC6">
    <w:name w:val="toc 6"/>
    <w:basedOn w:val="Normal"/>
    <w:next w:val="Normal"/>
    <w:autoRedefine/>
    <w:uiPriority w:val="39"/>
    <w:unhideWhenUsed/>
    <w:rsid w:val="000F5CEC"/>
    <w:pPr>
      <w:spacing w:after="100"/>
      <w:ind w:left="1100"/>
    </w:pPr>
  </w:style>
  <w:style w:type="paragraph" w:styleId="TOC7">
    <w:name w:val="toc 7"/>
    <w:basedOn w:val="Normal"/>
    <w:next w:val="Normal"/>
    <w:autoRedefine/>
    <w:uiPriority w:val="39"/>
    <w:unhideWhenUsed/>
    <w:rsid w:val="000F5CEC"/>
    <w:pPr>
      <w:spacing w:after="100"/>
      <w:ind w:left="1320"/>
    </w:pPr>
  </w:style>
  <w:style w:type="paragraph" w:styleId="TOC8">
    <w:name w:val="toc 8"/>
    <w:basedOn w:val="Normal"/>
    <w:next w:val="Normal"/>
    <w:autoRedefine/>
    <w:uiPriority w:val="39"/>
    <w:unhideWhenUsed/>
    <w:rsid w:val="000F5CEC"/>
    <w:pPr>
      <w:spacing w:after="100"/>
      <w:ind w:left="1540"/>
    </w:pPr>
  </w:style>
  <w:style w:type="paragraph" w:styleId="TOC9">
    <w:name w:val="toc 9"/>
    <w:basedOn w:val="Normal"/>
    <w:next w:val="Normal"/>
    <w:autoRedefine/>
    <w:uiPriority w:val="39"/>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unhideWhenUsed/>
    <w:rsid w:val="002C2929"/>
    <w:rPr>
      <w:color w:val="605E5C"/>
      <w:shd w:val="clear" w:color="auto" w:fill="E1DFDD"/>
    </w:rPr>
  </w:style>
  <w:style w:type="character" w:styleId="FollowedHyperlink">
    <w:name w:val="FollowedHyperlink"/>
    <w:basedOn w:val="DefaultParagraphFont"/>
    <w:uiPriority w:val="99"/>
    <w:semiHidden/>
    <w:unhideWhenUsed/>
    <w:rsid w:val="00345674"/>
    <w:rPr>
      <w:color w:val="8DB3E2" w:themeColor="followedHyperlink"/>
      <w:u w:val="single"/>
    </w:rPr>
  </w:style>
  <w:style w:type="paragraph" w:customStyle="1" w:styleId="VCAADocumenttitle">
    <w:name w:val="VCAA Document title"/>
    <w:basedOn w:val="VCAAHeading1"/>
    <w:rsid w:val="00E03B65"/>
    <w:pPr>
      <w:spacing w:before="1000" w:after="0" w:line="680" w:lineRule="exact"/>
      <w:outlineLvl w:val="9"/>
    </w:pPr>
    <w:rPr>
      <w:b/>
      <w:noProof/>
      <w:color w:val="FFFFFF" w:themeColor="background1"/>
      <w:sz w:val="60"/>
      <w:szCs w:val="48"/>
      <w:lang w:val="en-AU" w:eastAsia="en-AU"/>
    </w:rPr>
  </w:style>
  <w:style w:type="paragraph" w:customStyle="1" w:styleId="VCAAHeading1">
    <w:name w:val="VCAA Heading 1"/>
    <w:next w:val="VCAAbody"/>
    <w:rsid w:val="00E03B65"/>
    <w:pPr>
      <w:keepNext/>
      <w:keepLines/>
      <w:suppressAutoHyphens/>
      <w:spacing w:before="480" w:after="120" w:line="560" w:lineRule="exact"/>
      <w:outlineLvl w:val="1"/>
    </w:pPr>
    <w:rPr>
      <w:rFonts w:ascii="Arial" w:eastAsiaTheme="minorEastAsia" w:hAnsi="Arial" w:cs="Arial"/>
      <w:color w:val="0F7EB4"/>
      <w:sz w:val="48"/>
      <w:szCs w:val="40"/>
    </w:rPr>
  </w:style>
  <w:style w:type="paragraph" w:customStyle="1" w:styleId="VCAAHeading2">
    <w:name w:val="VCAA Heading 2"/>
    <w:next w:val="VCAAbody"/>
    <w:qFormat/>
    <w:rsid w:val="00E03B65"/>
    <w:pPr>
      <w:spacing w:before="400" w:after="120" w:line="480" w:lineRule="exact"/>
      <w:contextualSpacing/>
      <w:outlineLvl w:val="2"/>
    </w:pPr>
    <w:rPr>
      <w:rFonts w:ascii="Arial" w:eastAsiaTheme="minorEastAsia" w:hAnsi="Arial" w:cs="Arial"/>
      <w:color w:val="0F7EB4"/>
      <w:sz w:val="40"/>
      <w:szCs w:val="28"/>
    </w:rPr>
  </w:style>
  <w:style w:type="paragraph" w:customStyle="1" w:styleId="VCAAHeading3">
    <w:name w:val="VCAA Heading 3"/>
    <w:next w:val="VCAAbody"/>
    <w:qFormat/>
    <w:rsid w:val="00E03B65"/>
    <w:pPr>
      <w:spacing w:before="320" w:after="120" w:line="400" w:lineRule="exact"/>
      <w:outlineLvl w:val="3"/>
    </w:pPr>
    <w:rPr>
      <w:rFonts w:ascii="Arial" w:eastAsiaTheme="minorEastAsia" w:hAnsi="Arial" w:cs="Arial"/>
      <w:color w:val="0F7EB4"/>
      <w:sz w:val="32"/>
      <w:szCs w:val="24"/>
    </w:rPr>
  </w:style>
  <w:style w:type="paragraph" w:customStyle="1" w:styleId="VCAAbody">
    <w:name w:val="VCAA body"/>
    <w:link w:val="VCAAbodyChar"/>
    <w:qFormat/>
    <w:rsid w:val="00E03B65"/>
    <w:pPr>
      <w:spacing w:before="120" w:after="120" w:line="280" w:lineRule="exact"/>
    </w:pPr>
    <w:rPr>
      <w:rFonts w:asciiTheme="majorHAnsi" w:eastAsiaTheme="minorEastAsia" w:hAnsiTheme="majorHAnsi" w:cs="Arial"/>
      <w:color w:val="000000" w:themeColor="text1"/>
      <w:sz w:val="20"/>
      <w:szCs w:val="20"/>
    </w:rPr>
  </w:style>
  <w:style w:type="paragraph" w:customStyle="1" w:styleId="VCAAtabletextnarrow">
    <w:name w:val="VCAA table text narrow"/>
    <w:link w:val="VCAAtabletextnarrowChar"/>
    <w:rsid w:val="00E03B65"/>
    <w:pPr>
      <w:spacing w:before="80" w:after="80" w:line="280" w:lineRule="exact"/>
    </w:pPr>
    <w:rPr>
      <w:rFonts w:ascii="Arial Narrow" w:eastAsiaTheme="minorEastAsia" w:hAnsi="Arial Narrow" w:cs="Arial"/>
      <w:sz w:val="20"/>
      <w:szCs w:val="20"/>
    </w:rPr>
  </w:style>
  <w:style w:type="paragraph" w:customStyle="1" w:styleId="Tableheadingcondensed">
    <w:name w:val="Table heading condensed"/>
    <w:basedOn w:val="VCAAtabletextnarrow"/>
    <w:rsid w:val="00E03B65"/>
    <w:rPr>
      <w:color w:val="FFFFFF" w:themeColor="background1"/>
    </w:rPr>
  </w:style>
  <w:style w:type="paragraph" w:customStyle="1" w:styleId="VCAAbullet">
    <w:name w:val="VCAA bullet"/>
    <w:basedOn w:val="VCAAbody"/>
    <w:link w:val="VCAAbulletChar"/>
    <w:qFormat/>
    <w:rsid w:val="00E03B65"/>
    <w:pPr>
      <w:tabs>
        <w:tab w:val="left" w:pos="425"/>
      </w:tabs>
      <w:spacing w:before="60" w:after="60"/>
      <w:ind w:left="425" w:hanging="425"/>
    </w:pPr>
    <w:rPr>
      <w:rFonts w:eastAsia="Times New Roman"/>
      <w:kern w:val="22"/>
      <w:lang w:val="en-GB" w:eastAsia="ja-JP"/>
    </w:rPr>
  </w:style>
  <w:style w:type="paragraph" w:customStyle="1" w:styleId="VCAAbulletlevel2">
    <w:name w:val="VCAA bullet level 2"/>
    <w:basedOn w:val="VCAAbullet"/>
    <w:rsid w:val="00E03B65"/>
    <w:pPr>
      <w:ind w:left="850"/>
    </w:pPr>
  </w:style>
  <w:style w:type="paragraph" w:customStyle="1" w:styleId="VCAAtablebulletnarrow">
    <w:name w:val="VCAA table bullet narrow"/>
    <w:basedOn w:val="Normal"/>
    <w:link w:val="VCAAtablebulletnarrowChar"/>
    <w:rsid w:val="00E03B65"/>
    <w:pPr>
      <w:tabs>
        <w:tab w:val="left" w:pos="170"/>
      </w:tabs>
      <w:overflowPunct w:val="0"/>
      <w:autoSpaceDE w:val="0"/>
      <w:autoSpaceDN w:val="0"/>
      <w:adjustRightInd w:val="0"/>
      <w:spacing w:before="80" w:after="80" w:line="280" w:lineRule="exact"/>
      <w:ind w:left="170" w:hanging="170"/>
      <w:contextualSpacing/>
      <w:textAlignment w:val="baseline"/>
    </w:pPr>
    <w:rPr>
      <w:rFonts w:ascii="Arial Narrow" w:eastAsia="Times New Roman" w:hAnsi="Arial Narrow" w:cs="Arial"/>
      <w:sz w:val="20"/>
      <w:szCs w:val="20"/>
      <w:lang w:val="en-GB" w:eastAsia="ja-JP"/>
    </w:rPr>
  </w:style>
  <w:style w:type="paragraph" w:customStyle="1" w:styleId="VCAAHeading4">
    <w:name w:val="VCAA Heading 4"/>
    <w:basedOn w:val="VCAAHeading3"/>
    <w:next w:val="VCAAbody"/>
    <w:rsid w:val="00E03B65"/>
    <w:pPr>
      <w:spacing w:before="280" w:line="360" w:lineRule="exact"/>
      <w:outlineLvl w:val="4"/>
    </w:pPr>
    <w:rPr>
      <w:sz w:val="28"/>
      <w:szCs w:val="22"/>
      <w:lang w:val="en" w:eastAsia="en-AU"/>
    </w:rPr>
  </w:style>
  <w:style w:type="paragraph" w:customStyle="1" w:styleId="VCAAcaptionsandfootnotes">
    <w:name w:val="VCAA captions and footnotes"/>
    <w:basedOn w:val="VCAAbody"/>
    <w:rsid w:val="00E03B65"/>
    <w:pPr>
      <w:spacing w:after="360"/>
    </w:pPr>
    <w:rPr>
      <w:sz w:val="18"/>
      <w:szCs w:val="18"/>
    </w:rPr>
  </w:style>
  <w:style w:type="paragraph" w:customStyle="1" w:styleId="VCAAHeading5">
    <w:name w:val="VCAA Heading 5"/>
    <w:basedOn w:val="VCAAHeading4"/>
    <w:next w:val="VCAAbody"/>
    <w:rsid w:val="00E03B65"/>
    <w:pPr>
      <w:spacing w:before="240" w:line="320" w:lineRule="exact"/>
      <w:outlineLvl w:val="5"/>
    </w:pPr>
    <w:rPr>
      <w:sz w:val="24"/>
      <w:szCs w:val="20"/>
    </w:rPr>
  </w:style>
  <w:style w:type="paragraph" w:customStyle="1" w:styleId="VCAAtablebulletlevel2narrow">
    <w:name w:val="VCAA table bullet level 2 narrow"/>
    <w:basedOn w:val="VCAAtablebulletnarrow"/>
    <w:link w:val="VCAAtablebulletlevel2narrowChar"/>
    <w:rsid w:val="00E03B65"/>
    <w:pPr>
      <w:ind w:left="340"/>
    </w:pPr>
    <w:rPr>
      <w:color w:val="000000" w:themeColor="text1"/>
    </w:rPr>
  </w:style>
  <w:style w:type="paragraph" w:customStyle="1" w:styleId="VCAAtableheading">
    <w:name w:val="VCAA table heading"/>
    <w:basedOn w:val="VCAAbody"/>
    <w:rsid w:val="00E03B65"/>
    <w:pPr>
      <w:spacing w:before="80" w:after="80"/>
    </w:pPr>
    <w:rPr>
      <w:color w:val="FFFFFF" w:themeColor="background1"/>
    </w:rPr>
  </w:style>
  <w:style w:type="paragraph" w:customStyle="1" w:styleId="VCAADocumentsubtitle">
    <w:name w:val="VCAA Document subtitle"/>
    <w:basedOn w:val="Normal"/>
    <w:rsid w:val="00E03B65"/>
    <w:pPr>
      <w:spacing w:before="280" w:after="0" w:line="560" w:lineRule="exact"/>
    </w:pPr>
    <w:rPr>
      <w:rFonts w:ascii="Arial" w:eastAsiaTheme="minorEastAsia" w:hAnsi="Arial" w:cs="Arial"/>
      <w:noProof/>
      <w:color w:val="FFFFFF" w:themeColor="background1"/>
      <w:sz w:val="48"/>
      <w:szCs w:val="48"/>
      <w:lang w:val="en-AU" w:eastAsia="en-AU"/>
    </w:rPr>
  </w:style>
  <w:style w:type="paragraph" w:customStyle="1" w:styleId="VCAAfigures">
    <w:name w:val="VCAA figures"/>
    <w:basedOn w:val="VCAAbody"/>
    <w:link w:val="VCAAfiguresChar"/>
    <w:rsid w:val="00E03B65"/>
    <w:pPr>
      <w:spacing w:line="240" w:lineRule="auto"/>
      <w:jc w:val="center"/>
    </w:pPr>
  </w:style>
  <w:style w:type="character" w:customStyle="1" w:styleId="VCAAbodyChar">
    <w:name w:val="VCAA body Char"/>
    <w:basedOn w:val="DefaultParagraphFont"/>
    <w:link w:val="VCAAbody"/>
    <w:rsid w:val="00E03B65"/>
    <w:rPr>
      <w:rFonts w:asciiTheme="majorHAnsi" w:eastAsiaTheme="minorEastAsia" w:hAnsiTheme="majorHAnsi" w:cs="Arial"/>
      <w:color w:val="000000" w:themeColor="text1"/>
      <w:sz w:val="20"/>
      <w:szCs w:val="20"/>
    </w:rPr>
  </w:style>
  <w:style w:type="character" w:customStyle="1" w:styleId="VCAAfiguresChar">
    <w:name w:val="VCAA figures Char"/>
    <w:basedOn w:val="VCAAbodyChar"/>
    <w:link w:val="VCAAfigures"/>
    <w:rsid w:val="00E03B65"/>
    <w:rPr>
      <w:rFonts w:asciiTheme="majorHAnsi" w:eastAsiaTheme="minorEastAsia" w:hAnsiTheme="majorHAnsi" w:cs="Arial"/>
      <w:color w:val="000000" w:themeColor="text1"/>
      <w:sz w:val="20"/>
      <w:szCs w:val="20"/>
    </w:rPr>
  </w:style>
  <w:style w:type="paragraph" w:customStyle="1" w:styleId="VCAAtabletext">
    <w:name w:val="VCAA table text"/>
    <w:basedOn w:val="VCAAtabletextnarrow"/>
    <w:link w:val="VCAAtabletextChar"/>
    <w:rsid w:val="00E03B65"/>
    <w:rPr>
      <w:rFonts w:ascii="Arial" w:hAnsi="Arial"/>
      <w:color w:val="000000" w:themeColor="text1"/>
      <w:lang w:val="en-AU"/>
    </w:rPr>
  </w:style>
  <w:style w:type="character" w:customStyle="1" w:styleId="VCAAtabletextnarrowChar">
    <w:name w:val="VCAA table text narrow Char"/>
    <w:basedOn w:val="DefaultParagraphFont"/>
    <w:link w:val="VCAAtabletextnarrow"/>
    <w:rsid w:val="00E03B65"/>
    <w:rPr>
      <w:rFonts w:ascii="Arial Narrow" w:eastAsiaTheme="minorEastAsia" w:hAnsi="Arial Narrow" w:cs="Arial"/>
      <w:sz w:val="20"/>
      <w:szCs w:val="20"/>
    </w:rPr>
  </w:style>
  <w:style w:type="character" w:customStyle="1" w:styleId="VCAAtabletextChar">
    <w:name w:val="VCAA table text Char"/>
    <w:basedOn w:val="VCAAtabletextnarrowChar"/>
    <w:link w:val="VCAAtabletext"/>
    <w:rsid w:val="00E03B65"/>
    <w:rPr>
      <w:rFonts w:ascii="Arial" w:eastAsiaTheme="minorEastAsia" w:hAnsi="Arial" w:cs="Arial"/>
      <w:color w:val="000000" w:themeColor="text1"/>
      <w:sz w:val="20"/>
      <w:szCs w:val="20"/>
      <w:lang w:val="en-AU"/>
    </w:rPr>
  </w:style>
  <w:style w:type="paragraph" w:customStyle="1" w:styleId="VCAAtablebullet">
    <w:name w:val="VCAA table bullet"/>
    <w:basedOn w:val="VCAAtablebulletnarrow"/>
    <w:link w:val="VCAAtablebulletChar"/>
    <w:rsid w:val="00E03B65"/>
    <w:rPr>
      <w:rFonts w:ascii="Arial" w:hAnsi="Arial"/>
      <w:color w:val="000000" w:themeColor="text1"/>
    </w:rPr>
  </w:style>
  <w:style w:type="paragraph" w:customStyle="1" w:styleId="VCAAtablebuletlevel2">
    <w:name w:val="VCAA table bulet level 2"/>
    <w:basedOn w:val="VCAAtablebulletlevel2narrow"/>
    <w:link w:val="VCAAtablebuletlevel2Char"/>
    <w:rsid w:val="00E03B65"/>
    <w:rPr>
      <w:rFonts w:ascii="Arial" w:hAnsi="Arial"/>
    </w:rPr>
  </w:style>
  <w:style w:type="character" w:customStyle="1" w:styleId="VCAAtablebulletnarrowChar">
    <w:name w:val="VCAA table bullet narrow Char"/>
    <w:basedOn w:val="DefaultParagraphFont"/>
    <w:link w:val="VCAAtablebulletnarrow"/>
    <w:rsid w:val="00E03B65"/>
    <w:rPr>
      <w:rFonts w:ascii="Arial Narrow" w:eastAsia="Times New Roman" w:hAnsi="Arial Narrow" w:cs="Arial"/>
      <w:sz w:val="20"/>
      <w:szCs w:val="20"/>
      <w:lang w:val="en-GB" w:eastAsia="ja-JP"/>
    </w:rPr>
  </w:style>
  <w:style w:type="character" w:customStyle="1" w:styleId="VCAAtablebulletChar">
    <w:name w:val="VCAA table bullet Char"/>
    <w:basedOn w:val="VCAAtablebulletnarrowChar"/>
    <w:link w:val="VCAAtablebullet"/>
    <w:rsid w:val="00E03B65"/>
    <w:rPr>
      <w:rFonts w:ascii="Arial" w:eastAsia="Times New Roman" w:hAnsi="Arial" w:cs="Arial"/>
      <w:color w:val="000000" w:themeColor="text1"/>
      <w:sz w:val="20"/>
      <w:szCs w:val="20"/>
      <w:lang w:val="en-GB" w:eastAsia="ja-JP"/>
    </w:rPr>
  </w:style>
  <w:style w:type="character" w:customStyle="1" w:styleId="VCAAtablebulletlevel2narrowChar">
    <w:name w:val="VCAA table bullet level 2 narrow Char"/>
    <w:basedOn w:val="VCAAtablebulletnarrowChar"/>
    <w:link w:val="VCAAtablebulletlevel2narrow"/>
    <w:rsid w:val="00E03B65"/>
    <w:rPr>
      <w:rFonts w:ascii="Arial Narrow" w:eastAsia="Times New Roman" w:hAnsi="Arial Narrow" w:cs="Arial"/>
      <w:color w:val="000000" w:themeColor="text1"/>
      <w:sz w:val="20"/>
      <w:szCs w:val="20"/>
      <w:lang w:val="en-GB" w:eastAsia="ja-JP"/>
    </w:rPr>
  </w:style>
  <w:style w:type="character" w:customStyle="1" w:styleId="VCAAtablebuletlevel2Char">
    <w:name w:val="VCAA table bulet level 2 Char"/>
    <w:basedOn w:val="VCAAtablebulletlevel2narrowChar"/>
    <w:link w:val="VCAAtablebuletlevel2"/>
    <w:rsid w:val="00E03B65"/>
    <w:rPr>
      <w:rFonts w:ascii="Arial" w:eastAsia="Times New Roman" w:hAnsi="Arial" w:cs="Arial"/>
      <w:color w:val="000000" w:themeColor="text1"/>
      <w:sz w:val="20"/>
      <w:szCs w:val="20"/>
      <w:lang w:val="en-GB" w:eastAsia="ja-JP"/>
    </w:rPr>
  </w:style>
  <w:style w:type="paragraph" w:customStyle="1" w:styleId="VCAAHeader">
    <w:name w:val="VCAA Header"/>
    <w:basedOn w:val="VCAAbody"/>
    <w:link w:val="VCAAHeaderChar"/>
    <w:rsid w:val="00E03B65"/>
    <w:rPr>
      <w:color w:val="999999"/>
      <w:sz w:val="18"/>
    </w:rPr>
  </w:style>
  <w:style w:type="character" w:customStyle="1" w:styleId="VCAAHeaderChar">
    <w:name w:val="VCAA Header Char"/>
    <w:basedOn w:val="VCAAbodyChar"/>
    <w:link w:val="VCAAHeader"/>
    <w:rsid w:val="00E03B65"/>
    <w:rPr>
      <w:rFonts w:asciiTheme="majorHAnsi" w:eastAsiaTheme="minorEastAsia" w:hAnsiTheme="majorHAnsi" w:cs="Arial"/>
      <w:color w:val="999999"/>
      <w:sz w:val="18"/>
      <w:szCs w:val="20"/>
    </w:rPr>
  </w:style>
  <w:style w:type="character" w:styleId="Strong">
    <w:name w:val="Strong"/>
    <w:basedOn w:val="DefaultParagraphFont"/>
    <w:uiPriority w:val="22"/>
    <w:qFormat/>
    <w:rsid w:val="00E03B65"/>
    <w:rPr>
      <w:b/>
      <w:bCs/>
    </w:rPr>
  </w:style>
  <w:style w:type="character" w:styleId="Emphasis">
    <w:name w:val="Emphasis"/>
    <w:basedOn w:val="DefaultParagraphFont"/>
    <w:uiPriority w:val="20"/>
    <w:qFormat/>
    <w:rsid w:val="00E03B65"/>
    <w:rPr>
      <w:i/>
      <w:iCs/>
    </w:rPr>
  </w:style>
  <w:style w:type="character" w:styleId="SubtleEmphasis">
    <w:name w:val="Subtle Emphasis"/>
    <w:basedOn w:val="DefaultParagraphFont"/>
    <w:uiPriority w:val="19"/>
    <w:qFormat/>
    <w:rsid w:val="00E03B65"/>
    <w:rPr>
      <w:i/>
      <w:iCs/>
      <w:color w:val="404040" w:themeColor="text1" w:themeTint="BF"/>
    </w:rPr>
  </w:style>
  <w:style w:type="character" w:styleId="IntenseEmphasis">
    <w:name w:val="Intense Emphasis"/>
    <w:basedOn w:val="DefaultParagraphFont"/>
    <w:uiPriority w:val="21"/>
    <w:qFormat/>
    <w:rsid w:val="00E03B65"/>
    <w:rPr>
      <w:b/>
      <w:bCs/>
      <w:i/>
      <w:iCs/>
    </w:rPr>
  </w:style>
  <w:style w:type="character" w:styleId="SubtleReference">
    <w:name w:val="Subtle Reference"/>
    <w:basedOn w:val="DefaultParagraphFont"/>
    <w:uiPriority w:val="31"/>
    <w:qFormat/>
    <w:rsid w:val="00E03B65"/>
    <w:rPr>
      <w:smallCaps/>
      <w:color w:val="404040" w:themeColor="text1" w:themeTint="BF"/>
      <w:u w:val="single" w:color="7F7F7F" w:themeColor="text1" w:themeTint="80"/>
    </w:rPr>
  </w:style>
  <w:style w:type="character" w:styleId="IntenseReference">
    <w:name w:val="Intense Reference"/>
    <w:basedOn w:val="DefaultParagraphFont"/>
    <w:uiPriority w:val="32"/>
    <w:qFormat/>
    <w:rsid w:val="00E03B65"/>
    <w:rPr>
      <w:b/>
      <w:bCs/>
      <w:smallCaps/>
      <w:spacing w:val="5"/>
      <w:u w:val="single"/>
    </w:rPr>
  </w:style>
  <w:style w:type="character" w:styleId="BookTitle">
    <w:name w:val="Book Title"/>
    <w:basedOn w:val="DefaultParagraphFont"/>
    <w:uiPriority w:val="33"/>
    <w:qFormat/>
    <w:rsid w:val="00E03B65"/>
    <w:rPr>
      <w:b/>
      <w:bCs/>
      <w:smallCaps/>
    </w:rPr>
  </w:style>
  <w:style w:type="character" w:customStyle="1" w:styleId="Style1">
    <w:name w:val="Style1"/>
    <w:basedOn w:val="DefaultParagraphFont"/>
    <w:uiPriority w:val="1"/>
    <w:rsid w:val="00E03B65"/>
    <w:rPr>
      <w:rFonts w:ascii="Arial" w:hAnsi="Arial"/>
      <w:b/>
      <w:sz w:val="22"/>
    </w:rPr>
  </w:style>
  <w:style w:type="character" w:customStyle="1" w:styleId="Style2">
    <w:name w:val="Style2"/>
    <w:basedOn w:val="DefaultParagraphFont"/>
    <w:uiPriority w:val="1"/>
    <w:rsid w:val="00E03B65"/>
    <w:rPr>
      <w:rFonts w:ascii="Arial" w:hAnsi="Arial"/>
      <w:sz w:val="20"/>
    </w:rPr>
  </w:style>
  <w:style w:type="character" w:customStyle="1" w:styleId="Style3">
    <w:name w:val="Style3"/>
    <w:basedOn w:val="DefaultParagraphFont"/>
    <w:uiPriority w:val="1"/>
    <w:rsid w:val="00E03B65"/>
    <w:rPr>
      <w:b/>
      <w:bdr w:val="none" w:sz="0" w:space="0" w:color="auto"/>
      <w:shd w:val="clear" w:color="auto" w:fill="D9D9D9" w:themeFill="background1" w:themeFillShade="D9"/>
    </w:rPr>
  </w:style>
  <w:style w:type="character" w:customStyle="1" w:styleId="Style4">
    <w:name w:val="Style4"/>
    <w:basedOn w:val="DefaultParagraphFont"/>
    <w:uiPriority w:val="1"/>
    <w:rsid w:val="00E03B65"/>
    <w:rPr>
      <w:rFonts w:ascii="Arial" w:hAnsi="Arial"/>
      <w:sz w:val="24"/>
      <w:bdr w:val="none" w:sz="0" w:space="0" w:color="auto"/>
      <w:shd w:val="clear" w:color="auto" w:fill="EEECE1" w:themeFill="background2"/>
    </w:rPr>
  </w:style>
  <w:style w:type="character" w:customStyle="1" w:styleId="Style5">
    <w:name w:val="Style5"/>
    <w:basedOn w:val="DefaultParagraphFont"/>
    <w:uiPriority w:val="1"/>
    <w:rsid w:val="00E03B65"/>
  </w:style>
  <w:style w:type="character" w:customStyle="1" w:styleId="Style6">
    <w:name w:val="Style6"/>
    <w:basedOn w:val="DefaultParagraphFont"/>
    <w:uiPriority w:val="1"/>
    <w:rsid w:val="00E03B65"/>
    <w:rPr>
      <w:rFonts w:ascii="Arial" w:hAnsi="Arial"/>
      <w:sz w:val="24"/>
    </w:rPr>
  </w:style>
  <w:style w:type="character" w:customStyle="1" w:styleId="Style7">
    <w:name w:val="Style7"/>
    <w:basedOn w:val="DefaultParagraphFont"/>
    <w:uiPriority w:val="1"/>
    <w:rsid w:val="00E03B65"/>
    <w:rPr>
      <w:rFonts w:ascii="Arial" w:hAnsi="Arial"/>
      <w:b w:val="0"/>
      <w:sz w:val="24"/>
      <w:u w:val="none"/>
      <w:bdr w:val="none" w:sz="0" w:space="0" w:color="auto"/>
      <w:shd w:val="clear" w:color="auto" w:fill="F2F2F2" w:themeFill="background1" w:themeFillShade="F2"/>
    </w:rPr>
  </w:style>
  <w:style w:type="character" w:customStyle="1" w:styleId="contentcontrolboundarysink">
    <w:name w:val="contentcontrolboundarysink"/>
    <w:basedOn w:val="DefaultParagraphFont"/>
    <w:rsid w:val="00E03B65"/>
  </w:style>
  <w:style w:type="character" w:customStyle="1" w:styleId="normaltextrun">
    <w:name w:val="normaltextrun"/>
    <w:basedOn w:val="DefaultParagraphFont"/>
    <w:rsid w:val="00E03B65"/>
  </w:style>
  <w:style w:type="character" w:customStyle="1" w:styleId="eop">
    <w:name w:val="eop"/>
    <w:basedOn w:val="DefaultParagraphFont"/>
    <w:rsid w:val="00E03B65"/>
  </w:style>
  <w:style w:type="paragraph" w:customStyle="1" w:styleId="paragraph">
    <w:name w:val="paragraph"/>
    <w:basedOn w:val="Normal"/>
    <w:rsid w:val="00E03B65"/>
    <w:pPr>
      <w:spacing w:before="100" w:beforeAutospacing="1" w:after="100" w:afterAutospacing="1" w:line="240" w:lineRule="auto"/>
    </w:pPr>
    <w:rPr>
      <w:rFonts w:ascii="Times New Roman" w:eastAsia="Times New Roman" w:hAnsi="Times New Roman" w:cs="Times New Roman"/>
      <w:sz w:val="24"/>
      <w:szCs w:val="24"/>
    </w:rPr>
  </w:style>
  <w:style w:type="character" w:styleId="Mention">
    <w:name w:val="Mention"/>
    <w:basedOn w:val="DefaultParagraphFont"/>
    <w:uiPriority w:val="99"/>
    <w:unhideWhenUsed/>
    <w:rsid w:val="00E03B65"/>
    <w:rPr>
      <w:color w:val="2B579A"/>
      <w:shd w:val="clear" w:color="auto" w:fill="E6E6E6"/>
    </w:rPr>
  </w:style>
  <w:style w:type="paragraph" w:customStyle="1" w:styleId="Tablecondensed">
    <w:name w:val="Table condensed"/>
    <w:qFormat/>
    <w:rsid w:val="004610FE"/>
    <w:pPr>
      <w:spacing w:before="80" w:after="80" w:line="240" w:lineRule="exact"/>
    </w:pPr>
    <w:rPr>
      <w:rFonts w:ascii="Arial Narrow" w:eastAsia="Arial" w:hAnsi="Arial Narrow" w:cs="Arial"/>
      <w:sz w:val="20"/>
      <w:lang w:val="en-GB"/>
    </w:rPr>
  </w:style>
  <w:style w:type="character" w:customStyle="1" w:styleId="VCAAbulletChar">
    <w:name w:val="VCAA bullet Char"/>
    <w:basedOn w:val="VCAAbodyChar"/>
    <w:link w:val="VCAAbullet"/>
    <w:locked/>
    <w:rsid w:val="00E03B65"/>
    <w:rPr>
      <w:rFonts w:asciiTheme="majorHAnsi" w:eastAsia="Times New Roman" w:hAnsiTheme="majorHAnsi" w:cs="Arial"/>
      <w:color w:val="000000" w:themeColor="text1"/>
      <w:kern w:val="22"/>
      <w:sz w:val="20"/>
      <w:szCs w:val="20"/>
      <w:lang w:val="en-GB" w:eastAsia="ja-JP"/>
    </w:rPr>
  </w:style>
  <w:style w:type="paragraph" w:customStyle="1" w:styleId="VCAAtablecondensedbullet2">
    <w:name w:val="VCAA table condensed bullet 2"/>
    <w:basedOn w:val="Normal"/>
    <w:qFormat/>
    <w:rsid w:val="00E03B65"/>
    <w:pPr>
      <w:numPr>
        <w:numId w:val="33"/>
      </w:numPr>
      <w:tabs>
        <w:tab w:val="left" w:pos="425"/>
      </w:tabs>
      <w:overflowPunct w:val="0"/>
      <w:autoSpaceDE w:val="0"/>
      <w:autoSpaceDN w:val="0"/>
      <w:adjustRightInd w:val="0"/>
      <w:spacing w:before="80" w:after="80" w:line="280" w:lineRule="exact"/>
      <w:ind w:left="850" w:hanging="425"/>
      <w:textAlignment w:val="baseline"/>
    </w:pPr>
    <w:rPr>
      <w:rFonts w:ascii="Arial Narrow" w:eastAsia="Times New Roman" w:hAnsi="Arial Narrow" w:cs="Arial"/>
      <w:color w:val="000000" w:themeColor="text1"/>
      <w:sz w:val="20"/>
      <w:lang w:val="en-GB" w:eastAsia="ja-JP"/>
    </w:rPr>
  </w:style>
  <w:style w:type="paragraph" w:customStyle="1" w:styleId="VCAAtablecondensedbullet">
    <w:name w:val="VCAA table condensed bullet"/>
    <w:basedOn w:val="Normal"/>
    <w:qFormat/>
    <w:rsid w:val="00E03B65"/>
    <w:pPr>
      <w:tabs>
        <w:tab w:val="left" w:pos="425"/>
      </w:tabs>
      <w:overflowPunct w:val="0"/>
      <w:autoSpaceDE w:val="0"/>
      <w:autoSpaceDN w:val="0"/>
      <w:adjustRightInd w:val="0"/>
      <w:spacing w:before="80" w:after="80" w:line="280" w:lineRule="exact"/>
      <w:ind w:left="720" w:hanging="360"/>
      <w:textAlignment w:val="baseline"/>
    </w:pPr>
    <w:rPr>
      <w:rFonts w:ascii="Arial Narrow" w:eastAsia="Times New Roman" w:hAnsi="Arial Narrow" w:cs="Arial"/>
      <w:sz w:val="20"/>
      <w:lang w:val="en-GB" w:eastAsia="ja-JP"/>
    </w:rPr>
  </w:style>
  <w:style w:type="table" w:customStyle="1" w:styleId="TableGrid1">
    <w:name w:val="Table Grid1"/>
    <w:basedOn w:val="TableNormal"/>
    <w:next w:val="TableGrid"/>
    <w:uiPriority w:val="59"/>
    <w:rsid w:val="00E03B65"/>
    <w:pPr>
      <w:spacing w:after="0" w:line="240" w:lineRule="auto"/>
    </w:pPr>
    <w:rPr>
      <w:rFonts w:eastAsia="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E03B65"/>
    <w:pPr>
      <w:spacing w:after="0" w:line="240" w:lineRule="auto"/>
    </w:pPr>
    <w:rPr>
      <w:rFonts w:eastAsia="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uiPriority w:val="99"/>
    <w:unhideWhenUsed/>
    <w:rsid w:val="00F8253A"/>
    <w:rPr>
      <w:rFonts w:asciiTheme="minorHAnsi" w:hAnsiTheme="minorHAnsi"/>
      <w:sz w:val="22"/>
    </w:rPr>
  </w:style>
  <w:style w:type="paragraph" w:customStyle="1" w:styleId="BodyList">
    <w:name w:val="Body List"/>
    <w:basedOn w:val="BodyText"/>
    <w:qFormat/>
    <w:rsid w:val="00F8253A"/>
    <w:pPr>
      <w:numPr>
        <w:numId w:val="20"/>
      </w:numPr>
      <w:ind w:left="426" w:hanging="426"/>
    </w:pPr>
  </w:style>
  <w:style w:type="paragraph" w:customStyle="1" w:styleId="TablecondensedBold">
    <w:name w:val="Table condensed Bold"/>
    <w:basedOn w:val="Tablecondensed"/>
    <w:qFormat/>
    <w:rsid w:val="00974865"/>
    <w:rPr>
      <w:b/>
      <w:bCs/>
      <w:color w:val="000000" w:themeColor="text1"/>
    </w:rPr>
  </w:style>
  <w:style w:type="paragraph" w:customStyle="1" w:styleId="TablecondensedBulletBold">
    <w:name w:val="Table condensed Bullet Bold"/>
    <w:basedOn w:val="TablecondensedBullet"/>
    <w:qFormat/>
    <w:rsid w:val="0028133D"/>
    <w:rPr>
      <w:b/>
      <w:bCs/>
      <w:color w:val="000000"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2.xml"/><Relationship Id="rId26" Type="http://schemas.openxmlformats.org/officeDocument/2006/relationships/image" Target="media/image6.png"/><Relationship Id="rId39" Type="http://schemas.openxmlformats.org/officeDocument/2006/relationships/glossaryDocument" Target="glossary/document.xml"/><Relationship Id="rId21" Type="http://schemas.openxmlformats.org/officeDocument/2006/relationships/footer" Target="footer3.xml"/><Relationship Id="rId34"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mailto:vcaa.publications@education.vic.gov.au" TargetMode="External"/><Relationship Id="rId25" Type="http://schemas.openxmlformats.org/officeDocument/2006/relationships/image" Target="media/image5.png"/><Relationship Id="rId33" Type="http://schemas.openxmlformats.org/officeDocument/2006/relationships/hyperlink" Target="https://docs.google.com/document/d/1VW8QBUFF0EiCYXegUnQyBTaPzp4f8kkd1g_s5be2dHs/edit?usp=sharing"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mailto:vcaa.copyright@education.vic.gov.au" TargetMode="External"/><Relationship Id="rId20" Type="http://schemas.openxmlformats.org/officeDocument/2006/relationships/header" Target="header3.xm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image" Target="media/image4.png"/><Relationship Id="rId32" Type="http://schemas.openxmlformats.org/officeDocument/2006/relationships/footer" Target="footer5.xml"/><Relationship Id="rId37" Type="http://schemas.openxmlformats.org/officeDocument/2006/relationships/footer" Target="footer7.xml"/><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yperlink" Target="https://www.vcaa.vic.edu.au/" TargetMode="External"/><Relationship Id="rId23" Type="http://schemas.openxmlformats.org/officeDocument/2006/relationships/image" Target="media/image3.png"/><Relationship Id="rId28" Type="http://schemas.openxmlformats.org/officeDocument/2006/relationships/image" Target="media/image8.png"/><Relationship Id="rId36" Type="http://schemas.openxmlformats.org/officeDocument/2006/relationships/header" Target="header7.xml"/><Relationship Id="rId10" Type="http://schemas.openxmlformats.org/officeDocument/2006/relationships/endnotes" Target="endnotes.xml"/><Relationship Id="rId19" Type="http://schemas.openxmlformats.org/officeDocument/2006/relationships/footer" Target="footer2.xml"/><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vcaa.vic.edu.au/footer/copyright" TargetMode="External"/><Relationship Id="rId22" Type="http://schemas.openxmlformats.org/officeDocument/2006/relationships/image" Target="media/image2.png"/><Relationship Id="rId27" Type="http://schemas.openxmlformats.org/officeDocument/2006/relationships/image" Target="media/image7.png"/><Relationship Id="rId30" Type="http://schemas.openxmlformats.org/officeDocument/2006/relationships/footer" Target="footer4.xml"/><Relationship Id="rId35" Type="http://schemas.openxmlformats.org/officeDocument/2006/relationships/footer" Target="footer6.xml"/><Relationship Id="rId8" Type="http://schemas.openxmlformats.org/officeDocument/2006/relationships/webSettings" Target="webSettings.xml"/><Relationship Id="rId3" Type="http://schemas.openxmlformats.org/officeDocument/2006/relationships/customXml" Target="../customXml/item3.xml"/></Relationships>
</file>

<file path=word/_rels/footer3.xml.rels><?xml version="1.0" encoding="UTF-8" standalone="yes"?>
<Relationships xmlns="http://schemas.openxmlformats.org/package/2006/relationships"><Relationship Id="rId1" Type="http://schemas.openxmlformats.org/officeDocument/2006/relationships/hyperlink" Target="https://www.vcaa.vic.edu.au/footer/copyright" TargetMode="External"/></Relationships>
</file>

<file path=word/_rels/footer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hyperlink" Target="https://www.vcaa.vic.edu.au/footer/copyright" TargetMode="External"/></Relationships>
</file>

<file path=word/_rels/footer5.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hyperlink" Target="https://www.vcaa.vic.edu.au/footer/copyright" TargetMode="External"/></Relationships>
</file>

<file path=word/_rels/footer7.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A2968473B22C347A3121C0FFB2C481D"/>
        <w:category>
          <w:name w:val="General"/>
          <w:gallery w:val="placeholder"/>
        </w:category>
        <w:types>
          <w:type w:val="bbPlcHdr"/>
        </w:types>
        <w:behaviors>
          <w:behavior w:val="content"/>
        </w:behaviors>
        <w:guid w:val="{F9164089-F1F1-5248-80C5-2E1F1AF6C94E}"/>
      </w:docPartPr>
      <w:docPartBody>
        <w:p w:rsidR="00D97E26" w:rsidRDefault="00D97E26">
          <w:pPr>
            <w:pStyle w:val="7A2968473B22C347A3121C0FFB2C481D"/>
          </w:pPr>
          <w:r w:rsidRPr="007A01CF">
            <w:rPr>
              <w:rStyle w:val="PlaceholderText"/>
            </w:rPr>
            <w:t>Click or tap here to enter text.</w:t>
          </w:r>
        </w:p>
      </w:docPartBody>
    </w:docPart>
    <w:docPart>
      <w:docPartPr>
        <w:name w:val="752B376C1743664AB0C7484571B06A4B"/>
        <w:category>
          <w:name w:val="General"/>
          <w:gallery w:val="placeholder"/>
        </w:category>
        <w:types>
          <w:type w:val="bbPlcHdr"/>
        </w:types>
        <w:behaviors>
          <w:behavior w:val="content"/>
        </w:behaviors>
        <w:guid w:val="{FCA3549E-5E71-944C-9451-D5D539A8AF01}"/>
      </w:docPartPr>
      <w:docPartBody>
        <w:p w:rsidR="00D97E26" w:rsidRDefault="00D97E26">
          <w:pPr>
            <w:pStyle w:val="752B376C1743664AB0C7484571B06A4B"/>
          </w:pPr>
          <w:r w:rsidRPr="007A01CF">
            <w:rPr>
              <w:rStyle w:val="PlaceholderText"/>
            </w:rPr>
            <w:t>[Title]</w:t>
          </w:r>
        </w:p>
      </w:docPartBody>
    </w:docPart>
    <w:docPart>
      <w:docPartPr>
        <w:name w:val="C6AABB9539E8EF449F995176F4719830"/>
        <w:category>
          <w:name w:val="General"/>
          <w:gallery w:val="placeholder"/>
        </w:category>
        <w:types>
          <w:type w:val="bbPlcHdr"/>
        </w:types>
        <w:behaviors>
          <w:behavior w:val="content"/>
        </w:behaviors>
        <w:guid w:val="{AB5E237B-A6AE-9043-B85E-EC7872867A03}"/>
      </w:docPartPr>
      <w:docPartBody>
        <w:p w:rsidR="00D97E26" w:rsidRDefault="00D97E26" w:rsidP="00D97E26">
          <w:pPr>
            <w:pStyle w:val="C6AABB9539E8EF449F995176F4719830"/>
          </w:pPr>
          <w:r w:rsidRPr="007A01CF">
            <w:rPr>
              <w:rStyle w:val="PlaceholderText"/>
            </w:rPr>
            <w:t>Click or tap here to enter text.</w:t>
          </w:r>
        </w:p>
      </w:docPartBody>
    </w:docPart>
    <w:docPart>
      <w:docPartPr>
        <w:name w:val="F92B3218762AB84DA1EE52BD2C6568F9"/>
        <w:category>
          <w:name w:val="General"/>
          <w:gallery w:val="placeholder"/>
        </w:category>
        <w:types>
          <w:type w:val="bbPlcHdr"/>
        </w:types>
        <w:behaviors>
          <w:behavior w:val="content"/>
        </w:behaviors>
        <w:guid w:val="{C3817D8B-99BD-1640-86BA-BE5D9EAAEB72}"/>
      </w:docPartPr>
      <w:docPartBody>
        <w:p w:rsidR="006470EB" w:rsidRDefault="006470EB" w:rsidP="006470EB">
          <w:pPr>
            <w:pStyle w:val="F92B3218762AB84DA1EE52BD2C6568F9"/>
          </w:pPr>
          <w:r w:rsidRPr="007A01CF">
            <w:rPr>
              <w:rStyle w:val="PlaceholderText"/>
            </w:rPr>
            <w:t>Click or tap here to enter text.</w:t>
          </w:r>
        </w:p>
      </w:docPartBody>
    </w:docPart>
    <w:docPart>
      <w:docPartPr>
        <w:name w:val="CDC800E3EC1C5F4185E73505D5958321"/>
        <w:category>
          <w:name w:val="General"/>
          <w:gallery w:val="placeholder"/>
        </w:category>
        <w:types>
          <w:type w:val="bbPlcHdr"/>
        </w:types>
        <w:behaviors>
          <w:behavior w:val="content"/>
        </w:behaviors>
        <w:guid w:val="{E6ED999A-DF74-6840-886E-A8D2DD7AC3C5}"/>
      </w:docPartPr>
      <w:docPartBody>
        <w:p w:rsidR="006470EB" w:rsidRDefault="006470EB" w:rsidP="006470EB">
          <w:pPr>
            <w:pStyle w:val="CDC800E3EC1C5F4185E73505D5958321"/>
          </w:pPr>
          <w:r w:rsidRPr="007A01C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7E26"/>
    <w:rsid w:val="0034760D"/>
    <w:rsid w:val="00504F14"/>
    <w:rsid w:val="006470EB"/>
    <w:rsid w:val="00751E8A"/>
    <w:rsid w:val="008A7B1D"/>
    <w:rsid w:val="00925A42"/>
    <w:rsid w:val="00A337D6"/>
    <w:rsid w:val="00A43561"/>
    <w:rsid w:val="00AA732B"/>
    <w:rsid w:val="00C24751"/>
    <w:rsid w:val="00D97E26"/>
    <w:rsid w:val="00E7110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AU"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470EB"/>
    <w:rPr>
      <w:color w:val="808080"/>
    </w:rPr>
  </w:style>
  <w:style w:type="paragraph" w:customStyle="1" w:styleId="7A2968473B22C347A3121C0FFB2C481D">
    <w:name w:val="7A2968473B22C347A3121C0FFB2C481D"/>
  </w:style>
  <w:style w:type="paragraph" w:customStyle="1" w:styleId="752B376C1743664AB0C7484571B06A4B">
    <w:name w:val="752B376C1743664AB0C7484571B06A4B"/>
  </w:style>
  <w:style w:type="paragraph" w:customStyle="1" w:styleId="C6AABB9539E8EF449F995176F4719830">
    <w:name w:val="C6AABB9539E8EF449F995176F4719830"/>
    <w:rsid w:val="00D97E26"/>
  </w:style>
  <w:style w:type="paragraph" w:customStyle="1" w:styleId="F92B3218762AB84DA1EE52BD2C6568F9">
    <w:name w:val="F92B3218762AB84DA1EE52BD2C6568F9"/>
    <w:rsid w:val="006470EB"/>
  </w:style>
  <w:style w:type="paragraph" w:customStyle="1" w:styleId="CDC800E3EC1C5F4185E73505D5958321">
    <w:name w:val="CDC800E3EC1C5F4185E73505D5958321"/>
    <w:rsid w:val="006470E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C73F5B81FFAD4844891B7F7CB4D77126" ma:contentTypeVersion="12" ma:contentTypeDescription="Create a new document." ma:contentTypeScope="" ma:versionID="0f23f13a57364ae92e6fc89316ab3d32">
  <xsd:schema xmlns:xsd="http://www.w3.org/2001/XMLSchema" xmlns:xs="http://www.w3.org/2001/XMLSchema" xmlns:p="http://schemas.microsoft.com/office/2006/metadata/properties" xmlns:ns2="91390586-87fb-46cf-92ab-e8c7138719eb" xmlns:ns3="f77e68f7-c052-4667-a1a6-124cfe860c79" targetNamespace="http://schemas.microsoft.com/office/2006/metadata/properties" ma:root="true" ma:fieldsID="0444db165a6f3f180a671d20606b306d" ns2:_="" ns3:_="">
    <xsd:import namespace="91390586-87fb-46cf-92ab-e8c7138719eb"/>
    <xsd:import namespace="f77e68f7-c052-4667-a1a6-124cfe860c7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Section"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390586-87fb-46cf-92ab-e8c7138719e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Section" ma:index="12" nillable="true" ma:displayName="Section" ma:format="Dropdown" ma:internalName="Section">
      <xsd:simpleType>
        <xsd:restriction base="dms:Text">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b607bbe-9751-46d3-ac86-39dfe3141325"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77e68f7-c052-4667-a1a6-124cfe860c79"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bd5a32ee-5d2f-453a-87ea-289627b31747}" ma:internalName="TaxCatchAll" ma:showField="CatchAllData" ma:web="f77e68f7-c052-4667-a1a6-124cfe860c7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f77e68f7-c052-4667-a1a6-124cfe860c79" xsi:nil="true"/>
    <Section xmlns="91390586-87fb-46cf-92ab-e8c7138719eb">Templates</Section>
    <lcf76f155ced4ddcb4097134ff3c332f xmlns="91390586-87fb-46cf-92ab-e8c7138719e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2.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3.xml><?xml version="1.0" encoding="utf-8"?>
<ds:datastoreItem xmlns:ds="http://schemas.openxmlformats.org/officeDocument/2006/customXml" ds:itemID="{B64FB4BA-51FC-4876-A4F6-C22322F568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390586-87fb-46cf-92ab-e8c7138719eb"/>
    <ds:schemaRef ds:uri="f77e68f7-c052-4667-a1a6-124cfe860c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E30330C-F8D0-4B95-8BB4-BF4D057658BF}">
  <ds:schemaRefs>
    <ds:schemaRef ds:uri="http://schemas.microsoft.com/office/2006/metadata/properties"/>
    <ds:schemaRef ds:uri="http://schemas.microsoft.com/office/infopath/2007/PartnerControls"/>
    <ds:schemaRef ds:uri="f77e68f7-c052-4667-a1a6-124cfe860c79"/>
    <ds:schemaRef ds:uri="91390586-87fb-46cf-92ab-e8c7138719eb"/>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17</Pages>
  <Words>4239</Words>
  <Characters>24165</Characters>
  <Application>Microsoft Office Word</Application>
  <DocSecurity>0</DocSecurity>
  <Lines>201</Lines>
  <Paragraphs>56</Paragraphs>
  <ScaleCrop>false</ScaleCrop>
  <HeadingPairs>
    <vt:vector size="2" baseType="variant">
      <vt:variant>
        <vt:lpstr>Title</vt:lpstr>
      </vt:variant>
      <vt:variant>
        <vt:i4>1</vt:i4>
      </vt:variant>
    </vt:vector>
  </HeadingPairs>
  <TitlesOfParts>
    <vt:vector size="1" baseType="lpstr">
      <vt:lpstr>Unit 2: Uniting communities</vt:lpstr>
    </vt:vector>
  </TitlesOfParts>
  <LinksUpToDate>false</LinksUpToDate>
  <CharactersWithSpaces>28348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2: Uniting communities</dc:title>
  <dc:creator/>
  <cp:lastModifiedBy/>
  <cp:revision>1</cp:revision>
  <dcterms:created xsi:type="dcterms:W3CDTF">2025-11-18T05:46:00Z</dcterms:created>
  <dcterms:modified xsi:type="dcterms:W3CDTF">2025-11-18T05:49:00Z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0x010100C73F5B81FFAD4844891B7F7CB4D77126</vt:lpwstr>
  </property>
  <property fmtid="{D5CDD505-2E9C-101B-9397-08002B2CF9AE}" pid="3" name="MediaServiceImageTags">
    <vt:lpwstr/>
  </property>
</Properties>
</file>