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7" r:id="rId5"/>
    <p:sldId id="2147481570" r:id="rId6"/>
    <p:sldId id="265" r:id="rId7"/>
    <p:sldId id="2147481493" r:id="rId8"/>
    <p:sldId id="2147481531" r:id="rId9"/>
    <p:sldId id="2147481555" r:id="rId10"/>
    <p:sldId id="2147481564" r:id="rId11"/>
    <p:sldId id="2147481536" r:id="rId12"/>
    <p:sldId id="2147481566" r:id="rId13"/>
    <p:sldId id="2147481563" r:id="rId14"/>
    <p:sldId id="2147481556" r:id="rId15"/>
    <p:sldId id="2147481557" r:id="rId16"/>
    <p:sldId id="2147481558" r:id="rId17"/>
    <p:sldId id="2147481567" r:id="rId18"/>
    <p:sldId id="2147481562" r:id="rId19"/>
    <p:sldId id="2147481559" r:id="rId20"/>
    <p:sldId id="2147481560" r:id="rId21"/>
    <p:sldId id="2147481561" r:id="rId22"/>
    <p:sldId id="7500" r:id="rId23"/>
    <p:sldId id="7502" r:id="rId24"/>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5B1E1A-06B8-95A9-269B-DBF0261C7794}" name="Robyn Douglass" initials="RD" userId="S::robyn.douglass@education.vic.gov.au::e3a524c2-4098-407d-8e2e-0b6466bbf4d0" providerId="AD"/>
  <p188:author id="{D694401F-ACC7-2630-E998-08CEE88517A0}" name="Christopher Clark 2" initials="C2" userId="S::christopher.clark2@education.vic.gov.au::2020eb23-3bc4-414f-9f5e-b2b373c9dd28" providerId="AD"/>
  <p188:author id="{03F1852B-6908-2F2F-0655-DECCBE6E1464}" name="Joanne Watkins" initials="JW" userId="S::Joanne.Watkins@education.vic.gov.au::d0e6e5c6-c3a1-4862-bd06-9b4b47db9fcc" providerId="AD"/>
  <p188:author id="{0ED71131-D490-FB41-5FAD-5D5637D5ADAA}" name="Robyn Douglass" initials="RD" userId="S::Robyn.Douglass@education.vic.gov.au::e3a524c2-4098-407d-8e2e-0b6466bbf4d0" providerId="AD"/>
  <p188:author id="{7DAA4F53-C761-E1C4-9B7E-B65224268C17}" name="Rachael Whittle" initials="RW" userId="S::rachael.whittle@education.vic.gov.au::9ca8bbb5-3ee3-4b8b-a672-5ec0a7837d53" providerId="AD"/>
  <p188:author id="{58752E7C-EABE-A09E-F655-97F66CAE4E8D}" name="Vanessa Flores" initials="VF" userId="S::Vanessa.Flores@education.vic.gov.au::e168f8ad-e185-4be1-8409-ad04d50cccff" providerId="AD"/>
  <p188:author id="{7D00ED91-48BF-89DD-BF04-D3FF5EB74862}" name="Kathryn Hendy-Ekers" initials="KH" userId="S::kathryn.hendy-ekers@education.vic.gov.au::4becccbb-4cc2-48e1-b591-e30412687a89" providerId="AD"/>
  <p188:author id="{1CAD9396-B555-B3A0-06CB-C4FD220B9C71}" name="Samantha Little" initials="SL" userId="S::Samantha.Little@education.vic.gov.au::b084ce39-cc75-4a9e-8d0e-d591f40ed571" providerId="AD"/>
  <p188:author id="{17E633BB-8AAE-A9BD-18C6-058C654DFF8A}" name="Leanne Compton" initials="LC" userId="S::leanne.compton@education.vic.gov.au::f491235b-13f9-4396-a17e-ac184128fa41" providerId="AD"/>
  <p188:author id="{248408CE-3C9A-2E0B-8D78-95413BE1714C}" name="Adam Brodie-McKenzie" initials="AB" userId="S::adam.brodie-mckenzie@education.vic.gov.au::68e7e22c-e04d-4660-badc-655e2f5223a0" providerId="AD"/>
  <p188:author id="{62ADFDD1-60C8-53B7-ACD0-901D262CEC03}" name="Languages Unit" initials="LU" userId="Languages Unit" providerId="None"/>
  <p188:author id="{256534E0-F9CE-B828-F95F-5251F5507FC6}" name="Therese David" initials="TD" userId="S::Therese.David@education.vic.gov.au::5945e7b6-6aea-4e35-9a74-54442241f603" providerId="AD"/>
  <p188:author id="{35E1D5E2-6CD3-FFFE-0E35-CC1A695F288C}" name="Maria James 2" initials="M2" userId="S::maria.james2@education.vic.gov.au::b64fc628-e815-4d39-b9fd-50c1a9972e5c" providerId="AD"/>
  <p188:author id="{5C1381FC-F2C9-143B-BA62-A1CCB448CF2F}" name="Ashley Pratt" initials="AP" userId="S::ashley.pratt@education.vic.gov.au::5fcb84d3-58e6-4715-a7c7-14b4d51df7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F3F98"/>
    <a:srgbClr val="00573F"/>
    <a:srgbClr val="FFC700"/>
    <a:srgbClr val="AF272F"/>
    <a:srgbClr val="999999"/>
    <a:srgbClr val="003D58"/>
    <a:srgbClr val="8DC63F"/>
    <a:srgbClr val="E6E6E6"/>
    <a:srgbClr val="0099E3"/>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3F5FA8-85DF-419B-B89C-44F90E3A4DAB}" v="1" dt="2026-02-05T17:20:27.1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55"/>
    <p:restoredTop sz="42201"/>
  </p:normalViewPr>
  <p:slideViewPr>
    <p:cSldViewPr snapToGrid="0">
      <p:cViewPr varScale="1">
        <p:scale>
          <a:sx n="42" d="100"/>
          <a:sy n="42" d="100"/>
        </p:scale>
        <p:origin x="788" y="40"/>
      </p:cViewPr>
      <p:guideLst>
        <p:guide orient="horz" pos="1643"/>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686F36-5928-49CA-9660-77C766F5537D}" type="doc">
      <dgm:prSet loTypeId="urn:microsoft.com/office/officeart/2005/8/layout/chart3" loCatId="cycle" qsTypeId="urn:microsoft.com/office/officeart/2005/8/quickstyle/simple1" qsCatId="simple" csTypeId="urn:microsoft.com/office/officeart/2005/8/colors/accent1_4" csCatId="accent1" phldr="1"/>
      <dgm:spPr/>
    </dgm:pt>
    <dgm:pt modelId="{40F25C09-51A8-471A-B8CB-76C3899DE354}">
      <dgm:prSet phldrT="[Text]"/>
      <dgm:spPr/>
      <dgm:t>
        <a:bodyPr/>
        <a:lstStyle/>
        <a:p>
          <a:r>
            <a:rPr lang="en-AU"/>
            <a:t>Assessment information</a:t>
          </a:r>
        </a:p>
      </dgm:t>
    </dgm:pt>
    <dgm:pt modelId="{41CABFF5-0F0C-453E-A3CC-61A013E11F9B}" type="parTrans" cxnId="{745117A7-6057-42CD-9370-9B60C5F31B6F}">
      <dgm:prSet/>
      <dgm:spPr/>
      <dgm:t>
        <a:bodyPr/>
        <a:lstStyle/>
        <a:p>
          <a:endParaRPr lang="en-AU"/>
        </a:p>
      </dgm:t>
    </dgm:pt>
    <dgm:pt modelId="{4B70B363-F745-419C-B6F3-709D9EA0789B}" type="sibTrans" cxnId="{745117A7-6057-42CD-9370-9B60C5F31B6F}">
      <dgm:prSet/>
      <dgm:spPr/>
      <dgm:t>
        <a:bodyPr/>
        <a:lstStyle/>
        <a:p>
          <a:endParaRPr lang="en-AU"/>
        </a:p>
      </dgm:t>
    </dgm:pt>
    <dgm:pt modelId="{F7027DE1-1A3E-497D-A3F1-815BF599B45F}">
      <dgm:prSet phldrT="[Text]"/>
      <dgm:spPr/>
      <dgm:t>
        <a:bodyPr/>
        <a:lstStyle/>
        <a:p>
          <a:r>
            <a:rPr lang="en-AU"/>
            <a:t>Authentication</a:t>
          </a:r>
        </a:p>
      </dgm:t>
    </dgm:pt>
    <dgm:pt modelId="{42B40E65-05C3-4C57-993B-CE0EB03C7038}" type="parTrans" cxnId="{DEA27CC2-4653-402A-9176-A5D1838F61DB}">
      <dgm:prSet/>
      <dgm:spPr/>
      <dgm:t>
        <a:bodyPr/>
        <a:lstStyle/>
        <a:p>
          <a:endParaRPr lang="en-AU"/>
        </a:p>
      </dgm:t>
    </dgm:pt>
    <dgm:pt modelId="{7F015C9E-C2BA-4FD4-9C99-E73E1E460839}" type="sibTrans" cxnId="{DEA27CC2-4653-402A-9176-A5D1838F61DB}">
      <dgm:prSet/>
      <dgm:spPr/>
      <dgm:t>
        <a:bodyPr/>
        <a:lstStyle/>
        <a:p>
          <a:endParaRPr lang="en-AU"/>
        </a:p>
      </dgm:t>
    </dgm:pt>
    <dgm:pt modelId="{FBB40DF6-25E9-4E40-B7F4-4B163DB44BEF}">
      <dgm:prSet phldrT="[Text]"/>
      <dgm:spPr>
        <a:solidFill>
          <a:schemeClr val="accent1"/>
        </a:solidFill>
      </dgm:spPr>
      <dgm:t>
        <a:bodyPr/>
        <a:lstStyle/>
        <a:p>
          <a:r>
            <a:rPr lang="en-AU"/>
            <a:t>Task </a:t>
          </a:r>
        </a:p>
        <a:p>
          <a:r>
            <a:rPr lang="en-AU"/>
            <a:t>information</a:t>
          </a:r>
        </a:p>
      </dgm:t>
    </dgm:pt>
    <dgm:pt modelId="{9E717FC6-48D2-4188-9AC2-33B00E156414}" type="parTrans" cxnId="{96E5A27D-F3B5-4851-AE11-702190AF1B88}">
      <dgm:prSet/>
      <dgm:spPr/>
      <dgm:t>
        <a:bodyPr/>
        <a:lstStyle/>
        <a:p>
          <a:endParaRPr lang="en-AU"/>
        </a:p>
      </dgm:t>
    </dgm:pt>
    <dgm:pt modelId="{1E982FA6-41B4-4BDB-BD2C-2D76F987FF9B}" type="sibTrans" cxnId="{96E5A27D-F3B5-4851-AE11-702190AF1B88}">
      <dgm:prSet/>
      <dgm:spPr/>
      <dgm:t>
        <a:bodyPr/>
        <a:lstStyle/>
        <a:p>
          <a:endParaRPr lang="en-AU"/>
        </a:p>
      </dgm:t>
    </dgm:pt>
    <dgm:pt modelId="{35794137-62E0-48AB-99BD-EEBE48C91F31}" type="pres">
      <dgm:prSet presAssocID="{DD686F36-5928-49CA-9660-77C766F5537D}" presName="compositeShape" presStyleCnt="0">
        <dgm:presLayoutVars>
          <dgm:chMax val="7"/>
          <dgm:dir/>
          <dgm:resizeHandles val="exact"/>
        </dgm:presLayoutVars>
      </dgm:prSet>
      <dgm:spPr/>
    </dgm:pt>
    <dgm:pt modelId="{029DF46C-E878-417C-B028-FD7D7B431979}" type="pres">
      <dgm:prSet presAssocID="{DD686F36-5928-49CA-9660-77C766F5537D}" presName="wedge1" presStyleLbl="node1" presStyleIdx="0" presStyleCnt="3" custLinFactNeighborX="-4838" custLinFactNeighborY="2636"/>
      <dgm:spPr/>
    </dgm:pt>
    <dgm:pt modelId="{6A899949-D066-46BB-8236-95817931ADBE}" type="pres">
      <dgm:prSet presAssocID="{DD686F36-5928-49CA-9660-77C766F5537D}" presName="wedge1Tx" presStyleLbl="node1" presStyleIdx="0" presStyleCnt="3">
        <dgm:presLayoutVars>
          <dgm:chMax val="0"/>
          <dgm:chPref val="0"/>
          <dgm:bulletEnabled val="1"/>
        </dgm:presLayoutVars>
      </dgm:prSet>
      <dgm:spPr/>
    </dgm:pt>
    <dgm:pt modelId="{FA3B4769-2CE7-4D9C-84D2-6B4DA5B46E29}" type="pres">
      <dgm:prSet presAssocID="{DD686F36-5928-49CA-9660-77C766F5537D}" presName="wedge2" presStyleLbl="node1" presStyleIdx="1" presStyleCnt="3"/>
      <dgm:spPr/>
    </dgm:pt>
    <dgm:pt modelId="{49131704-8CBB-4151-A998-FB0D9C6787C7}" type="pres">
      <dgm:prSet presAssocID="{DD686F36-5928-49CA-9660-77C766F5537D}" presName="wedge2Tx" presStyleLbl="node1" presStyleIdx="1" presStyleCnt="3">
        <dgm:presLayoutVars>
          <dgm:chMax val="0"/>
          <dgm:chPref val="0"/>
          <dgm:bulletEnabled val="1"/>
        </dgm:presLayoutVars>
      </dgm:prSet>
      <dgm:spPr/>
    </dgm:pt>
    <dgm:pt modelId="{0C993176-FFE2-4781-ADF8-B55683766684}" type="pres">
      <dgm:prSet presAssocID="{DD686F36-5928-49CA-9660-77C766F5537D}" presName="wedge3" presStyleLbl="node1" presStyleIdx="2" presStyleCnt="3" custScaleX="103405" custScaleY="99054" custLinFactNeighborX="460" custLinFactNeighborY="-460"/>
      <dgm:spPr/>
    </dgm:pt>
    <dgm:pt modelId="{81D8B9EC-66A7-4A33-BFCA-441CB4F206C2}" type="pres">
      <dgm:prSet presAssocID="{DD686F36-5928-49CA-9660-77C766F5537D}" presName="wedge3Tx" presStyleLbl="node1" presStyleIdx="2" presStyleCnt="3">
        <dgm:presLayoutVars>
          <dgm:chMax val="0"/>
          <dgm:chPref val="0"/>
          <dgm:bulletEnabled val="1"/>
        </dgm:presLayoutVars>
      </dgm:prSet>
      <dgm:spPr/>
    </dgm:pt>
  </dgm:ptLst>
  <dgm:cxnLst>
    <dgm:cxn modelId="{0046F316-7D0E-4709-9C25-D1A8C89CDBFF}" type="presOf" srcId="{40F25C09-51A8-471A-B8CB-76C3899DE354}" destId="{029DF46C-E878-417C-B028-FD7D7B431979}" srcOrd="0" destOrd="0" presId="urn:microsoft.com/office/officeart/2005/8/layout/chart3"/>
    <dgm:cxn modelId="{55DF1D1C-FA0D-4BD6-9E45-B1DCA435F399}" type="presOf" srcId="{F7027DE1-1A3E-497D-A3F1-815BF599B45F}" destId="{FA3B4769-2CE7-4D9C-84D2-6B4DA5B46E29}" srcOrd="0" destOrd="0" presId="urn:microsoft.com/office/officeart/2005/8/layout/chart3"/>
    <dgm:cxn modelId="{2F7EFB21-0F25-4D3A-A7FE-B0A82CB05A75}" type="presOf" srcId="{F7027DE1-1A3E-497D-A3F1-815BF599B45F}" destId="{49131704-8CBB-4151-A998-FB0D9C6787C7}" srcOrd="1" destOrd="0" presId="urn:microsoft.com/office/officeart/2005/8/layout/chart3"/>
    <dgm:cxn modelId="{C6275D5E-FE68-4101-95FC-6EC86CBC1BB7}" type="presOf" srcId="{40F25C09-51A8-471A-B8CB-76C3899DE354}" destId="{6A899949-D066-46BB-8236-95817931ADBE}" srcOrd="1" destOrd="0" presId="urn:microsoft.com/office/officeart/2005/8/layout/chart3"/>
    <dgm:cxn modelId="{A9D69756-9783-4442-85CE-B20C0CE532D2}" type="presOf" srcId="{FBB40DF6-25E9-4E40-B7F4-4B163DB44BEF}" destId="{0C993176-FFE2-4781-ADF8-B55683766684}" srcOrd="0" destOrd="0" presId="urn:microsoft.com/office/officeart/2005/8/layout/chart3"/>
    <dgm:cxn modelId="{96E5A27D-F3B5-4851-AE11-702190AF1B88}" srcId="{DD686F36-5928-49CA-9660-77C766F5537D}" destId="{FBB40DF6-25E9-4E40-B7F4-4B163DB44BEF}" srcOrd="2" destOrd="0" parTransId="{9E717FC6-48D2-4188-9AC2-33B00E156414}" sibTransId="{1E982FA6-41B4-4BDB-BD2C-2D76F987FF9B}"/>
    <dgm:cxn modelId="{745117A7-6057-42CD-9370-9B60C5F31B6F}" srcId="{DD686F36-5928-49CA-9660-77C766F5537D}" destId="{40F25C09-51A8-471A-B8CB-76C3899DE354}" srcOrd="0" destOrd="0" parTransId="{41CABFF5-0F0C-453E-A3CC-61A013E11F9B}" sibTransId="{4B70B363-F745-419C-B6F3-709D9EA0789B}"/>
    <dgm:cxn modelId="{75BC71BE-3E2C-4DB8-946C-5F366E1B7867}" type="presOf" srcId="{FBB40DF6-25E9-4E40-B7F4-4B163DB44BEF}" destId="{81D8B9EC-66A7-4A33-BFCA-441CB4F206C2}" srcOrd="1" destOrd="0" presId="urn:microsoft.com/office/officeart/2005/8/layout/chart3"/>
    <dgm:cxn modelId="{DEA27CC2-4653-402A-9176-A5D1838F61DB}" srcId="{DD686F36-5928-49CA-9660-77C766F5537D}" destId="{F7027DE1-1A3E-497D-A3F1-815BF599B45F}" srcOrd="1" destOrd="0" parTransId="{42B40E65-05C3-4C57-993B-CE0EB03C7038}" sibTransId="{7F015C9E-C2BA-4FD4-9C99-E73E1E460839}"/>
    <dgm:cxn modelId="{A7C59EDF-1104-407E-BACF-1F1CE62DAF29}" type="presOf" srcId="{DD686F36-5928-49CA-9660-77C766F5537D}" destId="{35794137-62E0-48AB-99BD-EEBE48C91F31}" srcOrd="0" destOrd="0" presId="urn:microsoft.com/office/officeart/2005/8/layout/chart3"/>
    <dgm:cxn modelId="{201C7F19-4FC5-41AF-B854-F5522B2A2934}" type="presParOf" srcId="{35794137-62E0-48AB-99BD-EEBE48C91F31}" destId="{029DF46C-E878-417C-B028-FD7D7B431979}" srcOrd="0" destOrd="0" presId="urn:microsoft.com/office/officeart/2005/8/layout/chart3"/>
    <dgm:cxn modelId="{85CF92E2-C601-4161-B090-4E029E1E2317}" type="presParOf" srcId="{35794137-62E0-48AB-99BD-EEBE48C91F31}" destId="{6A899949-D066-46BB-8236-95817931ADBE}" srcOrd="1" destOrd="0" presId="urn:microsoft.com/office/officeart/2005/8/layout/chart3"/>
    <dgm:cxn modelId="{BF0B183F-3041-478E-8F9E-A591EEEFB215}" type="presParOf" srcId="{35794137-62E0-48AB-99BD-EEBE48C91F31}" destId="{FA3B4769-2CE7-4D9C-84D2-6B4DA5B46E29}" srcOrd="2" destOrd="0" presId="urn:microsoft.com/office/officeart/2005/8/layout/chart3"/>
    <dgm:cxn modelId="{BAF543E3-A14F-40AA-BB57-A8AE255BD0CC}" type="presParOf" srcId="{35794137-62E0-48AB-99BD-EEBE48C91F31}" destId="{49131704-8CBB-4151-A998-FB0D9C6787C7}" srcOrd="3" destOrd="0" presId="urn:microsoft.com/office/officeart/2005/8/layout/chart3"/>
    <dgm:cxn modelId="{AA1C8C97-7A8F-4849-AD33-8E0EEDF758C3}" type="presParOf" srcId="{35794137-62E0-48AB-99BD-EEBE48C91F31}" destId="{0C993176-FFE2-4781-ADF8-B55683766684}" srcOrd="4" destOrd="0" presId="urn:microsoft.com/office/officeart/2005/8/layout/chart3"/>
    <dgm:cxn modelId="{25C223FD-2F55-411C-BDD8-43D3709C6EE7}" type="presParOf" srcId="{35794137-62E0-48AB-99BD-EEBE48C91F31}" destId="{81D8B9EC-66A7-4A33-BFCA-441CB4F206C2}"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DF46C-E878-417C-B028-FD7D7B431979}">
      <dsp:nvSpPr>
        <dsp:cNvPr id="0" name=""/>
        <dsp:cNvSpPr/>
      </dsp:nvSpPr>
      <dsp:spPr>
        <a:xfrm>
          <a:off x="1329965" y="312205"/>
          <a:ext cx="2925541" cy="2925541"/>
        </a:xfrm>
        <a:prstGeom prst="pie">
          <a:avLst>
            <a:gd name="adj1" fmla="val 16200000"/>
            <a:gd name="adj2" fmla="val 180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a:t>Assessment information</a:t>
          </a:r>
        </a:p>
      </dsp:txBody>
      <dsp:txXfrm>
        <a:off x="2920554" y="852037"/>
        <a:ext cx="992594" cy="975180"/>
      </dsp:txXfrm>
    </dsp:sp>
    <dsp:sp modelId="{FA3B4769-2CE7-4D9C-84D2-6B4DA5B46E29}">
      <dsp:nvSpPr>
        <dsp:cNvPr id="0" name=""/>
        <dsp:cNvSpPr/>
      </dsp:nvSpPr>
      <dsp:spPr>
        <a:xfrm>
          <a:off x="1320698" y="322157"/>
          <a:ext cx="2925541" cy="2925541"/>
        </a:xfrm>
        <a:prstGeom prst="pie">
          <a:avLst>
            <a:gd name="adj1" fmla="val 1800000"/>
            <a:gd name="adj2" fmla="val 9000000"/>
          </a:avLst>
        </a:prstGeom>
        <a:solidFill>
          <a:schemeClr val="accent1">
            <a:shade val="50000"/>
            <a:hueOff val="425139"/>
            <a:satOff val="-34119"/>
            <a:lumOff val="337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a:t>Authentication</a:t>
          </a:r>
        </a:p>
      </dsp:txBody>
      <dsp:txXfrm>
        <a:off x="2121739" y="2168035"/>
        <a:ext cx="1323459" cy="905524"/>
      </dsp:txXfrm>
    </dsp:sp>
    <dsp:sp modelId="{0C993176-FFE2-4781-ADF8-B55683766684}">
      <dsp:nvSpPr>
        <dsp:cNvPr id="0" name=""/>
        <dsp:cNvSpPr/>
      </dsp:nvSpPr>
      <dsp:spPr>
        <a:xfrm>
          <a:off x="1284348" y="322538"/>
          <a:ext cx="3025156" cy="2897866"/>
        </a:xfrm>
        <a:prstGeom prst="pie">
          <a:avLst>
            <a:gd name="adj1" fmla="val 9000000"/>
            <a:gd name="adj2" fmla="val 162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a:t>Task </a:t>
          </a:r>
        </a:p>
        <a:p>
          <a:pPr marL="0" lvl="0" indent="0" algn="ctr" defTabSz="577850">
            <a:lnSpc>
              <a:spcPct val="90000"/>
            </a:lnSpc>
            <a:spcBef>
              <a:spcPct val="0"/>
            </a:spcBef>
            <a:spcAft>
              <a:spcPct val="35000"/>
            </a:spcAft>
            <a:buNone/>
          </a:pPr>
          <a:r>
            <a:rPr lang="en-AU" sz="1300" kern="1200"/>
            <a:t>information</a:t>
          </a:r>
        </a:p>
      </dsp:txBody>
      <dsp:txXfrm>
        <a:off x="1608472" y="891761"/>
        <a:ext cx="1026392" cy="96595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ew.officeapps.live.com/op/view.aspx?src=https%3A%2F%2Fwww.vcaa.vic.edu.au%2Fsites%2Fdefault%2Ffiles%2F2025-08%2F2025VisualCommunicationDesign_SAT_AssessmentResource.docx&amp;wdOrigin=BROWSELINK"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vcaa.vic.edu.au/professional-learning-programs/vce/vce-visual-communication-desig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vcaa.vic.edu.au/curriculum/vce-curriculum/vce-study-designs/visual-communication-design/plann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a:t>
            </a:fld>
            <a:endParaRPr lang="en-AU"/>
          </a:p>
        </p:txBody>
      </p:sp>
    </p:spTree>
    <p:extLst>
      <p:ext uri="{BB962C8B-B14F-4D97-AF65-F5344CB8AC3E}">
        <p14:creationId xmlns:p14="http://schemas.microsoft.com/office/powerpoint/2010/main" val="945300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Here are some examples of an overview of the three tasks for the SAT and a timeline of tasks for VCD of when the school will assess components of the task or set up authentication dates that have been developed by a school to provide information and a timeline for the School-assessed Task.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11</a:t>
            </a:fld>
            <a:endParaRPr lang="en-AU"/>
          </a:p>
        </p:txBody>
      </p:sp>
    </p:spTree>
    <p:extLst>
      <p:ext uri="{BB962C8B-B14F-4D97-AF65-F5344CB8AC3E}">
        <p14:creationId xmlns:p14="http://schemas.microsoft.com/office/powerpoint/2010/main" val="3831136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school must read the information regarding authentication for the students and then put in place a system for authentication of the task. The teacher must fill out the authentication record form with comments at each authentication point, that the student and teacher must sign. Schools have different methods of working with these forms and providing information to students. </a:t>
            </a:r>
          </a:p>
          <a:p>
            <a:endParaRPr lang="en-AU"/>
          </a:p>
          <a:p>
            <a:r>
              <a:rPr lang="en-AU"/>
              <a:t>Authentication information is provided in the Administrative Information for School-based Assessment for Visual Communication Design’ which is updated and published annually. This year the information regarding Authentication is on page ??</a:t>
            </a:r>
          </a:p>
          <a:p>
            <a:endParaRPr lang="en-AU"/>
          </a:p>
          <a:p>
            <a:r>
              <a:rPr lang="en-AU"/>
              <a:t>The Authentication Record Form is also updated each year and published on the VCE Visual Communication Design study design page.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12</a:t>
            </a:fld>
            <a:endParaRPr lang="en-AU"/>
          </a:p>
        </p:txBody>
      </p:sp>
    </p:spTree>
    <p:extLst>
      <p:ext uri="{BB962C8B-B14F-4D97-AF65-F5344CB8AC3E}">
        <p14:creationId xmlns:p14="http://schemas.microsoft.com/office/powerpoint/2010/main" val="1829307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Students need to have an understanding of how they will achieve the key knowledge and skills of the outcomes for the SAT. The study design is written in language for the teacher, and they must unpack the information for their students and provide them with teaching and learning  activities that will help them achieve the outcome and the task. You can provide the students with the key knowledge and skills from the study design, but you must unpack the skills and ensure that the students understand the command terms. </a:t>
            </a:r>
          </a:p>
          <a:p>
            <a:r>
              <a:rPr lang="en-AU"/>
              <a:t>Here are the breakdown of the key knowledge and skills for Unit 3 Outcome 3 on page 35 and 36 of the study design.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13</a:t>
            </a:fld>
            <a:endParaRPr lang="en-AU"/>
          </a:p>
        </p:txBody>
      </p:sp>
    </p:spTree>
    <p:extLst>
      <p:ext uri="{BB962C8B-B14F-4D97-AF65-F5344CB8AC3E}">
        <p14:creationId xmlns:p14="http://schemas.microsoft.com/office/powerpoint/2010/main" val="63684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To assist you there are several documents to use. There is the glossary of command terms that you can use with the students so they understand what type of activity is related to the key knowledge and skills. Each skill, and the descriptors for the SAT criterion use these command terms. </a:t>
            </a:r>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14</a:t>
            </a:fld>
            <a:endParaRPr lang="en-AU"/>
          </a:p>
        </p:txBody>
      </p:sp>
    </p:spTree>
    <p:extLst>
      <p:ext uri="{BB962C8B-B14F-4D97-AF65-F5344CB8AC3E}">
        <p14:creationId xmlns:p14="http://schemas.microsoft.com/office/powerpoint/2010/main" val="788464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Under the support materials; the teaching and learning materials have samples of different activities to use to teach the key knowledge and key skills. In the Administrative advice, the Scope and Nature of the task can also give the students a clear idea of the expectations for the task. For all SAT studies, the Nature of the task is listed in the Study Design. For Visual Communication Design it is on page 41. The Scope unpacks the key elements of the task so you can plan your task accordingly and provide students with the steps to complete the task.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15</a:t>
            </a:fld>
            <a:endParaRPr lang="en-AU"/>
          </a:p>
        </p:txBody>
      </p:sp>
    </p:spTree>
    <p:extLst>
      <p:ext uri="{BB962C8B-B14F-4D97-AF65-F5344CB8AC3E}">
        <p14:creationId xmlns:p14="http://schemas.microsoft.com/office/powerpoint/2010/main" val="759105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Here is an example of some information with student work samples to illustrate the activities that students can undertake. It is important that you are providing your students with direct instruction in multiple forms so they can refer back to the information over the period of the SAT. Remember it is a task that spans both Units 3 and 4 so it is important they can draw on the information as they work through the outcomes. </a:t>
            </a:r>
          </a:p>
          <a:p>
            <a:endParaRPr lang="en-AU"/>
          </a:p>
          <a:p>
            <a:r>
              <a:rPr lang="en-AU"/>
              <a:t>This is an example from a teacher of how they provide the information about the key knowledge and skills of the task with visual examples.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16</a:t>
            </a:fld>
            <a:endParaRPr lang="en-AU"/>
          </a:p>
        </p:txBody>
      </p:sp>
    </p:spTree>
    <p:extLst>
      <p:ext uri="{BB962C8B-B14F-4D97-AF65-F5344CB8AC3E}">
        <p14:creationId xmlns:p14="http://schemas.microsoft.com/office/powerpoint/2010/main" val="2783195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VCAA provides the assessment criteria and performance descriptors for the SAT. Unlike School-assessed Coursework, where teachers can develop their own tasks and rubrics, the Scope of the task and the levels of performance are set by the VCAA. When students are given information about the activities in the task, they also must be provided with the information about how it is assessed. Similarly, to the Study Design, the assessment advice is written in language for the teacher, and it must be unpacked for the students. </a:t>
            </a:r>
          </a:p>
          <a:p>
            <a:r>
              <a:rPr lang="en-AU"/>
              <a:t>In Visual Communication Design, there are 8 assessment criteria that are related to the key knowledge and skills for the outcome. The outcome is always listed above the criterion. </a:t>
            </a:r>
          </a:p>
          <a:p>
            <a:r>
              <a:rPr lang="en-AU"/>
              <a:t>The indicators for assessment: the components the teacher is assessing is listed on the left hand side in the grey column. </a:t>
            </a:r>
          </a:p>
          <a:p>
            <a:r>
              <a:rPr lang="en-AU"/>
              <a:t>The teacher then assesses the student work based on the evidence in the indicators.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17</a:t>
            </a:fld>
            <a:endParaRPr lang="en-AU"/>
          </a:p>
        </p:txBody>
      </p:sp>
    </p:spTree>
    <p:extLst>
      <p:ext uri="{BB962C8B-B14F-4D97-AF65-F5344CB8AC3E}">
        <p14:creationId xmlns:p14="http://schemas.microsoft.com/office/powerpoint/2010/main" val="765684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To ensure that assessment is equitable and valid, teachers need to unpack the criterion, indicators and level of assessment in language the students understand. They might write a description of what the students need to achieve, and provide student work demonstrating a high level of achievement. In this slide, the assessment criteria, descriptors and indicators are summarised, and the students are provided with some examples of achievement from past student folios with annotations. These examples are resources on the VCD study design page that are presented with an annotation of student achievement. A resource document can be developed that is housed on a Learning management system to support the students throughout the year. Please note, that as the criterion, indicators and descriptors are updated each year, the material needs to be updated annually.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18</a:t>
            </a:fld>
            <a:endParaRPr lang="en-AU"/>
          </a:p>
        </p:txBody>
      </p:sp>
    </p:spTree>
    <p:extLst>
      <p:ext uri="{BB962C8B-B14F-4D97-AF65-F5344CB8AC3E}">
        <p14:creationId xmlns:p14="http://schemas.microsoft.com/office/powerpoint/2010/main" val="3128053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send any enquires related to the VCAA to the general email and it will be forwarded to the relevant contact person. This ensures your enquiry is promptly replied to by the appropriate person and bookmark our website.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atin typeface="Verdana"/>
              <a:ea typeface="Verdan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note, it is encouraged that CM’s direct messages to the VCAA contacts**</a:t>
            </a:r>
            <a:endParaRPr lang="en-AU"/>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19</a:t>
            </a:fld>
            <a:endParaRPr lang="en-AU"/>
          </a:p>
        </p:txBody>
      </p:sp>
    </p:spTree>
    <p:extLst>
      <p:ext uri="{BB962C8B-B14F-4D97-AF65-F5344CB8AC3E}">
        <p14:creationId xmlns:p14="http://schemas.microsoft.com/office/powerpoint/2010/main" val="421297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this OnDemand video I will be explaining to you the background of the School-assessed Task, where to find key documents, and how to provide information to your students for the task, how to authenticate and how to assess the task.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1587465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Verdana"/>
                <a:ea typeface="Verdana"/>
              </a:rPr>
              <a:t>Please always refer to the VCAA website. On each study page you will find the key documents. Do not rely on other sources of information or from previous versions of documents. </a:t>
            </a:r>
          </a:p>
          <a:p>
            <a:endParaRPr lang="en-AU">
              <a:latin typeface="Verdana"/>
              <a:ea typeface="Verdana"/>
            </a:endParaRPr>
          </a:p>
          <a:p>
            <a:r>
              <a:rPr lang="en-AU">
                <a:latin typeface="Verdana"/>
                <a:ea typeface="Verdana"/>
              </a:rPr>
              <a:t>Please bookmark this page. I have highlighted key areas in red such as the Study Design, developing a program and general assessment advice for the task. </a:t>
            </a:r>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4</a:t>
            </a:fld>
            <a:endParaRPr lang="en-AU"/>
          </a:p>
        </p:txBody>
      </p:sp>
    </p:spTree>
    <p:extLst>
      <p:ext uri="{BB962C8B-B14F-4D97-AF65-F5344CB8AC3E}">
        <p14:creationId xmlns:p14="http://schemas.microsoft.com/office/powerpoint/2010/main" val="2138345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500"/>
              </a:spcBef>
              <a:spcAft>
                <a:spcPts val="600"/>
              </a:spcAft>
            </a:pPr>
            <a:r>
              <a:rPr lang="en-AU" sz="1100"/>
              <a:t>VCE study designs have an accreditation ‘from’ year but no longer have an expiry year.  Reviews will still be undertaken – teachers will be advised when a study undergoes review.  Moreover, newly accredited study designs will be published in the year prior to implementation for the purpose of familiarisation.</a:t>
            </a:r>
          </a:p>
          <a:p>
            <a:endParaRPr lang="en-US">
              <a:latin typeface="Calibri"/>
              <a:ea typeface="Calibri"/>
              <a:cs typeface="Calibri"/>
            </a:endParaRPr>
          </a:p>
          <a:p>
            <a:r>
              <a:rPr lang="en-US">
                <a:latin typeface="Calibri"/>
                <a:ea typeface="Calibri"/>
                <a:cs typeface="Calibri"/>
              </a:rPr>
              <a:t>Reviews will still be undertaken but not according to the strict cycle beforehand. </a:t>
            </a:r>
          </a:p>
        </p:txBody>
      </p:sp>
      <p:sp>
        <p:nvSpPr>
          <p:cNvPr id="4" name="Slide Number Placeholder 3"/>
          <p:cNvSpPr>
            <a:spLocks noGrp="1"/>
          </p:cNvSpPr>
          <p:nvPr>
            <p:ph type="sldNum" sz="quarter" idx="5"/>
          </p:nvPr>
        </p:nvSpPr>
        <p:spPr/>
        <p:txBody>
          <a:bodyPr/>
          <a:lstStyle/>
          <a:p>
            <a:fld id="{4086DB27-C44E-42FC-8577-04AF19E06BB2}" type="slidenum">
              <a:rPr lang="en-AU"/>
              <a:pPr/>
              <a:t>5</a:t>
            </a:fld>
            <a:endParaRPr lang="en-AU"/>
          </a:p>
        </p:txBody>
      </p:sp>
    </p:spTree>
    <p:extLst>
      <p:ext uri="{BB962C8B-B14F-4D97-AF65-F5344CB8AC3E}">
        <p14:creationId xmlns:p14="http://schemas.microsoft.com/office/powerpoint/2010/main" val="3837863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Administrative Advice for School-based assessment provides the assessment conditions for the task. The advice contains information about the scope and nature of the task, and authentication information. Alongside the study design and Administration Handbook, it is a key Administration document for all studies with a School-assessed Task. You will find that the information aligns with the information in the Administrative Handbook.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1381524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There are a range of resources that will also help you plan the School-assessed Task, such as this OnDemand video. There is also an implementation video with workshop activities to assist you in your planning. These are linked to the Planning section under Support materials on the Study Design page. There are a series of on-demand videos that explain each unit of Visual Communication Design as well as the School-assessed Task. On the same page are annotated pages of student work illustrating each Criterion of the SAT. There is a short statement that explains how the student has demonstrated achievement of the criterion indicators. </a:t>
            </a:r>
          </a:p>
          <a:p>
            <a:endParaRPr lang="en-AU"/>
          </a:p>
          <a:p>
            <a:r>
              <a:rPr lang="en-AU">
                <a:solidFill>
                  <a:schemeClr val="accent1">
                    <a:lumMod val="75000"/>
                  </a:schemeClr>
                </a:solidFill>
                <a:hlinkClick r:id="rId3">
                  <a:extLst>
                    <a:ext uri="{A12FA001-AC4F-418D-AE19-62706E023703}">
                      <ahyp:hlinkClr xmlns:ahyp="http://schemas.microsoft.com/office/drawing/2018/hyperlinkcolor" val="tx"/>
                    </a:ext>
                  </a:extLst>
                </a:hlinkClick>
              </a:rPr>
              <a:t>2025VisualCommunicationDesign_SAT_AssessmentResource.docx</a:t>
            </a:r>
            <a:endParaRPr lang="en-AU">
              <a:solidFill>
                <a:schemeClr val="accent1">
                  <a:lumMod val="75000"/>
                </a:schemeClr>
              </a:solidFill>
            </a:endParaRPr>
          </a:p>
          <a:p>
            <a:r>
              <a:rPr lang="en-US">
                <a:solidFill>
                  <a:schemeClr val="accent1">
                    <a:lumMod val="75000"/>
                  </a:schemeClr>
                </a:solidFill>
                <a:hlinkClick r:id="rId4">
                  <a:extLst>
                    <a:ext uri="{A12FA001-AC4F-418D-AE19-62706E023703}">
                      <ahyp:hlinkClr xmlns:ahyp="http://schemas.microsoft.com/office/drawing/2018/hyperlinkcolor" val="tx"/>
                    </a:ext>
                  </a:extLst>
                </a:hlinkClick>
              </a:rPr>
              <a:t>VCE Visual Communication Design - Victorian Curriculum and Assessment Authority</a:t>
            </a:r>
            <a:endParaRPr lang="en-AU">
              <a:solidFill>
                <a:schemeClr val="accent1">
                  <a:lumMod val="75000"/>
                </a:schemeClr>
              </a:solidFill>
            </a:endParaRPr>
          </a:p>
          <a:p>
            <a:endParaRPr lang="en-AU">
              <a:solidFill>
                <a:schemeClr val="accent1">
                  <a:lumMod val="75000"/>
                </a:schemeClr>
              </a:solidFill>
            </a:endParaRPr>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a:p>
        </p:txBody>
      </p:sp>
    </p:spTree>
    <p:extLst>
      <p:ext uri="{BB962C8B-B14F-4D97-AF65-F5344CB8AC3E}">
        <p14:creationId xmlns:p14="http://schemas.microsoft.com/office/powerpoint/2010/main" val="56879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To address the principles of VCE assessment for the School-assessed Task students should be provided with all the necessary information from the Study Design and administrative documents. These documents are written for the teacher and it is up to the teacher to reinterpret them for the students. </a:t>
            </a:r>
          </a:p>
          <a:p>
            <a:endParaRPr lang="en-AU"/>
          </a:p>
          <a:p>
            <a:r>
              <a:rPr lang="en-AU"/>
              <a:t>On the screen you can see the listed assessment tasks from the VCE Visual Communication Design study design (page 41) that are for the three outcomes associated with the school-assessed task. It is the schools responsibility to provide the following information to support students to achieve the key knowledge and skills of each outcome for the task:</a:t>
            </a:r>
          </a:p>
          <a:p>
            <a:endParaRPr lang="en-AU"/>
          </a:p>
          <a:p>
            <a:pPr marL="342900" indent="-342900">
              <a:buFont typeface="+mj-lt"/>
              <a:buAutoNum type="arabicPeriod"/>
            </a:pPr>
            <a:r>
              <a:rPr lang="en-AU" sz="1100"/>
              <a:t>A summary addressing the three outcomes of the task drawn from the VCE study design. </a:t>
            </a:r>
          </a:p>
          <a:p>
            <a:pPr marL="342900" indent="-342900">
              <a:buFont typeface="+mj-lt"/>
              <a:buAutoNum type="arabicPeriod"/>
            </a:pPr>
            <a:r>
              <a:rPr lang="en-AU" sz="1100"/>
              <a:t>A timeline of the School-assessed Task with observations and feedback. </a:t>
            </a:r>
          </a:p>
          <a:p>
            <a:pPr marL="342900" indent="-342900">
              <a:buFont typeface="+mj-lt"/>
              <a:buAutoNum type="arabicPeriod"/>
            </a:pPr>
            <a:r>
              <a:rPr lang="en-AU" sz="1100"/>
              <a:t>Authentication procedures for the School-assessed Task</a:t>
            </a:r>
          </a:p>
          <a:p>
            <a:pPr marL="342900" indent="-342900">
              <a:buFont typeface="+mj-lt"/>
              <a:buAutoNum type="arabicPeriod"/>
            </a:pPr>
            <a:r>
              <a:rPr lang="en-AU" sz="1100"/>
              <a:t>Detailed examples of key knowledge and skills </a:t>
            </a:r>
          </a:p>
          <a:p>
            <a:pPr marL="342900" indent="-342900">
              <a:buFont typeface="+mj-lt"/>
              <a:buAutoNum type="arabicPeriod"/>
            </a:pPr>
            <a:r>
              <a:rPr lang="en-AU" sz="1100"/>
              <a:t>Assessment information about the school assessed task. </a:t>
            </a:r>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a:p>
        </p:txBody>
      </p:sp>
    </p:spTree>
    <p:extLst>
      <p:ext uri="{BB962C8B-B14F-4D97-AF65-F5344CB8AC3E}">
        <p14:creationId xmlns:p14="http://schemas.microsoft.com/office/powerpoint/2010/main" val="939476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summary there are three key pieces of information to give students for the SAT to meet the requirements of the VCE Assessment Principles.</a:t>
            </a:r>
          </a:p>
          <a:p>
            <a:endParaRPr lang="en-AU"/>
          </a:p>
          <a:p>
            <a:pPr marL="171450" indent="-171450">
              <a:buFont typeface="Arial" panose="020B0604020202020204" pitchFamily="34" charset="0"/>
              <a:buChar char="•"/>
            </a:pPr>
            <a:r>
              <a:rPr lang="en-AU"/>
              <a:t>Information about the task such as the key knowledge and skills, outcome requirements and what they will be assessed on. </a:t>
            </a:r>
          </a:p>
          <a:p>
            <a:pPr marL="171450" indent="-171450">
              <a:buFont typeface="Arial" panose="020B0604020202020204" pitchFamily="34" charset="0"/>
              <a:buChar char="•"/>
            </a:pPr>
            <a:r>
              <a:rPr lang="en-AU"/>
              <a:t>How the students are assessed – such as a breakdown of assessment criteria, indicators and descriptors in language the students understand and including visual examples of what standards look like</a:t>
            </a:r>
          </a:p>
          <a:p>
            <a:pPr marL="171450" indent="-171450">
              <a:buFont typeface="Arial" panose="020B0604020202020204" pitchFamily="34" charset="0"/>
              <a:buChar char="•"/>
            </a:pPr>
            <a:r>
              <a:rPr lang="en-AU"/>
              <a:t>Information about how you will authenticate the task – what the students can use, timelines for observation and how feedback on the task will be provided to them.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400883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following are examples of where you can find an overview and timeline for each outcome of the SAT. These are published in the Planning section in the Support Materials on the Study Design page under ‘Unit 1-4 overview’ and ‘Timeline of Teaching Units 1-4.’ </a:t>
            </a:r>
            <a:r>
              <a:rPr lang="en-US">
                <a:hlinkClick r:id="rId3"/>
              </a:rPr>
              <a:t>Planning - Victorian Curriculum and Assessment Authority</a:t>
            </a:r>
            <a:endParaRPr lang="en-US"/>
          </a:p>
          <a:p>
            <a:endParaRPr lang="en-US"/>
          </a:p>
          <a:p>
            <a:r>
              <a:rPr lang="en-US"/>
              <a:t>These can be used as a guide for your own planning. </a:t>
            </a:r>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10</a:t>
            </a:fld>
            <a:endParaRPr lang="en-AU"/>
          </a:p>
        </p:txBody>
      </p:sp>
    </p:spTree>
    <p:extLst>
      <p:ext uri="{BB962C8B-B14F-4D97-AF65-F5344CB8AC3E}">
        <p14:creationId xmlns:p14="http://schemas.microsoft.com/office/powerpoint/2010/main" val="3450092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5.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8.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7.png"/><Relationship Id="rId14" Type="http://schemas.openxmlformats.org/officeDocument/2006/relationships/hyperlink" Target="https://v6.educationapps.vic.gov.au/em/forms/subscribe.php?db=696093&amp;s=449620&amp;a=97403&amp;k=WdrUyYCn0esLvtK22Du97zC_tPcAW7B8N7wZUOQoE3o"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GB"/>
              <a:t>Click to edit Master title style</a:t>
            </a:r>
            <a:endParaRPr lang="en-AU"/>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AU"/>
          </a:p>
        </p:txBody>
      </p:sp>
    </p:spTree>
    <p:extLst>
      <p:ext uri="{BB962C8B-B14F-4D97-AF65-F5344CB8AC3E}">
        <p14:creationId xmlns:p14="http://schemas.microsoft.com/office/powerpoint/2010/main" val="3324568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a:t>Interim slide title</a:t>
            </a:r>
            <a:endParaRPr lang="en-US"/>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 title text</a:t>
            </a:r>
          </a:p>
        </p:txBody>
      </p:sp>
    </p:spTree>
    <p:extLst>
      <p:ext uri="{BB962C8B-B14F-4D97-AF65-F5344CB8AC3E}">
        <p14:creationId xmlns:p14="http://schemas.microsoft.com/office/powerpoint/2010/main" val="58572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sletters and Social 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E9E05-3DEF-D584-57D7-E362181201A7}"/>
              </a:ext>
            </a:extLst>
          </p:cNvPr>
          <p:cNvSpPr/>
          <p:nvPr userDrawn="1"/>
        </p:nvSpPr>
        <p:spPr bwMode="auto">
          <a:xfrm>
            <a:off x="0" y="645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0EEF6C6E-242D-1703-A12C-6AE6F0F52CF7}"/>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4" name="TextBox 3">
            <a:extLst>
              <a:ext uri="{FF2B5EF4-FFF2-40B4-BE49-F238E27FC236}">
                <a16:creationId xmlns:a16="http://schemas.microsoft.com/office/drawing/2014/main" id="{46878249-6CCC-9FC9-96D3-706D9FC0D15C}"/>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social media</a:t>
            </a:r>
          </a:p>
        </p:txBody>
      </p:sp>
      <p:sp>
        <p:nvSpPr>
          <p:cNvPr id="5" name="TextBox 4">
            <a:extLst>
              <a:ext uri="{FF2B5EF4-FFF2-40B4-BE49-F238E27FC236}">
                <a16:creationId xmlns:a16="http://schemas.microsoft.com/office/drawing/2014/main" id="{93BC30EF-8C6F-09C9-DF65-56A5FD2D8205}"/>
              </a:ext>
            </a:extLst>
          </p:cNvPr>
          <p:cNvSpPr txBox="1"/>
          <p:nvPr userDrawn="1"/>
        </p:nvSpPr>
        <p:spPr>
          <a:xfrm>
            <a:off x="288075" y="19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VCAA Bulletin</a:t>
            </a:r>
          </a:p>
        </p:txBody>
      </p:sp>
      <p:sp>
        <p:nvSpPr>
          <p:cNvPr id="6" name="TextBox 5">
            <a:extLst>
              <a:ext uri="{FF2B5EF4-FFF2-40B4-BE49-F238E27FC236}">
                <a16:creationId xmlns:a16="http://schemas.microsoft.com/office/drawing/2014/main" id="{2FCC99EE-23E2-962D-4BB8-AE929B47A640}"/>
              </a:ext>
            </a:extLst>
          </p:cNvPr>
          <p:cNvSpPr txBox="1"/>
          <p:nvPr userDrawn="1"/>
        </p:nvSpPr>
        <p:spPr>
          <a:xfrm>
            <a:off x="288075" y="2393451"/>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Early Years Update</a:t>
            </a:r>
          </a:p>
        </p:txBody>
      </p:sp>
      <p:sp>
        <p:nvSpPr>
          <p:cNvPr id="7" name="TextBox 6">
            <a:extLst>
              <a:ext uri="{FF2B5EF4-FFF2-40B4-BE49-F238E27FC236}">
                <a16:creationId xmlns:a16="http://schemas.microsoft.com/office/drawing/2014/main" id="{9BE36DC0-7489-FA06-A62F-D05B3206ECCD}"/>
              </a:ext>
            </a:extLst>
          </p:cNvPr>
          <p:cNvSpPr txBox="1"/>
          <p:nvPr userDrawn="1"/>
        </p:nvSpPr>
        <p:spPr>
          <a:xfrm>
            <a:off x="288075" y="28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F–10 Update</a:t>
            </a:r>
          </a:p>
        </p:txBody>
      </p:sp>
      <p:sp>
        <p:nvSpPr>
          <p:cNvPr id="8" name="TextBox 7">
            <a:extLst>
              <a:ext uri="{FF2B5EF4-FFF2-40B4-BE49-F238E27FC236}">
                <a16:creationId xmlns:a16="http://schemas.microsoft.com/office/drawing/2014/main" id="{587E3584-8D0E-9978-1C40-6A25A22D5C32}"/>
              </a:ext>
            </a:extLst>
          </p:cNvPr>
          <p:cNvSpPr txBox="1"/>
          <p:nvPr userDrawn="1"/>
        </p:nvSpPr>
        <p:spPr>
          <a:xfrm>
            <a:off x="288075" y="329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Senior Secondary Update</a:t>
            </a:r>
          </a:p>
        </p:txBody>
      </p:sp>
      <p:sp>
        <p:nvSpPr>
          <p:cNvPr id="9" name="Rectangle 8">
            <a:hlinkClick r:id="rId2"/>
            <a:extLst>
              <a:ext uri="{FF2B5EF4-FFF2-40B4-BE49-F238E27FC236}">
                <a16:creationId xmlns:a16="http://schemas.microsoft.com/office/drawing/2014/main" id="{ECF6FA2A-1454-8F10-DF75-6318A711BADB}"/>
              </a:ext>
            </a:extLst>
          </p:cNvPr>
          <p:cNvSpPr/>
          <p:nvPr userDrawn="1"/>
        </p:nvSpPr>
        <p:spPr bwMode="auto">
          <a:xfrm>
            <a:off x="144000" y="19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0" name="Rectangle 9">
            <a:hlinkClick r:id="rId3"/>
            <a:extLst>
              <a:ext uri="{FF2B5EF4-FFF2-40B4-BE49-F238E27FC236}">
                <a16:creationId xmlns:a16="http://schemas.microsoft.com/office/drawing/2014/main" id="{BC7C51A7-A2C5-89B7-9BCF-6B6E0138C518}"/>
              </a:ext>
            </a:extLst>
          </p:cNvPr>
          <p:cNvSpPr/>
          <p:nvPr userDrawn="1"/>
        </p:nvSpPr>
        <p:spPr bwMode="auto">
          <a:xfrm>
            <a:off x="144000" y="239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1" name="Rectangle 10">
            <a:hlinkClick r:id="rId4"/>
            <a:extLst>
              <a:ext uri="{FF2B5EF4-FFF2-40B4-BE49-F238E27FC236}">
                <a16:creationId xmlns:a16="http://schemas.microsoft.com/office/drawing/2014/main" id="{7B48ABB3-945F-738A-1378-650099497488}"/>
              </a:ext>
            </a:extLst>
          </p:cNvPr>
          <p:cNvSpPr/>
          <p:nvPr userDrawn="1"/>
        </p:nvSpPr>
        <p:spPr bwMode="auto">
          <a:xfrm>
            <a:off x="144000" y="28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2" name="Rectangle 11">
            <a:hlinkClick r:id="rId5"/>
            <a:extLst>
              <a:ext uri="{FF2B5EF4-FFF2-40B4-BE49-F238E27FC236}">
                <a16:creationId xmlns:a16="http://schemas.microsoft.com/office/drawing/2014/main" id="{DF86921F-389F-92A4-4F74-B9820878E9CC}"/>
              </a:ext>
            </a:extLst>
          </p:cNvPr>
          <p:cNvSpPr/>
          <p:nvPr userDrawn="1"/>
        </p:nvSpPr>
        <p:spPr bwMode="auto">
          <a:xfrm>
            <a:off x="144000" y="3294000"/>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nvGrpSpPr>
          <p:cNvPr id="13" name="Group 12">
            <a:extLst>
              <a:ext uri="{FF2B5EF4-FFF2-40B4-BE49-F238E27FC236}">
                <a16:creationId xmlns:a16="http://schemas.microsoft.com/office/drawing/2014/main" id="{5431FBD3-1D6A-EFBA-DA51-E699060EFAFA}"/>
              </a:ext>
            </a:extLst>
          </p:cNvPr>
          <p:cNvGrpSpPr/>
          <p:nvPr userDrawn="1"/>
        </p:nvGrpSpPr>
        <p:grpSpPr>
          <a:xfrm>
            <a:off x="4752000" y="1908000"/>
            <a:ext cx="3643966" cy="2237064"/>
            <a:chOff x="5075753" y="2089062"/>
            <a:chExt cx="3643966" cy="2237064"/>
          </a:xfrm>
        </p:grpSpPr>
        <p:pic>
          <p:nvPicPr>
            <p:cNvPr id="14" name="Picture 13" descr="A black letter f in a white circle&#10;&#10;Description automatically generated">
              <a:extLst>
                <a:ext uri="{FF2B5EF4-FFF2-40B4-BE49-F238E27FC236}">
                  <a16:creationId xmlns:a16="http://schemas.microsoft.com/office/drawing/2014/main" id="{B5CD7E0D-FDEC-D472-D7E1-CEC9B3F892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15" name="Graphic 14">
              <a:extLst>
                <a:ext uri="{FF2B5EF4-FFF2-40B4-BE49-F238E27FC236}">
                  <a16:creationId xmlns:a16="http://schemas.microsoft.com/office/drawing/2014/main" id="{EC5B0970-5E1E-D8CD-3F88-FECFEA6EAA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16" name="Graphic 15">
              <a:extLst>
                <a:ext uri="{FF2B5EF4-FFF2-40B4-BE49-F238E27FC236}">
                  <a16:creationId xmlns:a16="http://schemas.microsoft.com/office/drawing/2014/main" id="{BF553D8E-1923-FB91-5FD6-6A721FDDD3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17" name="TextBox 16">
              <a:extLst>
                <a:ext uri="{FF2B5EF4-FFF2-40B4-BE49-F238E27FC236}">
                  <a16:creationId xmlns:a16="http://schemas.microsoft.com/office/drawing/2014/main" id="{E188DBB7-14C0-CC23-3A6C-02FF6259623D}"/>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18" name="TextBox 17">
              <a:extLst>
                <a:ext uri="{FF2B5EF4-FFF2-40B4-BE49-F238E27FC236}">
                  <a16:creationId xmlns:a16="http://schemas.microsoft.com/office/drawing/2014/main" id="{C08AA402-CDB3-1DF4-1CEE-A6B1A774ED68}"/>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a:solidFill>
                    <a:schemeClr val="bg1"/>
                  </a:solidFill>
                  <a:effectLst/>
                  <a:latin typeface="+mn-lt"/>
                </a:rPr>
                <a:t>@vcaa_vic</a:t>
              </a:r>
            </a:p>
          </p:txBody>
        </p:sp>
        <p:sp>
          <p:nvSpPr>
            <p:cNvPr id="19" name="TextBox 18">
              <a:extLst>
                <a:ext uri="{FF2B5EF4-FFF2-40B4-BE49-F238E27FC236}">
                  <a16:creationId xmlns:a16="http://schemas.microsoft.com/office/drawing/2014/main" id="{D7F4DF25-F006-A1FD-A1BB-53126BDAD2DD}"/>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20" name="Rectangle 19">
              <a:hlinkClick r:id="rId11"/>
              <a:extLst>
                <a:ext uri="{FF2B5EF4-FFF2-40B4-BE49-F238E27FC236}">
                  <a16:creationId xmlns:a16="http://schemas.microsoft.com/office/drawing/2014/main" id="{18273B2A-22C6-9871-300B-42D958341331}"/>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1" name="Rectangle 20">
              <a:hlinkClick r:id="rId12"/>
              <a:extLst>
                <a:ext uri="{FF2B5EF4-FFF2-40B4-BE49-F238E27FC236}">
                  <a16:creationId xmlns:a16="http://schemas.microsoft.com/office/drawing/2014/main" id="{02DBED7C-EAF3-6F36-751F-CB5415B79031}"/>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2" name="Rectangle 21">
              <a:hlinkClick r:id="rId13"/>
              <a:extLst>
                <a:ext uri="{FF2B5EF4-FFF2-40B4-BE49-F238E27FC236}">
                  <a16:creationId xmlns:a16="http://schemas.microsoft.com/office/drawing/2014/main" id="{F49F997E-3F00-6697-83EC-A0F6A2EE462D}"/>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cxnSp>
        <p:nvCxnSpPr>
          <p:cNvPr id="23" name="Straight Connector 22">
            <a:extLst>
              <a:ext uri="{FF2B5EF4-FFF2-40B4-BE49-F238E27FC236}">
                <a16:creationId xmlns:a16="http://schemas.microsoft.com/office/drawing/2014/main" id="{6E849776-02CA-0C61-1D56-EB61A1810F39}"/>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ADBC29B5-D460-E307-1E76-E791B486BE50}"/>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7AB233A0-E293-4BDF-A3B6-8DA8B21C9968}"/>
              </a:ext>
            </a:extLst>
          </p:cNvPr>
          <p:cNvSpPr txBox="1"/>
          <p:nvPr userDrawn="1"/>
        </p:nvSpPr>
        <p:spPr>
          <a:xfrm>
            <a:off x="288075" y="37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Season Update</a:t>
            </a:r>
          </a:p>
        </p:txBody>
      </p:sp>
      <p:sp>
        <p:nvSpPr>
          <p:cNvPr id="26" name="Rectangle 25">
            <a:hlinkClick r:id="rId14"/>
            <a:extLst>
              <a:ext uri="{FF2B5EF4-FFF2-40B4-BE49-F238E27FC236}">
                <a16:creationId xmlns:a16="http://schemas.microsoft.com/office/drawing/2014/main" id="{E2F6D1DA-CED5-F0DE-EF03-DE7E8A2DE9DD}"/>
              </a:ext>
            </a:extLst>
          </p:cNvPr>
          <p:cNvSpPr/>
          <p:nvPr userDrawn="1"/>
        </p:nvSpPr>
        <p:spPr bwMode="auto">
          <a:xfrm>
            <a:off x="144000" y="3723878"/>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023548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a:t>Thank you…</a:t>
            </a:r>
            <a:endParaRPr lang="en-US"/>
          </a:p>
        </p:txBody>
      </p:sp>
    </p:spTree>
    <p:extLst>
      <p:ext uri="{BB962C8B-B14F-4D97-AF65-F5344CB8AC3E}">
        <p14:creationId xmlns:p14="http://schemas.microsoft.com/office/powerpoint/2010/main" val="2084209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4228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05083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GB"/>
              <a:t>Click to edit Master title style</a:t>
            </a:r>
            <a:endParaRPr lang="en-AU"/>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105841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GB"/>
              <a:t>Click to edit Master title style</a:t>
            </a:r>
            <a:endParaRPr lang="en-AU"/>
          </a:p>
        </p:txBody>
      </p:sp>
    </p:spTree>
    <p:extLst>
      <p:ext uri="{BB962C8B-B14F-4D97-AF65-F5344CB8AC3E}">
        <p14:creationId xmlns:p14="http://schemas.microsoft.com/office/powerpoint/2010/main" val="313294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GB"/>
              <a:t>Click to edit Master title style</a:t>
            </a:r>
            <a:endParaRPr lang="en-AU"/>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5616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768681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55480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GB"/>
              <a:t>Click to edit Master title style</a:t>
            </a:r>
            <a:endParaRPr lang="en-AU"/>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6198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AU"/>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 Click to edit Master text styles</a:t>
            </a:r>
          </a:p>
          <a:p>
            <a:pPr lvl="1"/>
            <a:r>
              <a:rPr lang="en-AU"/>
              <a:t>Second level</a:t>
            </a:r>
          </a:p>
          <a:p>
            <a:pPr lvl="2"/>
            <a:r>
              <a:rPr lang="en-AU"/>
              <a:t>Third level</a:t>
            </a:r>
          </a:p>
          <a:p>
            <a:pPr lvl="3"/>
            <a:r>
              <a:rPr lang="en-AU"/>
              <a:t>Fourth level</a:t>
            </a:r>
          </a:p>
          <a:p>
            <a:pPr lvl="4"/>
            <a:r>
              <a:rPr lang="en-AU"/>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87"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3.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8.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VCE Visual Communication Design</a:t>
            </a:r>
          </a:p>
        </p:txBody>
      </p:sp>
      <p:sp>
        <p:nvSpPr>
          <p:cNvPr id="5" name="Subtitle 4"/>
          <p:cNvSpPr>
            <a:spLocks noGrp="1"/>
          </p:cNvSpPr>
          <p:nvPr>
            <p:ph type="subTitle" idx="1"/>
          </p:nvPr>
        </p:nvSpPr>
        <p:spPr/>
        <p:txBody>
          <a:bodyPr/>
          <a:lstStyle/>
          <a:p>
            <a:r>
              <a:rPr lang="en-AU" dirty="0"/>
              <a:t>Professional learning</a:t>
            </a:r>
          </a:p>
          <a:p>
            <a:r>
              <a:rPr lang="en-AU" dirty="0"/>
              <a:t>On-Demand video</a:t>
            </a:r>
          </a:p>
          <a:p>
            <a:r>
              <a:rPr lang="en-AU" dirty="0"/>
              <a:t>Background to the School-assessed Task</a:t>
            </a:r>
          </a:p>
        </p:txBody>
      </p:sp>
      <p:pic>
        <p:nvPicPr>
          <p:cNvPr id="6" name="Audio 5">
            <a:extLst>
              <a:ext uri="{FF2B5EF4-FFF2-40B4-BE49-F238E27FC236}">
                <a16:creationId xmlns:a16="http://schemas.microsoft.com/office/drawing/2014/main" id="{5130FDEC-40B6-D36E-D5F8-D6DDD0303E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842266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5406">
        <p159:morph option="byObject"/>
      </p:transition>
    </mc:Choice>
    <mc:Fallback xmlns="">
      <p:transition spd="slow" advTm="254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9DD830-9B34-C6E9-9C4D-18CD8AFCE795}"/>
              </a:ext>
            </a:extLst>
          </p:cNvPr>
          <p:cNvSpPr>
            <a:spLocks noGrp="1"/>
          </p:cNvSpPr>
          <p:nvPr>
            <p:ph type="title"/>
          </p:nvPr>
        </p:nvSpPr>
        <p:spPr/>
        <p:txBody>
          <a:bodyPr/>
          <a:lstStyle/>
          <a:p>
            <a:r>
              <a:rPr lang="en-AU"/>
              <a:t>Summary and timeline</a:t>
            </a:r>
          </a:p>
        </p:txBody>
      </p:sp>
      <p:pic>
        <p:nvPicPr>
          <p:cNvPr id="10" name="Content Placeholder 9">
            <a:extLst>
              <a:ext uri="{FF2B5EF4-FFF2-40B4-BE49-F238E27FC236}">
                <a16:creationId xmlns:a16="http://schemas.microsoft.com/office/drawing/2014/main" id="{C07DCAF2-393A-1206-986F-E3D2935F9AA5}"/>
              </a:ext>
            </a:extLst>
          </p:cNvPr>
          <p:cNvPicPr>
            <a:picLocks noGrp="1" noChangeAspect="1"/>
          </p:cNvPicPr>
          <p:nvPr>
            <p:ph idx="1"/>
          </p:nvPr>
        </p:nvPicPr>
        <p:blipFill>
          <a:blip r:embed="rId5"/>
          <a:stretch>
            <a:fillRect/>
          </a:stretch>
        </p:blipFill>
        <p:spPr>
          <a:xfrm>
            <a:off x="306333" y="1372389"/>
            <a:ext cx="3314033" cy="29718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A51ACAB-6C5C-EBF6-8E1D-B2D10C5A3095}"/>
              </a:ext>
            </a:extLst>
          </p:cNvPr>
          <p:cNvPicPr>
            <a:picLocks noChangeAspect="1"/>
          </p:cNvPicPr>
          <p:nvPr/>
        </p:nvPicPr>
        <p:blipFill>
          <a:blip r:embed="rId6"/>
          <a:stretch>
            <a:fillRect/>
          </a:stretch>
        </p:blipFill>
        <p:spPr>
          <a:xfrm>
            <a:off x="3853091" y="1372389"/>
            <a:ext cx="5125278" cy="2971800"/>
          </a:xfrm>
          <a:prstGeom prst="rect">
            <a:avLst/>
          </a:prstGeom>
          <a:ln>
            <a:noFill/>
          </a:ln>
          <a:effectLst>
            <a:outerShdw blurRad="292100" dist="139700" dir="2700000" algn="tl" rotWithShape="0">
              <a:srgbClr val="333333">
                <a:alpha val="65000"/>
              </a:srgbClr>
            </a:outerShdw>
          </a:effectLst>
        </p:spPr>
      </p:pic>
      <p:pic>
        <p:nvPicPr>
          <p:cNvPr id="3" name="Audio 2">
            <a:extLst>
              <a:ext uri="{FF2B5EF4-FFF2-40B4-BE49-F238E27FC236}">
                <a16:creationId xmlns:a16="http://schemas.microsoft.com/office/drawing/2014/main" id="{95B285C7-2B57-C8A6-D495-0DE99D237D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380879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0329">
        <p159:morph option="byObject"/>
      </p:transition>
    </mc:Choice>
    <mc:Fallback xmlns="">
      <p:transition spd="slow" advTm="203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8EED-66E9-7223-8B3B-D6F9C7F54FB5}"/>
              </a:ext>
            </a:extLst>
          </p:cNvPr>
          <p:cNvSpPr>
            <a:spLocks noGrp="1"/>
          </p:cNvSpPr>
          <p:nvPr>
            <p:ph type="title"/>
          </p:nvPr>
        </p:nvSpPr>
        <p:spPr/>
        <p:txBody>
          <a:bodyPr/>
          <a:lstStyle/>
          <a:p>
            <a:r>
              <a:rPr lang="en-AU"/>
              <a:t>Summary and timeline</a:t>
            </a:r>
          </a:p>
        </p:txBody>
      </p:sp>
      <p:pic>
        <p:nvPicPr>
          <p:cNvPr id="6" name="Content Placeholder 5">
            <a:extLst>
              <a:ext uri="{FF2B5EF4-FFF2-40B4-BE49-F238E27FC236}">
                <a16:creationId xmlns:a16="http://schemas.microsoft.com/office/drawing/2014/main" id="{8E8E6C9E-CA6E-7B66-1E06-4A56F04A58E2}"/>
              </a:ext>
            </a:extLst>
          </p:cNvPr>
          <p:cNvPicPr>
            <a:picLocks noGrp="1" noChangeAspect="1"/>
          </p:cNvPicPr>
          <p:nvPr>
            <p:ph idx="1"/>
          </p:nvPr>
        </p:nvPicPr>
        <p:blipFill>
          <a:blip r:embed="rId5"/>
          <a:stretch>
            <a:fillRect/>
          </a:stretch>
        </p:blipFill>
        <p:spPr>
          <a:xfrm>
            <a:off x="1206929" y="1268760"/>
            <a:ext cx="2289361" cy="2971800"/>
          </a:xfrm>
          <a:prstGeom prst="rect">
            <a:avLst/>
          </a:prstGeom>
          <a:ln>
            <a:noFill/>
          </a:ln>
          <a:effectLst>
            <a:outerShdw blurRad="292100" dist="139700" dir="2700000" algn="tl" rotWithShape="0">
              <a:srgbClr val="333333">
                <a:alpha val="65000"/>
              </a:srgbClr>
            </a:outerShdw>
          </a:effectLst>
        </p:spPr>
      </p:pic>
      <p:pic>
        <p:nvPicPr>
          <p:cNvPr id="9" name="Content Placeholder 4">
            <a:extLst>
              <a:ext uri="{FF2B5EF4-FFF2-40B4-BE49-F238E27FC236}">
                <a16:creationId xmlns:a16="http://schemas.microsoft.com/office/drawing/2014/main" id="{C4F519C7-362B-E0CB-E6F6-A8CA67406006}"/>
              </a:ext>
            </a:extLst>
          </p:cNvPr>
          <p:cNvPicPr>
            <a:picLocks noGrp="1" noChangeAspect="1"/>
          </p:cNvPicPr>
          <p:nvPr>
            <p:ph sz="half" idx="4294967295"/>
          </p:nvPr>
        </p:nvPicPr>
        <p:blipFill>
          <a:blip r:embed="rId6"/>
          <a:stretch>
            <a:fillRect/>
          </a:stretch>
        </p:blipFill>
        <p:spPr>
          <a:xfrm>
            <a:off x="4866801" y="1319247"/>
            <a:ext cx="2601912" cy="2971800"/>
          </a:xfrm>
          <a:prstGeom prst="rect">
            <a:avLst/>
          </a:prstGeom>
          <a:ln>
            <a:noFill/>
          </a:ln>
          <a:effectLst>
            <a:outerShdw blurRad="292100" dist="139700" dir="2700000" algn="tl" rotWithShape="0">
              <a:srgbClr val="333333">
                <a:alpha val="65000"/>
              </a:srgbClr>
            </a:outerShdw>
          </a:effectLst>
        </p:spPr>
      </p:pic>
      <p:pic>
        <p:nvPicPr>
          <p:cNvPr id="4" name="Audio 3">
            <a:extLst>
              <a:ext uri="{FF2B5EF4-FFF2-40B4-BE49-F238E27FC236}">
                <a16:creationId xmlns:a16="http://schemas.microsoft.com/office/drawing/2014/main" id="{AF9C31B6-93EF-DE46-B5C7-6AA0FDCEFF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116539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6782">
        <p159:morph option="byObject"/>
      </p:transition>
    </mc:Choice>
    <mc:Fallback xmlns="">
      <p:transition spd="slow" advTm="267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CE49-FD9B-FFF3-6140-833A0069C40D}"/>
              </a:ext>
            </a:extLst>
          </p:cNvPr>
          <p:cNvSpPr>
            <a:spLocks noGrp="1"/>
          </p:cNvSpPr>
          <p:nvPr>
            <p:ph type="title"/>
          </p:nvPr>
        </p:nvSpPr>
        <p:spPr/>
        <p:txBody>
          <a:bodyPr/>
          <a:lstStyle/>
          <a:p>
            <a:r>
              <a:rPr lang="en-AU"/>
              <a:t>Authentication</a:t>
            </a:r>
          </a:p>
        </p:txBody>
      </p:sp>
      <p:pic>
        <p:nvPicPr>
          <p:cNvPr id="5" name="Picture 4">
            <a:extLst>
              <a:ext uri="{FF2B5EF4-FFF2-40B4-BE49-F238E27FC236}">
                <a16:creationId xmlns:a16="http://schemas.microsoft.com/office/drawing/2014/main" id="{E43357A3-3CA0-DF4F-64D2-BBA0D13ED86E}"/>
              </a:ext>
            </a:extLst>
          </p:cNvPr>
          <p:cNvPicPr>
            <a:picLocks noChangeAspect="1"/>
          </p:cNvPicPr>
          <p:nvPr/>
        </p:nvPicPr>
        <p:blipFill>
          <a:blip r:embed="rId5"/>
          <a:stretch>
            <a:fillRect/>
          </a:stretch>
        </p:blipFill>
        <p:spPr>
          <a:xfrm>
            <a:off x="251520" y="1243387"/>
            <a:ext cx="2465960" cy="317989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021B6BD-6C4A-B9B2-8CDB-185216E74A83}"/>
              </a:ext>
            </a:extLst>
          </p:cNvPr>
          <p:cNvPicPr>
            <a:picLocks noChangeAspect="1"/>
          </p:cNvPicPr>
          <p:nvPr/>
        </p:nvPicPr>
        <p:blipFill>
          <a:blip r:embed="rId6"/>
          <a:stretch>
            <a:fillRect/>
          </a:stretch>
        </p:blipFill>
        <p:spPr>
          <a:xfrm>
            <a:off x="2910964" y="1243387"/>
            <a:ext cx="2230113" cy="2205572"/>
          </a:xfrm>
          <a:prstGeom prst="rect">
            <a:avLst/>
          </a:prstGeom>
          <a:ln>
            <a:noFill/>
          </a:ln>
          <a:effectLst>
            <a:outerShdw blurRad="292100" dist="139700" dir="2700000" algn="tl" rotWithShape="0">
              <a:srgbClr val="333333">
                <a:alpha val="65000"/>
              </a:srgbClr>
            </a:outerShdw>
          </a:effectLst>
        </p:spPr>
      </p:pic>
      <p:pic>
        <p:nvPicPr>
          <p:cNvPr id="7" name="Content Placeholder 6">
            <a:extLst>
              <a:ext uri="{FF2B5EF4-FFF2-40B4-BE49-F238E27FC236}">
                <a16:creationId xmlns:a16="http://schemas.microsoft.com/office/drawing/2014/main" id="{88418BEA-32F0-3CBA-8025-FD45216281A6}"/>
              </a:ext>
            </a:extLst>
          </p:cNvPr>
          <p:cNvPicPr>
            <a:picLocks noGrp="1" noChangeAspect="1"/>
          </p:cNvPicPr>
          <p:nvPr>
            <p:ph idx="1"/>
          </p:nvPr>
        </p:nvPicPr>
        <p:blipFill>
          <a:blip r:embed="rId7"/>
          <a:stretch>
            <a:fillRect/>
          </a:stretch>
        </p:blipFill>
        <p:spPr>
          <a:xfrm>
            <a:off x="5407286" y="1243387"/>
            <a:ext cx="3557202" cy="2256318"/>
          </a:xfrm>
          <a:prstGeom prst="rect">
            <a:avLst/>
          </a:prstGeom>
          <a:ln>
            <a:noFill/>
          </a:ln>
          <a:effectLst>
            <a:outerShdw blurRad="292100" dist="139700" dir="2700000" algn="tl" rotWithShape="0">
              <a:srgbClr val="333333">
                <a:alpha val="65000"/>
              </a:srgbClr>
            </a:outerShdw>
          </a:effectLst>
        </p:spPr>
      </p:pic>
      <p:pic>
        <p:nvPicPr>
          <p:cNvPr id="4" name="Audio 3">
            <a:extLst>
              <a:ext uri="{FF2B5EF4-FFF2-40B4-BE49-F238E27FC236}">
                <a16:creationId xmlns:a16="http://schemas.microsoft.com/office/drawing/2014/main" id="{4DFDF09C-0848-7B0E-EC90-98B2E929FC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90587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49620">
        <p159:morph option="byObject"/>
      </p:transition>
    </mc:Choice>
    <mc:Fallback xmlns="">
      <p:transition spd="slow" advTm="49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E75D4-ADD9-F3B0-2A0C-D9FEE8D733F2}"/>
              </a:ext>
            </a:extLst>
          </p:cNvPr>
          <p:cNvSpPr>
            <a:spLocks noGrp="1"/>
          </p:cNvSpPr>
          <p:nvPr>
            <p:ph type="title"/>
          </p:nvPr>
        </p:nvSpPr>
        <p:spPr/>
        <p:txBody>
          <a:bodyPr/>
          <a:lstStyle/>
          <a:p>
            <a:r>
              <a:rPr lang="en-AU"/>
              <a:t>Key Knowledge and skills</a:t>
            </a:r>
          </a:p>
        </p:txBody>
      </p:sp>
      <p:pic>
        <p:nvPicPr>
          <p:cNvPr id="5" name="Content Placeholder 4">
            <a:extLst>
              <a:ext uri="{FF2B5EF4-FFF2-40B4-BE49-F238E27FC236}">
                <a16:creationId xmlns:a16="http://schemas.microsoft.com/office/drawing/2014/main" id="{A6562D8E-B9FB-C9AA-12C7-3EEA5AD522DB}"/>
              </a:ext>
            </a:extLst>
          </p:cNvPr>
          <p:cNvPicPr>
            <a:picLocks noGrp="1" noChangeAspect="1"/>
          </p:cNvPicPr>
          <p:nvPr>
            <p:ph idx="1"/>
          </p:nvPr>
        </p:nvPicPr>
        <p:blipFill rotWithShape="1">
          <a:blip r:embed="rId5"/>
          <a:srcRect l="3722" t="22397" r="1623" b="3735"/>
          <a:stretch/>
        </p:blipFill>
        <p:spPr>
          <a:xfrm>
            <a:off x="179512" y="1781176"/>
            <a:ext cx="4267683" cy="169544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684B5F8-0FBB-9CBB-D0F8-BA212545BE3D}"/>
              </a:ext>
            </a:extLst>
          </p:cNvPr>
          <p:cNvPicPr>
            <a:picLocks noChangeAspect="1"/>
          </p:cNvPicPr>
          <p:nvPr/>
        </p:nvPicPr>
        <p:blipFill rotWithShape="1">
          <a:blip r:embed="rId6"/>
          <a:srcRect l="1985" t="16596" r="570"/>
          <a:stretch/>
        </p:blipFill>
        <p:spPr>
          <a:xfrm>
            <a:off x="4669729" y="1781176"/>
            <a:ext cx="4222751" cy="1882944"/>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7F188B1D-2D19-1413-05B3-0A9438622398}"/>
              </a:ext>
            </a:extLst>
          </p:cNvPr>
          <p:cNvSpPr txBox="1">
            <a:spLocks/>
          </p:cNvSpPr>
          <p:nvPr/>
        </p:nvSpPr>
        <p:spPr bwMode="auto">
          <a:xfrm>
            <a:off x="179512" y="1106638"/>
            <a:ext cx="258273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a:lstStyle>
          <a:p>
            <a:r>
              <a:rPr lang="en-AU" sz="1800" kern="0">
                <a:solidFill>
                  <a:schemeClr val="tx1"/>
                </a:solidFill>
                <a:latin typeface="+mn-lt"/>
              </a:rPr>
              <a:t>Unit 3 Area of Study 3</a:t>
            </a:r>
          </a:p>
        </p:txBody>
      </p:sp>
      <p:pic>
        <p:nvPicPr>
          <p:cNvPr id="6" name="Audio 5">
            <a:extLst>
              <a:ext uri="{FF2B5EF4-FFF2-40B4-BE49-F238E27FC236}">
                <a16:creationId xmlns:a16="http://schemas.microsoft.com/office/drawing/2014/main" id="{9AC836FF-C650-9FEC-FC58-52E2E8F788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648087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5785">
        <p159:morph option="byObject"/>
      </p:transition>
    </mc:Choice>
    <mc:Fallback xmlns="">
      <p:transition spd="slow" advTm="357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2B91-B120-4054-8B56-57313B7B7E6F}"/>
              </a:ext>
            </a:extLst>
          </p:cNvPr>
          <p:cNvSpPr>
            <a:spLocks noGrp="1"/>
          </p:cNvSpPr>
          <p:nvPr>
            <p:ph type="title"/>
          </p:nvPr>
        </p:nvSpPr>
        <p:spPr/>
        <p:txBody>
          <a:bodyPr/>
          <a:lstStyle/>
          <a:p>
            <a:r>
              <a:rPr lang="en-AU"/>
              <a:t>Glossary of command terms</a:t>
            </a:r>
            <a:br>
              <a:rPr lang="en-AU"/>
            </a:br>
            <a:endParaRPr lang="en-AU" sz="1600">
              <a:solidFill>
                <a:srgbClr val="468EAE"/>
              </a:solidFill>
            </a:endParaRPr>
          </a:p>
        </p:txBody>
      </p:sp>
      <p:pic>
        <p:nvPicPr>
          <p:cNvPr id="5" name="Content Placeholder 4">
            <a:extLst>
              <a:ext uri="{FF2B5EF4-FFF2-40B4-BE49-F238E27FC236}">
                <a16:creationId xmlns:a16="http://schemas.microsoft.com/office/drawing/2014/main" id="{EDDDB989-624E-47CF-8BBE-08828E0F4408}"/>
              </a:ext>
            </a:extLst>
          </p:cNvPr>
          <p:cNvPicPr>
            <a:picLocks noGrp="1" noChangeAspect="1"/>
          </p:cNvPicPr>
          <p:nvPr>
            <p:ph idx="1"/>
          </p:nvPr>
        </p:nvPicPr>
        <p:blipFill>
          <a:blip r:embed="rId5"/>
          <a:stretch>
            <a:fillRect/>
          </a:stretch>
        </p:blipFill>
        <p:spPr>
          <a:xfrm>
            <a:off x="3303588" y="2228928"/>
            <a:ext cx="2536824" cy="222781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892EF11-4337-2044-42B8-5DF7C38CB3BF}"/>
              </a:ext>
            </a:extLst>
          </p:cNvPr>
          <p:cNvPicPr>
            <a:picLocks noChangeAspect="1"/>
          </p:cNvPicPr>
          <p:nvPr/>
        </p:nvPicPr>
        <p:blipFill rotWithShape="1">
          <a:blip r:embed="rId6"/>
          <a:srcRect l="1293" t="840" r="843" b="674"/>
          <a:stretch/>
        </p:blipFill>
        <p:spPr>
          <a:xfrm>
            <a:off x="6073776" y="1045118"/>
            <a:ext cx="2441574" cy="3450681"/>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1C607E45-5D46-D09A-36E0-297266F66C05}"/>
              </a:ext>
            </a:extLst>
          </p:cNvPr>
          <p:cNvSpPr txBox="1">
            <a:spLocks/>
          </p:cNvSpPr>
          <p:nvPr/>
        </p:nvSpPr>
        <p:spPr bwMode="auto">
          <a:xfrm>
            <a:off x="348590" y="1180201"/>
            <a:ext cx="4794910" cy="62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marL="0" lvl="1" indent="0">
              <a:spcAft>
                <a:spcPts val="600"/>
              </a:spcAft>
              <a:buNone/>
            </a:pPr>
            <a:r>
              <a:rPr lang="en-AU" sz="1800">
                <a:solidFill>
                  <a:schemeClr val="tx1"/>
                </a:solidFill>
              </a:rPr>
              <a:t>The same terms are used in SAT criteria and descriptors</a:t>
            </a:r>
            <a:endParaRPr lang="en-US" sz="1800" kern="0">
              <a:solidFill>
                <a:schemeClr val="tx1"/>
              </a:solidFill>
              <a:ea typeface="+mn-ea"/>
              <a:cs typeface="+mn-cs"/>
            </a:endParaRPr>
          </a:p>
        </p:txBody>
      </p:sp>
      <p:pic>
        <p:nvPicPr>
          <p:cNvPr id="7" name="Audio 6">
            <a:extLst>
              <a:ext uri="{FF2B5EF4-FFF2-40B4-BE49-F238E27FC236}">
                <a16:creationId xmlns:a16="http://schemas.microsoft.com/office/drawing/2014/main" id="{8E79B308-0FAA-84AE-A2E6-3336929FCC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650564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19721">
        <p159:morph option="byObject"/>
      </p:transition>
    </mc:Choice>
    <mc:Fallback xmlns="">
      <p:transition spd="slow" advTm="197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856FF-9866-4A68-E813-779BE24E307A}"/>
              </a:ext>
            </a:extLst>
          </p:cNvPr>
          <p:cNvSpPr>
            <a:spLocks noGrp="1"/>
          </p:cNvSpPr>
          <p:nvPr>
            <p:ph type="title"/>
          </p:nvPr>
        </p:nvSpPr>
        <p:spPr/>
        <p:txBody>
          <a:bodyPr/>
          <a:lstStyle/>
          <a:p>
            <a:r>
              <a:rPr lang="en-AU"/>
              <a:t>Teaching and Learning</a:t>
            </a:r>
          </a:p>
        </p:txBody>
      </p:sp>
      <p:pic>
        <p:nvPicPr>
          <p:cNvPr id="5" name="Content Placeholder 4">
            <a:extLst>
              <a:ext uri="{FF2B5EF4-FFF2-40B4-BE49-F238E27FC236}">
                <a16:creationId xmlns:a16="http://schemas.microsoft.com/office/drawing/2014/main" id="{F539B91F-68AC-E481-25CE-164C10212A20}"/>
              </a:ext>
            </a:extLst>
          </p:cNvPr>
          <p:cNvPicPr>
            <a:picLocks noGrp="1" noChangeAspect="1"/>
          </p:cNvPicPr>
          <p:nvPr>
            <p:ph idx="1"/>
          </p:nvPr>
        </p:nvPicPr>
        <p:blipFill>
          <a:blip r:embed="rId5"/>
          <a:stretch>
            <a:fillRect/>
          </a:stretch>
        </p:blipFill>
        <p:spPr>
          <a:xfrm>
            <a:off x="526167" y="1328245"/>
            <a:ext cx="3429311" cy="29718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9CA6207-1AEA-592F-6904-090BCE15B6E9}"/>
              </a:ext>
            </a:extLst>
          </p:cNvPr>
          <p:cNvPicPr>
            <a:picLocks noChangeAspect="1"/>
          </p:cNvPicPr>
          <p:nvPr/>
        </p:nvPicPr>
        <p:blipFill>
          <a:blip r:embed="rId6"/>
          <a:stretch>
            <a:fillRect/>
          </a:stretch>
        </p:blipFill>
        <p:spPr>
          <a:xfrm>
            <a:off x="4712034" y="1328245"/>
            <a:ext cx="3216963" cy="2911468"/>
          </a:xfrm>
          <a:prstGeom prst="rect">
            <a:avLst/>
          </a:prstGeom>
          <a:ln>
            <a:noFill/>
          </a:ln>
          <a:effectLst>
            <a:outerShdw blurRad="292100" dist="139700" dir="2700000" algn="tl" rotWithShape="0">
              <a:srgbClr val="333333">
                <a:alpha val="65000"/>
              </a:srgbClr>
            </a:outerShdw>
          </a:effectLst>
        </p:spPr>
      </p:pic>
      <p:pic>
        <p:nvPicPr>
          <p:cNvPr id="4" name="Audio 3">
            <a:extLst>
              <a:ext uri="{FF2B5EF4-FFF2-40B4-BE49-F238E27FC236}">
                <a16:creationId xmlns:a16="http://schemas.microsoft.com/office/drawing/2014/main" id="{2B013FBF-46D4-3BE0-F559-53867A5AA3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007791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7044">
        <p159:morph option="byObject"/>
      </p:transition>
    </mc:Choice>
    <mc:Fallback xmlns="">
      <p:transition spd="slow" advTm="370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4F4F34-A470-F16F-1F44-612F119AFF5C}"/>
              </a:ext>
            </a:extLst>
          </p:cNvPr>
          <p:cNvSpPr>
            <a:spLocks noGrp="1"/>
          </p:cNvSpPr>
          <p:nvPr>
            <p:ph type="title"/>
          </p:nvPr>
        </p:nvSpPr>
        <p:spPr/>
        <p:txBody>
          <a:bodyPr/>
          <a:lstStyle/>
          <a:p>
            <a:r>
              <a:rPr lang="en-AU"/>
              <a:t>Information provided to students</a:t>
            </a:r>
          </a:p>
        </p:txBody>
      </p:sp>
      <p:pic>
        <p:nvPicPr>
          <p:cNvPr id="6" name="Content Placeholder 4">
            <a:extLst>
              <a:ext uri="{FF2B5EF4-FFF2-40B4-BE49-F238E27FC236}">
                <a16:creationId xmlns:a16="http://schemas.microsoft.com/office/drawing/2014/main" id="{99DD7064-1312-3DA1-5BAB-1D872D232741}"/>
              </a:ext>
            </a:extLst>
          </p:cNvPr>
          <p:cNvPicPr>
            <a:picLocks noGrp="1" noChangeAspect="1"/>
          </p:cNvPicPr>
          <p:nvPr>
            <p:ph idx="1"/>
          </p:nvPr>
        </p:nvPicPr>
        <p:blipFill rotWithShape="1">
          <a:blip r:embed="rId5"/>
          <a:srcRect t="12308" b="10278"/>
          <a:stretch/>
        </p:blipFill>
        <p:spPr>
          <a:xfrm>
            <a:off x="880298" y="1268760"/>
            <a:ext cx="6807469" cy="2971800"/>
          </a:xfrm>
          <a:prstGeom prst="rect">
            <a:avLst/>
          </a:prstGeom>
          <a:ln>
            <a:noFill/>
          </a:ln>
          <a:effectLst>
            <a:outerShdw blurRad="292100" dist="139700" dir="2700000" algn="tl" rotWithShape="0">
              <a:srgbClr val="333333">
                <a:alpha val="65000"/>
              </a:srgbClr>
            </a:outerShdw>
          </a:effectLst>
        </p:spPr>
      </p:pic>
      <p:pic>
        <p:nvPicPr>
          <p:cNvPr id="3" name="Audio 2">
            <a:extLst>
              <a:ext uri="{FF2B5EF4-FFF2-40B4-BE49-F238E27FC236}">
                <a16:creationId xmlns:a16="http://schemas.microsoft.com/office/drawing/2014/main" id="{900A2595-9366-26AD-CD80-CE55DF8151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275414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6105">
        <p159:morph option="byObject"/>
      </p:transition>
    </mc:Choice>
    <mc:Fallback xmlns="">
      <p:transition spd="slow" advTm="361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9981A-5CFD-6A71-81CD-134482191DD5}"/>
              </a:ext>
            </a:extLst>
          </p:cNvPr>
          <p:cNvSpPr>
            <a:spLocks noGrp="1"/>
          </p:cNvSpPr>
          <p:nvPr>
            <p:ph type="title"/>
          </p:nvPr>
        </p:nvSpPr>
        <p:spPr/>
        <p:txBody>
          <a:bodyPr/>
          <a:lstStyle/>
          <a:p>
            <a:r>
              <a:rPr lang="en-AU"/>
              <a:t>Assessment of the task</a:t>
            </a:r>
          </a:p>
        </p:txBody>
      </p:sp>
      <p:pic>
        <p:nvPicPr>
          <p:cNvPr id="4" name="Content Placeholder 7">
            <a:extLst>
              <a:ext uri="{FF2B5EF4-FFF2-40B4-BE49-F238E27FC236}">
                <a16:creationId xmlns:a16="http://schemas.microsoft.com/office/drawing/2014/main" id="{44A05EB8-23E8-0C2F-FFA3-2A563EB48842}"/>
              </a:ext>
            </a:extLst>
          </p:cNvPr>
          <p:cNvPicPr>
            <a:picLocks noGrp="1" noChangeAspect="1"/>
          </p:cNvPicPr>
          <p:nvPr>
            <p:ph idx="1"/>
          </p:nvPr>
        </p:nvPicPr>
        <p:blipFill>
          <a:blip r:embed="rId5"/>
          <a:stretch>
            <a:fillRect/>
          </a:stretch>
        </p:blipFill>
        <p:spPr>
          <a:xfrm>
            <a:off x="251520" y="1224616"/>
            <a:ext cx="2477523" cy="29718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2807857-C0E9-680A-5800-5C9793D2DD4F}"/>
              </a:ext>
            </a:extLst>
          </p:cNvPr>
          <p:cNvPicPr>
            <a:picLocks noChangeAspect="1"/>
          </p:cNvPicPr>
          <p:nvPr/>
        </p:nvPicPr>
        <p:blipFill>
          <a:blip r:embed="rId6"/>
          <a:stretch>
            <a:fillRect/>
          </a:stretch>
        </p:blipFill>
        <p:spPr>
          <a:xfrm>
            <a:off x="2914765" y="1224616"/>
            <a:ext cx="2637023" cy="238660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89770A5-9915-CD03-8DA5-21C1A67A9AD1}"/>
              </a:ext>
            </a:extLst>
          </p:cNvPr>
          <p:cNvPicPr>
            <a:picLocks noChangeAspect="1"/>
          </p:cNvPicPr>
          <p:nvPr/>
        </p:nvPicPr>
        <p:blipFill>
          <a:blip r:embed="rId7"/>
          <a:stretch>
            <a:fillRect/>
          </a:stretch>
        </p:blipFill>
        <p:spPr>
          <a:xfrm>
            <a:off x="5831805" y="1224616"/>
            <a:ext cx="3060675" cy="1383647"/>
          </a:xfrm>
          <a:prstGeom prst="rect">
            <a:avLst/>
          </a:prstGeom>
          <a:ln>
            <a:noFill/>
          </a:ln>
          <a:effectLst>
            <a:outerShdw blurRad="292100" dist="139700" dir="2700000" algn="tl" rotWithShape="0">
              <a:srgbClr val="333333">
                <a:alpha val="65000"/>
              </a:srgbClr>
            </a:outerShdw>
          </a:effectLst>
        </p:spPr>
      </p:pic>
      <p:pic>
        <p:nvPicPr>
          <p:cNvPr id="5" name="Audio 4">
            <a:extLst>
              <a:ext uri="{FF2B5EF4-FFF2-40B4-BE49-F238E27FC236}">
                <a16:creationId xmlns:a16="http://schemas.microsoft.com/office/drawing/2014/main" id="{A8547C26-8F80-5291-C5CA-124450043E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85542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57342">
        <p159:morph option="byObject"/>
      </p:transition>
    </mc:Choice>
    <mc:Fallback xmlns="">
      <p:transition spd="slow" advTm="573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ED55-3022-806F-DFF6-A55DAC8DF9B8}"/>
              </a:ext>
            </a:extLst>
          </p:cNvPr>
          <p:cNvSpPr>
            <a:spLocks noGrp="1"/>
          </p:cNvSpPr>
          <p:nvPr>
            <p:ph type="title"/>
          </p:nvPr>
        </p:nvSpPr>
        <p:spPr/>
        <p:txBody>
          <a:bodyPr/>
          <a:lstStyle/>
          <a:p>
            <a:r>
              <a:rPr lang="en-AU"/>
              <a:t>Assessment criteria</a:t>
            </a:r>
          </a:p>
        </p:txBody>
      </p:sp>
      <p:pic>
        <p:nvPicPr>
          <p:cNvPr id="7" name="Picture 6">
            <a:extLst>
              <a:ext uri="{FF2B5EF4-FFF2-40B4-BE49-F238E27FC236}">
                <a16:creationId xmlns:a16="http://schemas.microsoft.com/office/drawing/2014/main" id="{4637E0C2-B7E9-313E-7225-9417EDA5AB0A}"/>
              </a:ext>
            </a:extLst>
          </p:cNvPr>
          <p:cNvPicPr>
            <a:picLocks noChangeAspect="1"/>
          </p:cNvPicPr>
          <p:nvPr/>
        </p:nvPicPr>
        <p:blipFill rotWithShape="1">
          <a:blip r:embed="rId5"/>
          <a:srcRect t="7775"/>
          <a:stretch/>
        </p:blipFill>
        <p:spPr>
          <a:xfrm>
            <a:off x="94063" y="1394918"/>
            <a:ext cx="4928515" cy="247208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BD48F30-5834-74EB-8DEB-867555D4FA3A}"/>
              </a:ext>
            </a:extLst>
          </p:cNvPr>
          <p:cNvPicPr>
            <a:picLocks noChangeAspect="1"/>
          </p:cNvPicPr>
          <p:nvPr/>
        </p:nvPicPr>
        <p:blipFill>
          <a:blip r:embed="rId6"/>
          <a:stretch>
            <a:fillRect/>
          </a:stretch>
        </p:blipFill>
        <p:spPr>
          <a:xfrm>
            <a:off x="5101102" y="1437512"/>
            <a:ext cx="3791378" cy="2386901"/>
          </a:xfrm>
          <a:prstGeom prst="rect">
            <a:avLst/>
          </a:prstGeom>
          <a:ln>
            <a:noFill/>
          </a:ln>
          <a:effectLst>
            <a:outerShdw blurRad="292100" dist="139700" dir="2700000" algn="tl" rotWithShape="0">
              <a:srgbClr val="333333">
                <a:alpha val="65000"/>
              </a:srgbClr>
            </a:outerShdw>
          </a:effectLst>
        </p:spPr>
      </p:pic>
      <p:pic>
        <p:nvPicPr>
          <p:cNvPr id="4" name="Audio 3">
            <a:extLst>
              <a:ext uri="{FF2B5EF4-FFF2-40B4-BE49-F238E27FC236}">
                <a16:creationId xmlns:a16="http://schemas.microsoft.com/office/drawing/2014/main" id="{1749C340-773B-8684-E462-F8F5EBB840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748443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58174">
        <p159:morph option="byObject"/>
      </p:transition>
    </mc:Choice>
    <mc:Fallback xmlns="">
      <p:transition spd="slow" advTm="581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8FD4-72AA-EC6D-1356-F4EB31D835A3}"/>
              </a:ext>
            </a:extLst>
          </p:cNvPr>
          <p:cNvSpPr>
            <a:spLocks noGrp="1"/>
          </p:cNvSpPr>
          <p:nvPr>
            <p:ph type="title"/>
          </p:nvPr>
        </p:nvSpPr>
        <p:spPr>
          <a:xfrm>
            <a:off x="179513" y="276127"/>
            <a:ext cx="8784976" cy="432048"/>
          </a:xfrm>
        </p:spPr>
        <p:txBody>
          <a:bodyPr/>
          <a:lstStyle/>
          <a:p>
            <a:r>
              <a:rPr lang="en-US"/>
              <a:t>Contact us:</a:t>
            </a:r>
          </a:p>
        </p:txBody>
      </p:sp>
      <p:sp>
        <p:nvSpPr>
          <p:cNvPr id="3" name="Content Placeholder 2">
            <a:extLst>
              <a:ext uri="{FF2B5EF4-FFF2-40B4-BE49-F238E27FC236}">
                <a16:creationId xmlns:a16="http://schemas.microsoft.com/office/drawing/2014/main" id="{946E6A82-BFFE-46E3-A1B8-2593FE9EF1A3}"/>
              </a:ext>
            </a:extLst>
          </p:cNvPr>
          <p:cNvSpPr>
            <a:spLocks noGrp="1"/>
          </p:cNvSpPr>
          <p:nvPr>
            <p:ph sz="quarter" idx="10"/>
          </p:nvPr>
        </p:nvSpPr>
        <p:spPr>
          <a:xfrm>
            <a:off x="179388" y="851869"/>
            <a:ext cx="5688012" cy="360362"/>
          </a:xfrm>
        </p:spPr>
        <p:txBody>
          <a:bodyPr/>
          <a:lstStyle/>
          <a:p>
            <a:r>
              <a:rPr lang="en-US"/>
              <a:t>vcaa@education.vic.gov.au or +61 3 9032 1629</a:t>
            </a:r>
          </a:p>
        </p:txBody>
      </p:sp>
      <p:sp>
        <p:nvSpPr>
          <p:cNvPr id="4" name="Content Placeholder 2">
            <a:extLst>
              <a:ext uri="{FF2B5EF4-FFF2-40B4-BE49-F238E27FC236}">
                <a16:creationId xmlns:a16="http://schemas.microsoft.com/office/drawing/2014/main" id="{AB294FE7-16A2-CA87-4074-43DAE7E62DDE}"/>
              </a:ext>
            </a:extLst>
          </p:cNvPr>
          <p:cNvSpPr txBox="1">
            <a:spLocks/>
          </p:cNvSpPr>
          <p:nvPr/>
        </p:nvSpPr>
        <p:spPr bwMode="auto">
          <a:xfrm>
            <a:off x="179388" y="1445899"/>
            <a:ext cx="5688012"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sz="1400" b="0">
                <a:solidFill>
                  <a:schemeClr val="bg1"/>
                </a:solidFill>
                <a:latin typeface="+mn-lt"/>
                <a:ea typeface="+mn-ea"/>
                <a:cs typeface="+mn-cs"/>
              </a:defRPr>
            </a:lvl1pPr>
            <a:lvl2pPr marL="457200" indent="0" algn="l" rtl="0" eaLnBrk="1" fontAlgn="base" hangingPunct="1">
              <a:spcBef>
                <a:spcPct val="20000"/>
              </a:spcBef>
              <a:spcAft>
                <a:spcPct val="0"/>
              </a:spcAft>
              <a:buFont typeface="Arial" pitchFamily="34" charset="0"/>
              <a:buNone/>
              <a:defRPr sz="1400">
                <a:solidFill>
                  <a:srgbClr val="303132"/>
                </a:solidFill>
                <a:latin typeface="+mn-lt"/>
              </a:defRPr>
            </a:lvl2pPr>
            <a:lvl3pPr marL="914400" indent="0" algn="l" rtl="0" eaLnBrk="1" fontAlgn="base" hangingPunct="1">
              <a:spcBef>
                <a:spcPct val="20000"/>
              </a:spcBef>
              <a:spcAft>
                <a:spcPct val="0"/>
              </a:spcAft>
              <a:buNone/>
              <a:defRPr sz="1400">
                <a:solidFill>
                  <a:srgbClr val="303132"/>
                </a:solidFill>
                <a:latin typeface="+mn-lt"/>
              </a:defRPr>
            </a:lvl3pPr>
            <a:lvl4pPr marL="1371600" indent="0" algn="l" rtl="0" eaLnBrk="1" fontAlgn="base" hangingPunct="1">
              <a:spcBef>
                <a:spcPct val="20000"/>
              </a:spcBef>
              <a:spcAft>
                <a:spcPct val="0"/>
              </a:spcAft>
              <a:buNone/>
              <a:defRPr sz="1400">
                <a:solidFill>
                  <a:srgbClr val="303132"/>
                </a:solidFill>
                <a:latin typeface="+mn-lt"/>
              </a:defRPr>
            </a:lvl4pPr>
            <a:lvl5pPr marL="1828800" indent="0" algn="l" rtl="0" eaLnBrk="1" fontAlgn="base" hangingPunct="1">
              <a:spcBef>
                <a:spcPct val="20000"/>
              </a:spcBef>
              <a:spcAft>
                <a:spcPct val="0"/>
              </a:spcAft>
              <a:buNone/>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a:spcBef>
                <a:spcPts val="0"/>
              </a:spcBef>
              <a:spcAft>
                <a:spcPts val="1125"/>
              </a:spcAft>
              <a:defRPr/>
            </a:pPr>
            <a:endParaRPr lang="en-AU" kern="0"/>
          </a:p>
        </p:txBody>
      </p:sp>
      <p:sp>
        <p:nvSpPr>
          <p:cNvPr id="5" name="Text Box 5">
            <a:extLst>
              <a:ext uri="{FF2B5EF4-FFF2-40B4-BE49-F238E27FC236}">
                <a16:creationId xmlns:a16="http://schemas.microsoft.com/office/drawing/2014/main" id="{AA0BCF55-EC3C-C36F-F0DC-62567778D592}"/>
              </a:ext>
            </a:extLst>
          </p:cNvPr>
          <p:cNvSpPr txBox="1">
            <a:spLocks noChangeArrowheads="1"/>
          </p:cNvSpPr>
          <p:nvPr/>
        </p:nvSpPr>
        <p:spPr bwMode="auto">
          <a:xfrm>
            <a:off x="244012" y="4450111"/>
            <a:ext cx="4867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indent="0" defTabSz="914310">
              <a:spcBef>
                <a:spcPct val="50000"/>
              </a:spcBef>
            </a:pPr>
            <a:r>
              <a:rPr lang="en-AU" sz="450">
                <a:solidFill>
                  <a:schemeClr val="bg1"/>
                </a:solidFill>
              </a:rPr>
              <a:t>© </a:t>
            </a:r>
            <a:r>
              <a:rPr lang="en-AU" sz="600">
                <a:solidFill>
                  <a:schemeClr val="bg1"/>
                </a:solidFill>
              </a:rPr>
              <a:t>Victorian Curriculum and Assessment Authority 2025</a:t>
            </a:r>
            <a:br>
              <a:rPr lang="en-AU" sz="600">
                <a:solidFill>
                  <a:schemeClr val="bg1"/>
                </a:solidFill>
              </a:rPr>
            </a:br>
            <a:r>
              <a:rPr lang="en-AU" sz="600">
                <a:solidFill>
                  <a:schemeClr val="bg1"/>
                </a:solidFill>
              </a:rPr>
              <a:t>The copyright in this PowerPoint presentation is owned by the Victorian Curriculum and Assessment Authority or in the case of some materials, by third parties. No part may be reproduced by any process except in accordance with the provisions of the Copyright Act 1968 or with permission from the Copyright Officer at the Victorian Curriculum and Assessment Authority. </a:t>
            </a:r>
            <a:endParaRPr lang="en-AU" sz="338">
              <a:solidFill>
                <a:schemeClr val="bg1"/>
              </a:solidFill>
            </a:endParaRPr>
          </a:p>
        </p:txBody>
      </p:sp>
      <p:pic>
        <p:nvPicPr>
          <p:cNvPr id="7" name="Audio 6">
            <a:extLst>
              <a:ext uri="{FF2B5EF4-FFF2-40B4-BE49-F238E27FC236}">
                <a16:creationId xmlns:a16="http://schemas.microsoft.com/office/drawing/2014/main" id="{CFD9462A-8CEE-84F4-5147-2AE72A3CAA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529851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2388">
        <p159:morph option="byObject"/>
      </p:transition>
    </mc:Choice>
    <mc:Fallback xmlns="">
      <p:transition spd="slow" advTm="223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a:solidFill>
                  <a:srgbClr val="000000"/>
                </a:solidFill>
                <a:effectLst/>
                <a:latin typeface="Arial"/>
                <a:ea typeface="Arial" panose="020B0604020202020204" pitchFamily="34" charset="0"/>
                <a:cs typeface="Arial"/>
              </a:rPr>
              <a:t>The </a:t>
            </a:r>
            <a:r>
              <a:rPr lang="en-AU" sz="2000">
                <a:solidFill>
                  <a:srgbClr val="000000"/>
                </a:solidFill>
                <a:latin typeface="Arial"/>
                <a:ea typeface="Arial" panose="020B0604020202020204" pitchFamily="34" charset="0"/>
                <a:cs typeface="Arial"/>
              </a:rPr>
              <a:t>Victorian </a:t>
            </a:r>
            <a:r>
              <a:rPr lang="en-AU" sz="2000">
                <a:solidFill>
                  <a:srgbClr val="000000"/>
                </a:solidFill>
                <a:effectLst/>
                <a:latin typeface="Arial"/>
                <a:ea typeface="Arial" panose="020B0604020202020204" pitchFamily="34" charset="0"/>
                <a:cs typeface="Arial"/>
              </a:rPr>
              <a:t>Curriculum and Assessment Authority </a:t>
            </a:r>
            <a:r>
              <a:rPr lang="en-US" sz="2000">
                <a:solidFill>
                  <a:srgbClr val="000000"/>
                </a:solidFill>
                <a:effectLst/>
                <a:latin typeface="Arial"/>
                <a:ea typeface="Arial" panose="020B0604020202020204" pitchFamily="34" charset="0"/>
                <a:cs typeface="Arial"/>
              </a:rPr>
              <a:t>proudly acknowledges and pays respect to Victoria’s Aboriginal and Torres Strait Islander communities and their rich and enduring cultures.</a:t>
            </a:r>
            <a:endParaRPr lang="en-AU" sz="2000">
              <a:solidFill>
                <a:srgbClr val="000000"/>
              </a:solidFill>
              <a:effectLst/>
              <a:latin typeface="Arial"/>
              <a:ea typeface="Arial" panose="020B0604020202020204" pitchFamily="34" charset="0"/>
              <a:cs typeface="Arial"/>
            </a:endParaRPr>
          </a:p>
          <a:p>
            <a:pPr marL="0" indent="0">
              <a:lnSpc>
                <a:spcPct val="120000"/>
              </a:lnSpc>
              <a:spcBef>
                <a:spcPts val="600"/>
              </a:spcBef>
              <a:buNone/>
            </a:pPr>
            <a:r>
              <a:rPr lang="en-US" sz="200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err="1">
                <a:solidFill>
                  <a:srgbClr val="000000"/>
                </a:solidFill>
                <a:effectLst/>
                <a:latin typeface="Arial" panose="020B0604020202020204" pitchFamily="34" charset="0"/>
                <a:ea typeface="Arial" panose="020B0604020202020204" pitchFamily="34" charset="0"/>
              </a:rPr>
              <a:t>recognise</a:t>
            </a:r>
            <a:r>
              <a:rPr lang="en-US" sz="200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a:solidFill>
                <a:srgbClr val="000000"/>
              </a:solidFill>
              <a:effectLst/>
              <a:latin typeface="Arial" panose="020B0604020202020204" pitchFamily="34" charset="0"/>
              <a:ea typeface="Arial" panose="020B0604020202020204" pitchFamily="34" charset="0"/>
            </a:endParaRPr>
          </a:p>
        </p:txBody>
      </p:sp>
      <p:pic>
        <p:nvPicPr>
          <p:cNvPr id="5" name="Audio 4">
            <a:extLst>
              <a:ext uri="{FF2B5EF4-FFF2-40B4-BE49-F238E27FC236}">
                <a16:creationId xmlns:a16="http://schemas.microsoft.com/office/drawing/2014/main" id="{196A956E-2764-7D35-A66B-C818FC4FB2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813209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8158">
        <p159:morph option="byObject"/>
      </p:transition>
    </mc:Choice>
    <mc:Fallback xmlns="">
      <p:transition spd="slow" advTm="81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extLst>
              <a:ext uri="{FF2B5EF4-FFF2-40B4-BE49-F238E27FC236}">
                <a16:creationId xmlns:a16="http://schemas.microsoft.com/office/drawing/2014/main" id="{BD13FDDB-B386-E2AC-5F96-26B765E823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353169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424">
        <p159:morph option="byObject"/>
      </p:transition>
    </mc:Choice>
    <mc:Fallback xmlns="">
      <p:transition spd="slow" advTm="24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3CC4-ABDB-25FC-7DB5-00FCCC8FC9BE}"/>
              </a:ext>
            </a:extLst>
          </p:cNvPr>
          <p:cNvSpPr>
            <a:spLocks noGrp="1"/>
          </p:cNvSpPr>
          <p:nvPr>
            <p:ph type="title"/>
          </p:nvPr>
        </p:nvSpPr>
        <p:spPr>
          <a:xfrm>
            <a:off x="251520" y="310655"/>
            <a:ext cx="8640960" cy="857250"/>
          </a:xfrm>
        </p:spPr>
        <p:txBody>
          <a:bodyPr/>
          <a:lstStyle/>
          <a:p>
            <a:r>
              <a:rPr lang="en-AU"/>
              <a:t>Purpose</a:t>
            </a:r>
            <a:endParaRPr lang="en-US"/>
          </a:p>
        </p:txBody>
      </p:sp>
      <p:sp>
        <p:nvSpPr>
          <p:cNvPr id="3" name="Content Placeholder 2">
            <a:extLst>
              <a:ext uri="{FF2B5EF4-FFF2-40B4-BE49-F238E27FC236}">
                <a16:creationId xmlns:a16="http://schemas.microsoft.com/office/drawing/2014/main" id="{6AB5687A-0E1B-FF34-311D-D4019EFD6BD1}"/>
              </a:ext>
            </a:extLst>
          </p:cNvPr>
          <p:cNvSpPr>
            <a:spLocks noGrp="1"/>
          </p:cNvSpPr>
          <p:nvPr>
            <p:ph sz="half" idx="1"/>
          </p:nvPr>
        </p:nvSpPr>
        <p:spPr>
          <a:xfrm>
            <a:off x="2576985" y="663640"/>
            <a:ext cx="5838241" cy="2971800"/>
          </a:xfrm>
        </p:spPr>
        <p:txBody>
          <a:bodyPr/>
          <a:lstStyle/>
          <a:p>
            <a:pPr marL="0" indent="0">
              <a:buNone/>
            </a:pPr>
            <a:r>
              <a:rPr lang="en-US" sz="1800" b="1" dirty="0"/>
              <a:t>For the School-assessed Task</a:t>
            </a:r>
            <a:endParaRPr lang="en-US" sz="1800" dirty="0"/>
          </a:p>
          <a:p>
            <a:r>
              <a:rPr lang="en-US" sz="1800" dirty="0"/>
              <a:t>Developing school-based assessment for the School-assessed Task</a:t>
            </a:r>
          </a:p>
          <a:p>
            <a:r>
              <a:rPr lang="en-US" sz="1800" dirty="0"/>
              <a:t>Information provided to students for the School-assessed Task</a:t>
            </a:r>
          </a:p>
          <a:p>
            <a:r>
              <a:rPr lang="en-US" sz="1800" dirty="0"/>
              <a:t>Authentication information for the School-assessed task. </a:t>
            </a:r>
          </a:p>
          <a:p>
            <a:r>
              <a:rPr lang="en-US" sz="1800" dirty="0"/>
              <a:t>Information provided to students to assess the School-assessed Task</a:t>
            </a:r>
          </a:p>
          <a:p>
            <a:endParaRPr lang="en-US" sz="1800" dirty="0"/>
          </a:p>
          <a:p>
            <a:endParaRPr lang="en-US" sz="1800" dirty="0"/>
          </a:p>
        </p:txBody>
      </p:sp>
      <p:pic>
        <p:nvPicPr>
          <p:cNvPr id="6" name="Content Placeholder 4" descr="Presentation with checklist with solid fill">
            <a:extLst>
              <a:ext uri="{FF2B5EF4-FFF2-40B4-BE49-F238E27FC236}">
                <a16:creationId xmlns:a16="http://schemas.microsoft.com/office/drawing/2014/main" id="{C68044CD-C8EF-57B2-2FB5-42B91FDE658C}"/>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259" y="1009649"/>
            <a:ext cx="1928473" cy="1928473"/>
          </a:xfrm>
        </p:spPr>
      </p:pic>
      <p:pic>
        <p:nvPicPr>
          <p:cNvPr id="5" name="Audio 4">
            <a:extLst>
              <a:ext uri="{FF2B5EF4-FFF2-40B4-BE49-F238E27FC236}">
                <a16:creationId xmlns:a16="http://schemas.microsoft.com/office/drawing/2014/main" id="{38B3866A-8FCE-BA49-16F6-881F7D67BF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235271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6830">
        <p159:morph option="byObject"/>
      </p:transition>
    </mc:Choice>
    <mc:Fallback xmlns="">
      <p:transition spd="slow" advTm="168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 page&#10;&#10;AI-generated content may be incorrect.">
            <a:extLst>
              <a:ext uri="{FF2B5EF4-FFF2-40B4-BE49-F238E27FC236}">
                <a16:creationId xmlns:a16="http://schemas.microsoft.com/office/drawing/2014/main" id="{00C2B0FA-4060-9346-93DB-6E3D80C6DAA3}"/>
              </a:ext>
            </a:extLst>
          </p:cNvPr>
          <p:cNvPicPr>
            <a:picLocks noChangeAspect="1"/>
          </p:cNvPicPr>
          <p:nvPr/>
        </p:nvPicPr>
        <p:blipFill>
          <a:blip r:embed="rId5"/>
          <a:stretch>
            <a:fillRect/>
          </a:stretch>
        </p:blipFill>
        <p:spPr>
          <a:xfrm>
            <a:off x="1690688" y="99762"/>
            <a:ext cx="6221328" cy="4605588"/>
          </a:xfrm>
          <a:prstGeom prst="rect">
            <a:avLst/>
          </a:prstGeom>
        </p:spPr>
      </p:pic>
      <p:sp>
        <p:nvSpPr>
          <p:cNvPr id="5" name="Rectangle 4">
            <a:extLst>
              <a:ext uri="{FF2B5EF4-FFF2-40B4-BE49-F238E27FC236}">
                <a16:creationId xmlns:a16="http://schemas.microsoft.com/office/drawing/2014/main" id="{7F3365B8-9BC2-27B6-AB2B-F5DDBD4206C4}"/>
              </a:ext>
            </a:extLst>
          </p:cNvPr>
          <p:cNvSpPr/>
          <p:nvPr/>
        </p:nvSpPr>
        <p:spPr bwMode="auto">
          <a:xfrm>
            <a:off x="2181948" y="2081048"/>
            <a:ext cx="3462107" cy="36576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7" name="Rectangle 6">
            <a:extLst>
              <a:ext uri="{FF2B5EF4-FFF2-40B4-BE49-F238E27FC236}">
                <a16:creationId xmlns:a16="http://schemas.microsoft.com/office/drawing/2014/main" id="{88AD30E6-3B9D-4D83-4442-9A57EA98B8A0}"/>
              </a:ext>
            </a:extLst>
          </p:cNvPr>
          <p:cNvSpPr/>
          <p:nvPr/>
        </p:nvSpPr>
        <p:spPr bwMode="auto">
          <a:xfrm>
            <a:off x="2287224" y="3154911"/>
            <a:ext cx="1500878" cy="5330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8" name="Rectangle 7">
            <a:extLst>
              <a:ext uri="{FF2B5EF4-FFF2-40B4-BE49-F238E27FC236}">
                <a16:creationId xmlns:a16="http://schemas.microsoft.com/office/drawing/2014/main" id="{6F56E8A4-3A11-3EBD-2E8E-EED9FF641921}"/>
              </a:ext>
            </a:extLst>
          </p:cNvPr>
          <p:cNvSpPr/>
          <p:nvPr/>
        </p:nvSpPr>
        <p:spPr bwMode="auto">
          <a:xfrm>
            <a:off x="5651814" y="3158228"/>
            <a:ext cx="1456733" cy="26800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4" name="Audio 3">
            <a:extLst>
              <a:ext uri="{FF2B5EF4-FFF2-40B4-BE49-F238E27FC236}">
                <a16:creationId xmlns:a16="http://schemas.microsoft.com/office/drawing/2014/main" id="{604CADE8-236F-3F12-2B84-F53D0EAFD9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70676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3198">
        <p159:morph option="byObject"/>
      </p:transition>
    </mc:Choice>
    <mc:Fallback xmlns="">
      <p:transition spd="slow" advTm="231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2543AD-DB6E-F611-ABF6-550F4ACAF5E2}"/>
              </a:ext>
            </a:extLst>
          </p:cNvPr>
          <p:cNvPicPr>
            <a:picLocks noChangeAspect="1"/>
          </p:cNvPicPr>
          <p:nvPr/>
        </p:nvPicPr>
        <p:blipFill>
          <a:blip r:embed="rId5"/>
          <a:stretch>
            <a:fillRect/>
          </a:stretch>
        </p:blipFill>
        <p:spPr>
          <a:xfrm>
            <a:off x="290197" y="865060"/>
            <a:ext cx="2561180" cy="3578898"/>
          </a:xfrm>
          <a:prstGeom prst="rect">
            <a:avLst/>
          </a:prstGeom>
        </p:spPr>
      </p:pic>
      <p:sp>
        <p:nvSpPr>
          <p:cNvPr id="2" name="Title 1">
            <a:extLst>
              <a:ext uri="{FF2B5EF4-FFF2-40B4-BE49-F238E27FC236}">
                <a16:creationId xmlns:a16="http://schemas.microsoft.com/office/drawing/2014/main" id="{82B38096-0206-ABC5-CB92-224AEDE6EA87}"/>
              </a:ext>
            </a:extLst>
          </p:cNvPr>
          <p:cNvSpPr>
            <a:spLocks noGrp="1"/>
          </p:cNvSpPr>
          <p:nvPr>
            <p:ph type="title"/>
          </p:nvPr>
        </p:nvSpPr>
        <p:spPr>
          <a:xfrm>
            <a:off x="179512" y="175721"/>
            <a:ext cx="8784976" cy="651719"/>
          </a:xfrm>
        </p:spPr>
        <p:txBody>
          <a:bodyPr wrap="square" anchor="ctr">
            <a:normAutofit/>
          </a:bodyPr>
          <a:lstStyle/>
          <a:p>
            <a:r>
              <a:rPr lang="en-AU"/>
              <a:t>Current VCAA study design</a:t>
            </a:r>
          </a:p>
        </p:txBody>
      </p:sp>
      <p:sp>
        <p:nvSpPr>
          <p:cNvPr id="3" name="Content Placeholder 2">
            <a:extLst>
              <a:ext uri="{FF2B5EF4-FFF2-40B4-BE49-F238E27FC236}">
                <a16:creationId xmlns:a16="http://schemas.microsoft.com/office/drawing/2014/main" id="{3D877F8D-975C-43A6-2430-94F83FDB4466}"/>
              </a:ext>
            </a:extLst>
          </p:cNvPr>
          <p:cNvSpPr>
            <a:spLocks noGrp="1"/>
          </p:cNvSpPr>
          <p:nvPr>
            <p:ph sz="half" idx="2"/>
          </p:nvPr>
        </p:nvSpPr>
        <p:spPr>
          <a:xfrm>
            <a:off x="2928354" y="991221"/>
            <a:ext cx="5853734" cy="3452737"/>
          </a:xfrm>
        </p:spPr>
        <p:txBody>
          <a:bodyPr wrap="square" anchor="t">
            <a:normAutofit/>
          </a:bodyPr>
          <a:lstStyle/>
          <a:p>
            <a:r>
              <a:rPr lang="en-AU"/>
              <a:t>VCE study designs have an accreditation ‘from’ year but no longer have an expiry year</a:t>
            </a:r>
          </a:p>
          <a:p>
            <a:r>
              <a:rPr lang="en-AU"/>
              <a:t>Reviews will still be undertaken – teachers will be advised when a study undergoes review</a:t>
            </a:r>
          </a:p>
          <a:p>
            <a:r>
              <a:rPr lang="en-AU"/>
              <a:t>Newly accredited study designs will be published in the year prior to implementation for the purpose of familiarisation</a:t>
            </a:r>
            <a:r>
              <a:rPr lang="en-AU" sz="1600"/>
              <a:t>.</a:t>
            </a:r>
          </a:p>
        </p:txBody>
      </p:sp>
      <p:sp>
        <p:nvSpPr>
          <p:cNvPr id="8" name="Rectangle 7">
            <a:extLst>
              <a:ext uri="{FF2B5EF4-FFF2-40B4-BE49-F238E27FC236}">
                <a16:creationId xmlns:a16="http://schemas.microsoft.com/office/drawing/2014/main" id="{AA8D8F5F-B6E6-A14A-6D62-2AF8B08FCF7E}"/>
              </a:ext>
            </a:extLst>
          </p:cNvPr>
          <p:cNvSpPr/>
          <p:nvPr/>
        </p:nvSpPr>
        <p:spPr bwMode="auto">
          <a:xfrm>
            <a:off x="2131297" y="865060"/>
            <a:ext cx="720080" cy="36004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5" name="Audio 4">
            <a:extLst>
              <a:ext uri="{FF2B5EF4-FFF2-40B4-BE49-F238E27FC236}">
                <a16:creationId xmlns:a16="http://schemas.microsoft.com/office/drawing/2014/main" id="{A30BB471-65E2-6A51-0945-AE080F7A75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740482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0377">
        <p159:morph option="byObject"/>
      </p:transition>
    </mc:Choice>
    <mc:Fallback xmlns="">
      <p:transition spd="slow" advTm="303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B1BDA-D733-E5B0-681E-002607A25A74}"/>
              </a:ext>
            </a:extLst>
          </p:cNvPr>
          <p:cNvSpPr>
            <a:spLocks noGrp="1"/>
          </p:cNvSpPr>
          <p:nvPr>
            <p:ph type="title"/>
          </p:nvPr>
        </p:nvSpPr>
        <p:spPr/>
        <p:txBody>
          <a:bodyPr/>
          <a:lstStyle/>
          <a:p>
            <a:r>
              <a:rPr lang="en-AU"/>
              <a:t>Administrative advice for School-based assessment</a:t>
            </a:r>
          </a:p>
        </p:txBody>
      </p:sp>
      <p:pic>
        <p:nvPicPr>
          <p:cNvPr id="8" name="Content Placeholder 7">
            <a:extLst>
              <a:ext uri="{FF2B5EF4-FFF2-40B4-BE49-F238E27FC236}">
                <a16:creationId xmlns:a16="http://schemas.microsoft.com/office/drawing/2014/main" id="{10828356-687B-AE60-1073-4E8A2F503397}"/>
              </a:ext>
            </a:extLst>
          </p:cNvPr>
          <p:cNvPicPr>
            <a:picLocks noGrp="1" noChangeAspect="1"/>
          </p:cNvPicPr>
          <p:nvPr>
            <p:ph sz="half" idx="2"/>
          </p:nvPr>
        </p:nvPicPr>
        <p:blipFill>
          <a:blip r:embed="rId5"/>
          <a:stretch>
            <a:fillRect/>
          </a:stretch>
        </p:blipFill>
        <p:spPr>
          <a:xfrm>
            <a:off x="3555526" y="1381867"/>
            <a:ext cx="2345177" cy="2813050"/>
          </a:xfrm>
          <a:prstGeom prst="rect">
            <a:avLst/>
          </a:prstGeom>
          <a:ln>
            <a:noFill/>
          </a:ln>
          <a:effectLst>
            <a:outerShdw blurRad="292100" dist="139700" dir="2700000" algn="tl" rotWithShape="0">
              <a:srgbClr val="333333">
                <a:alpha val="65000"/>
              </a:srgbClr>
            </a:outerShdw>
          </a:effectLst>
        </p:spPr>
      </p:pic>
      <p:pic>
        <p:nvPicPr>
          <p:cNvPr id="10" name="Content Placeholder 9">
            <a:extLst>
              <a:ext uri="{FF2B5EF4-FFF2-40B4-BE49-F238E27FC236}">
                <a16:creationId xmlns:a16="http://schemas.microsoft.com/office/drawing/2014/main" id="{383D05B1-DD29-CAB0-E895-D2740640253A}"/>
              </a:ext>
            </a:extLst>
          </p:cNvPr>
          <p:cNvPicPr>
            <a:picLocks noGrp="1" noChangeAspect="1"/>
          </p:cNvPicPr>
          <p:nvPr>
            <p:ph sz="half" idx="11"/>
          </p:nvPr>
        </p:nvPicPr>
        <p:blipFill>
          <a:blip r:embed="rId6"/>
          <a:stretch>
            <a:fillRect/>
          </a:stretch>
        </p:blipFill>
        <p:spPr>
          <a:xfrm>
            <a:off x="6212930" y="1375951"/>
            <a:ext cx="2444375" cy="153121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7C1BF4F2-5802-7BA9-F1AA-5556EC07BEB5}"/>
              </a:ext>
            </a:extLst>
          </p:cNvPr>
          <p:cNvPicPr>
            <a:picLocks noChangeAspect="1"/>
          </p:cNvPicPr>
          <p:nvPr/>
        </p:nvPicPr>
        <p:blipFill rotWithShape="1">
          <a:blip r:embed="rId7"/>
          <a:srcRect l="3977"/>
          <a:stretch/>
        </p:blipFill>
        <p:spPr>
          <a:xfrm>
            <a:off x="502132" y="1375951"/>
            <a:ext cx="2741167" cy="315190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E02CD4C9-4249-C9B6-F60B-E36E8B1E4D09}"/>
              </a:ext>
            </a:extLst>
          </p:cNvPr>
          <p:cNvSpPr/>
          <p:nvPr/>
        </p:nvSpPr>
        <p:spPr bwMode="auto">
          <a:xfrm>
            <a:off x="502132" y="4194917"/>
            <a:ext cx="2213478" cy="28249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4" name="Audio 3">
            <a:extLst>
              <a:ext uri="{FF2B5EF4-FFF2-40B4-BE49-F238E27FC236}">
                <a16:creationId xmlns:a16="http://schemas.microsoft.com/office/drawing/2014/main" id="{99A5B65A-3054-6AF3-7575-D1CB3437D3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884377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2510">
        <p159:morph option="byObject"/>
      </p:transition>
    </mc:Choice>
    <mc:Fallback xmlns="">
      <p:transition spd="slow" advTm="325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FDB81-751B-1D0D-ECE5-8FF55EB26381}"/>
              </a:ext>
            </a:extLst>
          </p:cNvPr>
          <p:cNvSpPr>
            <a:spLocks noGrp="1"/>
          </p:cNvSpPr>
          <p:nvPr>
            <p:ph type="title"/>
          </p:nvPr>
        </p:nvSpPr>
        <p:spPr/>
        <p:txBody>
          <a:bodyPr/>
          <a:lstStyle/>
          <a:p>
            <a:r>
              <a:rPr lang="en-AU"/>
              <a:t>Professional learning and support</a:t>
            </a:r>
          </a:p>
        </p:txBody>
      </p:sp>
      <p:pic>
        <p:nvPicPr>
          <p:cNvPr id="12" name="Picture 11">
            <a:extLst>
              <a:ext uri="{FF2B5EF4-FFF2-40B4-BE49-F238E27FC236}">
                <a16:creationId xmlns:a16="http://schemas.microsoft.com/office/drawing/2014/main" id="{D831E1E2-C9C7-B279-EDB1-952267D472E1}"/>
              </a:ext>
            </a:extLst>
          </p:cNvPr>
          <p:cNvPicPr>
            <a:picLocks noChangeAspect="1"/>
          </p:cNvPicPr>
          <p:nvPr/>
        </p:nvPicPr>
        <p:blipFill>
          <a:blip r:embed="rId5"/>
          <a:stretch>
            <a:fillRect/>
          </a:stretch>
        </p:blipFill>
        <p:spPr>
          <a:xfrm>
            <a:off x="640080" y="1063229"/>
            <a:ext cx="3457341" cy="329508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27E87046-5720-F43B-AB10-8B96822BA0D2}"/>
              </a:ext>
            </a:extLst>
          </p:cNvPr>
          <p:cNvPicPr>
            <a:picLocks noChangeAspect="1"/>
          </p:cNvPicPr>
          <p:nvPr/>
        </p:nvPicPr>
        <p:blipFill>
          <a:blip r:embed="rId6"/>
          <a:stretch>
            <a:fillRect/>
          </a:stretch>
        </p:blipFill>
        <p:spPr>
          <a:xfrm>
            <a:off x="4281499" y="1128260"/>
            <a:ext cx="4498911" cy="2886979"/>
          </a:xfrm>
          <a:prstGeom prst="rect">
            <a:avLst/>
          </a:prstGeom>
          <a:ln>
            <a:noFill/>
          </a:ln>
          <a:effectLst>
            <a:outerShdw blurRad="292100" dist="139700" dir="2700000" algn="tl" rotWithShape="0">
              <a:srgbClr val="333333">
                <a:alpha val="65000"/>
              </a:srgbClr>
            </a:outerShdw>
          </a:effectLst>
        </p:spPr>
      </p:pic>
      <p:pic>
        <p:nvPicPr>
          <p:cNvPr id="4" name="Audio 3">
            <a:extLst>
              <a:ext uri="{FF2B5EF4-FFF2-40B4-BE49-F238E27FC236}">
                <a16:creationId xmlns:a16="http://schemas.microsoft.com/office/drawing/2014/main" id="{D082C92E-5D20-818E-E825-0D33EFFCDF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738469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44361">
        <p159:morph option="byObject"/>
      </p:transition>
    </mc:Choice>
    <mc:Fallback xmlns="">
      <p:transition spd="slow" advTm="44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F429-F7C9-2335-F95D-5110AD29C214}"/>
              </a:ext>
            </a:extLst>
          </p:cNvPr>
          <p:cNvSpPr>
            <a:spLocks noGrp="1"/>
          </p:cNvSpPr>
          <p:nvPr>
            <p:ph type="title"/>
          </p:nvPr>
        </p:nvSpPr>
        <p:spPr>
          <a:xfrm>
            <a:off x="314582" y="477471"/>
            <a:ext cx="8640960" cy="634221"/>
          </a:xfrm>
        </p:spPr>
        <p:txBody>
          <a:bodyPr/>
          <a:lstStyle/>
          <a:p>
            <a:r>
              <a:rPr lang="en-AU"/>
              <a:t>Information provided for School-assessed Tasks</a:t>
            </a:r>
          </a:p>
        </p:txBody>
      </p:sp>
      <p:sp>
        <p:nvSpPr>
          <p:cNvPr id="3" name="Content Placeholder 2">
            <a:extLst>
              <a:ext uri="{FF2B5EF4-FFF2-40B4-BE49-F238E27FC236}">
                <a16:creationId xmlns:a16="http://schemas.microsoft.com/office/drawing/2014/main" id="{423C7266-8CFA-0605-AFDB-26066C360C3C}"/>
              </a:ext>
            </a:extLst>
          </p:cNvPr>
          <p:cNvSpPr>
            <a:spLocks noGrp="1"/>
          </p:cNvSpPr>
          <p:nvPr>
            <p:ph sz="half" idx="1"/>
          </p:nvPr>
        </p:nvSpPr>
        <p:spPr>
          <a:xfrm>
            <a:off x="396993" y="1377118"/>
            <a:ext cx="4320480" cy="2971800"/>
          </a:xfrm>
        </p:spPr>
        <p:txBody>
          <a:bodyPr/>
          <a:lstStyle/>
          <a:p>
            <a:pPr marL="0" indent="0">
              <a:buNone/>
            </a:pPr>
            <a:r>
              <a:rPr lang="en-AU" sz="1600"/>
              <a:t>Provide the students with the following:</a:t>
            </a:r>
          </a:p>
          <a:p>
            <a:pPr marL="342900" indent="-342900">
              <a:buFont typeface="+mj-lt"/>
              <a:buAutoNum type="arabicPeriod"/>
            </a:pPr>
            <a:r>
              <a:rPr lang="en-AU" sz="1600"/>
              <a:t>A summary addressing the three outcomes of the task drawn from the VCE study design. </a:t>
            </a:r>
          </a:p>
          <a:p>
            <a:pPr marL="342900" indent="-342900">
              <a:buFont typeface="+mj-lt"/>
              <a:buAutoNum type="arabicPeriod"/>
            </a:pPr>
            <a:r>
              <a:rPr lang="en-AU" sz="1600"/>
              <a:t>A timeline of the School-assessed Task with observations and feedback. </a:t>
            </a:r>
          </a:p>
          <a:p>
            <a:pPr marL="342900" indent="-342900">
              <a:buFont typeface="+mj-lt"/>
              <a:buAutoNum type="arabicPeriod"/>
            </a:pPr>
            <a:r>
              <a:rPr lang="en-AU" sz="1600"/>
              <a:t>Authentication procedures for the School-assessed Task</a:t>
            </a:r>
          </a:p>
          <a:p>
            <a:pPr marL="342900" indent="-342900">
              <a:buFont typeface="+mj-lt"/>
              <a:buAutoNum type="arabicPeriod"/>
            </a:pPr>
            <a:r>
              <a:rPr lang="en-AU" sz="1600"/>
              <a:t>Detailed examples of key knowledge and skills </a:t>
            </a:r>
          </a:p>
          <a:p>
            <a:pPr marL="342900" indent="-342900">
              <a:buFont typeface="+mj-lt"/>
              <a:buAutoNum type="arabicPeriod"/>
            </a:pPr>
            <a:r>
              <a:rPr lang="en-AU" sz="1600"/>
              <a:t>Assessment information about the school assessed task. </a:t>
            </a:r>
          </a:p>
        </p:txBody>
      </p:sp>
      <p:pic>
        <p:nvPicPr>
          <p:cNvPr id="6" name="Picture 5">
            <a:extLst>
              <a:ext uri="{FF2B5EF4-FFF2-40B4-BE49-F238E27FC236}">
                <a16:creationId xmlns:a16="http://schemas.microsoft.com/office/drawing/2014/main" id="{87D613B6-A535-E9C4-A404-146E65722119}"/>
              </a:ext>
            </a:extLst>
          </p:cNvPr>
          <p:cNvPicPr>
            <a:picLocks noChangeAspect="1"/>
          </p:cNvPicPr>
          <p:nvPr/>
        </p:nvPicPr>
        <p:blipFill>
          <a:blip r:embed="rId5"/>
          <a:stretch>
            <a:fillRect/>
          </a:stretch>
        </p:blipFill>
        <p:spPr>
          <a:xfrm>
            <a:off x="4993545" y="1111692"/>
            <a:ext cx="3683189" cy="3168813"/>
          </a:xfrm>
          <a:prstGeom prst="rect">
            <a:avLst/>
          </a:prstGeom>
        </p:spPr>
      </p:pic>
      <p:pic>
        <p:nvPicPr>
          <p:cNvPr id="5" name="Audio 4">
            <a:extLst>
              <a:ext uri="{FF2B5EF4-FFF2-40B4-BE49-F238E27FC236}">
                <a16:creationId xmlns:a16="http://schemas.microsoft.com/office/drawing/2014/main" id="{243F6884-4569-100F-A831-5B910194D6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665735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66516">
        <p159:morph option="byObject"/>
      </p:transition>
    </mc:Choice>
    <mc:Fallback xmlns="">
      <p:transition spd="slow" advTm="665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50A-B0FE-9812-DAD8-FFD5676D32A4}"/>
              </a:ext>
            </a:extLst>
          </p:cNvPr>
          <p:cNvSpPr>
            <a:spLocks noGrp="1"/>
          </p:cNvSpPr>
          <p:nvPr>
            <p:ph type="title"/>
          </p:nvPr>
        </p:nvSpPr>
        <p:spPr/>
        <p:txBody>
          <a:bodyPr/>
          <a:lstStyle/>
          <a:p>
            <a:r>
              <a:rPr lang="en-AU"/>
              <a:t>SAT Mandatory information for students</a:t>
            </a:r>
          </a:p>
        </p:txBody>
      </p:sp>
      <p:graphicFrame>
        <p:nvGraphicFramePr>
          <p:cNvPr id="5" name="Content Placeholder 5">
            <a:extLst>
              <a:ext uri="{FF2B5EF4-FFF2-40B4-BE49-F238E27FC236}">
                <a16:creationId xmlns:a16="http://schemas.microsoft.com/office/drawing/2014/main" id="{CF03CABF-8458-4C97-A832-5CEB166467C7}"/>
              </a:ext>
            </a:extLst>
          </p:cNvPr>
          <p:cNvGraphicFramePr>
            <a:graphicFrameLocks/>
          </p:cNvGraphicFramePr>
          <p:nvPr>
            <p:extLst>
              <p:ext uri="{D42A27DB-BD31-4B8C-83A1-F6EECF244321}">
                <p14:modId xmlns:p14="http://schemas.microsoft.com/office/powerpoint/2010/main" val="1368473470"/>
              </p:ext>
            </p:extLst>
          </p:nvPr>
        </p:nvGraphicFramePr>
        <p:xfrm>
          <a:off x="1452283" y="1082488"/>
          <a:ext cx="5667936" cy="3482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extLst>
              <a:ext uri="{FF2B5EF4-FFF2-40B4-BE49-F238E27FC236}">
                <a16:creationId xmlns:a16="http://schemas.microsoft.com/office/drawing/2014/main" id="{0935B0FC-9C32-30F6-75C5-31308C1E97C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882508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41289">
        <p159:morph option="byObject"/>
      </p:transition>
    </mc:Choice>
    <mc:Fallback xmlns="">
      <p:transition spd="slow" advTm="412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VCAA Powerpoint Template">
  <a:themeElements>
    <a:clrScheme name="Custom 2">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75FF"/>
      </a:hlink>
      <a:folHlink>
        <a:srgbClr val="9437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CAAPowerPointWidescreen" id="{9A521A7F-9D08-D944-8A40-81398AB25BBE}" vid="{92186753-9632-5C47-BA00-7CE00922265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f9bf4-678a-46c3-868b-9318a1926bcf">
      <Terms xmlns="http://schemas.microsoft.com/office/infopath/2007/PartnerControls"/>
    </lcf76f155ced4ddcb4097134ff3c332f>
    <TaxCatchAll xmlns="437c3ed8-dfc9-4261-a6c7-26b463653d9e" xsi:nil="true"/>
    <CheckedbyDTP xmlns="022f9bf4-678a-46c3-868b-9318a1926bcf" xsi:nil="true"/>
    <Addedtostocktake xmlns="022f9bf4-678a-46c3-868b-9318a1926bcf">true</Addedtostocktake>
    <CheckbyDTP xmlns="022f9bf4-678a-46c3-868b-9318a1926bcf">true</CheckbyDTP>
    <CheckedbyDirector_x002f_ExecutiveDirector xmlns="022f9bf4-678a-46c3-868b-9318a1926bcf">false</CheckedbyDirector_x002f_ExecutiveDirecto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9098F75C0D2B41AC9354430F26B468" ma:contentTypeVersion="17" ma:contentTypeDescription="Create a new document." ma:contentTypeScope="" ma:versionID="8fa7931de6d8b289a8c07aff5e361c61">
  <xsd:schema xmlns:xsd="http://www.w3.org/2001/XMLSchema" xmlns:xs="http://www.w3.org/2001/XMLSchema" xmlns:p="http://schemas.microsoft.com/office/2006/metadata/properties" xmlns:ns2="022f9bf4-678a-46c3-868b-9318a1926bcf" xmlns:ns3="437c3ed8-dfc9-4261-a6c7-26b463653d9e" targetNamespace="http://schemas.microsoft.com/office/2006/metadata/properties" ma:root="true" ma:fieldsID="8e2b162892925190b7cca63a5c80e842" ns2:_="" ns3:_="">
    <xsd:import namespace="022f9bf4-678a-46c3-868b-9318a1926bcf"/>
    <xsd:import namespace="437c3ed8-dfc9-4261-a6c7-26b463653d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heckedbyDTP" minOccurs="0"/>
                <xsd:element ref="ns2:Addedtostocktake" minOccurs="0"/>
                <xsd:element ref="ns2:CheckbyDTP" minOccurs="0"/>
                <xsd:element ref="ns2:CheckedbyDirector_x002f_ExecutiveDirec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f9bf4-678a-46c3-868b-9318a1926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CheckedbyDTP" ma:index="19" nillable="true" ma:displayName="Checked by DTP" ma:format="Dropdown" ma:internalName="CheckedbyDTP">
      <xsd:simpleType>
        <xsd:restriction base="dms:Choice">
          <xsd:enumeration value="No"/>
          <xsd:enumeration value="Yes"/>
        </xsd:restriction>
      </xsd:simpleType>
    </xsd:element>
    <xsd:element name="Addedtostocktake" ma:index="20" nillable="true" ma:displayName="Added to stocktake" ma:default="1" ma:format="Dropdown" ma:internalName="Addedtostocktake">
      <xsd:simpleType>
        <xsd:restriction base="dms:Boolean"/>
      </xsd:simpleType>
    </xsd:element>
    <xsd:element name="CheckbyDTP" ma:index="21" nillable="true" ma:displayName="Check by DTP" ma:default="1" ma:format="Dropdown" ma:internalName="CheckbyDTP">
      <xsd:simpleType>
        <xsd:restriction base="dms:Boolean"/>
      </xsd:simpleType>
    </xsd:element>
    <xsd:element name="CheckedbyDirector_x002f_ExecutiveDirector" ma:index="22" nillable="true" ma:displayName="Director approved" ma:default="0" ma:format="Dropdown" ma:internalName="CheckedbyDirector_x002f_ExecutiveDirector">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37c3ed8-dfc9-4261-a6c7-26b463653d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8766961-0997-4cbf-807f-9865ea4a01d3}" ma:internalName="TaxCatchAll" ma:showField="CatchAllData" ma:web="437c3ed8-dfc9-4261-a6c7-26b463653d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4705D7-D60A-46E3-BA2C-8B57085D324B}">
  <ds:schemaRefs>
    <ds:schemaRef ds:uri="http://schemas.microsoft.com/sharepoint/v3/contenttype/forms"/>
  </ds:schemaRefs>
</ds:datastoreItem>
</file>

<file path=customXml/itemProps2.xml><?xml version="1.0" encoding="utf-8"?>
<ds:datastoreItem xmlns:ds="http://schemas.openxmlformats.org/officeDocument/2006/customXml" ds:itemID="{93785FAB-D59D-4751-82BC-6FA63AED1921}">
  <ds:schemaRefs>
    <ds:schemaRef ds:uri="http://purl.org/dc/elements/1.1/"/>
    <ds:schemaRef ds:uri="022f9bf4-678a-46c3-868b-9318a1926bcf"/>
    <ds:schemaRef ds:uri="http://schemas.microsoft.com/office/2006/metadata/properties"/>
    <ds:schemaRef ds:uri="http://purl.org/dc/terms/"/>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437c3ed8-dfc9-4261-a6c7-26b463653d9e"/>
    <ds:schemaRef ds:uri="http://purl.org/dc/dcmitype/"/>
  </ds:schemaRefs>
</ds:datastoreItem>
</file>

<file path=customXml/itemProps3.xml><?xml version="1.0" encoding="utf-8"?>
<ds:datastoreItem xmlns:ds="http://schemas.openxmlformats.org/officeDocument/2006/customXml" ds:itemID="{21338535-C146-46B7-A92B-EAF834157C03}">
  <ds:schemaRefs>
    <ds:schemaRef ds:uri="022f9bf4-678a-46c3-868b-9318a1926bcf"/>
    <ds:schemaRef ds:uri="437c3ed8-dfc9-4261-a6c7-26b463653d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VCAA Powerpoint Template</Template>
  <TotalTime>190</TotalTime>
  <Words>2057</Words>
  <Application>Microsoft Office PowerPoint</Application>
  <PresentationFormat>On-screen Show (16:9)</PresentationFormat>
  <Paragraphs>113</Paragraphs>
  <Slides>20</Slides>
  <Notes>18</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 New Roman</vt:lpstr>
      <vt:lpstr>Verdana</vt:lpstr>
      <vt:lpstr>VCAA Powerpoint Template</vt:lpstr>
      <vt:lpstr>VCE Visual Communication Design</vt:lpstr>
      <vt:lpstr>Acknowledgement</vt:lpstr>
      <vt:lpstr>Purpose</vt:lpstr>
      <vt:lpstr>PowerPoint Presentation</vt:lpstr>
      <vt:lpstr>Current VCAA study design</vt:lpstr>
      <vt:lpstr>Administrative advice for School-based assessment</vt:lpstr>
      <vt:lpstr>Professional learning and support</vt:lpstr>
      <vt:lpstr>Information provided for School-assessed Tasks</vt:lpstr>
      <vt:lpstr>SAT Mandatory information for students</vt:lpstr>
      <vt:lpstr>Summary and timeline</vt:lpstr>
      <vt:lpstr>Summary and timeline</vt:lpstr>
      <vt:lpstr>Authentication</vt:lpstr>
      <vt:lpstr>Key Knowledge and skills</vt:lpstr>
      <vt:lpstr>Glossary of command terms </vt:lpstr>
      <vt:lpstr>Teaching and Learning</vt:lpstr>
      <vt:lpstr>Information provided to students</vt:lpstr>
      <vt:lpstr>Assessment of the task</vt:lpstr>
      <vt:lpstr>Assessment criteria</vt:lpstr>
      <vt:lpstr>Contact us: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Professional Learning Template 2025</dc:title>
  <dc:subject/>
  <dc:creator>Therese David</dc:creator>
  <cp:keywords/>
  <dc:description/>
  <cp:lastModifiedBy>Vanessa Flores</cp:lastModifiedBy>
  <cp:revision>7</cp:revision>
  <dcterms:created xsi:type="dcterms:W3CDTF">2024-06-04T06:11:57Z</dcterms:created>
  <dcterms:modified xsi:type="dcterms:W3CDTF">2026-02-10T02:44:39Z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0x010100B69098F75C0D2B41AC9354430F26B468</vt:lpwstr>
  </property>
  <property fmtid="{D5CDD505-2E9C-101B-9397-08002B2CF9AE}" pid="3" name="MediaServiceImageTags">
    <vt:lpwstr/>
  </property>
</Properties>
</file>