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353" r:id="rId6"/>
    <p:sldId id="354" r:id="rId7"/>
    <p:sldId id="349" r:id="rId8"/>
    <p:sldId id="344" r:id="rId9"/>
    <p:sldId id="345" r:id="rId10"/>
    <p:sldId id="330" r:id="rId11"/>
    <p:sldId id="331" r:id="rId12"/>
    <p:sldId id="347" r:id="rId13"/>
    <p:sldId id="350" r:id="rId14"/>
    <p:sldId id="351" r:id="rId15"/>
    <p:sldId id="352" r:id="rId16"/>
    <p:sldId id="342" r:id="rId17"/>
    <p:sldId id="336" r:id="rId18"/>
    <p:sldId id="343" r:id="rId19"/>
    <p:sldId id="335" r:id="rId20"/>
    <p:sldId id="334" r:id="rId21"/>
    <p:sldId id="339" r:id="rId22"/>
    <p:sldId id="348" r:id="rId23"/>
  </p:sldIdLst>
  <p:sldSz cx="9144000" cy="5143500" type="screen16x9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056413-F621-4E32-B7DE-336E8376DAE5}">
          <p14:sldIdLst>
            <p14:sldId id="257"/>
            <p14:sldId id="353"/>
            <p14:sldId id="354"/>
            <p14:sldId id="349"/>
            <p14:sldId id="344"/>
            <p14:sldId id="345"/>
            <p14:sldId id="330"/>
            <p14:sldId id="331"/>
            <p14:sldId id="347"/>
            <p14:sldId id="350"/>
            <p14:sldId id="351"/>
            <p14:sldId id="352"/>
            <p14:sldId id="342"/>
            <p14:sldId id="336"/>
            <p14:sldId id="343"/>
            <p14:sldId id="335"/>
            <p14:sldId id="334"/>
            <p14:sldId id="339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edith Young" initials="MY" lastIdx="1" clrIdx="0">
    <p:extLst>
      <p:ext uri="{19B8F6BF-5375-455C-9EA6-DF929625EA0E}">
        <p15:presenceInfo xmlns:p15="http://schemas.microsoft.com/office/powerpoint/2012/main" userId="S::Meredith.Young@education.vic.gov.au::fcae0a1f-70e5-4d81-9b4c-beae1b8349a3" providerId="AD"/>
      </p:ext>
    </p:extLst>
  </p:cmAuthor>
  <p:cmAuthor id="2" name="Dawn Ross" initials="DR" lastIdx="1" clrIdx="1">
    <p:extLst>
      <p:ext uri="{19B8F6BF-5375-455C-9EA6-DF929625EA0E}">
        <p15:presenceInfo xmlns:p15="http://schemas.microsoft.com/office/powerpoint/2012/main" userId="S::dawn.ross@education.vic.gov.au::3a9b3a31-bfb0-43b8-8f16-2fde53b943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3132"/>
    <a:srgbClr val="2A5686"/>
    <a:srgbClr val="306278"/>
    <a:srgbClr val="0099E3"/>
    <a:srgbClr val="0099CC"/>
    <a:srgbClr val="468EAE"/>
    <a:srgbClr val="646566"/>
    <a:srgbClr val="C0C0C0"/>
    <a:srgbClr val="75AEC7"/>
    <a:srgbClr val="777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96" autoAdjust="0"/>
  </p:normalViewPr>
  <p:slideViewPr>
    <p:cSldViewPr snapToGrid="0">
      <p:cViewPr varScale="1">
        <p:scale>
          <a:sx n="111" d="100"/>
          <a:sy n="111" d="100"/>
        </p:scale>
        <p:origin x="16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ED069-EFB9-4C2E-A94B-2773A1845961}" type="doc">
      <dgm:prSet loTypeId="urn:microsoft.com/office/officeart/2005/8/layout/h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6DA1CF-BF82-4E71-BCA6-08FCB73AEB9E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/>
            <a:t>Foundation Pathways Certificate</a:t>
          </a:r>
        </a:p>
      </dgm:t>
    </dgm:pt>
    <dgm:pt modelId="{9C21230D-F151-46EB-8A80-074B223D0AC5}" type="parTrans" cxnId="{F1BED2DA-576B-4788-8B26-5D9BF2E793FA}">
      <dgm:prSet/>
      <dgm:spPr/>
      <dgm:t>
        <a:bodyPr/>
        <a:lstStyle/>
        <a:p>
          <a:endParaRPr lang="en-US"/>
        </a:p>
      </dgm:t>
    </dgm:pt>
    <dgm:pt modelId="{6FC05BA2-CE1C-4610-90CD-BF6CE6BE71CB}" type="sibTrans" cxnId="{F1BED2DA-576B-4788-8B26-5D9BF2E793FA}">
      <dgm:prSet/>
      <dgm:spPr/>
      <dgm:t>
        <a:bodyPr/>
        <a:lstStyle/>
        <a:p>
          <a:endParaRPr lang="en-US"/>
        </a:p>
      </dgm:t>
    </dgm:pt>
    <dgm:pt modelId="{CB161DB3-113D-4A87-9358-DE72DB8CFE3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AQF level 1 </a:t>
          </a:r>
        </a:p>
      </dgm:t>
    </dgm:pt>
    <dgm:pt modelId="{9547EB2F-AD83-4013-B31F-ADB51724603C}" type="parTrans" cxnId="{CF1400F6-E3BE-43BA-9158-76B880129942}">
      <dgm:prSet/>
      <dgm:spPr/>
      <dgm:t>
        <a:bodyPr/>
        <a:lstStyle/>
        <a:p>
          <a:endParaRPr lang="en-US"/>
        </a:p>
      </dgm:t>
    </dgm:pt>
    <dgm:pt modelId="{1F2F099A-92AD-403E-ADB8-C41D72FE6ACF}" type="sibTrans" cxnId="{CF1400F6-E3BE-43BA-9158-76B880129942}">
      <dgm:prSet/>
      <dgm:spPr/>
      <dgm:t>
        <a:bodyPr/>
        <a:lstStyle/>
        <a:p>
          <a:endParaRPr lang="en-US"/>
        </a:p>
      </dgm:t>
    </dgm:pt>
    <dgm:pt modelId="{14A61D5B-F536-45BF-BA2B-1D17E7C39AFF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Standards based</a:t>
          </a:r>
        </a:p>
      </dgm:t>
    </dgm:pt>
    <dgm:pt modelId="{C6716A8F-80C4-4938-BCD5-D196CD4C7B9A}" type="parTrans" cxnId="{EB40A875-912B-4211-B098-B6E2E07A9CC5}">
      <dgm:prSet/>
      <dgm:spPr/>
      <dgm:t>
        <a:bodyPr/>
        <a:lstStyle/>
        <a:p>
          <a:endParaRPr lang="en-US"/>
        </a:p>
      </dgm:t>
    </dgm:pt>
    <dgm:pt modelId="{E522455B-EB60-4C55-AB1B-1461135CDB15}" type="sibTrans" cxnId="{EB40A875-912B-4211-B098-B6E2E07A9CC5}">
      <dgm:prSet/>
      <dgm:spPr/>
      <dgm:t>
        <a:bodyPr/>
        <a:lstStyle/>
        <a:p>
          <a:endParaRPr lang="en-US"/>
        </a:p>
      </dgm:t>
    </dgm:pt>
    <dgm:pt modelId="{EB0C6639-865F-4E9A-8BB7-CBEBF92884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Vocational Specialisation in the VCE</a:t>
          </a:r>
        </a:p>
      </dgm:t>
    </dgm:pt>
    <dgm:pt modelId="{0CAA75BC-F5B2-4360-B8F7-55C13BDE95B9}" type="parTrans" cxnId="{AA94644E-7076-4EF8-A6DC-E06002DC4DD1}">
      <dgm:prSet/>
      <dgm:spPr/>
      <dgm:t>
        <a:bodyPr/>
        <a:lstStyle/>
        <a:p>
          <a:endParaRPr lang="en-US"/>
        </a:p>
      </dgm:t>
    </dgm:pt>
    <dgm:pt modelId="{453A1125-BFEA-4CD2-BB10-484B60BF2A10}" type="sibTrans" cxnId="{AA94644E-7076-4EF8-A6DC-E06002DC4DD1}">
      <dgm:prSet/>
      <dgm:spPr/>
      <dgm:t>
        <a:bodyPr/>
        <a:lstStyle/>
        <a:p>
          <a:endParaRPr lang="en-US"/>
        </a:p>
      </dgm:t>
    </dgm:pt>
    <dgm:pt modelId="{C86E176C-3588-4817-B0E5-EA108AE759B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AQF Level 2-3</a:t>
          </a:r>
        </a:p>
      </dgm:t>
    </dgm:pt>
    <dgm:pt modelId="{5B169705-9163-4B9B-83ED-43A90918CBC9}" type="parTrans" cxnId="{EC678C6D-8F88-4C41-87E9-A4D3C9DCA1BE}">
      <dgm:prSet/>
      <dgm:spPr/>
      <dgm:t>
        <a:bodyPr/>
        <a:lstStyle/>
        <a:p>
          <a:endParaRPr lang="en-US"/>
        </a:p>
      </dgm:t>
    </dgm:pt>
    <dgm:pt modelId="{4E878ACC-1DCE-4CE2-BDE3-41729D50F93E}" type="sibTrans" cxnId="{EC678C6D-8F88-4C41-87E9-A4D3C9DCA1BE}">
      <dgm:prSet/>
      <dgm:spPr/>
      <dgm:t>
        <a:bodyPr/>
        <a:lstStyle/>
        <a:p>
          <a:endParaRPr lang="en-US"/>
        </a:p>
      </dgm:t>
    </dgm:pt>
    <dgm:pt modelId="{438CD6A2-4392-4209-9719-565C0B430FF6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Standards based</a:t>
          </a:r>
        </a:p>
      </dgm:t>
    </dgm:pt>
    <dgm:pt modelId="{0DCFE725-FB5C-44E9-930A-F7E1DB3131E7}" type="parTrans" cxnId="{C5780245-42B2-4BA1-8B72-271298E4560B}">
      <dgm:prSet/>
      <dgm:spPr/>
      <dgm:t>
        <a:bodyPr/>
        <a:lstStyle/>
        <a:p>
          <a:endParaRPr lang="en-US"/>
        </a:p>
      </dgm:t>
    </dgm:pt>
    <dgm:pt modelId="{81894FFB-CA1C-4716-8EEF-A7538A26AA69}" type="sibTrans" cxnId="{C5780245-42B2-4BA1-8B72-271298E4560B}">
      <dgm:prSet/>
      <dgm:spPr/>
      <dgm:t>
        <a:bodyPr/>
        <a:lstStyle/>
        <a:p>
          <a:endParaRPr lang="en-US"/>
        </a:p>
      </dgm:t>
    </dgm:pt>
    <dgm:pt modelId="{EE3D2D25-A465-4CAA-AA92-D990E57DA305}">
      <dgm:prSet phldrT="[Text]"/>
      <dgm:spPr/>
      <dgm:t>
        <a:bodyPr/>
        <a:lstStyle/>
        <a:p>
          <a:r>
            <a:rPr lang="en-US" b="1" dirty="0"/>
            <a:t>VCE</a:t>
          </a:r>
        </a:p>
      </dgm:t>
    </dgm:pt>
    <dgm:pt modelId="{1C5D222F-EDCB-44C4-804A-24CDCCF1A07B}" type="parTrans" cxnId="{F4426397-7168-446C-B759-D4B9A1E215A6}">
      <dgm:prSet/>
      <dgm:spPr/>
      <dgm:t>
        <a:bodyPr/>
        <a:lstStyle/>
        <a:p>
          <a:endParaRPr lang="en-US"/>
        </a:p>
      </dgm:t>
    </dgm:pt>
    <dgm:pt modelId="{84E4C06A-9533-413F-8632-8BAF3F7F7C3E}" type="sibTrans" cxnId="{F4426397-7168-446C-B759-D4B9A1E215A6}">
      <dgm:prSet/>
      <dgm:spPr/>
      <dgm:t>
        <a:bodyPr/>
        <a:lstStyle/>
        <a:p>
          <a:endParaRPr lang="en-US"/>
        </a:p>
      </dgm:t>
    </dgm:pt>
    <dgm:pt modelId="{BA556364-BA4D-4393-8ACD-6DE927B45174}">
      <dgm:prSet phldrT="[Text]"/>
      <dgm:spPr/>
      <dgm:t>
        <a:bodyPr/>
        <a:lstStyle/>
        <a:p>
          <a:r>
            <a:rPr lang="en-US" dirty="0"/>
            <a:t>AQF Level 2-4</a:t>
          </a:r>
        </a:p>
      </dgm:t>
    </dgm:pt>
    <dgm:pt modelId="{E85729D0-F2AF-4B4E-819C-9977D489AB9F}" type="parTrans" cxnId="{42524E5E-C9B5-45B4-9ED6-712D22345015}">
      <dgm:prSet/>
      <dgm:spPr/>
      <dgm:t>
        <a:bodyPr/>
        <a:lstStyle/>
        <a:p>
          <a:endParaRPr lang="en-US"/>
        </a:p>
      </dgm:t>
    </dgm:pt>
    <dgm:pt modelId="{66953E72-C198-4779-A920-2502777E3B5F}" type="sibTrans" cxnId="{42524E5E-C9B5-45B4-9ED6-712D22345015}">
      <dgm:prSet/>
      <dgm:spPr/>
      <dgm:t>
        <a:bodyPr/>
        <a:lstStyle/>
        <a:p>
          <a:endParaRPr lang="en-US"/>
        </a:p>
      </dgm:t>
    </dgm:pt>
    <dgm:pt modelId="{83C871A1-1B15-4DD4-B205-7C1CF7A4EF72}">
      <dgm:prSet phldrT="[Text]"/>
      <dgm:spPr/>
      <dgm:t>
        <a:bodyPr/>
        <a:lstStyle/>
        <a:p>
          <a:r>
            <a:rPr lang="en-US" dirty="0"/>
            <a:t>Standards and examinations</a:t>
          </a:r>
        </a:p>
      </dgm:t>
    </dgm:pt>
    <dgm:pt modelId="{3FA35C8A-C5F2-4643-8FD9-3CB8D09D2021}" type="parTrans" cxnId="{FD2D5FB3-E306-47FB-9CD7-D31E6340FEDA}">
      <dgm:prSet/>
      <dgm:spPr/>
      <dgm:t>
        <a:bodyPr/>
        <a:lstStyle/>
        <a:p>
          <a:endParaRPr lang="en-US"/>
        </a:p>
      </dgm:t>
    </dgm:pt>
    <dgm:pt modelId="{518CA902-796A-4EBF-9BEE-846E5D8957DB}" type="sibTrans" cxnId="{FD2D5FB3-E306-47FB-9CD7-D31E6340FEDA}">
      <dgm:prSet/>
      <dgm:spPr/>
      <dgm:t>
        <a:bodyPr/>
        <a:lstStyle/>
        <a:p>
          <a:endParaRPr lang="en-US"/>
        </a:p>
      </dgm:t>
    </dgm:pt>
    <dgm:pt modelId="{341BB265-97D0-4F6E-B786-B84DA8865A2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Highly flexible</a:t>
          </a:r>
        </a:p>
      </dgm:t>
    </dgm:pt>
    <dgm:pt modelId="{08386C37-3412-4CE5-9F8E-9857638F4F5E}" type="parTrans" cxnId="{05F18C52-A306-4119-9407-D6578C40EC18}">
      <dgm:prSet/>
      <dgm:spPr/>
      <dgm:t>
        <a:bodyPr/>
        <a:lstStyle/>
        <a:p>
          <a:endParaRPr lang="en-US"/>
        </a:p>
      </dgm:t>
    </dgm:pt>
    <dgm:pt modelId="{83316292-BC98-4EA8-B6F5-B39BACBBAAB3}" type="sibTrans" cxnId="{05F18C52-A306-4119-9407-D6578C40EC18}">
      <dgm:prSet/>
      <dgm:spPr/>
      <dgm:t>
        <a:bodyPr/>
        <a:lstStyle/>
        <a:p>
          <a:endParaRPr lang="en-US"/>
        </a:p>
      </dgm:t>
    </dgm:pt>
    <dgm:pt modelId="{AF840266-99F5-47F4-807D-8CE9C4053DA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Flexible</a:t>
          </a:r>
        </a:p>
      </dgm:t>
    </dgm:pt>
    <dgm:pt modelId="{BCF8DD1C-4A23-4F9B-B447-36595E099D4C}" type="parTrans" cxnId="{FB646AF6-C1D1-4AFC-9C5F-414A2DE36FD6}">
      <dgm:prSet/>
      <dgm:spPr/>
      <dgm:t>
        <a:bodyPr/>
        <a:lstStyle/>
        <a:p>
          <a:endParaRPr lang="en-US"/>
        </a:p>
      </dgm:t>
    </dgm:pt>
    <dgm:pt modelId="{C09CED3A-7C47-476C-BCBC-E9F52FD18999}" type="sibTrans" cxnId="{FB646AF6-C1D1-4AFC-9C5F-414A2DE36FD6}">
      <dgm:prSet/>
      <dgm:spPr/>
      <dgm:t>
        <a:bodyPr/>
        <a:lstStyle/>
        <a:p>
          <a:endParaRPr lang="en-US"/>
        </a:p>
      </dgm:t>
    </dgm:pt>
    <dgm:pt modelId="{E43460C1-26CB-46B7-BCA2-DBEEEDFBF9ED}">
      <dgm:prSet phldrT="[Text]"/>
      <dgm:spPr/>
      <dgm:t>
        <a:bodyPr/>
        <a:lstStyle/>
        <a:p>
          <a:r>
            <a:rPr lang="en-US" dirty="0"/>
            <a:t>Structured</a:t>
          </a:r>
        </a:p>
      </dgm:t>
    </dgm:pt>
    <dgm:pt modelId="{FEB5D779-A7CC-423B-8204-C1B176EC43F7}" type="parTrans" cxnId="{BD4DC4FD-C73D-4E50-8BAD-040741B92EC3}">
      <dgm:prSet/>
      <dgm:spPr/>
      <dgm:t>
        <a:bodyPr/>
        <a:lstStyle/>
        <a:p>
          <a:endParaRPr lang="en-US"/>
        </a:p>
      </dgm:t>
    </dgm:pt>
    <dgm:pt modelId="{5E98EEF1-5E90-464F-8D15-2BAC92D99F24}" type="sibTrans" cxnId="{BD4DC4FD-C73D-4E50-8BAD-040741B92EC3}">
      <dgm:prSet/>
      <dgm:spPr/>
      <dgm:t>
        <a:bodyPr/>
        <a:lstStyle/>
        <a:p>
          <a:endParaRPr lang="en-US"/>
        </a:p>
      </dgm:t>
    </dgm:pt>
    <dgm:pt modelId="{7BC7B6E9-1B5A-4FA5-9FF6-B9FC15ED6882}" type="pres">
      <dgm:prSet presAssocID="{F2BED069-EFB9-4C2E-A94B-2773A1845961}" presName="Name0" presStyleCnt="0">
        <dgm:presLayoutVars>
          <dgm:dir/>
          <dgm:resizeHandles val="exact"/>
        </dgm:presLayoutVars>
      </dgm:prSet>
      <dgm:spPr/>
    </dgm:pt>
    <dgm:pt modelId="{C42E6211-964B-4C2B-98BB-8FA42C0CCE73}" type="pres">
      <dgm:prSet presAssocID="{A26DA1CF-BF82-4E71-BCA6-08FCB73AEB9E}" presName="node" presStyleLbl="node1" presStyleIdx="0" presStyleCnt="3">
        <dgm:presLayoutVars>
          <dgm:bulletEnabled val="1"/>
        </dgm:presLayoutVars>
      </dgm:prSet>
      <dgm:spPr/>
    </dgm:pt>
    <dgm:pt modelId="{7D96C724-4DC1-4F52-BB5B-02388EF393DE}" type="pres">
      <dgm:prSet presAssocID="{6FC05BA2-CE1C-4610-90CD-BF6CE6BE71CB}" presName="sibTrans" presStyleCnt="0"/>
      <dgm:spPr/>
    </dgm:pt>
    <dgm:pt modelId="{37BA699E-D221-482A-90E4-A5200C9E2DCA}" type="pres">
      <dgm:prSet presAssocID="{EB0C6639-865F-4E9A-8BB7-CBEBF9288413}" presName="node" presStyleLbl="node1" presStyleIdx="1" presStyleCnt="3" custLinFactNeighborX="-26189" custLinFactNeighborY="4265">
        <dgm:presLayoutVars>
          <dgm:bulletEnabled val="1"/>
        </dgm:presLayoutVars>
      </dgm:prSet>
      <dgm:spPr/>
    </dgm:pt>
    <dgm:pt modelId="{FCBF381D-6E00-4C83-AE3F-0E61BDFB8E0A}" type="pres">
      <dgm:prSet presAssocID="{453A1125-BFEA-4CD2-BB10-484B60BF2A10}" presName="sibTrans" presStyleCnt="0"/>
      <dgm:spPr/>
    </dgm:pt>
    <dgm:pt modelId="{735D4232-8A35-4CC1-9848-325EEB604706}" type="pres">
      <dgm:prSet presAssocID="{EE3D2D25-A465-4CAA-AA92-D990E57DA305}" presName="node" presStyleLbl="node1" presStyleIdx="2" presStyleCnt="3">
        <dgm:presLayoutVars>
          <dgm:bulletEnabled val="1"/>
        </dgm:presLayoutVars>
      </dgm:prSet>
      <dgm:spPr/>
    </dgm:pt>
  </dgm:ptLst>
  <dgm:cxnLst>
    <dgm:cxn modelId="{2D92CD27-36A4-4361-BF3B-56222C460279}" type="presOf" srcId="{C86E176C-3588-4817-B0E5-EA108AE759BA}" destId="{37BA699E-D221-482A-90E4-A5200C9E2DCA}" srcOrd="0" destOrd="1" presId="urn:microsoft.com/office/officeart/2005/8/layout/hList6"/>
    <dgm:cxn modelId="{8EBE6737-35DA-4576-810E-2DC7549C2143}" type="presOf" srcId="{F2BED069-EFB9-4C2E-A94B-2773A1845961}" destId="{7BC7B6E9-1B5A-4FA5-9FF6-B9FC15ED6882}" srcOrd="0" destOrd="0" presId="urn:microsoft.com/office/officeart/2005/8/layout/hList6"/>
    <dgm:cxn modelId="{42524E5E-C9B5-45B4-9ED6-712D22345015}" srcId="{EE3D2D25-A465-4CAA-AA92-D990E57DA305}" destId="{BA556364-BA4D-4393-8ACD-6DE927B45174}" srcOrd="0" destOrd="0" parTransId="{E85729D0-F2AF-4B4E-819C-9977D489AB9F}" sibTransId="{66953E72-C198-4779-A920-2502777E3B5F}"/>
    <dgm:cxn modelId="{69F58E61-FAD6-482B-87AD-2C79E308B6EC}" type="presOf" srcId="{14A61D5B-F536-45BF-BA2B-1D17E7C39AFF}" destId="{C42E6211-964B-4C2B-98BB-8FA42C0CCE73}" srcOrd="0" destOrd="2" presId="urn:microsoft.com/office/officeart/2005/8/layout/hList6"/>
    <dgm:cxn modelId="{C5780245-42B2-4BA1-8B72-271298E4560B}" srcId="{EB0C6639-865F-4E9A-8BB7-CBEBF9288413}" destId="{438CD6A2-4392-4209-9719-565C0B430FF6}" srcOrd="1" destOrd="0" parTransId="{0DCFE725-FB5C-44E9-930A-F7E1DB3131E7}" sibTransId="{81894FFB-CA1C-4716-8EEF-A7538A26AA69}"/>
    <dgm:cxn modelId="{EC678C6D-8F88-4C41-87E9-A4D3C9DCA1BE}" srcId="{EB0C6639-865F-4E9A-8BB7-CBEBF9288413}" destId="{C86E176C-3588-4817-B0E5-EA108AE759BA}" srcOrd="0" destOrd="0" parTransId="{5B169705-9163-4B9B-83ED-43A90918CBC9}" sibTransId="{4E878ACC-1DCE-4CE2-BDE3-41729D50F93E}"/>
    <dgm:cxn modelId="{AA94644E-7076-4EF8-A6DC-E06002DC4DD1}" srcId="{F2BED069-EFB9-4C2E-A94B-2773A1845961}" destId="{EB0C6639-865F-4E9A-8BB7-CBEBF9288413}" srcOrd="1" destOrd="0" parTransId="{0CAA75BC-F5B2-4360-B8F7-55C13BDE95B9}" sibTransId="{453A1125-BFEA-4CD2-BB10-484B60BF2A10}"/>
    <dgm:cxn modelId="{05F18C52-A306-4119-9407-D6578C40EC18}" srcId="{A26DA1CF-BF82-4E71-BCA6-08FCB73AEB9E}" destId="{341BB265-97D0-4F6E-B786-B84DA8865A2A}" srcOrd="2" destOrd="0" parTransId="{08386C37-3412-4CE5-9F8E-9857638F4F5E}" sibTransId="{83316292-BC98-4EA8-B6F5-B39BACBBAAB3}"/>
    <dgm:cxn modelId="{EB40A875-912B-4211-B098-B6E2E07A9CC5}" srcId="{A26DA1CF-BF82-4E71-BCA6-08FCB73AEB9E}" destId="{14A61D5B-F536-45BF-BA2B-1D17E7C39AFF}" srcOrd="1" destOrd="0" parTransId="{C6716A8F-80C4-4938-BCD5-D196CD4C7B9A}" sibTransId="{E522455B-EB60-4C55-AB1B-1461135CDB15}"/>
    <dgm:cxn modelId="{B093EA78-AAF0-4F4C-AD16-7315B1B3B1EE}" type="presOf" srcId="{A26DA1CF-BF82-4E71-BCA6-08FCB73AEB9E}" destId="{C42E6211-964B-4C2B-98BB-8FA42C0CCE73}" srcOrd="0" destOrd="0" presId="urn:microsoft.com/office/officeart/2005/8/layout/hList6"/>
    <dgm:cxn modelId="{CEED1B7F-CEA7-4E7B-BE54-ED6719E58C51}" type="presOf" srcId="{EE3D2D25-A465-4CAA-AA92-D990E57DA305}" destId="{735D4232-8A35-4CC1-9848-325EEB604706}" srcOrd="0" destOrd="0" presId="urn:microsoft.com/office/officeart/2005/8/layout/hList6"/>
    <dgm:cxn modelId="{FEC1E883-2B18-4D3A-9E49-E92F3A255E14}" type="presOf" srcId="{341BB265-97D0-4F6E-B786-B84DA8865A2A}" destId="{C42E6211-964B-4C2B-98BB-8FA42C0CCE73}" srcOrd="0" destOrd="3" presId="urn:microsoft.com/office/officeart/2005/8/layout/hList6"/>
    <dgm:cxn modelId="{68E6F48F-70EE-411B-9FA3-70F1B5430F3D}" type="presOf" srcId="{AF840266-99F5-47F4-807D-8CE9C4053DA2}" destId="{37BA699E-D221-482A-90E4-A5200C9E2DCA}" srcOrd="0" destOrd="3" presId="urn:microsoft.com/office/officeart/2005/8/layout/hList6"/>
    <dgm:cxn modelId="{F4426397-7168-446C-B759-D4B9A1E215A6}" srcId="{F2BED069-EFB9-4C2E-A94B-2773A1845961}" destId="{EE3D2D25-A465-4CAA-AA92-D990E57DA305}" srcOrd="2" destOrd="0" parTransId="{1C5D222F-EDCB-44C4-804A-24CDCCF1A07B}" sibTransId="{84E4C06A-9533-413F-8632-8BAF3F7F7C3E}"/>
    <dgm:cxn modelId="{E9A2D9A1-0F90-48F4-802A-0A3AF9679C80}" type="presOf" srcId="{CB161DB3-113D-4A87-9358-DE72DB8CFE3C}" destId="{C42E6211-964B-4C2B-98BB-8FA42C0CCE73}" srcOrd="0" destOrd="1" presId="urn:microsoft.com/office/officeart/2005/8/layout/hList6"/>
    <dgm:cxn modelId="{343FB4A9-DA01-4F43-BB5B-30FE17FCB076}" type="presOf" srcId="{E43460C1-26CB-46B7-BCA2-DBEEEDFBF9ED}" destId="{735D4232-8A35-4CC1-9848-325EEB604706}" srcOrd="0" destOrd="3" presId="urn:microsoft.com/office/officeart/2005/8/layout/hList6"/>
    <dgm:cxn modelId="{FD2D5FB3-E306-47FB-9CD7-D31E6340FEDA}" srcId="{EE3D2D25-A465-4CAA-AA92-D990E57DA305}" destId="{83C871A1-1B15-4DD4-B205-7C1CF7A4EF72}" srcOrd="1" destOrd="0" parTransId="{3FA35C8A-C5F2-4643-8FD9-3CB8D09D2021}" sibTransId="{518CA902-796A-4EBF-9BEE-846E5D8957DB}"/>
    <dgm:cxn modelId="{A78656C4-90BA-4051-AA43-914D054D4844}" type="presOf" srcId="{EB0C6639-865F-4E9A-8BB7-CBEBF9288413}" destId="{37BA699E-D221-482A-90E4-A5200C9E2DCA}" srcOrd="0" destOrd="0" presId="urn:microsoft.com/office/officeart/2005/8/layout/hList6"/>
    <dgm:cxn modelId="{C827AFD0-BC5A-43E1-86A9-7998A8E3B71D}" type="presOf" srcId="{438CD6A2-4392-4209-9719-565C0B430FF6}" destId="{37BA699E-D221-482A-90E4-A5200C9E2DCA}" srcOrd="0" destOrd="2" presId="urn:microsoft.com/office/officeart/2005/8/layout/hList6"/>
    <dgm:cxn modelId="{F1BED2DA-576B-4788-8B26-5D9BF2E793FA}" srcId="{F2BED069-EFB9-4C2E-A94B-2773A1845961}" destId="{A26DA1CF-BF82-4E71-BCA6-08FCB73AEB9E}" srcOrd="0" destOrd="0" parTransId="{9C21230D-F151-46EB-8A80-074B223D0AC5}" sibTransId="{6FC05BA2-CE1C-4610-90CD-BF6CE6BE71CB}"/>
    <dgm:cxn modelId="{C7EF23E7-6EB7-4C3F-80B4-3292620CDEFF}" type="presOf" srcId="{BA556364-BA4D-4393-8ACD-6DE927B45174}" destId="{735D4232-8A35-4CC1-9848-325EEB604706}" srcOrd="0" destOrd="1" presId="urn:microsoft.com/office/officeart/2005/8/layout/hList6"/>
    <dgm:cxn modelId="{CF1400F6-E3BE-43BA-9158-76B880129942}" srcId="{A26DA1CF-BF82-4E71-BCA6-08FCB73AEB9E}" destId="{CB161DB3-113D-4A87-9358-DE72DB8CFE3C}" srcOrd="0" destOrd="0" parTransId="{9547EB2F-AD83-4013-B31F-ADB51724603C}" sibTransId="{1F2F099A-92AD-403E-ADB8-C41D72FE6ACF}"/>
    <dgm:cxn modelId="{FB646AF6-C1D1-4AFC-9C5F-414A2DE36FD6}" srcId="{EB0C6639-865F-4E9A-8BB7-CBEBF9288413}" destId="{AF840266-99F5-47F4-807D-8CE9C4053DA2}" srcOrd="2" destOrd="0" parTransId="{BCF8DD1C-4A23-4F9B-B447-36595E099D4C}" sibTransId="{C09CED3A-7C47-476C-BCBC-E9F52FD18999}"/>
    <dgm:cxn modelId="{73D5B4F6-61DE-491A-892C-0E602C955F80}" type="presOf" srcId="{83C871A1-1B15-4DD4-B205-7C1CF7A4EF72}" destId="{735D4232-8A35-4CC1-9848-325EEB604706}" srcOrd="0" destOrd="2" presId="urn:microsoft.com/office/officeart/2005/8/layout/hList6"/>
    <dgm:cxn modelId="{BD4DC4FD-C73D-4E50-8BAD-040741B92EC3}" srcId="{EE3D2D25-A465-4CAA-AA92-D990E57DA305}" destId="{E43460C1-26CB-46B7-BCA2-DBEEEDFBF9ED}" srcOrd="2" destOrd="0" parTransId="{FEB5D779-A7CC-423B-8204-C1B176EC43F7}" sibTransId="{5E98EEF1-5E90-464F-8D15-2BAC92D99F24}"/>
    <dgm:cxn modelId="{A3664A11-FE6A-4010-B71F-5C11DB05D2BD}" type="presParOf" srcId="{7BC7B6E9-1B5A-4FA5-9FF6-B9FC15ED6882}" destId="{C42E6211-964B-4C2B-98BB-8FA42C0CCE73}" srcOrd="0" destOrd="0" presId="urn:microsoft.com/office/officeart/2005/8/layout/hList6"/>
    <dgm:cxn modelId="{957D43DC-FCCC-4898-AE30-22BC322B287E}" type="presParOf" srcId="{7BC7B6E9-1B5A-4FA5-9FF6-B9FC15ED6882}" destId="{7D96C724-4DC1-4F52-BB5B-02388EF393DE}" srcOrd="1" destOrd="0" presId="urn:microsoft.com/office/officeart/2005/8/layout/hList6"/>
    <dgm:cxn modelId="{2BFB0004-8E32-40E4-B6E5-E6DE5A19E770}" type="presParOf" srcId="{7BC7B6E9-1B5A-4FA5-9FF6-B9FC15ED6882}" destId="{37BA699E-D221-482A-90E4-A5200C9E2DCA}" srcOrd="2" destOrd="0" presId="urn:microsoft.com/office/officeart/2005/8/layout/hList6"/>
    <dgm:cxn modelId="{33FF9E15-B72D-4969-B691-F587AF5B111D}" type="presParOf" srcId="{7BC7B6E9-1B5A-4FA5-9FF6-B9FC15ED6882}" destId="{FCBF381D-6E00-4C83-AE3F-0E61BDFB8E0A}" srcOrd="3" destOrd="0" presId="urn:microsoft.com/office/officeart/2005/8/layout/hList6"/>
    <dgm:cxn modelId="{A1042EE4-3F56-4607-B0C4-241711F25715}" type="presParOf" srcId="{7BC7B6E9-1B5A-4FA5-9FF6-B9FC15ED6882}" destId="{735D4232-8A35-4CC1-9848-325EEB60470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E6211-964B-4C2B-98BB-8FA42C0CCE73}">
      <dsp:nvSpPr>
        <dsp:cNvPr id="0" name=""/>
        <dsp:cNvSpPr/>
      </dsp:nvSpPr>
      <dsp:spPr>
        <a:xfrm rot="16200000">
          <a:off x="318227" y="-317155"/>
          <a:ext cx="2153592" cy="2787903"/>
        </a:xfrm>
        <a:prstGeom prst="flowChartManualOperation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304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Foundation Pathways Certificate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AQF level 1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Standards based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Highly flexible</a:t>
          </a:r>
        </a:p>
      </dsp:txBody>
      <dsp:txXfrm rot="5400000">
        <a:off x="1072" y="430718"/>
        <a:ext cx="2787903" cy="1292156"/>
      </dsp:txXfrm>
    </dsp:sp>
    <dsp:sp modelId="{37BA699E-D221-482A-90E4-A5200C9E2DCA}">
      <dsp:nvSpPr>
        <dsp:cNvPr id="0" name=""/>
        <dsp:cNvSpPr/>
      </dsp:nvSpPr>
      <dsp:spPr>
        <a:xfrm rot="16200000">
          <a:off x="3260464" y="-317155"/>
          <a:ext cx="2153592" cy="2787903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304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Vocational Specialisation in the VCE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AQF Level 2-3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Standards based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Flexible</a:t>
          </a:r>
        </a:p>
      </dsp:txBody>
      <dsp:txXfrm rot="5400000">
        <a:off x="2943309" y="430718"/>
        <a:ext cx="2787903" cy="1292156"/>
      </dsp:txXfrm>
    </dsp:sp>
    <dsp:sp modelId="{735D4232-8A35-4CC1-9848-325EEB604706}">
      <dsp:nvSpPr>
        <dsp:cNvPr id="0" name=""/>
        <dsp:cNvSpPr/>
      </dsp:nvSpPr>
      <dsp:spPr>
        <a:xfrm rot="16200000">
          <a:off x="6312219" y="-317155"/>
          <a:ext cx="2153592" cy="2787903"/>
        </a:xfrm>
        <a:prstGeom prst="flowChartManualOperation">
          <a:avLst/>
        </a:prstGeom>
        <a:solidFill>
          <a:schemeClr val="accent5">
            <a:hueOff val="2721301"/>
            <a:satOff val="50878"/>
            <a:lumOff val="-3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304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AQF Level 2-4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Standards and examinations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Structured</a:t>
          </a:r>
        </a:p>
      </dsp:txBody>
      <dsp:txXfrm rot="5400000">
        <a:off x="5995064" y="430718"/>
        <a:ext cx="2787903" cy="1292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2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512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255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272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994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3699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0758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476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984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70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70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sz="1800" i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5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2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17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2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1429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2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405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200"/>
              </a:spcAft>
              <a:tabLst>
                <a:tab pos="270510" algn="l"/>
              </a:tabLs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995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196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045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 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victorianseniorsecondarycertificatereform/Pages/Index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131590"/>
            <a:ext cx="7200800" cy="1246535"/>
          </a:xfrm>
        </p:spPr>
        <p:txBody>
          <a:bodyPr/>
          <a:lstStyle/>
          <a:p>
            <a:r>
              <a:rPr lang="en-AU" dirty="0"/>
              <a:t>Senior Secondary </a:t>
            </a:r>
            <a:br>
              <a:rPr lang="en-AU" dirty="0"/>
            </a:br>
            <a:r>
              <a:rPr lang="en-AU" dirty="0"/>
              <a:t>Certificate Reform</a:t>
            </a:r>
            <a:br>
              <a:rPr lang="en-AU" dirty="0"/>
            </a:br>
            <a:br>
              <a:rPr lang="en-AU" sz="2400" dirty="0"/>
            </a:br>
            <a:r>
              <a:rPr lang="en-AU" sz="3200" dirty="0"/>
              <a:t>Curriculum consultation</a:t>
            </a:r>
            <a:br>
              <a:rPr lang="en-AU" dirty="0"/>
            </a:br>
            <a:r>
              <a:rPr lang="en-AU" sz="3200" dirty="0"/>
              <a:t>Vocational specialisation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F8E4-1BAD-453C-B882-3DE6FC11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Numeracy – Aims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36F1E-C4ED-4A7F-BBF5-31DFCD3FD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0671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2200" b="0" dirty="0">
                <a:cs typeface="Arial"/>
              </a:rPr>
              <a:t>Students will:</a:t>
            </a:r>
            <a:endParaRPr lang="en-US" sz="2200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GB" sz="2200" b="0" dirty="0">
                <a:ea typeface="+mn-lt"/>
                <a:cs typeface="+mn-lt"/>
              </a:rPr>
              <a:t>develop and enhance numeracy practices to help make sense of personal, public and vocational lives</a:t>
            </a:r>
            <a:endParaRPr lang="en-AU" sz="2200" b="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GB" sz="2200" b="0" dirty="0">
                <a:ea typeface="+mn-lt"/>
                <a:cs typeface="+mn-lt"/>
              </a:rPr>
              <a:t>develop mathematical skills with consideration of local, national and global environments and contexts, and an awareness and use of appropriate technologies</a:t>
            </a:r>
            <a:endParaRPr lang="en-AU" sz="2200" b="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b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7904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F8E4-1BAD-453C-B882-3DE6FC11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26" y="176400"/>
            <a:ext cx="8784976" cy="651719"/>
          </a:xfrm>
        </p:spPr>
        <p:txBody>
          <a:bodyPr wrap="square" anchor="ctr">
            <a:normAutofit/>
          </a:bodyPr>
          <a:lstStyle/>
          <a:p>
            <a:r>
              <a:rPr lang="en-AU" sz="2800" dirty="0"/>
              <a:t>Numeracy each unit has 3 Outcomes</a:t>
            </a:r>
          </a:p>
        </p:txBody>
      </p:sp>
      <p:pic>
        <p:nvPicPr>
          <p:cNvPr id="13" name="Content Placeholder 12" descr="Table&#10;&#10;Description automatically generated">
            <a:extLst>
              <a:ext uri="{FF2B5EF4-FFF2-40B4-BE49-F238E27FC236}">
                <a16:creationId xmlns:a16="http://schemas.microsoft.com/office/drawing/2014/main" id="{3A0C5EE5-6F38-471B-B286-84B157251748}"/>
              </a:ext>
            </a:extLst>
          </p:cNvPr>
          <p:cNvPicPr>
            <a:picLocks noGrp="1" noChangeAspect="1"/>
          </p:cNvPicPr>
          <p:nvPr>
            <p:ph sz="half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9" y="1689624"/>
            <a:ext cx="3493691" cy="1764252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BBCF36-0DD0-4E94-B5EE-69D75BC64B4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76" y="1095170"/>
            <a:ext cx="2665810" cy="1803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A desk with technical drawings, pencil and tools">
            <a:extLst>
              <a:ext uri="{FF2B5EF4-FFF2-40B4-BE49-F238E27FC236}">
                <a16:creationId xmlns:a16="http://schemas.microsoft.com/office/drawing/2014/main" id="{CF4D8686-280F-4E50-8516-511D1B3CB2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62" y="2743930"/>
            <a:ext cx="2553940" cy="1704123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886F07C-05AB-4611-9717-CE1F7F731FE5}"/>
              </a:ext>
            </a:extLst>
          </p:cNvPr>
          <p:cNvSpPr txBox="1">
            <a:spLocks/>
          </p:cNvSpPr>
          <p:nvPr/>
        </p:nvSpPr>
        <p:spPr bwMode="auto">
          <a:xfrm>
            <a:off x="77576" y="1445805"/>
            <a:ext cx="1298134" cy="2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rgbClr val="303132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rgbClr val="303132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9pPr>
          </a:lstStyle>
          <a:p>
            <a:r>
              <a:rPr lang="en-US" sz="1200" kern="0" dirty="0">
                <a:cs typeface="Arial"/>
              </a:rPr>
              <a:t>Outcome 1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1A0BCE2-7DC4-4894-B021-FA01296467FE}"/>
              </a:ext>
            </a:extLst>
          </p:cNvPr>
          <p:cNvSpPr txBox="1">
            <a:spLocks/>
          </p:cNvSpPr>
          <p:nvPr/>
        </p:nvSpPr>
        <p:spPr bwMode="auto">
          <a:xfrm>
            <a:off x="6106522" y="1000299"/>
            <a:ext cx="2209341" cy="24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rgbClr val="303132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rgbClr val="303132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9pPr>
          </a:lstStyle>
          <a:p>
            <a:r>
              <a:rPr lang="en-US" sz="1200" kern="0" dirty="0">
                <a:cs typeface="Arial"/>
              </a:rPr>
              <a:t>Outcome 2  Problem Solving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BCA21D-383E-41BB-8EA2-ADB5DF966380}"/>
              </a:ext>
            </a:extLst>
          </p:cNvPr>
          <p:cNvSpPr txBox="1">
            <a:spLocks/>
          </p:cNvSpPr>
          <p:nvPr/>
        </p:nvSpPr>
        <p:spPr bwMode="auto">
          <a:xfrm>
            <a:off x="7404657" y="2352301"/>
            <a:ext cx="1298134" cy="2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rgbClr val="303132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rgbClr val="303132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303132"/>
                </a:solidFill>
                <a:latin typeface="+mn-lt"/>
              </a:defRPr>
            </a:lvl9pPr>
          </a:lstStyle>
          <a:p>
            <a:r>
              <a:rPr lang="en-US" sz="1200" kern="0" dirty="0">
                <a:cs typeface="Arial"/>
              </a:rPr>
              <a:t>Outcome 3</a:t>
            </a:r>
          </a:p>
          <a:p>
            <a:r>
              <a:rPr lang="en-US" sz="1200" kern="0" dirty="0">
                <a:cs typeface="Arial"/>
              </a:rPr>
              <a:t>Tool 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369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639C-BA76-46F0-864E-1F1335B7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969" y="373682"/>
            <a:ext cx="8784976" cy="651719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Content Placeholder 12" descr="Table&#10;&#10;Description automatically generated">
            <a:extLst>
              <a:ext uri="{FF2B5EF4-FFF2-40B4-BE49-F238E27FC236}">
                <a16:creationId xmlns:a16="http://schemas.microsoft.com/office/drawing/2014/main" id="{DDC81ECC-564F-450A-9663-9CC7E7A7EC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446" y="546422"/>
            <a:ext cx="7173108" cy="362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155D67-F948-443F-84C2-1CBB4B31EF4E}"/>
              </a:ext>
            </a:extLst>
          </p:cNvPr>
          <p:cNvSpPr/>
          <p:nvPr/>
        </p:nvSpPr>
        <p:spPr bwMode="auto">
          <a:xfrm>
            <a:off x="2932981" y="1294470"/>
            <a:ext cx="5225573" cy="31756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Eight areas of study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name and describe a range of different mathematical knowledge and skills that are expected to be used and applied across the three outcomes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4F76A9-A49F-4054-9C70-3C38EE01695F}"/>
              </a:ext>
            </a:extLst>
          </p:cNvPr>
          <p:cNvSpPr/>
          <p:nvPr/>
        </p:nvSpPr>
        <p:spPr bwMode="auto">
          <a:xfrm>
            <a:off x="1052423" y="1595887"/>
            <a:ext cx="7106131" cy="25728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Outcome 1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is framed around six different numeracies: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269875" algn="l"/>
                <a:tab pos="269875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Personal numeracy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269875" algn="l"/>
                <a:tab pos="269875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Civic numeracy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269875" algn="l"/>
                <a:tab pos="269875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Financial numeracy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269875" algn="l"/>
                <a:tab pos="269875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Health numeracy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269875" algn="l"/>
                <a:tab pos="269875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Vocational numeracy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4725" marR="0" lvl="0" indent="-342900">
              <a:lnSpc>
                <a:spcPts val="14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arenR"/>
              <a:tabLst>
                <a:tab pos="228600" algn="l"/>
                <a:tab pos="269875" algn="l"/>
                <a:tab pos="457200" algn="l"/>
              </a:tabLst>
            </a:pPr>
            <a:r>
              <a:rPr lang="en-GB" sz="1400" kern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Recreational numeracy.</a:t>
            </a:r>
            <a:endParaRPr lang="en-US" sz="1400" kern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94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7D126-56F5-475E-927F-0F36FD5BF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73" y="124691"/>
            <a:ext cx="8712968" cy="857250"/>
          </a:xfrm>
        </p:spPr>
        <p:txBody>
          <a:bodyPr/>
          <a:lstStyle/>
          <a:p>
            <a:r>
              <a:rPr lang="en-AU" sz="2800" dirty="0"/>
              <a:t>Literacy –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0D20D-311E-426E-AA0B-1D2522DCB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063142"/>
            <a:ext cx="8712968" cy="3508857"/>
          </a:xfrm>
        </p:spPr>
        <p:txBody>
          <a:bodyPr/>
          <a:lstStyle/>
          <a:p>
            <a:pPr marL="0" indent="0">
              <a:spcBef>
                <a:spcPts val="250"/>
              </a:spcBef>
              <a:spcAft>
                <a:spcPts val="0"/>
              </a:spcAft>
              <a:buNone/>
              <a:tabLst>
                <a:tab pos="269875" algn="l"/>
              </a:tabLst>
            </a:pP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  <a:cs typeface="Arial"/>
              </a:rPr>
              <a:t>Students will:</a:t>
            </a:r>
          </a:p>
          <a:p>
            <a:pPr>
              <a:spcBef>
                <a:spcPts val="25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</a:rPr>
              <a:t>develop</a:t>
            </a:r>
            <a:r>
              <a:rPr lang="en-GB" sz="22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</a:rPr>
              <a:t>the knowledge and skills required in order to be confident users of written and oral communication</a:t>
            </a:r>
            <a:endParaRPr lang="en-US" sz="2200" b="0" dirty="0">
              <a:solidFill>
                <a:schemeClr val="tx1"/>
              </a:solidFill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25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</a:rPr>
              <a:t>understand that different audiences require different types of language </a:t>
            </a:r>
            <a:endParaRPr lang="en-US" sz="2200" b="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>
              <a:spcBef>
                <a:spcPts val="25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  <a:cs typeface="Arial"/>
              </a:rPr>
              <a:t>develop the knowledge and skills required to be able to produce a range of workplace documentation</a:t>
            </a:r>
            <a:endParaRPr lang="en-GB" sz="2200" b="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spcAft>
                <a:spcPts val="25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dirty="0">
                <a:solidFill>
                  <a:schemeClr val="tx1"/>
                </a:solidFill>
                <a:ea typeface="Times New Roman" panose="02020603050405020304" pitchFamily="18" charset="0"/>
              </a:rPr>
              <a:t>have the confidence to present</a:t>
            </a:r>
            <a:r>
              <a:rPr lang="en-GB" sz="22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ideas in a thoughtful and reasoned manner</a:t>
            </a:r>
            <a:endParaRPr lang="en-US" sz="2200" b="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/>
            </a:endParaRPr>
          </a:p>
          <a:p>
            <a:endParaRPr lang="en-A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1352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57628-059A-47C1-A049-A093EB22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86" y="123478"/>
            <a:ext cx="8712968" cy="590430"/>
          </a:xfrm>
        </p:spPr>
        <p:txBody>
          <a:bodyPr/>
          <a:lstStyle/>
          <a:p>
            <a:r>
              <a:rPr lang="en-AU" sz="2800"/>
              <a:t>Literacy: Units 1–4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1653331-2FEF-404D-A817-3E7D087E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79383"/>
              </p:ext>
            </p:extLst>
          </p:nvPr>
        </p:nvGraphicFramePr>
        <p:xfrm>
          <a:off x="347932" y="2368549"/>
          <a:ext cx="8448136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24068">
                  <a:extLst>
                    <a:ext uri="{9D8B030D-6E8A-4147-A177-3AD203B41FA5}">
                      <a16:colId xmlns:a16="http://schemas.microsoft.com/office/drawing/2014/main" val="3805554273"/>
                    </a:ext>
                  </a:extLst>
                </a:gridCol>
                <a:gridCol w="4224068">
                  <a:extLst>
                    <a:ext uri="{9D8B030D-6E8A-4147-A177-3AD203B41FA5}">
                      <a16:colId xmlns:a16="http://schemas.microsoft.com/office/drawing/2014/main" val="1032795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solidFill>
                            <a:schemeClr val="tx1"/>
                          </a:solidFill>
                        </a:rPr>
                        <a:t>Unit 3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solidFill>
                            <a:schemeClr val="tx1"/>
                          </a:solidFill>
                        </a:rPr>
                        <a:t>Unit 4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2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/>
                        <a:t>Accessing and understanding specialised texts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/>
                        <a:t>Creating and responding to specialised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/>
                        <a:t>Understanding and engaging with literacy for persuasion and promotion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Speaking to advise or advocate:</a:t>
                      </a:r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/>
                        <a:t>Option 1: </a:t>
                      </a:r>
                      <a:r>
                        <a:rPr lang="en-US" sz="1600"/>
                        <a:t>Literacy for civic participation</a:t>
                      </a:r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/>
                        <a:t>Option</a:t>
                      </a:r>
                      <a:r>
                        <a:rPr lang="en-US" sz="1600"/>
                        <a:t> </a:t>
                      </a:r>
                      <a:r>
                        <a:rPr lang="en-US" sz="1600" b="1"/>
                        <a:t>2: </a:t>
                      </a:r>
                      <a:r>
                        <a:rPr lang="en-US" sz="1600"/>
                        <a:t>Literacy for everyday personal contexts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20337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55B13C7-E8AC-4B5A-B24C-6A949F91F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19057"/>
              </p:ext>
            </p:extLst>
          </p:nvPr>
        </p:nvGraphicFramePr>
        <p:xfrm>
          <a:off x="339502" y="866284"/>
          <a:ext cx="8448136" cy="1193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24068">
                  <a:extLst>
                    <a:ext uri="{9D8B030D-6E8A-4147-A177-3AD203B41FA5}">
                      <a16:colId xmlns:a16="http://schemas.microsoft.com/office/drawing/2014/main" val="1395003778"/>
                    </a:ext>
                  </a:extLst>
                </a:gridCol>
                <a:gridCol w="4224068">
                  <a:extLst>
                    <a:ext uri="{9D8B030D-6E8A-4147-A177-3AD203B41FA5}">
                      <a16:colId xmlns:a16="http://schemas.microsoft.com/office/drawing/2014/main" val="1021282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2"/>
                          </a:solidFill>
                        </a:rPr>
                        <a:t>Unit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2"/>
                          </a:solidFill>
                        </a:rPr>
                        <a:t>Unit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7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Literacy for personal use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Understanding and creating digital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Understanding the language of public debate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Responding to opinions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15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0005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1F34-A196-45C2-B33C-2D6EFE80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53" y="205062"/>
            <a:ext cx="8712968" cy="857250"/>
          </a:xfrm>
        </p:spPr>
        <p:txBody>
          <a:bodyPr/>
          <a:lstStyle/>
          <a:p>
            <a:r>
              <a:rPr lang="en-AU" sz="2800" dirty="0"/>
              <a:t>Personal Development Skills –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27C52-DFE3-4296-ADF1-52320039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53" y="1062312"/>
            <a:ext cx="8778452" cy="2971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Students will:</a:t>
            </a: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develop a sense of identity and self-worth</a:t>
            </a:r>
            <a:endParaRPr lang="en-US" sz="2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access, critique, synthesise and communicate reliable information</a:t>
            </a:r>
            <a:endParaRPr lang="en-AU" sz="2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practise the rights and responsibilities of belonging to a community</a:t>
            </a:r>
            <a:endParaRPr lang="en-AU" sz="2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recognise and describe the attributes of effective leaders</a:t>
            </a:r>
            <a:endParaRPr lang="en-AU" sz="2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work independently and as part of a team to understand and respond to community issues</a:t>
            </a:r>
            <a:endParaRPr lang="en-AU" sz="2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300"/>
              </a:spcBef>
            </a:pPr>
            <a:r>
              <a:rPr lang="en-GB" sz="2200" b="0" dirty="0">
                <a:solidFill>
                  <a:schemeClr val="tx1"/>
                </a:solidFill>
                <a:ea typeface="+mn-lt"/>
                <a:cs typeface="+mn-lt"/>
              </a:rPr>
              <a:t>develop capacities to participate in society as active, engaged and informed citizens.</a:t>
            </a:r>
            <a:endParaRPr lang="en-AU" sz="22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0636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EF80-0F6A-48AD-9096-DF024137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06" y="119807"/>
            <a:ext cx="8712968" cy="857250"/>
          </a:xfrm>
        </p:spPr>
        <p:txBody>
          <a:bodyPr/>
          <a:lstStyle/>
          <a:p>
            <a:r>
              <a:rPr lang="en-AU" sz="2800" dirty="0"/>
              <a:t>Personal Development Skills: Units 1–4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829C47CB-5261-479B-96C6-A4B8A7074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61280"/>
              </p:ext>
            </p:extLst>
          </p:nvPr>
        </p:nvGraphicFramePr>
        <p:xfrm>
          <a:off x="263426" y="1024008"/>
          <a:ext cx="8617148" cy="143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8574">
                  <a:extLst>
                    <a:ext uri="{9D8B030D-6E8A-4147-A177-3AD203B41FA5}">
                      <a16:colId xmlns:a16="http://schemas.microsoft.com/office/drawing/2014/main" val="110928558"/>
                    </a:ext>
                  </a:extLst>
                </a:gridCol>
                <a:gridCol w="4308574">
                  <a:extLst>
                    <a:ext uri="{9D8B030D-6E8A-4147-A177-3AD203B41FA5}">
                      <a16:colId xmlns:a16="http://schemas.microsoft.com/office/drawing/2014/main" val="149976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1</a:t>
                      </a: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2</a:t>
                      </a: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</a:rPr>
                        <a:t>Healthy individual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Identity and Self-care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Health in 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Social media and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Connecting with 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What is community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Community cohesion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Community support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57092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35F4D9-9553-4DB7-BB8D-A48078CF6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92848"/>
              </p:ext>
            </p:extLst>
          </p:nvPr>
        </p:nvGraphicFramePr>
        <p:xfrm>
          <a:off x="263426" y="2681852"/>
          <a:ext cx="8617148" cy="143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8574">
                  <a:extLst>
                    <a:ext uri="{9D8B030D-6E8A-4147-A177-3AD203B41FA5}">
                      <a16:colId xmlns:a16="http://schemas.microsoft.com/office/drawing/2014/main" val="3114270223"/>
                    </a:ext>
                  </a:extLst>
                </a:gridCol>
                <a:gridCol w="4308574">
                  <a:extLst>
                    <a:ext uri="{9D8B030D-6E8A-4147-A177-3AD203B41FA5}">
                      <a16:colId xmlns:a16="http://schemas.microsoft.com/office/drawing/2014/main" val="1335024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3</a:t>
                      </a: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</a:t>
                      </a: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1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Leadership and goal achievement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Self-management for goal achievement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Effective leadership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Leadership and collaboration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Researching a community issue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Plan and initiate a response to community issue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Communicate and evaluate the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83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66308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8F4F-C4C2-423B-82D5-E180DD88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1244"/>
            <a:ext cx="8712968" cy="857250"/>
          </a:xfrm>
        </p:spPr>
        <p:txBody>
          <a:bodyPr/>
          <a:lstStyle/>
          <a:p>
            <a:r>
              <a:rPr lang="en-AU" sz="2800" dirty="0"/>
              <a:t>Work Related Skills –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9D5B-832B-47FC-A94F-3928C9DC2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76478"/>
            <a:ext cx="8712968" cy="318894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Students will: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understand and apply concepts and terminology related to the workplace</a:t>
            </a:r>
            <a:endParaRPr lang="en-US" sz="22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understand the complex and the rapidly changing world of work and workplace environments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understand the relationship between skills, knowledge, capabilities and attributes, and the achievement of pathway goals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develop effective communication skills to enable self-reflection and self-promotion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5050102010706020507" pitchFamily="18" charset="2"/>
              <a:buChar char="•"/>
              <a:tabLst>
                <a:tab pos="269875" algn="l"/>
              </a:tabLst>
            </a:pPr>
            <a:r>
              <a:rPr lang="en-GB" sz="2200" b="0" kern="11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practically</a:t>
            </a:r>
            <a:r>
              <a:rPr lang="en-GB" sz="2200" b="0" kern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apply skills and knowledge.</a:t>
            </a:r>
            <a:endParaRPr lang="en-US" sz="2200" b="0" kern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6322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8F4F-C4C2-423B-82D5-E180DD88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17" y="54547"/>
            <a:ext cx="8712968" cy="857250"/>
          </a:xfrm>
        </p:spPr>
        <p:txBody>
          <a:bodyPr/>
          <a:lstStyle/>
          <a:p>
            <a:r>
              <a:rPr lang="en-AU" sz="2800" dirty="0"/>
              <a:t>Work Related Skills: Units 1–4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07781C-B856-442A-8943-6C9E6315A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17547"/>
              </p:ext>
            </p:extLst>
          </p:nvPr>
        </p:nvGraphicFramePr>
        <p:xfrm>
          <a:off x="215516" y="1016456"/>
          <a:ext cx="8639170" cy="15552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2332">
                  <a:extLst>
                    <a:ext uri="{9D8B030D-6E8A-4147-A177-3AD203B41FA5}">
                      <a16:colId xmlns:a16="http://schemas.microsoft.com/office/drawing/2014/main" val="831364042"/>
                    </a:ext>
                  </a:extLst>
                </a:gridCol>
                <a:gridCol w="4336838">
                  <a:extLst>
                    <a:ext uri="{9D8B030D-6E8A-4147-A177-3AD203B41FA5}">
                      <a16:colId xmlns:a16="http://schemas.microsoft.com/office/drawing/2014/main" val="2854420494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2"/>
                          </a:solidFill>
                        </a:rPr>
                        <a:t>Unit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17058"/>
                  </a:ext>
                </a:extLst>
              </a:tr>
              <a:tr h="1149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Careers and Learning for the Future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Future careers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Presentation of career and education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Workplace Skills and Capabilities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Skills and capabilities for employment and further education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Transferable skills and capabilities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06869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FEB0CFC-9800-4FD2-9E88-97CD34D6B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89421"/>
              </p:ext>
            </p:extLst>
          </p:nvPr>
        </p:nvGraphicFramePr>
        <p:xfrm>
          <a:off x="215516" y="2676409"/>
          <a:ext cx="8639170" cy="1681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19585">
                  <a:extLst>
                    <a:ext uri="{9D8B030D-6E8A-4147-A177-3AD203B41FA5}">
                      <a16:colId xmlns:a16="http://schemas.microsoft.com/office/drawing/2014/main" val="1190390695"/>
                    </a:ext>
                  </a:extLst>
                </a:gridCol>
                <a:gridCol w="4319585">
                  <a:extLst>
                    <a:ext uri="{9D8B030D-6E8A-4147-A177-3AD203B41FA5}">
                      <a16:colId xmlns:a16="http://schemas.microsoft.com/office/drawing/2014/main" val="1679005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solidFill>
                            <a:schemeClr val="tx2"/>
                          </a:solidFill>
                        </a:rPr>
                        <a:t>Unit 3</a:t>
                      </a:r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solidFill>
                            <a:schemeClr val="tx2"/>
                          </a:solidFill>
                        </a:rPr>
                        <a:t>Unit 4</a:t>
                      </a:r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42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Industrial Relations, Workplace Environment and Practice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/>
                        <a:t>Workplace wellbeing and personal accountability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/>
                        <a:t>Workplace responsibilities and rights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</a:rPr>
                        <a:t>Portfolio Preparation and Presentation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Portfolio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Portfolio 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436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6879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BBE6-3922-4B44-8218-BE4FB2DBF0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Q &amp; A session</a:t>
            </a:r>
          </a:p>
        </p:txBody>
      </p:sp>
    </p:spTree>
    <p:extLst>
      <p:ext uri="{BB962C8B-B14F-4D97-AF65-F5344CB8AC3E}">
        <p14:creationId xmlns:p14="http://schemas.microsoft.com/office/powerpoint/2010/main" val="14172180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0A455C-EE28-4AA3-80FF-5DE68FA8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1450"/>
            <a:ext cx="8712968" cy="857250"/>
          </a:xfrm>
        </p:spPr>
        <p:txBody>
          <a:bodyPr/>
          <a:lstStyle/>
          <a:p>
            <a:r>
              <a:rPr lang="en-US" dirty="0"/>
              <a:t>Certificates in Victoria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3347778-D470-44C5-8A10-85176867B6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106" y="770677"/>
          <a:ext cx="8784039" cy="215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7935288-25B5-401A-B690-A1F72B20E106}"/>
              </a:ext>
            </a:extLst>
          </p:cNvPr>
          <p:cNvSpPr txBox="1"/>
          <p:nvPr/>
        </p:nvSpPr>
        <p:spPr>
          <a:xfrm>
            <a:off x="423336" y="3111743"/>
            <a:ext cx="85758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Students, parents and schools choose in partnership most appropriate course – student need, aspiration and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Standards based courses – teachers assess whether a student meets the standards in the curriculum documents. Students receive an ‘S’ or ‘N’ result.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Enhanced statement of results – what they know and can do, have achieved.</a:t>
            </a:r>
          </a:p>
        </p:txBody>
      </p:sp>
    </p:spTree>
    <p:extLst>
      <p:ext uri="{BB962C8B-B14F-4D97-AF65-F5344CB8AC3E}">
        <p14:creationId xmlns:p14="http://schemas.microsoft.com/office/powerpoint/2010/main" val="7946286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9AFC7B-D934-4683-8459-40AC4539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8572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kern="0" dirty="0"/>
              <a:t>Our hopes for this curriculum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4A595-6EB6-4606-B4FE-32FA72B7B9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75" r="1" b="63376"/>
          <a:stretch/>
        </p:blipFill>
        <p:spPr>
          <a:xfrm>
            <a:off x="160080" y="1314450"/>
            <a:ext cx="4320480" cy="3143250"/>
          </a:xfrm>
          <a:prstGeom prst="rect">
            <a:avLst/>
          </a:prstGeom>
          <a:noFill/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96DE34-915B-419E-8D6F-026045F12234}"/>
              </a:ext>
            </a:extLst>
          </p:cNvPr>
          <p:cNvSpPr txBox="1">
            <a:spLocks/>
          </p:cNvSpPr>
          <p:nvPr/>
        </p:nvSpPr>
        <p:spPr bwMode="auto">
          <a:xfrm>
            <a:off x="4788024" y="1000125"/>
            <a:ext cx="4195896" cy="3143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66700" indent="-2667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2000">
                <a:solidFill>
                  <a:srgbClr val="30313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0313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30313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30313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300" kern="0" dirty="0"/>
              <a:t>Students engaging in the learning</a:t>
            </a:r>
          </a:p>
          <a:p>
            <a:pPr>
              <a:lnSpc>
                <a:spcPct val="90000"/>
              </a:lnSpc>
            </a:pPr>
            <a:endParaRPr lang="en-US" sz="1800" kern="0" dirty="0"/>
          </a:p>
          <a:p>
            <a:pPr lvl="1">
              <a:lnSpc>
                <a:spcPct val="90000"/>
              </a:lnSpc>
            </a:pPr>
            <a:r>
              <a:rPr lang="en-US" sz="2100" b="1" kern="0" dirty="0"/>
              <a:t>Importance </a:t>
            </a:r>
            <a:r>
              <a:rPr lang="en-US" sz="2100" kern="0" dirty="0"/>
              <a:t>/ relevance</a:t>
            </a:r>
          </a:p>
          <a:p>
            <a:pPr lvl="2">
              <a:lnSpc>
                <a:spcPct val="90000"/>
              </a:lnSpc>
            </a:pPr>
            <a:r>
              <a:rPr lang="en-US" sz="2100" kern="0" dirty="0">
                <a:latin typeface="Calibri" panose="020F0502020204030204" pitchFamily="34" charset="0"/>
                <a:cs typeface="Calibri" panose="020F0502020204030204" pitchFamily="34" charset="0"/>
              </a:rPr>
              <a:t>about them and their futures</a:t>
            </a:r>
          </a:p>
          <a:p>
            <a:pPr lvl="2">
              <a:lnSpc>
                <a:spcPct val="90000"/>
              </a:lnSpc>
            </a:pPr>
            <a:endParaRPr lang="en-US" sz="21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100" b="1" kern="0" dirty="0"/>
              <a:t>Self efficacy </a:t>
            </a:r>
            <a:r>
              <a:rPr lang="en-US" sz="2100" kern="0" dirty="0"/>
              <a:t>/achievable</a:t>
            </a:r>
          </a:p>
          <a:p>
            <a:pPr lvl="2">
              <a:lnSpc>
                <a:spcPct val="90000"/>
              </a:lnSpc>
            </a:pPr>
            <a:r>
              <a:rPr lang="en-US" sz="2100" kern="0" dirty="0">
                <a:latin typeface="Calibri" panose="020F0502020204030204" pitchFamily="34" charset="0"/>
                <a:cs typeface="Calibri" panose="020F0502020204030204" pitchFamily="34" charset="0"/>
              </a:rPr>
              <a:t>teach at different levels for success /flexible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21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100" b="1" kern="0" dirty="0"/>
              <a:t>Emotional response</a:t>
            </a:r>
          </a:p>
          <a:p>
            <a:pPr lvl="2">
              <a:lnSpc>
                <a:spcPct val="90000"/>
              </a:lnSpc>
            </a:pPr>
            <a:r>
              <a:rPr lang="en-US" sz="2100" kern="0" dirty="0">
                <a:latin typeface="Calibri" panose="020F0502020204030204" pitchFamily="34" charset="0"/>
                <a:cs typeface="Calibri" panose="020F0502020204030204" pitchFamily="34" charset="0"/>
              </a:rPr>
              <a:t>feel intrigued / curious/ excited / control /anxious</a:t>
            </a:r>
          </a:p>
          <a:p>
            <a:pPr>
              <a:lnSpc>
                <a:spcPct val="90000"/>
              </a:lnSpc>
            </a:pPr>
            <a:endParaRPr lang="en-US" sz="1800" kern="0" dirty="0"/>
          </a:p>
          <a:p>
            <a:pPr marL="0" indent="0">
              <a:lnSpc>
                <a:spcPct val="90000"/>
              </a:lnSpc>
              <a:buNone/>
            </a:pPr>
            <a:endParaRPr lang="en-US" sz="1800" kern="0" dirty="0"/>
          </a:p>
          <a:p>
            <a:pPr>
              <a:lnSpc>
                <a:spcPct val="90000"/>
              </a:lnSpc>
            </a:pPr>
            <a:r>
              <a:rPr lang="en-US" sz="1800" kern="0" dirty="0"/>
              <a:t>Marzano  the Self System Effect size .74 / 27pp</a:t>
            </a:r>
          </a:p>
          <a:p>
            <a:pPr>
              <a:lnSpc>
                <a:spcPct val="90000"/>
              </a:lnSpc>
            </a:pPr>
            <a:endParaRPr lang="en-US" sz="1300" kern="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en-US" sz="1300" kern="0" dirty="0"/>
          </a:p>
        </p:txBody>
      </p:sp>
    </p:spTree>
    <p:extLst>
      <p:ext uri="{BB962C8B-B14F-4D97-AF65-F5344CB8AC3E}">
        <p14:creationId xmlns:p14="http://schemas.microsoft.com/office/powerpoint/2010/main" val="7063399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214F-3B77-4BA3-9FB0-6D75BFC7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857250"/>
          </a:xfrm>
        </p:spPr>
        <p:txBody>
          <a:bodyPr/>
          <a:lstStyle/>
          <a:p>
            <a:r>
              <a:rPr lang="en-US" sz="2800" dirty="0"/>
              <a:t>New curriculum ready for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57D0-37A4-4EE5-86B2-2347279A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658108"/>
            <a:ext cx="8712968" cy="2971800"/>
          </a:xfrm>
        </p:spPr>
        <p:txBody>
          <a:bodyPr/>
          <a:lstStyle/>
          <a:p>
            <a:r>
              <a:rPr lang="en-US" sz="2200" b="0" dirty="0">
                <a:solidFill>
                  <a:schemeClr val="tx1"/>
                </a:solidFill>
              </a:rPr>
              <a:t>Based on the VCAL strands</a:t>
            </a:r>
          </a:p>
          <a:p>
            <a:r>
              <a:rPr lang="en-US" sz="2200" b="0" dirty="0">
                <a:solidFill>
                  <a:schemeClr val="tx1"/>
                </a:solidFill>
              </a:rPr>
              <a:t>Developed by teams of teachers lead by our curriculum team</a:t>
            </a:r>
          </a:p>
          <a:p>
            <a:r>
              <a:rPr lang="en-US" sz="2200" b="0" dirty="0">
                <a:solidFill>
                  <a:schemeClr val="tx1"/>
                </a:solidFill>
              </a:rPr>
              <a:t>Tested already with a range of targeted consultation, both within and outside VCAA</a:t>
            </a:r>
          </a:p>
          <a:p>
            <a:r>
              <a:rPr lang="en-US" sz="2200" b="0" dirty="0">
                <a:solidFill>
                  <a:schemeClr val="tx1"/>
                </a:solidFill>
              </a:rPr>
              <a:t>Best of the old – supplemented by new material</a:t>
            </a:r>
          </a:p>
          <a:p>
            <a:r>
              <a:rPr lang="en-AU" sz="2200" b="0" dirty="0">
                <a:solidFill>
                  <a:schemeClr val="tx1"/>
                </a:solidFill>
              </a:rPr>
              <a:t>Four curriculum documents: </a:t>
            </a:r>
          </a:p>
          <a:p>
            <a:pPr lvl="1">
              <a:spcBef>
                <a:spcPts val="200"/>
              </a:spcBef>
            </a:pPr>
            <a:r>
              <a:rPr lang="en-AU" sz="2200" dirty="0">
                <a:solidFill>
                  <a:schemeClr val="tx1"/>
                </a:solidFill>
              </a:rPr>
              <a:t>Literacy 1–4</a:t>
            </a:r>
          </a:p>
          <a:p>
            <a:pPr lvl="1">
              <a:spcBef>
                <a:spcPts val="200"/>
              </a:spcBef>
            </a:pPr>
            <a:r>
              <a:rPr lang="en-AU" sz="2200" dirty="0">
                <a:solidFill>
                  <a:schemeClr val="tx1"/>
                </a:solidFill>
              </a:rPr>
              <a:t>Numeracy 1–4</a:t>
            </a:r>
          </a:p>
          <a:p>
            <a:pPr lvl="1">
              <a:spcBef>
                <a:spcPts val="200"/>
              </a:spcBef>
            </a:pPr>
            <a:r>
              <a:rPr lang="en-AU" sz="2200" dirty="0">
                <a:solidFill>
                  <a:schemeClr val="tx1"/>
                </a:solidFill>
              </a:rPr>
              <a:t>Personal Development Skills 1–4</a:t>
            </a:r>
          </a:p>
          <a:p>
            <a:pPr lvl="1">
              <a:spcBef>
                <a:spcPts val="200"/>
              </a:spcBef>
            </a:pPr>
            <a:r>
              <a:rPr lang="en-AU" sz="2200" dirty="0">
                <a:solidFill>
                  <a:schemeClr val="tx1"/>
                </a:solidFill>
              </a:rPr>
              <a:t>Work Related Skills 1–4.</a:t>
            </a:r>
            <a:endParaRPr lang="en-AU" sz="2200" dirty="0">
              <a:solidFill>
                <a:schemeClr val="tx1"/>
              </a:solidFill>
              <a:cs typeface="Arial"/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581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40D7-0F18-4703-AD18-2379C9719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95026"/>
            <a:ext cx="8712968" cy="549953"/>
          </a:xfrm>
        </p:spPr>
        <p:txBody>
          <a:bodyPr/>
          <a:lstStyle/>
          <a:p>
            <a:r>
              <a:rPr lang="en-US" sz="2800" dirty="0">
                <a:cs typeface="Arial"/>
              </a:rPr>
              <a:t>Draft Vocational </a:t>
            </a:r>
            <a:r>
              <a:rPr lang="en-US" sz="2800" dirty="0" err="1">
                <a:cs typeface="Arial"/>
              </a:rPr>
              <a:t>specialisation</a:t>
            </a:r>
            <a:r>
              <a:rPr lang="en-US" sz="2800" dirty="0">
                <a:cs typeface="Arial"/>
              </a:rPr>
              <a:t>* structure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6AAA-106E-4E77-8395-137BFB34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1" y="644979"/>
            <a:ext cx="8819633" cy="2971800"/>
          </a:xfrm>
        </p:spPr>
        <p:txBody>
          <a:bodyPr/>
          <a:lstStyle/>
          <a:p>
            <a:pPr marL="0" indent="0">
              <a:buNone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Students will undertake 16–22 units. This can include credit at </a:t>
            </a:r>
            <a:b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Units 1 &amp; 2 for Structured Workplace learning recognition</a:t>
            </a:r>
          </a:p>
          <a:p>
            <a:pPr marL="0" indent="0">
              <a:buNone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Minimum requirement for satisfactory completion: 16 units, which must include: 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269875" indent="-269875">
              <a:spcBef>
                <a:spcPts val="200"/>
              </a:spcBef>
              <a:buFont typeface="Arial,Sans-Serif" pitchFamily="34" charset="0"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3 units of Literacy or VCE English, including a 3–4 sequence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269875" indent="-269875">
              <a:spcBef>
                <a:spcPts val="200"/>
              </a:spcBef>
              <a:buFont typeface="Arial,Sans-Serif" pitchFamily="34" charset="0"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2 units of Numeracy or VCE Mathematics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269875" indent="-269875">
              <a:spcBef>
                <a:spcPts val="200"/>
              </a:spcBef>
              <a:buFont typeface="Arial,Sans-Serif" pitchFamily="34" charset="0"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2 units of Work Related Skills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269875" indent="-269875">
              <a:spcBef>
                <a:spcPts val="200"/>
              </a:spcBef>
              <a:buFont typeface="Arial,Sans-Serif" pitchFamily="34" charset="0"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2 units of Personal Development Skills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269875" indent="-269875">
              <a:spcBef>
                <a:spcPts val="200"/>
              </a:spcBef>
              <a:buFont typeface="Arial,Sans-Serif" pitchFamily="34" charset="0"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2 credits of VET at Certificate II level or above.</a:t>
            </a:r>
            <a:endParaRPr lang="en-US" sz="2200" b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Students will be required to complete a total of 8 units at </a:t>
            </a:r>
            <a:b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Units 3–4 level.</a:t>
            </a:r>
            <a:endParaRPr lang="en-US" sz="2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C7F376-F2C8-412C-B54F-015C15DAE24A}"/>
              </a:ext>
            </a:extLst>
          </p:cNvPr>
          <p:cNvSpPr txBox="1"/>
          <p:nvPr/>
        </p:nvSpPr>
        <p:spPr>
          <a:xfrm>
            <a:off x="5249033" y="4235091"/>
            <a:ext cx="3894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dirty="0">
                <a:solidFill>
                  <a:schemeClr val="accent6">
                    <a:lumMod val="75000"/>
                  </a:schemeClr>
                </a:solidFill>
              </a:rPr>
              <a:t>*to be renamed</a:t>
            </a:r>
            <a:endParaRPr lang="en-A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967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BF9F-3A6D-4F89-B935-E127A54BB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76" y="0"/>
            <a:ext cx="8712968" cy="857250"/>
          </a:xfrm>
        </p:spPr>
        <p:txBody>
          <a:bodyPr/>
          <a:lstStyle/>
          <a:p>
            <a:r>
              <a:rPr lang="en-AU" sz="2800" dirty="0"/>
              <a:t>Consultation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6921-0071-4EA6-B563-B947FC470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76" y="857250"/>
            <a:ext cx="8712968" cy="2971800"/>
          </a:xfrm>
        </p:spPr>
        <p:txBody>
          <a:bodyPr/>
          <a:lstStyle/>
          <a:p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Consultation closes midnight </a:t>
            </a:r>
            <a:r>
              <a:rPr lang="en-AU" sz="2200" dirty="0">
                <a:solidFill>
                  <a:schemeClr val="tx1"/>
                </a:solidFill>
                <a:ea typeface="+mn-lt"/>
                <a:cs typeface="+mn-lt"/>
              </a:rPr>
              <a:t>Sunday 12 September</a:t>
            </a: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AU" sz="22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Accessed via VCAA website:</a:t>
            </a:r>
            <a:b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www.vcaa.vic.edu.au/victorianseniorsecondarycertificatereform/Pages/Index.aspx</a:t>
            </a:r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  </a:t>
            </a:r>
          </a:p>
          <a:p>
            <a:r>
              <a:rPr lang="en-AU" sz="2200" b="0" dirty="0">
                <a:solidFill>
                  <a:schemeClr val="tx1"/>
                </a:solidFill>
                <a:ea typeface="+mn-lt"/>
                <a:cs typeface="+mn-lt"/>
              </a:rPr>
              <a:t>Final curriculum published early 2022</a:t>
            </a:r>
          </a:p>
          <a:p>
            <a:r>
              <a:rPr lang="en-AU" sz="2200" b="0" dirty="0">
                <a:solidFill>
                  <a:schemeClr val="tx1"/>
                </a:solidFill>
              </a:rPr>
              <a:t>Implementation from 2023.</a:t>
            </a:r>
            <a:endParaRPr lang="en-AU" sz="22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7072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AA6F-F9D6-4F27-8AB8-ADFA0ADB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857250"/>
          </a:xfrm>
        </p:spPr>
        <p:txBody>
          <a:bodyPr/>
          <a:lstStyle/>
          <a:p>
            <a:r>
              <a:rPr lang="en-AU" sz="2800" dirty="0"/>
              <a:t>Vocational specialisation study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81F4-EBA5-49A6-A467-0E687570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85850"/>
            <a:ext cx="8712968" cy="2971800"/>
          </a:xfrm>
        </p:spPr>
        <p:txBody>
          <a:bodyPr/>
          <a:lstStyle/>
          <a:p>
            <a:r>
              <a:rPr lang="en-AU" sz="2200" b="0" dirty="0">
                <a:solidFill>
                  <a:schemeClr val="tx1"/>
                </a:solidFill>
              </a:rPr>
              <a:t>VCE study design format (as they will be a program within VCE)</a:t>
            </a:r>
            <a:endParaRPr lang="en-AU" sz="2200" b="0" dirty="0">
              <a:solidFill>
                <a:schemeClr val="tx1"/>
              </a:solidFill>
              <a:cs typeface="Arial"/>
            </a:endParaRPr>
          </a:p>
          <a:p>
            <a:r>
              <a:rPr lang="en-US" sz="2200" b="0" dirty="0">
                <a:solidFill>
                  <a:schemeClr val="tx1"/>
                </a:solidFill>
                <a:cs typeface="Arial"/>
              </a:rPr>
              <a:t>Format familiar to those who have worked with VCE: </a:t>
            </a:r>
          </a:p>
          <a:p>
            <a:pPr lvl="1"/>
            <a:r>
              <a:rPr lang="en-US" sz="2200" b="0" dirty="0">
                <a:solidFill>
                  <a:schemeClr val="tx1"/>
                </a:solidFill>
                <a:cs typeface="Arial"/>
              </a:rPr>
              <a:t>Introduction</a:t>
            </a:r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, scope of study, rationale and aims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U</a:t>
            </a:r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nits, areas of study, outcomes, key knowledge and key skills</a:t>
            </a:r>
          </a:p>
          <a:p>
            <a:pPr lvl="1"/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(new) Evidence for Assessment</a:t>
            </a:r>
            <a:r>
              <a:rPr lang="en-US" sz="2200" b="0" dirty="0">
                <a:solidFill>
                  <a:schemeClr val="tx1"/>
                </a:solidFill>
                <a:cs typeface="Arial"/>
              </a:rPr>
              <a:t> </a:t>
            </a:r>
            <a:endParaRPr lang="en-US" sz="2200" b="0" i="0" dirty="0"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cs typeface="Arial"/>
              </a:rPr>
              <a:t>Four-unit</a:t>
            </a:r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 structure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cs typeface="Arial"/>
              </a:rPr>
              <a:t>Minimum</a:t>
            </a:r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 of 50 hours of scheduled class time per unit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chemeClr val="tx1"/>
                </a:solidFill>
                <a:effectLst/>
                <a:cs typeface="Arial"/>
              </a:rPr>
              <a:t>Units 1 and 2 provide a progression to Units 3 and 4</a:t>
            </a:r>
            <a:r>
              <a:rPr lang="en-US" sz="2200" b="0" dirty="0">
                <a:solidFill>
                  <a:schemeClr val="tx1"/>
                </a:solidFill>
                <a:cs typeface="Arial"/>
              </a:rPr>
              <a:t>.</a:t>
            </a:r>
            <a:endParaRPr lang="en-US" sz="2200" b="0" i="0" dirty="0">
              <a:solidFill>
                <a:schemeClr val="tx1"/>
              </a:solidFill>
              <a:effectLst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22049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523A3-53C8-48EE-BB14-C061BFB3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5920"/>
            <a:ext cx="8712968" cy="857250"/>
          </a:xfrm>
        </p:spPr>
        <p:txBody>
          <a:bodyPr/>
          <a:lstStyle/>
          <a:p>
            <a:r>
              <a:rPr lang="en-AU" sz="2800" dirty="0"/>
              <a:t>Implementation support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42BB-DC1C-4F82-BE82-01746E95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53170"/>
            <a:ext cx="8712968" cy="2971800"/>
          </a:xfrm>
        </p:spPr>
        <p:txBody>
          <a:bodyPr/>
          <a:lstStyle/>
          <a:p>
            <a:r>
              <a:rPr lang="en-AU" sz="2200" b="0" i="1" dirty="0">
                <a:solidFill>
                  <a:schemeClr val="tx1"/>
                </a:solidFill>
              </a:rPr>
              <a:t>Advice for Teachers </a:t>
            </a:r>
            <a:r>
              <a:rPr lang="en-AU" sz="2200" b="0" dirty="0">
                <a:solidFill>
                  <a:schemeClr val="tx1"/>
                </a:solidFill>
              </a:rPr>
              <a:t>will be published </a:t>
            </a:r>
          </a:p>
          <a:p>
            <a:r>
              <a:rPr lang="en-AU" sz="2200" b="0" dirty="0">
                <a:solidFill>
                  <a:schemeClr val="tx1"/>
                </a:solidFill>
                <a:cs typeface="Arial"/>
              </a:rPr>
              <a:t>Will include case studies and examples, particularly of ways to  integrate units</a:t>
            </a:r>
          </a:p>
          <a:p>
            <a:r>
              <a:rPr lang="en-AU" sz="2200" b="0" dirty="0">
                <a:solidFill>
                  <a:schemeClr val="tx1"/>
                </a:solidFill>
              </a:rPr>
              <a:t>Professional learning program in 2022</a:t>
            </a:r>
            <a:endParaRPr lang="en-AU" sz="2200" b="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AU" sz="2200" b="0" dirty="0">
                <a:solidFill>
                  <a:schemeClr val="tx1"/>
                </a:solidFill>
              </a:rPr>
              <a:t>Regional and metropolitan areas/cross sectoral</a:t>
            </a:r>
            <a:endParaRPr lang="en-AU" sz="2200" b="0" dirty="0">
              <a:solidFill>
                <a:schemeClr val="tx1"/>
              </a:solidFill>
              <a:cs typeface="Arial"/>
            </a:endParaRPr>
          </a:p>
          <a:p>
            <a:r>
              <a:rPr lang="en-AU" sz="2200" b="0" dirty="0">
                <a:solidFill>
                  <a:schemeClr val="tx1"/>
                </a:solidFill>
              </a:rPr>
              <a:t>Enhanced quality assurance/audit program.</a:t>
            </a:r>
            <a:endParaRPr lang="en-AU" sz="2200" b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6898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962B-6B33-474D-90EA-0FDA2FE74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Study designs</a:t>
            </a:r>
          </a:p>
        </p:txBody>
      </p:sp>
    </p:spTree>
    <p:extLst>
      <p:ext uri="{BB962C8B-B14F-4D97-AF65-F5344CB8AC3E}">
        <p14:creationId xmlns:p14="http://schemas.microsoft.com/office/powerpoint/2010/main" val="24181227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C10D6F-BCFD-4CED-BCD0-BD434EE4B160}">
  <ds:schemaRefs>
    <ds:schemaRef ds:uri="907d132a-8e63-4638-9e2b-45834443b58a"/>
    <ds:schemaRef ds:uri="aa554556-1bd6-4eb4-8e23-16f759f3cb5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0AF619-C47A-4FE9-8FF4-E6875BF490D5}"/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857</TotalTime>
  <Words>1017</Words>
  <Application>Microsoft Office PowerPoint</Application>
  <PresentationFormat>On-screen Show (16:9)</PresentationFormat>
  <Paragraphs>184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Arial,Sans-Serif</vt:lpstr>
      <vt:lpstr>Calibri</vt:lpstr>
      <vt:lpstr>Symbol</vt:lpstr>
      <vt:lpstr>Times New Roman</vt:lpstr>
      <vt:lpstr>Verdana</vt:lpstr>
      <vt:lpstr>VCAA Powerpoint Template</vt:lpstr>
      <vt:lpstr>Senior Secondary  Certificate Reform  Curriculum consultation Vocational specialisation</vt:lpstr>
      <vt:lpstr>Certificates in Victoria</vt:lpstr>
      <vt:lpstr>Our hopes for this curriculum</vt:lpstr>
      <vt:lpstr>New curriculum ready for feedback</vt:lpstr>
      <vt:lpstr>Draft Vocational specialisation* structure</vt:lpstr>
      <vt:lpstr>Consultation timeline</vt:lpstr>
      <vt:lpstr>Vocational specialisation study designs</vt:lpstr>
      <vt:lpstr>Implementation support and resources</vt:lpstr>
      <vt:lpstr>Study designs</vt:lpstr>
      <vt:lpstr>Numeracy – Aims </vt:lpstr>
      <vt:lpstr>Numeracy each unit has 3 Outcomes</vt:lpstr>
      <vt:lpstr>PowerPoint Presentation</vt:lpstr>
      <vt:lpstr>Literacy – Aims</vt:lpstr>
      <vt:lpstr>Literacy: Units 1–4</vt:lpstr>
      <vt:lpstr>Personal Development Skills – Aims</vt:lpstr>
      <vt:lpstr>Personal Development Skills: Units 1–4</vt:lpstr>
      <vt:lpstr>Work Related Skills – Aims</vt:lpstr>
      <vt:lpstr>Work Related Skills: Units 1–4</vt:lpstr>
      <vt:lpstr>Q &amp; A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Tolan</dc:creator>
  <cp:lastModifiedBy>Anton Bouwer</cp:lastModifiedBy>
  <cp:revision>57</cp:revision>
  <cp:lastPrinted>2021-05-24T04:54:25Z</cp:lastPrinted>
  <dcterms:created xsi:type="dcterms:W3CDTF">2019-11-06T22:47:18Z</dcterms:created>
  <dcterms:modified xsi:type="dcterms:W3CDTF">2021-09-06T05:48:31Z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