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handoutMasterIdLst>
    <p:handoutMasterId r:id="rId70"/>
  </p:handoutMasterIdLst>
  <p:sldIdLst>
    <p:sldId id="259" r:id="rId5"/>
    <p:sldId id="260" r:id="rId6"/>
    <p:sldId id="295" r:id="rId7"/>
    <p:sldId id="296" r:id="rId8"/>
    <p:sldId id="313" r:id="rId9"/>
    <p:sldId id="294" r:id="rId10"/>
    <p:sldId id="261" r:id="rId11"/>
    <p:sldId id="274" r:id="rId12"/>
    <p:sldId id="299" r:id="rId13"/>
    <p:sldId id="262" r:id="rId14"/>
    <p:sldId id="263" r:id="rId15"/>
    <p:sldId id="297" r:id="rId16"/>
    <p:sldId id="267" r:id="rId17"/>
    <p:sldId id="269" r:id="rId18"/>
    <p:sldId id="268" r:id="rId19"/>
    <p:sldId id="270" r:id="rId20"/>
    <p:sldId id="298" r:id="rId21"/>
    <p:sldId id="272" r:id="rId22"/>
    <p:sldId id="273" r:id="rId23"/>
    <p:sldId id="271" r:id="rId24"/>
    <p:sldId id="275" r:id="rId25"/>
    <p:sldId id="276" r:id="rId26"/>
    <p:sldId id="277" r:id="rId27"/>
    <p:sldId id="278" r:id="rId28"/>
    <p:sldId id="279" r:id="rId29"/>
    <p:sldId id="280" r:id="rId30"/>
    <p:sldId id="315" r:id="rId31"/>
    <p:sldId id="314" r:id="rId32"/>
    <p:sldId id="282" r:id="rId33"/>
    <p:sldId id="316" r:id="rId34"/>
    <p:sldId id="317" r:id="rId35"/>
    <p:sldId id="318" r:id="rId36"/>
    <p:sldId id="319" r:id="rId37"/>
    <p:sldId id="320" r:id="rId38"/>
    <p:sldId id="321" r:id="rId39"/>
    <p:sldId id="304" r:id="rId40"/>
    <p:sldId id="322" r:id="rId41"/>
    <p:sldId id="323" r:id="rId42"/>
    <p:sldId id="324" r:id="rId43"/>
    <p:sldId id="325" r:id="rId44"/>
    <p:sldId id="326" r:id="rId45"/>
    <p:sldId id="327" r:id="rId46"/>
    <p:sldId id="306" r:id="rId47"/>
    <p:sldId id="328" r:id="rId48"/>
    <p:sldId id="329" r:id="rId49"/>
    <p:sldId id="330" r:id="rId50"/>
    <p:sldId id="331" r:id="rId51"/>
    <p:sldId id="334" r:id="rId52"/>
    <p:sldId id="333" r:id="rId53"/>
    <p:sldId id="308" r:id="rId54"/>
    <p:sldId id="337" r:id="rId55"/>
    <p:sldId id="339" r:id="rId56"/>
    <p:sldId id="338" r:id="rId57"/>
    <p:sldId id="336" r:id="rId58"/>
    <p:sldId id="289" r:id="rId59"/>
    <p:sldId id="290" r:id="rId60"/>
    <p:sldId id="291" r:id="rId61"/>
    <p:sldId id="292" r:id="rId62"/>
    <p:sldId id="293" r:id="rId63"/>
    <p:sldId id="311" r:id="rId64"/>
    <p:sldId id="301" r:id="rId65"/>
    <p:sldId id="309" r:id="rId66"/>
    <p:sldId id="310" r:id="rId67"/>
    <p:sldId id="312" r:id="rId68"/>
  </p:sldIdLst>
  <p:sldSz cx="9144000" cy="6858000" type="screen4x3"/>
  <p:notesSz cx="9926638" cy="6797675"/>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6849" autoAdjust="0"/>
  </p:normalViewPr>
  <p:slideViewPr>
    <p:cSldViewPr>
      <p:cViewPr varScale="1">
        <p:scale>
          <a:sx n="72" d="100"/>
          <a:sy n="72" d="100"/>
        </p:scale>
        <p:origin x="22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0"/>
    </p:cViewPr>
  </p:sorterViewPr>
  <p:notesViewPr>
    <p:cSldViewPr>
      <p:cViewPr varScale="1">
        <p:scale>
          <a:sx n="43" d="100"/>
          <a:sy n="43" d="100"/>
        </p:scale>
        <p:origin x="-1380"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301543" cy="339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5625096" y="0"/>
            <a:ext cx="4301543" cy="339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1" y="6457791"/>
            <a:ext cx="4301543" cy="339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5625096" y="6457791"/>
            <a:ext cx="4301543" cy="339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0"/>
            <a:ext cx="4301543" cy="339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5625096" y="0"/>
            <a:ext cx="4301543" cy="339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9221" name="Rectangle 1029"/>
          <p:cNvSpPr>
            <a:spLocks noGrp="1" noChangeArrowheads="1"/>
          </p:cNvSpPr>
          <p:nvPr>
            <p:ph type="body" sz="quarter" idx="3"/>
          </p:nvPr>
        </p:nvSpPr>
        <p:spPr bwMode="auto">
          <a:xfrm>
            <a:off x="1323552" y="3228896"/>
            <a:ext cx="7279535" cy="3058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1" y="6457791"/>
            <a:ext cx="4301543" cy="339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5625096" y="6457791"/>
            <a:ext cx="4301543" cy="339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38557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4184291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Unit 3 </a:t>
            </a:r>
            <a:r>
              <a:rPr lang="en-US" b="1" baseline="0" dirty="0"/>
              <a:t>has new weightings for the Outcome tasks. </a:t>
            </a:r>
          </a:p>
          <a:p>
            <a:r>
              <a:rPr lang="en-US" b="0" baseline="0" dirty="0"/>
              <a:t>Outcome 1 is worth 100 marks. This larger weighting demonstrates the substantial size of the task in comparison to the other two Outcomes in Unit 3. Each student should have approximately 5 to 8 minutes of primary focus performance time in the ensemble work.</a:t>
            </a:r>
          </a:p>
          <a:p>
            <a:r>
              <a:rPr lang="en-US" b="0" baseline="0" dirty="0"/>
              <a:t>Outcome 2 is worth 25 marks. It may be presented in one or both of the following formats:</a:t>
            </a:r>
          </a:p>
          <a:p>
            <a:pPr marL="171450" indent="-171450">
              <a:buFont typeface="Arial"/>
              <a:buChar char="•"/>
            </a:pPr>
            <a:r>
              <a:rPr lang="en-US" b="0" baseline="0" dirty="0"/>
              <a:t>an oral presentation</a:t>
            </a:r>
          </a:p>
          <a:p>
            <a:pPr marL="171450" indent="-171450">
              <a:buFont typeface="Arial"/>
              <a:buChar char="•"/>
            </a:pPr>
            <a:r>
              <a:rPr lang="en-US" b="0" baseline="0" dirty="0"/>
              <a:t>written responses to structured questions.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Outcome 3 is worth 25 marks. </a:t>
            </a:r>
          </a:p>
          <a:p>
            <a:endParaRPr lang="en-US" dirty="0"/>
          </a:p>
          <a:p>
            <a:r>
              <a:rPr lang="en-US" b="1" baseline="0" dirty="0"/>
              <a:t>Unit 4 has new weightings for the Outcome tasks. </a:t>
            </a:r>
          </a:p>
          <a:p>
            <a:r>
              <a:rPr lang="en-US" b="0" baseline="0" dirty="0"/>
              <a:t>Outcome 1 Task 1 is worth 15 marks. The size of the task has been reduced to a one- to two-minute solo demonstration.</a:t>
            </a:r>
          </a:p>
          <a:p>
            <a:r>
              <a:rPr lang="en-US" b="0" baseline="0" dirty="0"/>
              <a:t>Outcome 1 Task 2 is  worth 10 marks. It is a short oral or written statement, which describes techniques used in the demonstration.</a:t>
            </a:r>
          </a:p>
          <a:p>
            <a:r>
              <a:rPr lang="en-US" b="0" baseline="0" dirty="0"/>
              <a:t>Outcome 3 Task is worth 25 marks. It may be presented in one or both of the following formats:</a:t>
            </a:r>
          </a:p>
          <a:p>
            <a:pPr marL="171450" indent="-171450">
              <a:buFont typeface="Arial"/>
              <a:buChar char="•"/>
            </a:pPr>
            <a:r>
              <a:rPr lang="en-US" b="0" baseline="0" dirty="0"/>
              <a:t>an oral presentation</a:t>
            </a:r>
          </a:p>
          <a:p>
            <a:pPr marL="171450" indent="-171450">
              <a:buFont typeface="Arial"/>
              <a:buChar char="•"/>
            </a:pPr>
            <a:r>
              <a:rPr lang="en-US" b="0" baseline="0" dirty="0"/>
              <a:t>written responses to structured questions.</a:t>
            </a:r>
          </a:p>
          <a:p>
            <a:endParaRPr lang="en-US" b="0" baseline="0"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145942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169128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312252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282823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306114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12736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a:t>
            </a:r>
            <a:r>
              <a:rPr lang="en-US" baseline="0" dirty="0"/>
              <a:t>gives the Study Design a focus that is in line with contemporary drama practice. It enables students to make decisions throughout the performance-devising process about how to convey symbol in a myriad of ways to the audience.</a:t>
            </a:r>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4027372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2246300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69318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1938218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3916896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Students</a:t>
            </a:r>
            <a:r>
              <a:rPr lang="en-US" baseline="0" dirty="0"/>
              <a:t> must use the conventions of application of symbol and</a:t>
            </a:r>
            <a:r>
              <a:rPr lang="en-US" dirty="0"/>
              <a:t> transformation of</a:t>
            </a:r>
            <a:r>
              <a:rPr lang="en-US" baseline="0" dirty="0"/>
              <a:t> character, time and place in devised performances presented for Unit 3 and 4 assessments and the end-of-year performance examination. </a:t>
            </a:r>
          </a:p>
          <a:p>
            <a:pPr rtl="0" eaLnBrk="1" fontAlgn="auto" latinLnBrk="0" hangingPunct="1"/>
            <a:r>
              <a:rPr lang="en-AU" sz="1100" b="0" i="0" u="none" strike="noStrike" kern="1200" dirty="0">
                <a:solidFill>
                  <a:schemeClr val="tx1"/>
                </a:solidFill>
                <a:effectLst/>
                <a:latin typeface="Verdana" pitchFamily="34" charset="0"/>
                <a:ea typeface="+mn-ea"/>
                <a:cs typeface="+mn-cs"/>
              </a:rPr>
              <a:t> </a:t>
            </a:r>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1587837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2270568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Examples</a:t>
            </a:r>
            <a:r>
              <a:rPr lang="en-AU" baseline="0" dirty="0"/>
              <a:t> of drama terminology have been provided for each of the expressive skills.</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23</a:t>
            </a:fld>
            <a:endParaRPr lang="en-AU"/>
          </a:p>
        </p:txBody>
      </p:sp>
    </p:spTree>
    <p:extLst>
      <p:ext uri="{BB962C8B-B14F-4D97-AF65-F5344CB8AC3E}">
        <p14:creationId xmlns:p14="http://schemas.microsoft.com/office/powerpoint/2010/main" val="1294547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24</a:t>
            </a:fld>
            <a:endParaRPr lang="en-AU"/>
          </a:p>
        </p:txBody>
      </p:sp>
    </p:spTree>
    <p:extLst>
      <p:ext uri="{BB962C8B-B14F-4D97-AF65-F5344CB8AC3E}">
        <p14:creationId xmlns:p14="http://schemas.microsoft.com/office/powerpoint/2010/main" val="360125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25</a:t>
            </a:fld>
            <a:endParaRPr lang="en-AU"/>
          </a:p>
        </p:txBody>
      </p:sp>
    </p:spTree>
    <p:extLst>
      <p:ext uri="{BB962C8B-B14F-4D97-AF65-F5344CB8AC3E}">
        <p14:creationId xmlns:p14="http://schemas.microsoft.com/office/powerpoint/2010/main" val="2877760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2069308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EFCDB5A7-A390-4DA4-93C7-A1744FE99AFC}" type="slidenum">
              <a:rPr lang="en-AU" altLang="en-US" smtClean="0"/>
              <a:pPr/>
              <a:t>27</a:t>
            </a:fld>
            <a:endParaRPr lang="en-AU"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92200" y="3228706"/>
            <a:ext cx="7967739" cy="32765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AU" altLang="en-US" sz="1100" b="1" dirty="0">
                <a:latin typeface="Arial" pitchFamily="34" charset="0"/>
              </a:rPr>
              <a:t>Outcomes -</a:t>
            </a:r>
            <a:r>
              <a:rPr lang="en-AU" altLang="en-US" sz="1100" dirty="0">
                <a:latin typeface="Arial" pitchFamily="34" charset="0"/>
              </a:rPr>
              <a:t> </a:t>
            </a:r>
            <a:r>
              <a:rPr lang="en-AU" altLang="en-US" sz="1100" b="1" dirty="0">
                <a:latin typeface="Arial" pitchFamily="34" charset="0"/>
              </a:rPr>
              <a:t>key knowledge, key skills</a:t>
            </a:r>
          </a:p>
          <a:p>
            <a:pPr>
              <a:buFontTx/>
              <a:buChar char="•"/>
            </a:pPr>
            <a:r>
              <a:rPr lang="en-AU" altLang="en-US" sz="1100" dirty="0">
                <a:latin typeface="Arial" pitchFamily="34" charset="0"/>
              </a:rPr>
              <a:t> Each outcome is described in terms of key knowledge and key skills.</a:t>
            </a:r>
          </a:p>
          <a:p>
            <a:pPr>
              <a:buFontTx/>
              <a:buChar char="•"/>
            </a:pPr>
            <a:r>
              <a:rPr lang="en-AU" altLang="en-US" sz="1100" dirty="0">
                <a:latin typeface="Arial" pitchFamily="34" charset="0"/>
              </a:rPr>
              <a:t> It is important to read the key</a:t>
            </a:r>
            <a:r>
              <a:rPr lang="en-AU" altLang="en-US" sz="1100" baseline="0" dirty="0">
                <a:latin typeface="Arial" pitchFamily="34" charset="0"/>
              </a:rPr>
              <a:t> knowledge together with the key skills,</a:t>
            </a:r>
            <a:r>
              <a:rPr lang="en-AU" altLang="en-US" sz="1100" dirty="0">
                <a:latin typeface="Arial" pitchFamily="34" charset="0"/>
              </a:rPr>
              <a:t> as the key skills give you the application of the key knowledge, i.e. what students should be able to do.</a:t>
            </a:r>
            <a:endParaRPr lang="en-AU" altLang="en-US" sz="1100" baseline="0" dirty="0">
              <a:latin typeface="Arial" pitchFamily="34" charset="0"/>
            </a:endParaRPr>
          </a:p>
          <a:p>
            <a:pPr>
              <a:buFontTx/>
              <a:buNone/>
            </a:pPr>
            <a:endParaRPr lang="en-AU" altLang="en-US" sz="1100"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altLang="en-US" sz="1100" b="1" dirty="0">
                <a:latin typeface="Arial" pitchFamily="34" charset="0"/>
              </a:rPr>
              <a:t>Note</a:t>
            </a:r>
            <a:r>
              <a:rPr lang="en-AU" altLang="en-US" sz="1100" dirty="0">
                <a:latin typeface="Arial" pitchFamily="34" charset="0"/>
              </a:rPr>
              <a:t> that key knowledge and skills are examinable. Any of the</a:t>
            </a:r>
            <a:r>
              <a:rPr lang="en-AU" altLang="en-US" sz="1100" baseline="0" dirty="0">
                <a:latin typeface="Arial" pitchFamily="34" charset="0"/>
              </a:rPr>
              <a:t> key skills in </a:t>
            </a:r>
            <a:r>
              <a:rPr lang="en-AU" altLang="en-US" sz="1100" dirty="0">
                <a:latin typeface="Arial" pitchFamily="34" charset="0"/>
              </a:rPr>
              <a:t>Units 3 and 4 can be used to formulate questions for the written examination.</a:t>
            </a:r>
          </a:p>
          <a:p>
            <a:pPr>
              <a:buFontTx/>
              <a:buChar char="•"/>
            </a:pPr>
            <a:r>
              <a:rPr lang="en-AU" altLang="en-US" sz="1100" dirty="0">
                <a:latin typeface="Arial" pitchFamily="34" charset="0"/>
              </a:rPr>
              <a:t> A good suggestion is to use the key skills when writing your assessments so that students become familiar with their application. Students need to be able to distinguish between what it means to explain, analyse, evaluate, etc.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EFCDB5A7-A390-4DA4-93C7-A1744FE99AFC}" type="slidenum">
              <a:rPr lang="en-AU" altLang="en-US" smtClean="0"/>
              <a:pPr/>
              <a:t>28</a:t>
            </a:fld>
            <a:endParaRPr lang="en-AU"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92200" y="3228706"/>
            <a:ext cx="7967739" cy="32765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100" i="1" kern="1200" dirty="0">
                <a:solidFill>
                  <a:schemeClr val="tx1"/>
                </a:solidFill>
                <a:effectLst/>
                <a:latin typeface="Verdana" pitchFamily="34" charset="0"/>
                <a:ea typeface="+mn-ea"/>
                <a:cs typeface="+mn-cs"/>
              </a:rPr>
              <a:t>All aspects of key knowledge and key skills</a:t>
            </a:r>
            <a:r>
              <a:rPr lang="en-AU" sz="1100" i="1" kern="1200" baseline="0" dirty="0">
                <a:solidFill>
                  <a:schemeClr val="tx1"/>
                </a:solidFill>
                <a:effectLst/>
                <a:latin typeface="Verdana" pitchFamily="34" charset="0"/>
                <a:ea typeface="+mn-ea"/>
                <a:cs typeface="+mn-cs"/>
              </a:rPr>
              <a:t> </a:t>
            </a:r>
            <a:r>
              <a:rPr lang="en-AU" sz="1100" i="1" kern="1200" dirty="0">
                <a:solidFill>
                  <a:schemeClr val="tx1"/>
                </a:solidFill>
                <a:effectLst/>
                <a:latin typeface="Verdana" pitchFamily="34" charset="0"/>
                <a:ea typeface="+mn-ea"/>
                <a:cs typeface="+mn-cs"/>
              </a:rPr>
              <a:t>can be examined in Units 3 and 4. Teachers should be very familiar with the terminology and phrases in each unit of study.</a:t>
            </a:r>
          </a:p>
          <a:p>
            <a:endParaRPr lang="en-AU" altLang="en-US" sz="1100" dirty="0">
              <a:latin typeface="Arial" pitchFamily="34" charset="0"/>
              <a:cs typeface="Arial" panose="020B0604020202020204" pitchFamily="34" charset="0"/>
            </a:endParaRPr>
          </a:p>
          <a:p>
            <a:r>
              <a:rPr lang="en-AU" altLang="en-US" sz="1100" dirty="0">
                <a:latin typeface="Arial" pitchFamily="34" charset="0"/>
                <a:cs typeface="Arial" panose="020B0604020202020204" pitchFamily="34" charset="0"/>
              </a:rPr>
              <a:t>From Unit 1 Outcome 1 we have selected as an example one point of key knowledge and the corresponding key skill.</a:t>
            </a:r>
          </a:p>
          <a:p>
            <a:endParaRPr lang="en-US" altLang="en-US" sz="1100" b="1" i="0" u="none" strike="noStrike" kern="1200" baseline="0" dirty="0">
              <a:solidFill>
                <a:schemeClr val="tx1"/>
              </a:solidFill>
              <a:latin typeface="Arial" panose="020B0604020202020204" pitchFamily="34" charset="0"/>
              <a:cs typeface="Arial" panose="020B0604020202020204" pitchFamily="34" charset="0"/>
            </a:endParaRPr>
          </a:p>
          <a:p>
            <a:r>
              <a:rPr lang="en-US" altLang="en-US" sz="1100" b="1" i="0" u="none" strike="noStrike" kern="1200" baseline="0" dirty="0">
                <a:solidFill>
                  <a:schemeClr val="tx1"/>
                </a:solidFill>
                <a:latin typeface="Arial" panose="020B0604020202020204" pitchFamily="34" charset="0"/>
                <a:cs typeface="Arial" panose="020B0604020202020204" pitchFamily="34" charset="0"/>
              </a:rPr>
              <a:t>Key Knowledge</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kumimoji="0" lang="en-AU" sz="1100" b="0" i="0" u="none" strike="noStrike" cap="none" normalizeH="0" baseline="0" dirty="0">
                <a:ln>
                  <a:noFill/>
                </a:ln>
                <a:solidFill>
                  <a:srgbClr val="003366"/>
                </a:solidFill>
                <a:effectLst/>
                <a:latin typeface="Arial" charset="0"/>
              </a:rPr>
              <a:t>Ways stimulus material can be researched, given meaning and shaped into a performance.</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AU" sz="1100" b="0" i="0" u="none" strike="noStrike" cap="none" normalizeH="0" baseline="0" dirty="0">
              <a:ln>
                <a:noFill/>
              </a:ln>
              <a:solidFill>
                <a:srgbClr val="003366"/>
              </a:solidFill>
              <a:effectLst/>
              <a:latin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en-AU" sz="1100" b="1" i="0" u="none" strike="noStrike" cap="none" normalizeH="0" baseline="0" dirty="0">
                <a:ln>
                  <a:noFill/>
                </a:ln>
                <a:solidFill>
                  <a:srgbClr val="003366"/>
                </a:solidFill>
                <a:effectLst/>
                <a:latin typeface="Arial" charset="0"/>
              </a:rPr>
              <a:t>Key Skills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AU" sz="1100" b="0" i="0" u="none" strike="noStrike" kern="1200" cap="none" normalizeH="0" baseline="0" dirty="0">
                <a:ln>
                  <a:noFill/>
                </a:ln>
                <a:solidFill>
                  <a:schemeClr val="dk1"/>
                </a:solidFill>
                <a:effectLst/>
                <a:latin typeface="Verdana" pitchFamily="34" charset="0"/>
                <a:ea typeface="+mn-ea"/>
                <a:cs typeface="+mn-cs"/>
              </a:rPr>
              <a:t>Document how a range of </a:t>
            </a:r>
            <a:r>
              <a:rPr kumimoji="0" lang="en-AU" sz="1100" b="0" i="0" u="none" strike="noStrike" cap="none" normalizeH="0" baseline="0" dirty="0">
                <a:ln>
                  <a:noFill/>
                </a:ln>
                <a:solidFill>
                  <a:srgbClr val="003366"/>
                </a:solidFill>
                <a:effectLst/>
                <a:latin typeface="Arial" charset="0"/>
              </a:rPr>
              <a:t>stimulus material can be researched, given meaning and shaped into a performance.</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altLang="en-US" sz="1100" b="0" i="0" u="none" strike="noStrike" kern="1200" baseline="0" dirty="0">
              <a:solidFill>
                <a:schemeClr val="tx1"/>
              </a:solidFill>
              <a:latin typeface="Arial" panose="020B0604020202020204" pitchFamily="34" charset="0"/>
              <a:cs typeface="Arial" panose="020B0604020202020204" pitchFamily="34" charset="0"/>
            </a:endParaRPr>
          </a:p>
          <a:p>
            <a:endParaRPr lang="en-US" altLang="en-US" sz="1100" b="0" i="0" u="none" strike="noStrike" kern="1200" baseline="0" dirty="0">
              <a:solidFill>
                <a:schemeClr val="tx1"/>
              </a:solidFill>
              <a:latin typeface="Arial" panose="020B0604020202020204" pitchFamily="34" charset="0"/>
              <a:cs typeface="Arial" panose="020B0604020202020204" pitchFamily="34" charset="0"/>
            </a:endParaRPr>
          </a:p>
          <a:p>
            <a:endParaRPr lang="en-US" altLang="en-US" sz="1100" b="0" i="0" u="none" strike="noStrike" kern="1200" baseline="0" dirty="0">
              <a:solidFill>
                <a:schemeClr val="tx1"/>
              </a:solidFill>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a:latin typeface="Arial" pitchFamily="34" charset="0"/>
                <a:cs typeface="Arial" panose="020B0604020202020204" pitchFamily="34" charset="0"/>
              </a:rPr>
              <a:t>Unit 1 focuses on the </a:t>
            </a:r>
            <a:r>
              <a:rPr lang="en-AU" sz="1100" b="0" dirty="0">
                <a:solidFill>
                  <a:schemeClr val="tx1"/>
                </a:solidFill>
              </a:rPr>
              <a:t>study of three or more performance styles from a range of social, historical and cultural contexts.</a:t>
            </a:r>
            <a:r>
              <a:rPr lang="en-AU" sz="1050" b="0" dirty="0">
                <a:solidFill>
                  <a:schemeClr val="tx1"/>
                </a:solidFill>
              </a:rPr>
              <a:t> </a:t>
            </a:r>
          </a:p>
          <a:p>
            <a:pPr eaLnBrk="1" hangingPunct="1"/>
            <a:r>
              <a:rPr lang="en-US" altLang="en-US" dirty="0">
                <a:latin typeface="Arial" pitchFamily="34" charset="0"/>
                <a:cs typeface="Arial" panose="020B0604020202020204" pitchFamily="34" charset="0"/>
              </a:rPr>
              <a:t> Students will:</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a:latin typeface="Arial" pitchFamily="34" charset="0"/>
                <a:cs typeface="Arial" panose="020B0604020202020204" pitchFamily="34" charset="0"/>
              </a:rPr>
              <a:t>Examine</a:t>
            </a:r>
            <a:r>
              <a:rPr lang="en-US" baseline="0" dirty="0">
                <a:latin typeface="Arial" pitchFamily="34" charset="0"/>
                <a:cs typeface="Arial" panose="020B0604020202020204" pitchFamily="34" charset="0"/>
              </a:rPr>
              <a:t> drama traditions of ritual and storytelling </a:t>
            </a:r>
            <a:r>
              <a:rPr lang="en-AU" sz="1100" b="0" dirty="0"/>
              <a:t>to devise performances that </a:t>
            </a:r>
            <a:r>
              <a:rPr lang="en-AU" sz="1100" dirty="0"/>
              <a:t>go beyond re-creation and/or representation of real life as it is lived.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dirty="0"/>
              <a:t>Create, present and analyse a devised solo and/or ensemble</a:t>
            </a:r>
            <a:r>
              <a:rPr lang="en-AU" sz="1100" baseline="0" dirty="0"/>
              <a:t> performance.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100" baseline="0" dirty="0"/>
              <a:t>A</a:t>
            </a:r>
            <a:r>
              <a:rPr lang="en-AU" sz="1100" baseline="0" dirty="0" err="1"/>
              <a:t>nalyse</a:t>
            </a:r>
            <a:r>
              <a:rPr lang="en-AU" sz="1100" baseline="0" dirty="0"/>
              <a:t> their own performance work and a work by professional drama performers.</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Document the processes they use as they explore a range of stimulus material, and experiment with production areas, dramatic elements, conventions and performance styles.</a:t>
            </a:r>
            <a:endParaRPr lang="en-AU" sz="1100" dirty="0"/>
          </a:p>
          <a:p>
            <a:pPr marL="171450" indent="-171450" eaLnBrk="1" hangingPunct="1">
              <a:buFont typeface="Arial"/>
              <a:buChar char="•"/>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369641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a:t>
            </a:fld>
            <a:endParaRPr lang="en-AU" dirty="0"/>
          </a:p>
        </p:txBody>
      </p:sp>
    </p:spTree>
    <p:extLst>
      <p:ext uri="{BB962C8B-B14F-4D97-AF65-F5344CB8AC3E}">
        <p14:creationId xmlns:p14="http://schemas.microsoft.com/office/powerpoint/2010/main" val="1531977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itchFamily="34" charset="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EDD5B2-FB77-482B-B6D3-599D9B0EDE5D}" type="slidenum">
              <a:rPr lang="en-AU" altLang="en-US" smtClean="0"/>
              <a:pPr eaLnBrk="1" hangingPunct="1"/>
              <a:t>30</a:t>
            </a:fld>
            <a:endParaRPr lang="en-AU"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sz="1000" kern="1200" dirty="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31</a:t>
            </a:fld>
            <a:endParaRPr lang="en-AU"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latin typeface="Verdana" pitchFamily="34" charset="0"/>
                <a:ea typeface="+mn-ea"/>
                <a:cs typeface="+mn-cs"/>
              </a:rPr>
              <a:t>Unit 1</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Area of Study 2</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Pages 14-15</a:t>
            </a:r>
          </a:p>
          <a:p>
            <a:r>
              <a:rPr lang="en-AU" sz="1000" kern="1200" dirty="0">
                <a:solidFill>
                  <a:schemeClr val="tx1"/>
                </a:solidFill>
                <a:effectLst/>
                <a:latin typeface="Verdana" pitchFamily="34" charset="0"/>
                <a:ea typeface="+mn-ea"/>
                <a:cs typeface="+mn-cs"/>
              </a:rPr>
              <a:t>The performance should be based on</a:t>
            </a:r>
            <a:r>
              <a:rPr lang="en-US" sz="1000" kern="1200" dirty="0">
                <a:solidFill>
                  <a:schemeClr val="tx1"/>
                </a:solidFill>
                <a:effectLst/>
                <a:latin typeface="Verdana" pitchFamily="34" charset="0"/>
                <a:ea typeface="+mn-ea"/>
                <a:cs typeface="+mn-cs"/>
              </a:rPr>
              <a:t> </a:t>
            </a:r>
            <a:r>
              <a:rPr lang="en-AU" sz="1000" kern="1200" dirty="0">
                <a:solidFill>
                  <a:schemeClr val="tx1"/>
                </a:solidFill>
                <a:effectLst/>
                <a:latin typeface="Verdana" pitchFamily="34" charset="0"/>
                <a:ea typeface="+mn-ea"/>
                <a:cs typeface="+mn-cs"/>
              </a:rPr>
              <a:t>the work</a:t>
            </a:r>
            <a:r>
              <a:rPr lang="en-AU" sz="1000" kern="1200" baseline="0" dirty="0">
                <a:solidFill>
                  <a:schemeClr val="tx1"/>
                </a:solidFill>
                <a:effectLst/>
                <a:latin typeface="Verdana" pitchFamily="34" charset="0"/>
                <a:ea typeface="+mn-ea"/>
                <a:cs typeface="+mn-cs"/>
              </a:rPr>
              <a:t> devised in Outcome 1.</a:t>
            </a: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32</a:t>
            </a:fld>
            <a:endParaRPr lang="en-AU"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sz="1000" kern="1200" baseline="0" dirty="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33</a:t>
            </a:fld>
            <a:endParaRPr lang="en-AU"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latin typeface="Verdana" pitchFamily="34" charset="0"/>
                <a:ea typeface="+mn-ea"/>
                <a:cs typeface="+mn-cs"/>
              </a:rPr>
              <a:t>Unit 1</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Area of Study 4</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Page 16</a:t>
            </a:r>
          </a:p>
          <a:p>
            <a:r>
              <a:rPr lang="en-US" sz="1100" b="0" kern="1200" dirty="0">
                <a:solidFill>
                  <a:schemeClr val="tx1"/>
                </a:solidFill>
                <a:effectLst/>
                <a:latin typeface="Verdana" pitchFamily="34" charset="0"/>
                <a:ea typeface="+mn-ea"/>
                <a:cs typeface="+mn-cs"/>
              </a:rPr>
              <a:t>Students develop</a:t>
            </a:r>
            <a:r>
              <a:rPr lang="en-US" sz="1100" b="0" kern="1200" baseline="0" dirty="0">
                <a:solidFill>
                  <a:schemeClr val="tx1"/>
                </a:solidFill>
                <a:effectLst/>
                <a:latin typeface="Verdana" pitchFamily="34" charset="0"/>
                <a:ea typeface="+mn-ea"/>
                <a:cs typeface="+mn-cs"/>
              </a:rPr>
              <a:t> their skill in using appropriate drama terminology to </a:t>
            </a:r>
            <a:r>
              <a:rPr lang="en-US" sz="1100" b="0" kern="1200" baseline="0" dirty="0" err="1">
                <a:solidFill>
                  <a:schemeClr val="tx1"/>
                </a:solidFill>
                <a:effectLst/>
                <a:latin typeface="Verdana" pitchFamily="34" charset="0"/>
                <a:ea typeface="+mn-ea"/>
                <a:cs typeface="+mn-cs"/>
              </a:rPr>
              <a:t>analyse</a:t>
            </a:r>
            <a:r>
              <a:rPr lang="en-US" sz="1100" b="0" kern="1200" baseline="0" dirty="0">
                <a:solidFill>
                  <a:schemeClr val="tx1"/>
                </a:solidFill>
                <a:effectLst/>
                <a:latin typeface="Verdana" pitchFamily="34" charset="0"/>
                <a:ea typeface="+mn-ea"/>
                <a:cs typeface="+mn-cs"/>
              </a:rPr>
              <a:t> and evaluate a performance.</a:t>
            </a:r>
            <a:endParaRPr lang="en-US" sz="1100" b="0" kern="1200" dirty="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34</a:t>
            </a:fld>
            <a:endParaRPr lang="en-AU"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100" b="0" i="0" u="none" strike="noStrike" kern="1200" baseline="0" dirty="0">
                <a:solidFill>
                  <a:schemeClr val="tx1"/>
                </a:solidFill>
                <a:latin typeface="Arial" panose="020B0604020202020204" pitchFamily="34" charset="0"/>
                <a:cs typeface="Arial" panose="020B0604020202020204" pitchFamily="34" charset="0"/>
              </a:rPr>
              <a:t>Where teachers allow students to choose between tasks, they must ensure that the tasks they set are of comparable scope and demand.</a:t>
            </a:r>
          </a:p>
        </p:txBody>
      </p:sp>
      <p:sp>
        <p:nvSpPr>
          <p:cNvPr id="71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753770-6585-4FD7-BE6D-B1CF3EB52A39}" type="slidenum">
              <a:rPr lang="en-AU" altLang="en-US" smtClean="0"/>
              <a:pPr eaLnBrk="1" hangingPunct="1"/>
              <a:t>35</a:t>
            </a:fld>
            <a:endParaRPr lang="en-AU"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a:latin typeface="Arial" pitchFamily="34" charset="0"/>
                <a:cs typeface="Arial" panose="020B0604020202020204" pitchFamily="34" charset="0"/>
              </a:rPr>
              <a:t>In Unit 2 students study aspects of Australian identity evident in contemporary drama practice. This may also involve exploring the work of selected drama practitioners and associated performance styles.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a:latin typeface="Arial" pitchFamily="34" charset="0"/>
                <a:cs typeface="Arial" panose="020B0604020202020204" pitchFamily="34" charset="0"/>
              </a:rPr>
              <a:t>Students will:</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a:latin typeface="Arial" pitchFamily="34" charset="0"/>
                <a:cs typeface="Arial" panose="020B0604020202020204" pitchFamily="34" charset="0"/>
              </a:rPr>
              <a:t>Create, present and </a:t>
            </a:r>
            <a:r>
              <a:rPr lang="en-US" baseline="0" dirty="0" err="1">
                <a:latin typeface="Arial" pitchFamily="34" charset="0"/>
                <a:cs typeface="Arial" panose="020B0604020202020204" pitchFamily="34" charset="0"/>
              </a:rPr>
              <a:t>analyse</a:t>
            </a:r>
            <a:r>
              <a:rPr lang="en-US" baseline="0" dirty="0">
                <a:latin typeface="Arial" pitchFamily="34" charset="0"/>
                <a:cs typeface="Arial" panose="020B0604020202020204" pitchFamily="34" charset="0"/>
              </a:rPr>
              <a:t> a performance based on a person, an event, an issue, a place, an artwork, a text and/or an icon from a contemporary or historical Australian context.</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dirty="0"/>
              <a:t>Examine</a:t>
            </a:r>
            <a:r>
              <a:rPr lang="en-AU" sz="1100" baseline="0" dirty="0"/>
              <a:t> selected performance styles and explore the associated conventions.</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100" baseline="0" dirty="0"/>
              <a:t>F</a:t>
            </a:r>
            <a:r>
              <a:rPr lang="en-AU" sz="1100" baseline="0" dirty="0" err="1"/>
              <a:t>urther</a:t>
            </a:r>
            <a:r>
              <a:rPr lang="en-AU" sz="1100" baseline="0" dirty="0"/>
              <a:t> develop their knowledge of the conventions of transformation of character, time and place, and the application of symbol.</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Explore how these conventions may be manipulated to create meaning in performance.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Explore the use of dramatic elements and production areas.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100" baseline="0" dirty="0"/>
              <a:t>A</a:t>
            </a:r>
            <a:r>
              <a:rPr lang="en-AU" sz="1100" baseline="0" dirty="0" err="1"/>
              <a:t>nalyse</a:t>
            </a:r>
            <a:r>
              <a:rPr lang="en-AU" sz="1100" baseline="0" dirty="0"/>
              <a:t> their own performance work as well as undertaking an analysis of a performance of an Australian work, where possible, by professional actors.</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Document the processes they use as they explore a range of stimulus material, and experiment with production areas, dramatic elements, conventions and performance styles.</a:t>
            </a:r>
            <a:endParaRPr lang="en-AU" sz="1100"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36</a:t>
            </a:fld>
            <a:endParaRPr lang="en-AU"/>
          </a:p>
        </p:txBody>
      </p:sp>
    </p:spTree>
    <p:extLst>
      <p:ext uri="{BB962C8B-B14F-4D97-AF65-F5344CB8AC3E}">
        <p14:creationId xmlns:p14="http://schemas.microsoft.com/office/powerpoint/2010/main" val="1770832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itchFamily="34" charset="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EDD5B2-FB77-482B-B6D3-599D9B0EDE5D}" type="slidenum">
              <a:rPr lang="en-AU" altLang="en-US" smtClean="0"/>
              <a:pPr eaLnBrk="1" hangingPunct="1"/>
              <a:t>37</a:t>
            </a:fld>
            <a:endParaRPr lang="en-AU"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sz="1000" kern="1200" dirty="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38</a:t>
            </a:fld>
            <a:endParaRPr lang="en-AU"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latin typeface="Verdana" pitchFamily="34" charset="0"/>
                <a:ea typeface="+mn-ea"/>
                <a:cs typeface="+mn-cs"/>
              </a:rPr>
              <a:t>Unit 2</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Area of Study 2</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Pages 19-20</a:t>
            </a:r>
          </a:p>
          <a:p>
            <a:r>
              <a:rPr lang="en-AU" sz="1000" kern="1200" dirty="0">
                <a:solidFill>
                  <a:schemeClr val="tx1"/>
                </a:solidFill>
                <a:effectLst/>
                <a:latin typeface="Verdana" pitchFamily="34" charset="0"/>
                <a:ea typeface="+mn-ea"/>
                <a:cs typeface="+mn-cs"/>
              </a:rPr>
              <a:t>The performance should be based on</a:t>
            </a:r>
            <a:r>
              <a:rPr lang="en-US" sz="1000" kern="1200" dirty="0">
                <a:solidFill>
                  <a:schemeClr val="tx1"/>
                </a:solidFill>
                <a:effectLst/>
                <a:latin typeface="Verdana" pitchFamily="34" charset="0"/>
                <a:ea typeface="+mn-ea"/>
                <a:cs typeface="+mn-cs"/>
              </a:rPr>
              <a:t> </a:t>
            </a:r>
            <a:r>
              <a:rPr lang="en-AU" sz="1000" kern="1200" dirty="0">
                <a:solidFill>
                  <a:schemeClr val="tx1"/>
                </a:solidFill>
                <a:effectLst/>
                <a:latin typeface="Verdana" pitchFamily="34" charset="0"/>
                <a:ea typeface="+mn-ea"/>
                <a:cs typeface="+mn-cs"/>
              </a:rPr>
              <a:t>the work</a:t>
            </a:r>
            <a:r>
              <a:rPr lang="en-AU" sz="1000" kern="1200" baseline="0" dirty="0">
                <a:solidFill>
                  <a:schemeClr val="tx1"/>
                </a:solidFill>
                <a:effectLst/>
                <a:latin typeface="Verdana" pitchFamily="34" charset="0"/>
                <a:ea typeface="+mn-ea"/>
                <a:cs typeface="+mn-cs"/>
              </a:rPr>
              <a:t> devised in Outcome 1, and should take place in a performance space appropriate to the theme or subject matter of the drama.</a:t>
            </a: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39</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1691281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nSpc>
                <a:spcPct val="80000"/>
              </a:lnSpc>
              <a:buNone/>
            </a:pPr>
            <a:r>
              <a:rPr lang="en-AU" sz="1000" b="0" dirty="0"/>
              <a:t>The Outcome 3 assessment task may be undertaken in one of the following formats:</a:t>
            </a:r>
            <a:endParaRPr lang="en-AU" altLang="en-US" sz="1000" i="1" dirty="0"/>
          </a:p>
          <a:p>
            <a:pPr marL="171450" indent="-171450">
              <a:lnSpc>
                <a:spcPct val="80000"/>
              </a:lnSpc>
              <a:buFont typeface="Arial"/>
              <a:buChar char="•"/>
            </a:pPr>
            <a:r>
              <a:rPr lang="en-US" altLang="en-US" sz="1000" b="0" dirty="0"/>
              <a:t>an oral presentation </a:t>
            </a:r>
          </a:p>
          <a:p>
            <a:pPr marL="171450" indent="-171450">
              <a:lnSpc>
                <a:spcPct val="80000"/>
              </a:lnSpc>
              <a:buFont typeface="Arial"/>
              <a:buChar char="•"/>
            </a:pPr>
            <a:r>
              <a:rPr lang="en-US" altLang="en-US" sz="1000" b="0" dirty="0"/>
              <a:t>a multimedia presentation</a:t>
            </a:r>
          </a:p>
          <a:p>
            <a:pPr marL="171450" indent="-171450">
              <a:lnSpc>
                <a:spcPct val="80000"/>
              </a:lnSpc>
              <a:buFont typeface="Arial"/>
              <a:buChar char="•"/>
            </a:pPr>
            <a:r>
              <a:rPr lang="en-US" altLang="en-US" sz="1000" b="0" dirty="0"/>
              <a:t>responses to structured questions.</a:t>
            </a:r>
          </a:p>
          <a:p>
            <a:endParaRPr lang="en-AU" sz="1000" kern="1200" baseline="0" dirty="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40</a:t>
            </a:fld>
            <a:endParaRPr lang="en-AU"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100" b="1" baseline="0" dirty="0"/>
              <a:t>Note: </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100" baseline="0" dirty="0"/>
              <a:t>Where students are not able to attend a suitable professional performance they may attend a community performance of appropriate standard. The description of Australian drama on page 18 should inform the choice of performance selected for analysis.</a:t>
            </a:r>
          </a:p>
          <a:p>
            <a:endParaRPr lang="en-US" sz="1100" b="1" kern="1200" dirty="0">
              <a:solidFill>
                <a:schemeClr val="tx1"/>
              </a:solidFill>
              <a:effectLst/>
              <a:latin typeface="Verdana" pitchFamily="34" charset="0"/>
              <a:ea typeface="+mn-ea"/>
              <a:cs typeface="+mn-cs"/>
            </a:endParaRPr>
          </a:p>
          <a:p>
            <a:r>
              <a:rPr lang="en-US" sz="1100" b="1" kern="1200" dirty="0">
                <a:solidFill>
                  <a:schemeClr val="tx1"/>
                </a:solidFill>
                <a:effectLst/>
                <a:latin typeface="Verdana" pitchFamily="34" charset="0"/>
                <a:ea typeface="+mn-ea"/>
                <a:cs typeface="+mn-cs"/>
              </a:rPr>
              <a:t>Unit 2</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Page 18:</a:t>
            </a:r>
            <a:endParaRPr lang="en-US" sz="11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a:t>A</a:t>
            </a:r>
            <a:r>
              <a:rPr lang="en-AU" sz="1100" baseline="0" dirty="0"/>
              <a:t>n Australian work might:</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baseline="0" dirty="0"/>
              <a:t>b</a:t>
            </a:r>
            <a:r>
              <a:rPr lang="en-AU" sz="1100" baseline="0" dirty="0"/>
              <a:t>e written, adapted or devised by Australian writers or theatre-makers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baseline="0" dirty="0"/>
              <a:t>r</a:t>
            </a:r>
            <a:r>
              <a:rPr lang="en-AU" sz="1100" baseline="0" dirty="0" err="1"/>
              <a:t>eflect</a:t>
            </a:r>
            <a:r>
              <a:rPr lang="en-AU" sz="1100" baseline="0" dirty="0"/>
              <a:t> aspects of Australian identity, for example the voice of Australia’s first peoples, the Celtic perspective, the twentieth or twenty-first century migrant experience, the refugee experience, urban and rural perspectives.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100" baseline="0" dirty="0"/>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41</a:t>
            </a:fld>
            <a:endParaRPr lang="en-AU"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100" b="0" i="0" u="none" strike="noStrike" kern="1200" baseline="0" dirty="0">
                <a:solidFill>
                  <a:schemeClr val="tx1"/>
                </a:solidFill>
                <a:latin typeface="Arial" panose="020B0604020202020204" pitchFamily="34" charset="0"/>
                <a:cs typeface="Arial" panose="020B0604020202020204" pitchFamily="34" charset="0"/>
              </a:rPr>
              <a:t>Where teachers allow students to choose between tasks, they must ensure that the tasks they set are of comparable scope and demand.</a:t>
            </a:r>
          </a:p>
        </p:txBody>
      </p:sp>
      <p:sp>
        <p:nvSpPr>
          <p:cNvPr id="71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753770-6585-4FD7-BE6D-B1CF3EB52A39}" type="slidenum">
              <a:rPr lang="en-AU" altLang="en-US" smtClean="0"/>
              <a:pPr eaLnBrk="1" hangingPunct="1"/>
              <a:t>42</a:t>
            </a:fld>
            <a:endParaRPr lang="en-AU"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a:latin typeface="Arial" pitchFamily="34" charset="0"/>
                <a:cs typeface="Arial" panose="020B0604020202020204" pitchFamily="34" charset="0"/>
              </a:rPr>
              <a:t>In Unit 3 students explore the work of drama practitioners and draw on contemporary practice as they devise ensemble performance work.</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a:latin typeface="Arial" pitchFamily="34" charset="0"/>
                <a:cs typeface="Arial" panose="020B0604020202020204" pitchFamily="34" charset="0"/>
              </a:rPr>
              <a:t>Students will:</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a:latin typeface="Arial" pitchFamily="34" charset="0"/>
                <a:cs typeface="Arial" panose="020B0604020202020204" pitchFamily="34" charset="0"/>
              </a:rPr>
              <a:t>Explore </a:t>
            </a:r>
            <a:r>
              <a:rPr lang="en-US" altLang="en-US" baseline="0" dirty="0">
                <a:latin typeface="Arial" pitchFamily="34" charset="0"/>
                <a:cs typeface="Arial" panose="020B0604020202020204" pitchFamily="34" charset="0"/>
              </a:rPr>
              <a:t>performance styles and associated conventions from a diverse range of contemporary and/or traditional contexts.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altLang="en-US" baseline="0" dirty="0">
                <a:latin typeface="Arial" pitchFamily="34" charset="0"/>
                <a:cs typeface="Arial" panose="020B0604020202020204" pitchFamily="34" charset="0"/>
              </a:rPr>
              <a:t>Work collaboratively to devise, develop and present an ensemble performance.</a:t>
            </a:r>
            <a:endParaRPr lang="en-US" baseline="0" dirty="0">
              <a:latin typeface="Arial" pitchFamily="34" charset="0"/>
              <a:cs typeface="Arial" panose="020B0604020202020204" pitchFamily="34" charset="0"/>
            </a:endParaRP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a:latin typeface="Arial" pitchFamily="34" charset="0"/>
                <a:cs typeface="Arial" panose="020B0604020202020204" pitchFamily="34" charset="0"/>
              </a:rPr>
              <a:t>Use play-making techniques to extract dramatic potential from stimulus material.</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a:latin typeface="Arial" pitchFamily="34" charset="0"/>
                <a:cs typeface="Arial" panose="020B0604020202020204" pitchFamily="34" charset="0"/>
              </a:rPr>
              <a:t>Apply and manipulate conventions, </a:t>
            </a:r>
            <a:r>
              <a:rPr lang="en-AU" sz="1100" baseline="0" dirty="0"/>
              <a:t>dramatic elements, expressive skills, performance skills and production areas.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Experiment with transformation of character, time and place, and application of symbol.</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Devise and shape their work to communicate meaning or to have a specific impact on their audience.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Document and evaluate stages involved in the creation, development and presentation of the ensemble performance.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Analyse and evaluate a professional drama performance selected from the prescribed VCE Drama Unit 3 Playlist published annually on the VCAA website.</a:t>
            </a:r>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43</a:t>
            </a:fld>
            <a:endParaRPr lang="en-AU"/>
          </a:p>
        </p:txBody>
      </p:sp>
    </p:spTree>
    <p:extLst>
      <p:ext uri="{BB962C8B-B14F-4D97-AF65-F5344CB8AC3E}">
        <p14:creationId xmlns:p14="http://schemas.microsoft.com/office/powerpoint/2010/main" val="2291603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itchFamily="34" charset="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EDD5B2-FB77-482B-B6D3-599D9B0EDE5D}" type="slidenum">
              <a:rPr lang="en-AU" altLang="en-US" smtClean="0"/>
              <a:pPr eaLnBrk="1" hangingPunct="1"/>
              <a:t>44</a:t>
            </a:fld>
            <a:endParaRPr lang="en-AU"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latin typeface="Verdana" pitchFamily="34" charset="0"/>
                <a:ea typeface="+mn-ea"/>
                <a:cs typeface="+mn-cs"/>
              </a:rPr>
              <a:t>Unit 3</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Area of Study 1 : Pages 23-24</a:t>
            </a:r>
          </a:p>
          <a:p>
            <a:endParaRPr lang="en-US" sz="1100" b="1" kern="1200" dirty="0">
              <a:solidFill>
                <a:schemeClr val="tx1"/>
              </a:solidFill>
              <a:effectLst/>
              <a:latin typeface="Verdana" pitchFamily="34" charset="0"/>
              <a:ea typeface="+mn-ea"/>
              <a:cs typeface="+mn-cs"/>
            </a:endParaRPr>
          </a:p>
          <a:p>
            <a:r>
              <a:rPr lang="en-US" sz="1100" b="1" kern="1200" dirty="0">
                <a:solidFill>
                  <a:schemeClr val="tx1"/>
                </a:solidFill>
                <a:effectLst/>
                <a:latin typeface="Verdana" pitchFamily="34" charset="0"/>
                <a:ea typeface="+mn-ea"/>
                <a:cs typeface="+mn-cs"/>
              </a:rPr>
              <a:t>Outcome 1</a:t>
            </a:r>
            <a:r>
              <a:rPr lang="en-US" sz="1100" b="1" kern="1200" baseline="0" dirty="0">
                <a:solidFill>
                  <a:schemeClr val="tx1"/>
                </a:solidFill>
                <a:effectLst/>
                <a:latin typeface="Verdana" pitchFamily="34" charset="0"/>
                <a:ea typeface="+mn-ea"/>
                <a:cs typeface="+mn-cs"/>
              </a:rPr>
              <a:t> Assessment:</a:t>
            </a:r>
            <a:r>
              <a:rPr lang="en-US" sz="1100" b="1" kern="1200" dirty="0">
                <a:solidFill>
                  <a:schemeClr val="tx1"/>
                </a:solidFill>
                <a:effectLst/>
                <a:latin typeface="Verdana" pitchFamily="34" charset="0"/>
                <a:ea typeface="+mn-ea"/>
                <a:cs typeface="+mn-cs"/>
              </a:rPr>
              <a:t> Page 26</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0" dirty="0"/>
              <a:t>Specifications for the scope of the ensemble performance task: Each student should have approximately 5 to 8 minutes of primary focus performance time in the work.</a:t>
            </a: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45</a:t>
            </a:fld>
            <a:endParaRPr lang="en-AU"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latin typeface="Verdana" pitchFamily="34" charset="0"/>
                <a:ea typeface="+mn-ea"/>
                <a:cs typeface="+mn-cs"/>
              </a:rPr>
              <a:t>Unit 3</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Area of Study 2</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Pages 24-25</a:t>
            </a:r>
          </a:p>
          <a:p>
            <a:r>
              <a:rPr lang="en-AU" sz="1000" kern="1200" dirty="0">
                <a:solidFill>
                  <a:schemeClr val="tx1"/>
                </a:solidFill>
                <a:effectLst/>
                <a:latin typeface="Verdana" pitchFamily="34" charset="0"/>
                <a:ea typeface="+mn-ea"/>
                <a:cs typeface="+mn-cs"/>
              </a:rPr>
              <a:t>Students</a:t>
            </a:r>
            <a:r>
              <a:rPr lang="en-AU" sz="1000" kern="1200" baseline="0" dirty="0">
                <a:solidFill>
                  <a:schemeClr val="tx1"/>
                </a:solidFill>
                <a:effectLst/>
                <a:latin typeface="Verdana" pitchFamily="34" charset="0"/>
                <a:ea typeface="+mn-ea"/>
                <a:cs typeface="+mn-cs"/>
              </a:rPr>
              <a:t> analyse the ensemble performance devised in Outcome 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effectLst/>
                <a:latin typeface="Verdana" pitchFamily="34" charset="0"/>
                <a:ea typeface="+mn-ea"/>
                <a:cs typeface="+mn-cs"/>
              </a:rPr>
              <a:t>Outcome 2</a:t>
            </a:r>
            <a:r>
              <a:rPr lang="en-US" sz="1000" b="1" kern="1200" baseline="0" dirty="0">
                <a:solidFill>
                  <a:schemeClr val="tx1"/>
                </a:solidFill>
                <a:effectLst/>
                <a:latin typeface="Verdana" pitchFamily="34" charset="0"/>
                <a:ea typeface="+mn-ea"/>
                <a:cs typeface="+mn-cs"/>
              </a:rPr>
              <a:t> Assessment:</a:t>
            </a:r>
            <a:r>
              <a:rPr lang="en-US" sz="1000" b="1" kern="1200" dirty="0">
                <a:solidFill>
                  <a:schemeClr val="tx1"/>
                </a:solidFill>
                <a:effectLst/>
                <a:latin typeface="Verdana" pitchFamily="34" charset="0"/>
                <a:ea typeface="+mn-ea"/>
                <a:cs typeface="+mn-cs"/>
              </a:rPr>
              <a:t> Page 26</a:t>
            </a:r>
          </a:p>
          <a:p>
            <a:r>
              <a:rPr lang="en-AU" sz="1000" b="0" dirty="0"/>
              <a:t>The Outcome 2 assessment task may be undertaken in one or both of the following formats:</a:t>
            </a:r>
          </a:p>
          <a:p>
            <a:pPr marL="171450" indent="-171450">
              <a:buFont typeface="Arial"/>
              <a:buChar char="•"/>
            </a:pPr>
            <a:r>
              <a:rPr lang="en-AU" sz="1000" b="0" dirty="0"/>
              <a:t>an oral presentation</a:t>
            </a:r>
          </a:p>
          <a:p>
            <a:pPr marL="171450" indent="-171450">
              <a:buFont typeface="Arial"/>
              <a:buChar char="•"/>
            </a:pPr>
            <a:r>
              <a:rPr lang="en-AU" sz="1000" b="0" dirty="0"/>
              <a:t>written responses to structured questions.</a:t>
            </a:r>
            <a:endParaRPr lang="en-US" sz="1000" b="0" dirty="0"/>
          </a:p>
          <a:p>
            <a:endParaRPr lang="en-AU" sz="1000" kern="1200" baseline="0" dirty="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46</a:t>
            </a:fld>
            <a:endParaRPr lang="en-AU"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effectLst/>
                <a:latin typeface="Verdana" pitchFamily="34" charset="0"/>
                <a:ea typeface="+mn-ea"/>
                <a:cs typeface="+mn-cs"/>
              </a:rPr>
              <a:t>Unit 3</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Area of Study 3</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Page</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25</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100" baseline="0" dirty="0"/>
              <a:t>Students analyse and evaluate a professional drama performance selected from the prescribed VCE Drama Unit 3 Playlist, which is published annually on the VCAA website.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1" kern="1200" dirty="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effectLst/>
                <a:latin typeface="Verdana" pitchFamily="34" charset="0"/>
                <a:ea typeface="+mn-ea"/>
                <a:cs typeface="+mn-cs"/>
              </a:rPr>
              <a:t>Outcome 3</a:t>
            </a:r>
            <a:r>
              <a:rPr lang="en-US" sz="1100" b="1" kern="1200" baseline="0" dirty="0">
                <a:solidFill>
                  <a:schemeClr val="tx1"/>
                </a:solidFill>
                <a:effectLst/>
                <a:latin typeface="Verdana" pitchFamily="34" charset="0"/>
                <a:ea typeface="+mn-ea"/>
                <a:cs typeface="+mn-cs"/>
              </a:rPr>
              <a:t> Assessment:</a:t>
            </a:r>
            <a:r>
              <a:rPr lang="en-US" sz="1100" b="1" kern="1200" dirty="0">
                <a:solidFill>
                  <a:schemeClr val="tx1"/>
                </a:solidFill>
                <a:effectLst/>
                <a:latin typeface="Verdana" pitchFamily="34" charset="0"/>
                <a:ea typeface="+mn-ea"/>
                <a:cs typeface="+mn-cs"/>
              </a:rPr>
              <a:t> Page 26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100" baseline="0" dirty="0"/>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47</a:t>
            </a:fld>
            <a:endParaRPr lang="en-AU"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b="1" dirty="0">
                <a:latin typeface="Arial" pitchFamily="34" charset="0"/>
              </a:rPr>
              <a:t>Assessment</a:t>
            </a:r>
            <a:r>
              <a:rPr lang="en-US" altLang="en-US" b="1" baseline="0" dirty="0">
                <a:latin typeface="Arial" pitchFamily="34" charset="0"/>
              </a:rPr>
              <a:t> Unit 3 : Page 26.</a:t>
            </a:r>
          </a:p>
          <a:p>
            <a:pPr marL="0" indent="0" eaLnBrk="1" hangingPunct="1">
              <a:buFont typeface="Arial" panose="020B0604020202020204" pitchFamily="34" charset="0"/>
              <a:buNone/>
            </a:pPr>
            <a:r>
              <a:rPr lang="en-US" altLang="en-US" baseline="0" dirty="0">
                <a:latin typeface="Arial" pitchFamily="34" charset="0"/>
              </a:rPr>
              <a:t>The assessment for Unit 3 will have more information in the Advice for Teachers.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100" b="1" i="0" u="none" strike="noStrike" kern="1200" baseline="0" dirty="0">
                <a:solidFill>
                  <a:schemeClr val="tx1"/>
                </a:solidFill>
                <a:latin typeface="Arial" panose="020B0604020202020204" pitchFamily="34" charset="0"/>
                <a:cs typeface="Arial" panose="020B0604020202020204" pitchFamily="34" charset="0"/>
              </a:rPr>
              <a:t>Note:</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100" b="0" i="0" u="none" strike="noStrike" kern="1200" baseline="0" dirty="0">
                <a:solidFill>
                  <a:schemeClr val="tx1"/>
                </a:solidFill>
                <a:latin typeface="Arial" panose="020B0604020202020204" pitchFamily="34" charset="0"/>
                <a:cs typeface="Arial" panose="020B0604020202020204" pitchFamily="34" charset="0"/>
              </a:rPr>
              <a:t>Where teachers provide a range of options for the same School-assessed Coursework task, they should ensure that the options are of comparable scope and demand.</a:t>
            </a:r>
          </a:p>
          <a:p>
            <a:pPr marL="0" indent="0" eaLnBrk="1" hangingPunct="1">
              <a:buFont typeface="Arial" panose="020B0604020202020204" pitchFamily="34" charset="0"/>
              <a:buNone/>
            </a:pPr>
            <a:endParaRPr lang="en-US" altLang="en-US" dirty="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9C3B6-5386-4928-8CBE-2D0D7D8E8AB8}" type="slidenum">
              <a:rPr lang="en-AU" altLang="en-US" smtClean="0"/>
              <a:pPr eaLnBrk="1" hangingPunct="1"/>
              <a:t>48</a:t>
            </a:fld>
            <a:endParaRPr lang="en-AU"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b="1" dirty="0">
                <a:latin typeface="Arial" pitchFamily="34" charset="0"/>
              </a:rPr>
              <a:t>Assessment</a:t>
            </a:r>
            <a:r>
              <a:rPr lang="en-US" altLang="en-US" b="1" baseline="0" dirty="0">
                <a:latin typeface="Arial" pitchFamily="34" charset="0"/>
              </a:rPr>
              <a:t> Unit 3 : Page 23.</a:t>
            </a:r>
          </a:p>
          <a:p>
            <a:pPr marL="0" indent="0" eaLnBrk="1" hangingPunct="1">
              <a:buFont typeface="Arial" panose="020B0604020202020204" pitchFamily="34" charset="0"/>
              <a:buNone/>
            </a:pPr>
            <a:r>
              <a:rPr lang="en-US" altLang="en-US" baseline="0" dirty="0">
                <a:latin typeface="Arial" pitchFamily="34" charset="0"/>
              </a:rPr>
              <a:t>The assessment for Unit 3 will have more information in the Advice for Teachers. </a:t>
            </a:r>
            <a:endParaRPr lang="en-US" altLang="en-US" dirty="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9C3B6-5386-4928-8CBE-2D0D7D8E8AB8}" type="slidenum">
              <a:rPr lang="en-AU" altLang="en-US" smtClean="0"/>
              <a:pPr eaLnBrk="1" hangingPunct="1"/>
              <a:t>49</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ltLang="en-US" dirty="0">
                <a:latin typeface="Arial" pitchFamily="34" charset="0"/>
              </a:rPr>
              <a:t>Teachers need to become familiar with the study design and thoroughly read the introduction, structure and content of each Unit</a:t>
            </a:r>
            <a:r>
              <a:rPr lang="en-AU" altLang="en-US" baseline="0" dirty="0">
                <a:latin typeface="Arial" pitchFamily="34" charset="0"/>
              </a:rPr>
              <a:t>.</a:t>
            </a:r>
            <a:endParaRPr lang="en-AU" altLang="en-US" dirty="0">
              <a:latin typeface="Arial" pitchFamily="34" charset="0"/>
            </a:endParaRPr>
          </a:p>
          <a:p>
            <a:pPr marL="171450" indent="-171450">
              <a:buFont typeface="Arial" panose="020B0604020202020204" pitchFamily="34" charset="0"/>
              <a:buChar char="•"/>
            </a:pPr>
            <a:r>
              <a:rPr lang="en-AU" altLang="en-US" dirty="0">
                <a:latin typeface="Arial" pitchFamily="34" charset="0"/>
              </a:rPr>
              <a:t>The study design is the only </a:t>
            </a:r>
            <a:r>
              <a:rPr lang="en-AU" altLang="en-US" b="1" dirty="0">
                <a:latin typeface="Arial" pitchFamily="34" charset="0"/>
              </a:rPr>
              <a:t>prescribed</a:t>
            </a:r>
            <a:r>
              <a:rPr lang="en-AU" altLang="en-US" dirty="0">
                <a:latin typeface="Arial" pitchFamily="34" charset="0"/>
              </a:rPr>
              <a:t> document that must</a:t>
            </a:r>
            <a:r>
              <a:rPr lang="en-AU" altLang="en-US" baseline="0" dirty="0">
                <a:latin typeface="Arial" pitchFamily="34" charset="0"/>
              </a:rPr>
              <a:t> </a:t>
            </a:r>
            <a:r>
              <a:rPr lang="en-AU" altLang="en-US" dirty="0">
                <a:latin typeface="Arial" pitchFamily="34" charset="0"/>
              </a:rPr>
              <a:t>be used in the planning of a VCE Drama</a:t>
            </a:r>
            <a:r>
              <a:rPr lang="en-AU" altLang="en-US" baseline="0" dirty="0">
                <a:latin typeface="Arial" pitchFamily="34" charset="0"/>
              </a:rPr>
              <a:t> </a:t>
            </a:r>
            <a:r>
              <a:rPr lang="en-AU" altLang="en-US" dirty="0">
                <a:latin typeface="Arial" pitchFamily="34" charset="0"/>
              </a:rPr>
              <a:t>course.</a:t>
            </a:r>
          </a:p>
          <a:p>
            <a:pPr marL="171450" indent="-171450">
              <a:buFont typeface="Arial" panose="020B0604020202020204" pitchFamily="34" charset="0"/>
              <a:buChar char="•"/>
            </a:pPr>
            <a:r>
              <a:rPr lang="en-AU" altLang="en-US" baseline="0" dirty="0">
                <a:latin typeface="Arial" pitchFamily="34" charset="0"/>
              </a:rPr>
              <a:t>The study design </a:t>
            </a:r>
            <a:r>
              <a:rPr lang="en-AU" altLang="en-US" dirty="0">
                <a:latin typeface="Arial" pitchFamily="34" charset="0"/>
              </a:rPr>
              <a:t>details the content that is to be taught and how it is to be assessed.</a:t>
            </a:r>
          </a:p>
          <a:p>
            <a:pPr marL="171450" indent="-171450">
              <a:buFont typeface="Arial" panose="020B0604020202020204" pitchFamily="34" charset="0"/>
              <a:buChar char="•"/>
            </a:pPr>
            <a:r>
              <a:rPr lang="en-AU" altLang="en-US" dirty="0">
                <a:latin typeface="Arial" pitchFamily="34" charset="0"/>
              </a:rPr>
              <a:t>Note:  text books and subject association materials are only resources, they do not prescribe the content of VCE</a:t>
            </a:r>
            <a:r>
              <a:rPr lang="en-AU" altLang="en-US" baseline="0" dirty="0">
                <a:latin typeface="Arial" pitchFamily="34" charset="0"/>
              </a:rPr>
              <a:t> Drama.</a:t>
            </a:r>
          </a:p>
          <a:p>
            <a:pPr marL="171450" indent="-171450">
              <a:buFont typeface="Arial" panose="020B0604020202020204" pitchFamily="34" charset="0"/>
              <a:buChar char="•"/>
            </a:pPr>
            <a:r>
              <a:rPr lang="en-AU" altLang="en-US" dirty="0">
                <a:latin typeface="Arial" pitchFamily="34" charset="0"/>
              </a:rPr>
              <a:t>Note: the study design is only available online, the VCAA no longer prints hard copy study designs. The study design is available on the VCAA website on the VCE</a:t>
            </a:r>
            <a:r>
              <a:rPr lang="en-AU" altLang="en-US" baseline="0" dirty="0">
                <a:latin typeface="Arial" pitchFamily="34" charset="0"/>
              </a:rPr>
              <a:t> Drama </a:t>
            </a:r>
            <a:r>
              <a:rPr lang="en-AU" altLang="en-US" dirty="0">
                <a:latin typeface="Arial" pitchFamily="34" charset="0"/>
              </a:rPr>
              <a:t>study page.</a:t>
            </a:r>
          </a:p>
          <a:p>
            <a:pPr marL="171450" indent="-171450">
              <a:buFont typeface="Arial" panose="020B0604020202020204" pitchFamily="34" charset="0"/>
              <a:buChar char="•"/>
            </a:pPr>
            <a:r>
              <a:rPr lang="en-AU" altLang="en-US" dirty="0">
                <a:latin typeface="Arial" pitchFamily="34" charset="0"/>
              </a:rPr>
              <a:t>School-based</a:t>
            </a:r>
            <a:r>
              <a:rPr lang="en-AU" altLang="en-US" baseline="0" dirty="0">
                <a:latin typeface="Arial" pitchFamily="34" charset="0"/>
              </a:rPr>
              <a:t> a</a:t>
            </a:r>
            <a:r>
              <a:rPr lang="en-AU" altLang="en-US" dirty="0">
                <a:latin typeface="Arial" pitchFamily="34" charset="0"/>
              </a:rPr>
              <a:t>ssessment</a:t>
            </a:r>
            <a:r>
              <a:rPr lang="en-AU" altLang="en-US" baseline="0" dirty="0">
                <a:latin typeface="Arial" pitchFamily="34" charset="0"/>
              </a:rPr>
              <a:t> administration information and criteria will be published in Term 1, </a:t>
            </a:r>
            <a:r>
              <a:rPr lang="en-AU" altLang="en-US" baseline="0" dirty="0">
                <a:solidFill>
                  <a:srgbClr val="FF0000"/>
                </a:solidFill>
                <a:latin typeface="Arial" pitchFamily="34" charset="0"/>
              </a:rPr>
              <a:t>2019. </a:t>
            </a:r>
          </a:p>
          <a:p>
            <a:pPr marL="171450" indent="-171450">
              <a:buFont typeface="Arial" panose="020B0604020202020204" pitchFamily="34" charset="0"/>
              <a:buChar char="•"/>
            </a:pPr>
            <a:r>
              <a:rPr lang="en-AU" altLang="en-US" baseline="0" dirty="0">
                <a:latin typeface="Arial" pitchFamily="34" charset="0"/>
              </a:rPr>
              <a:t>Examination material will be published in Term 1, 2019.</a:t>
            </a:r>
            <a:endParaRPr lang="en-AU" altLang="en-US" dirty="0">
              <a:latin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1691281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t>In</a:t>
            </a:r>
            <a:r>
              <a:rPr lang="en-US" sz="1100" b="0" baseline="0" dirty="0"/>
              <a:t> Unit 4 s</a:t>
            </a:r>
            <a:r>
              <a:rPr lang="en-US" sz="1100" b="0" dirty="0"/>
              <a:t>tudents explore contemporary practice and works that are eclectic in nature; that is, they draw on a range of performance styles and associated conventions from a diverse range of contemporary and traditional contexts.</a:t>
            </a:r>
          </a:p>
          <a:p>
            <a:r>
              <a:rPr lang="en-US" sz="1100" b="0" dirty="0"/>
              <a:t>Students will:</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a:latin typeface="Arial" pitchFamily="34" charset="0"/>
                <a:cs typeface="Arial" panose="020B0604020202020204" pitchFamily="34" charset="0"/>
              </a:rPr>
              <a:t>Develop skills in extracting dramatic potential from stimulus material and use play-making techniques to develop and present a short solo performance.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Experiment with application of symbol and transformation of character, time and place.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a:latin typeface="Arial" pitchFamily="34" charset="0"/>
                <a:cs typeface="Arial" panose="020B0604020202020204" pitchFamily="34" charset="0"/>
              </a:rPr>
              <a:t>Apply conventions, </a:t>
            </a:r>
            <a:r>
              <a:rPr lang="en-AU" sz="1100" baseline="0" dirty="0"/>
              <a:t>dramatic elements, expressive skills, performance skills and </a:t>
            </a:r>
            <a:r>
              <a:rPr lang="en-US" altLang="en-US" baseline="0" dirty="0">
                <a:latin typeface="Arial" pitchFamily="34" charset="0"/>
                <a:cs typeface="Arial" panose="020B0604020202020204" pitchFamily="34" charset="0"/>
              </a:rPr>
              <a:t>performance styles to shape and give meaning to their work.</a:t>
            </a:r>
            <a:endParaRPr lang="en-AU" sz="1100" baseline="0" dirty="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Consider the use of production areas to enhance their performance and the application of symbol and transformations.</a:t>
            </a:r>
            <a:endParaRPr lang="en-US" sz="1100" baseline="0" dirty="0">
              <a:latin typeface="Arial" pitchFamily="34" charset="0"/>
              <a:cs typeface="Arial" panose="020B0604020202020204" pitchFamily="34" charset="0"/>
            </a:endParaRP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AU" sz="1100" baseline="0" dirty="0"/>
              <a:t>Document and evaluate stages involved in the creation, development and presentation of their solo performance.</a:t>
            </a:r>
          </a:p>
        </p:txBody>
      </p:sp>
      <p:sp>
        <p:nvSpPr>
          <p:cNvPr id="4" name="Slide Number Placeholder 3"/>
          <p:cNvSpPr>
            <a:spLocks noGrp="1"/>
          </p:cNvSpPr>
          <p:nvPr>
            <p:ph type="sldNum" sz="quarter" idx="10"/>
          </p:nvPr>
        </p:nvSpPr>
        <p:spPr/>
        <p:txBody>
          <a:bodyPr/>
          <a:lstStyle/>
          <a:p>
            <a:fld id="{4086DB27-C44E-42FC-8577-04AF19E06BB2}" type="slidenum">
              <a:rPr lang="en-AU" smtClean="0"/>
              <a:pPr/>
              <a:t>50</a:t>
            </a:fld>
            <a:endParaRPr lang="en-AU"/>
          </a:p>
        </p:txBody>
      </p:sp>
    </p:spTree>
    <p:extLst>
      <p:ext uri="{BB962C8B-B14F-4D97-AF65-F5344CB8AC3E}">
        <p14:creationId xmlns:p14="http://schemas.microsoft.com/office/powerpoint/2010/main" val="2766712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latin typeface="Verdana" pitchFamily="34" charset="0"/>
                <a:ea typeface="+mn-ea"/>
                <a:cs typeface="+mn-cs"/>
              </a:rPr>
              <a:t>Unit 4</a:t>
            </a:r>
            <a:r>
              <a:rPr lang="en-US" sz="1100" b="1" kern="1200" baseline="0" dirty="0">
                <a:solidFill>
                  <a:schemeClr val="tx1"/>
                </a:solidFill>
                <a:effectLst/>
                <a:latin typeface="Verdana" pitchFamily="34" charset="0"/>
                <a:ea typeface="+mn-ea"/>
                <a:cs typeface="+mn-cs"/>
              </a:rPr>
              <a:t> - Area of Study</a:t>
            </a:r>
            <a:r>
              <a:rPr lang="en-US" sz="1100" b="1" kern="1200" dirty="0">
                <a:solidFill>
                  <a:schemeClr val="tx1"/>
                </a:solidFill>
                <a:effectLst/>
                <a:latin typeface="Verdana" pitchFamily="34" charset="0"/>
                <a:ea typeface="+mn-ea"/>
                <a:cs typeface="+mn-cs"/>
              </a:rPr>
              <a:t> 1</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Pages 27-28</a:t>
            </a:r>
          </a:p>
          <a:p>
            <a:r>
              <a:rPr lang="en-AU" sz="2000" b="0" dirty="0"/>
              <a:t>The emphasis of Area of Study 1 is on students demonstrating the application of symbol and transformation of character, time and place. Students develop a short statement that identifies the techniques used in this short solo performance. </a:t>
            </a:r>
          </a:p>
          <a:p>
            <a:endParaRPr lang="en-US" sz="2000" b="1" kern="1200" dirty="0">
              <a:solidFill>
                <a:schemeClr val="tx1"/>
              </a:solidFill>
              <a:effectLst/>
              <a:latin typeface="Verdana" pitchFamily="34" charset="0"/>
              <a:ea typeface="+mn-ea"/>
              <a:cs typeface="+mn-cs"/>
            </a:endParaRPr>
          </a:p>
          <a:p>
            <a:r>
              <a:rPr lang="en-US" sz="2000" b="1" kern="1200" dirty="0">
                <a:solidFill>
                  <a:schemeClr val="tx1"/>
                </a:solidFill>
                <a:effectLst/>
                <a:latin typeface="Verdana" pitchFamily="34" charset="0"/>
                <a:ea typeface="+mn-ea"/>
                <a:cs typeface="+mn-cs"/>
              </a:rPr>
              <a:t>Unit 4</a:t>
            </a:r>
            <a:r>
              <a:rPr lang="en-US" sz="2000" b="1" kern="1200" baseline="0" dirty="0">
                <a:solidFill>
                  <a:schemeClr val="tx1"/>
                </a:solidFill>
                <a:effectLst/>
                <a:latin typeface="Verdana" pitchFamily="34" charset="0"/>
                <a:ea typeface="+mn-ea"/>
                <a:cs typeface="+mn-cs"/>
              </a:rPr>
              <a:t> –</a:t>
            </a:r>
            <a:r>
              <a:rPr lang="en-US" sz="2000" b="1" kern="1200" dirty="0">
                <a:solidFill>
                  <a:schemeClr val="tx1"/>
                </a:solidFill>
                <a:effectLst/>
                <a:latin typeface="Verdana" pitchFamily="34" charset="0"/>
                <a:ea typeface="+mn-ea"/>
                <a:cs typeface="+mn-cs"/>
              </a:rPr>
              <a:t> Outcome 1 Assessment</a:t>
            </a:r>
            <a:r>
              <a:rPr lang="en-US" sz="2000" b="1" kern="1200" baseline="0" dirty="0">
                <a:solidFill>
                  <a:schemeClr val="tx1"/>
                </a:solidFill>
                <a:effectLst/>
                <a:latin typeface="Verdana" pitchFamily="34" charset="0"/>
                <a:ea typeface="+mn-ea"/>
                <a:cs typeface="+mn-cs"/>
              </a:rPr>
              <a:t> :</a:t>
            </a:r>
            <a:r>
              <a:rPr lang="en-US" sz="2000" b="1" kern="1200" dirty="0">
                <a:solidFill>
                  <a:schemeClr val="tx1"/>
                </a:solidFill>
                <a:effectLst/>
                <a:latin typeface="Verdana" pitchFamily="34" charset="0"/>
                <a:ea typeface="+mn-ea"/>
                <a:cs typeface="+mn-cs"/>
              </a:rPr>
              <a:t> Page</a:t>
            </a:r>
            <a:r>
              <a:rPr lang="en-US" sz="2000" b="1" kern="1200" baseline="0" dirty="0">
                <a:solidFill>
                  <a:schemeClr val="tx1"/>
                </a:solidFill>
                <a:effectLst/>
                <a:latin typeface="Verdana" pitchFamily="34" charset="0"/>
                <a:ea typeface="+mn-ea"/>
                <a:cs typeface="+mn-cs"/>
              </a:rPr>
              <a:t> 30</a:t>
            </a:r>
            <a:r>
              <a:rPr lang="en-US" sz="2000" b="1" kern="1200" dirty="0">
                <a:solidFill>
                  <a:schemeClr val="tx1"/>
                </a:solidFill>
                <a:effectLst/>
                <a:latin typeface="Verdana" pitchFamily="34" charset="0"/>
                <a:ea typeface="+mn-ea"/>
                <a:cs typeface="+mn-cs"/>
              </a:rPr>
              <a:t> </a:t>
            </a:r>
            <a:endParaRPr lang="en-AU" sz="2000" b="0" dirty="0"/>
          </a:p>
          <a:p>
            <a:r>
              <a:rPr lang="en-AU" sz="2000" b="0" dirty="0"/>
              <a:t>The assessment of Area of Study 1 requires students to complete two tasks:</a:t>
            </a:r>
          </a:p>
          <a:p>
            <a:r>
              <a:rPr lang="en-AU" sz="2000" b="0" dirty="0"/>
              <a:t>Task 1: </a:t>
            </a:r>
          </a:p>
          <a:p>
            <a:r>
              <a:rPr lang="en-AU" sz="2000" b="0" dirty="0"/>
              <a:t>Devise a one- to two-minute presentation of a solo demonstration from given stimulus material. </a:t>
            </a:r>
          </a:p>
          <a:p>
            <a:pPr marL="0" indent="0">
              <a:buNone/>
            </a:pPr>
            <a:r>
              <a:rPr lang="en-AU" sz="2000" b="0" dirty="0"/>
              <a:t>AND</a:t>
            </a:r>
          </a:p>
          <a:p>
            <a:r>
              <a:rPr lang="en-AU" sz="2000" b="0" dirty="0"/>
              <a:t>Task 2: </a:t>
            </a:r>
          </a:p>
          <a:p>
            <a:r>
              <a:rPr lang="en-AU" sz="2000" b="0" dirty="0"/>
              <a:t>A short oral or written statement which describes techniques used in the demonstration.</a:t>
            </a:r>
          </a:p>
          <a:p>
            <a:endParaRPr lang="en-AU" sz="1000" kern="1200" dirty="0">
              <a:solidFill>
                <a:schemeClr val="tx1"/>
              </a:solidFill>
              <a:effectLst/>
              <a:latin typeface="Verdana" pitchFamily="34" charset="0"/>
              <a:ea typeface="+mn-ea"/>
              <a:cs typeface="+mn-cs"/>
            </a:endParaRPr>
          </a:p>
          <a:p>
            <a:r>
              <a:rPr lang="en-AU" sz="1000" b="1" dirty="0"/>
              <a:t>Note:</a:t>
            </a:r>
          </a:p>
          <a:p>
            <a:r>
              <a:rPr lang="en-AU" sz="1000" b="0" dirty="0"/>
              <a:t>The stimulus material the student uses in this area of study must be different from the stimulus material used in completing Outcomes 2 and 3, and should not be selected from the prescribed structures published for the current year in the VCE Drama Solo Performance Examination.</a:t>
            </a:r>
          </a:p>
          <a:p>
            <a:endParaRPr lang="en-AU" sz="1000" kern="1200" dirty="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51</a:t>
            </a:fld>
            <a:endParaRPr lang="en-AU"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effectLst/>
                <a:latin typeface="Verdana" pitchFamily="34" charset="0"/>
                <a:ea typeface="+mn-ea"/>
                <a:cs typeface="+mn-cs"/>
              </a:rPr>
              <a:t>Unit 4</a:t>
            </a:r>
            <a:r>
              <a:rPr lang="en-US" sz="1100" b="1" kern="1200" baseline="0" dirty="0">
                <a:solidFill>
                  <a:schemeClr val="tx1"/>
                </a:solidFill>
                <a:effectLst/>
                <a:latin typeface="Verdana" pitchFamily="34" charset="0"/>
                <a:ea typeface="+mn-ea"/>
                <a:cs typeface="+mn-cs"/>
              </a:rPr>
              <a:t> - Area of Study</a:t>
            </a:r>
            <a:r>
              <a:rPr lang="en-US" sz="1100" b="1" kern="1200" dirty="0">
                <a:solidFill>
                  <a:schemeClr val="tx1"/>
                </a:solidFill>
                <a:effectLst/>
                <a:latin typeface="Verdana" pitchFamily="34" charset="0"/>
                <a:ea typeface="+mn-ea"/>
                <a:cs typeface="+mn-cs"/>
              </a:rPr>
              <a:t> 2</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Pages 28-29</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0" kern="1200" dirty="0">
                <a:solidFill>
                  <a:schemeClr val="tx1"/>
                </a:solidFill>
                <a:effectLst/>
                <a:latin typeface="Verdana" pitchFamily="34" charset="0"/>
                <a:ea typeface="+mn-ea"/>
                <a:cs typeface="+mn-cs"/>
              </a:rPr>
              <a:t>The</a:t>
            </a:r>
            <a:r>
              <a:rPr lang="en-US" sz="1100" b="0" kern="1200" baseline="0" dirty="0">
                <a:solidFill>
                  <a:schemeClr val="tx1"/>
                </a:solidFill>
                <a:effectLst/>
                <a:latin typeface="Verdana" pitchFamily="34" charset="0"/>
                <a:ea typeface="+mn-ea"/>
                <a:cs typeface="+mn-cs"/>
              </a:rPr>
              <a:t> structure must be selected from the VCE </a:t>
            </a:r>
            <a:r>
              <a:rPr lang="en-US" sz="1000" b="0" dirty="0"/>
              <a:t>Drama Solo Performance Examination published annually by the VCAA.</a:t>
            </a:r>
          </a:p>
          <a:p>
            <a:endParaRPr lang="en-AU" sz="1000" kern="1200" dirty="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52</a:t>
            </a:fld>
            <a:endParaRPr lang="en-AU"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52037" y="3228896"/>
            <a:ext cx="8727716" cy="3058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latin typeface="Verdana" pitchFamily="34" charset="0"/>
                <a:ea typeface="+mn-ea"/>
                <a:cs typeface="+mn-cs"/>
              </a:rPr>
              <a:t>Unit 4</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Area of Study 3</a:t>
            </a:r>
            <a:r>
              <a:rPr lang="en-US" sz="1100" b="1" kern="1200" baseline="0" dirty="0">
                <a:solidFill>
                  <a:schemeClr val="tx1"/>
                </a:solidFill>
                <a:effectLst/>
                <a:latin typeface="Verdana" pitchFamily="34" charset="0"/>
                <a:ea typeface="+mn-ea"/>
                <a:cs typeface="+mn-cs"/>
              </a:rPr>
              <a:t> :</a:t>
            </a:r>
            <a:r>
              <a:rPr lang="en-US" sz="1100" b="1" kern="1200" dirty="0">
                <a:solidFill>
                  <a:schemeClr val="tx1"/>
                </a:solidFill>
                <a:effectLst/>
                <a:latin typeface="Verdana" pitchFamily="34" charset="0"/>
                <a:ea typeface="+mn-ea"/>
                <a:cs typeface="+mn-cs"/>
              </a:rPr>
              <a:t> Page 29</a:t>
            </a:r>
          </a:p>
          <a:p>
            <a:r>
              <a:rPr lang="en-AU" sz="1000" kern="1200" dirty="0">
                <a:solidFill>
                  <a:schemeClr val="tx1"/>
                </a:solidFill>
                <a:effectLst/>
                <a:latin typeface="Verdana" pitchFamily="34" charset="0"/>
                <a:ea typeface="+mn-ea"/>
                <a:cs typeface="+mn-cs"/>
              </a:rPr>
              <a:t>Students</a:t>
            </a:r>
            <a:r>
              <a:rPr lang="en-AU" sz="1000" kern="1200" baseline="0" dirty="0">
                <a:solidFill>
                  <a:schemeClr val="tx1"/>
                </a:solidFill>
                <a:effectLst/>
                <a:latin typeface="Verdana" pitchFamily="34" charset="0"/>
                <a:ea typeface="+mn-ea"/>
                <a:cs typeface="+mn-cs"/>
              </a:rPr>
              <a:t> analyse and evaluate the solo performance devised in Outcome 2.</a:t>
            </a:r>
          </a:p>
          <a:p>
            <a:endParaRPr lang="en-AU" sz="1000"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effectLst/>
                <a:latin typeface="Verdana" pitchFamily="34" charset="0"/>
                <a:ea typeface="+mn-ea"/>
                <a:cs typeface="+mn-cs"/>
              </a:rPr>
              <a:t>Unit 4</a:t>
            </a:r>
            <a:r>
              <a:rPr lang="en-US" sz="1000" b="1" kern="1200" baseline="0" dirty="0">
                <a:solidFill>
                  <a:schemeClr val="tx1"/>
                </a:solidFill>
                <a:effectLst/>
                <a:latin typeface="Verdana" pitchFamily="34" charset="0"/>
                <a:ea typeface="+mn-ea"/>
                <a:cs typeface="+mn-cs"/>
              </a:rPr>
              <a:t> –</a:t>
            </a:r>
            <a:r>
              <a:rPr lang="en-US" sz="1000" b="1" kern="1200" dirty="0">
                <a:solidFill>
                  <a:schemeClr val="tx1"/>
                </a:solidFill>
                <a:effectLst/>
                <a:latin typeface="Verdana" pitchFamily="34" charset="0"/>
                <a:ea typeface="+mn-ea"/>
                <a:cs typeface="+mn-cs"/>
              </a:rPr>
              <a:t> Outcome 3 Assessment</a:t>
            </a:r>
            <a:r>
              <a:rPr lang="en-US" sz="1000" b="1" kern="1200" baseline="0" dirty="0">
                <a:solidFill>
                  <a:schemeClr val="tx1"/>
                </a:solidFill>
                <a:effectLst/>
                <a:latin typeface="Verdana" pitchFamily="34" charset="0"/>
                <a:ea typeface="+mn-ea"/>
                <a:cs typeface="+mn-cs"/>
              </a:rPr>
              <a:t> :</a:t>
            </a:r>
            <a:r>
              <a:rPr lang="en-US" sz="1000" b="1" kern="1200" dirty="0">
                <a:solidFill>
                  <a:schemeClr val="tx1"/>
                </a:solidFill>
                <a:effectLst/>
                <a:latin typeface="Verdana" pitchFamily="34" charset="0"/>
                <a:ea typeface="+mn-ea"/>
                <a:cs typeface="+mn-cs"/>
              </a:rPr>
              <a:t> Page 30</a:t>
            </a:r>
            <a:endParaRPr lang="en-AU" sz="1000" b="0" dirty="0"/>
          </a:p>
          <a:p>
            <a:r>
              <a:rPr lang="en-AU" sz="1000" b="0" dirty="0"/>
              <a:t>The analysis and evaluation may be presented in one or both of the following formats:</a:t>
            </a:r>
          </a:p>
          <a:p>
            <a:pPr marL="171450" indent="-171450">
              <a:buFont typeface="Arial"/>
              <a:buChar char="•"/>
            </a:pPr>
            <a:r>
              <a:rPr lang="en-AU" sz="1000" b="0" dirty="0"/>
              <a:t>an oral presentation</a:t>
            </a:r>
          </a:p>
          <a:p>
            <a:pPr marL="171450" indent="-171450">
              <a:buFont typeface="Arial"/>
              <a:buChar char="•"/>
            </a:pPr>
            <a:r>
              <a:rPr lang="en-AU" sz="1000" b="0" dirty="0"/>
              <a:t>written responses to structured questions.</a:t>
            </a:r>
            <a:endParaRPr lang="en-US" sz="1000" b="0" dirty="0"/>
          </a:p>
          <a:p>
            <a:endParaRPr lang="en-AU" sz="1000" kern="1200" baseline="0" dirty="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53</a:t>
            </a:fld>
            <a:endParaRPr lang="en-AU"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b="1" dirty="0">
                <a:latin typeface="Arial" pitchFamily="34" charset="0"/>
              </a:rPr>
              <a:t>Assessment</a:t>
            </a:r>
            <a:r>
              <a:rPr lang="en-US" altLang="en-US" b="1" baseline="0" dirty="0">
                <a:latin typeface="Arial" pitchFamily="34" charset="0"/>
              </a:rPr>
              <a:t> Unit 3 : Page 23.</a:t>
            </a:r>
          </a:p>
          <a:p>
            <a:pPr marL="0" indent="0" eaLnBrk="1" hangingPunct="1">
              <a:buFont typeface="Arial" panose="020B0604020202020204" pitchFamily="34" charset="0"/>
              <a:buNone/>
            </a:pPr>
            <a:r>
              <a:rPr lang="en-US" altLang="en-US" baseline="0" dirty="0">
                <a:latin typeface="Arial" pitchFamily="34" charset="0"/>
              </a:rPr>
              <a:t>The assessment for Unit 4 will have more information in the Advice for Teachers.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100" b="1" i="0" u="none" strike="noStrike" kern="1200" baseline="0" dirty="0">
                <a:solidFill>
                  <a:schemeClr val="tx1"/>
                </a:solidFill>
                <a:latin typeface="Arial" panose="020B0604020202020204" pitchFamily="34" charset="0"/>
                <a:cs typeface="Arial" panose="020B0604020202020204" pitchFamily="34" charset="0"/>
              </a:rPr>
              <a:t>Note:</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100" b="0" i="0" u="none" strike="noStrike" kern="1200" baseline="0" dirty="0">
                <a:solidFill>
                  <a:schemeClr val="tx1"/>
                </a:solidFill>
                <a:latin typeface="Arial" panose="020B0604020202020204" pitchFamily="34" charset="0"/>
                <a:cs typeface="Arial" panose="020B0604020202020204" pitchFamily="34" charset="0"/>
              </a:rPr>
              <a:t>Where teachers provide a range of options for the same School-assessed Coursework task, they should ensure that the options are of comparable scope and demand.</a:t>
            </a:r>
          </a:p>
          <a:p>
            <a:pPr marL="0" indent="0" eaLnBrk="1" hangingPunct="1">
              <a:buFont typeface="Arial" panose="020B0604020202020204" pitchFamily="34" charset="0"/>
              <a:buNone/>
            </a:pPr>
            <a:endParaRPr lang="en-US" altLang="en-US" dirty="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9C3B6-5386-4928-8CBE-2D0D7D8E8AB8}" type="slidenum">
              <a:rPr lang="en-AU" altLang="en-US" smtClean="0"/>
              <a:pPr eaLnBrk="1" hangingPunct="1"/>
              <a:t>54</a:t>
            </a:fld>
            <a:endParaRPr lang="en-AU"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55</a:t>
            </a:fld>
            <a:endParaRPr lang="en-AU"/>
          </a:p>
        </p:txBody>
      </p:sp>
    </p:spTree>
    <p:extLst>
      <p:ext uri="{BB962C8B-B14F-4D97-AF65-F5344CB8AC3E}">
        <p14:creationId xmlns:p14="http://schemas.microsoft.com/office/powerpoint/2010/main" val="17990564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56</a:t>
            </a:fld>
            <a:endParaRPr lang="en-AU"/>
          </a:p>
        </p:txBody>
      </p:sp>
    </p:spTree>
    <p:extLst>
      <p:ext uri="{BB962C8B-B14F-4D97-AF65-F5344CB8AC3E}">
        <p14:creationId xmlns:p14="http://schemas.microsoft.com/office/powerpoint/2010/main" val="22262590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57</a:t>
            </a:fld>
            <a:endParaRPr lang="en-AU"/>
          </a:p>
        </p:txBody>
      </p:sp>
    </p:spTree>
    <p:extLst>
      <p:ext uri="{BB962C8B-B14F-4D97-AF65-F5344CB8AC3E}">
        <p14:creationId xmlns:p14="http://schemas.microsoft.com/office/powerpoint/2010/main" val="36392411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58</a:t>
            </a:fld>
            <a:endParaRPr lang="en-AU"/>
          </a:p>
        </p:txBody>
      </p:sp>
    </p:spTree>
    <p:extLst>
      <p:ext uri="{BB962C8B-B14F-4D97-AF65-F5344CB8AC3E}">
        <p14:creationId xmlns:p14="http://schemas.microsoft.com/office/powerpoint/2010/main" val="20197330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59</a:t>
            </a:fld>
            <a:endParaRPr lang="en-AU"/>
          </a:p>
        </p:txBody>
      </p:sp>
    </p:spTree>
    <p:extLst>
      <p:ext uri="{BB962C8B-B14F-4D97-AF65-F5344CB8AC3E}">
        <p14:creationId xmlns:p14="http://schemas.microsoft.com/office/powerpoint/2010/main" val="258336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42166506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60</a:t>
            </a:fld>
            <a:endParaRPr lang="en-AU"/>
          </a:p>
        </p:txBody>
      </p:sp>
    </p:spTree>
    <p:extLst>
      <p:ext uri="{BB962C8B-B14F-4D97-AF65-F5344CB8AC3E}">
        <p14:creationId xmlns:p14="http://schemas.microsoft.com/office/powerpoint/2010/main" val="29694048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61</a:t>
            </a:fld>
            <a:endParaRPr lang="en-AU"/>
          </a:p>
        </p:txBody>
      </p:sp>
    </p:spTree>
    <p:extLst>
      <p:ext uri="{BB962C8B-B14F-4D97-AF65-F5344CB8AC3E}">
        <p14:creationId xmlns:p14="http://schemas.microsoft.com/office/powerpoint/2010/main" val="16912813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62</a:t>
            </a:fld>
            <a:endParaRPr lang="en-AU"/>
          </a:p>
        </p:txBody>
      </p:sp>
    </p:spTree>
    <p:extLst>
      <p:ext uri="{BB962C8B-B14F-4D97-AF65-F5344CB8AC3E}">
        <p14:creationId xmlns:p14="http://schemas.microsoft.com/office/powerpoint/2010/main" val="5402666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63</a:t>
            </a:fld>
            <a:endParaRPr lang="en-AU"/>
          </a:p>
        </p:txBody>
      </p:sp>
    </p:spTree>
    <p:extLst>
      <p:ext uri="{BB962C8B-B14F-4D97-AF65-F5344CB8AC3E}">
        <p14:creationId xmlns:p14="http://schemas.microsoft.com/office/powerpoint/2010/main" val="32503839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64</a:t>
            </a:fld>
            <a:endParaRPr lang="en-AU"/>
          </a:p>
        </p:txBody>
      </p:sp>
    </p:spTree>
    <p:extLst>
      <p:ext uri="{BB962C8B-B14F-4D97-AF65-F5344CB8AC3E}">
        <p14:creationId xmlns:p14="http://schemas.microsoft.com/office/powerpoint/2010/main" val="358749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291345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a:t>
            </a:r>
            <a:r>
              <a:rPr lang="en-AU" baseline="0" dirty="0"/>
              <a:t> Advice for Teachers p</a:t>
            </a:r>
            <a:r>
              <a:rPr lang="en-AU" dirty="0"/>
              <a:t>rovides examples of a range of performance styles that may be studied across</a:t>
            </a:r>
            <a:r>
              <a:rPr lang="en-AU" baseline="0" dirty="0"/>
              <a:t> </a:t>
            </a:r>
            <a:r>
              <a:rPr lang="en-AU" dirty="0"/>
              <a:t>Units 1 to 4. </a:t>
            </a:r>
            <a:r>
              <a:rPr lang="en-AU" baseline="0" dirty="0"/>
              <a:t>However, there is not a definitive list.</a:t>
            </a:r>
            <a:endParaRPr lang="en-AU"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671625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3551584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188913"/>
            <a:ext cx="8075612" cy="503237"/>
          </a:xfrm>
        </p:spPr>
        <p:txBody>
          <a:bodyPr/>
          <a:lstStyle/>
          <a:p>
            <a:r>
              <a:rPr lang="en-US"/>
              <a:t>Click to edit Master title style</a:t>
            </a:r>
            <a:endParaRPr lang="en-AU"/>
          </a:p>
        </p:txBody>
      </p:sp>
      <p:sp>
        <p:nvSpPr>
          <p:cNvPr id="3" name="Table Placeholder 2"/>
          <p:cNvSpPr>
            <a:spLocks noGrp="1"/>
          </p:cNvSpPr>
          <p:nvPr>
            <p:ph type="tbl" idx="1"/>
          </p:nvPr>
        </p:nvSpPr>
        <p:spPr>
          <a:xfrm>
            <a:off x="611188" y="1268413"/>
            <a:ext cx="8075612" cy="4105275"/>
          </a:xfrm>
        </p:spPr>
        <p:txBody>
          <a:bodyPr/>
          <a:lstStyle/>
          <a:p>
            <a:pPr lvl="0"/>
            <a:endParaRPr lang="en-AU" noProof="0"/>
          </a:p>
        </p:txBody>
      </p:sp>
    </p:spTree>
    <p:extLst>
      <p:ext uri="{BB962C8B-B14F-4D97-AF65-F5344CB8AC3E}">
        <p14:creationId xmlns:p14="http://schemas.microsoft.com/office/powerpoint/2010/main" val="298163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30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VCE DRAMA </a:t>
            </a:r>
            <a:br>
              <a:rPr lang="en-US" dirty="0"/>
            </a:br>
            <a:r>
              <a:rPr lang="en-US" dirty="0"/>
              <a:t>STUDY DESIGN</a:t>
            </a:r>
            <a:br>
              <a:rPr lang="en-US" dirty="0"/>
            </a:br>
            <a:r>
              <a:rPr lang="en-US" dirty="0"/>
              <a:t>2019-2024</a:t>
            </a:r>
          </a:p>
        </p:txBody>
      </p:sp>
      <p:sp>
        <p:nvSpPr>
          <p:cNvPr id="3" name="Subtitle 2"/>
          <p:cNvSpPr>
            <a:spLocks noGrp="1"/>
          </p:cNvSpPr>
          <p:nvPr>
            <p:ph type="subTitle" idx="1"/>
          </p:nvPr>
        </p:nvSpPr>
        <p:spPr/>
        <p:txBody>
          <a:bodyPr/>
          <a:lstStyle/>
          <a:p>
            <a:endParaRPr lang="en-US" dirty="0"/>
          </a:p>
          <a:p>
            <a:r>
              <a:rPr lang="en-US" sz="2800" dirty="0"/>
              <a:t>IMPLEMENTATION WORKSHOP </a:t>
            </a:r>
          </a:p>
        </p:txBody>
      </p:sp>
    </p:spTree>
    <p:extLst>
      <p:ext uri="{BB962C8B-B14F-4D97-AF65-F5344CB8AC3E}">
        <p14:creationId xmlns:p14="http://schemas.microsoft.com/office/powerpoint/2010/main" val="24607305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8"/>
          </a:xfrm>
        </p:spPr>
        <p:txBody>
          <a:bodyPr anchor="t">
            <a:normAutofit/>
          </a:bodyPr>
          <a:lstStyle/>
          <a:p>
            <a:pPr marL="0" indent="0">
              <a:buNone/>
            </a:pPr>
            <a:r>
              <a:rPr lang="en-US" sz="2800" b="0" dirty="0"/>
              <a:t>The percentage contributions to the study score in VCE Drama are as follows: </a:t>
            </a:r>
            <a:endParaRPr lang="en-AU" sz="2800" b="0" dirty="0"/>
          </a:p>
        </p:txBody>
      </p:sp>
      <p:sp>
        <p:nvSpPr>
          <p:cNvPr id="3" name="Title 2"/>
          <p:cNvSpPr>
            <a:spLocks noGrp="1"/>
          </p:cNvSpPr>
          <p:nvPr>
            <p:ph type="title"/>
          </p:nvPr>
        </p:nvSpPr>
        <p:spPr/>
        <p:txBody>
          <a:bodyPr/>
          <a:lstStyle/>
          <a:p>
            <a:r>
              <a:rPr lang="en-US" dirty="0"/>
              <a:t>ASSESSMENT</a:t>
            </a:r>
          </a:p>
        </p:txBody>
      </p:sp>
      <p:graphicFrame>
        <p:nvGraphicFramePr>
          <p:cNvPr id="4" name="Table 3"/>
          <p:cNvGraphicFramePr>
            <a:graphicFrameLocks noGrp="1"/>
          </p:cNvGraphicFramePr>
          <p:nvPr>
            <p:extLst>
              <p:ext uri="{D42A27DB-BD31-4B8C-83A1-F6EECF244321}">
                <p14:modId xmlns:p14="http://schemas.microsoft.com/office/powerpoint/2010/main" val="2557384742"/>
              </p:ext>
            </p:extLst>
          </p:nvPr>
        </p:nvGraphicFramePr>
        <p:xfrm>
          <a:off x="467544" y="3284984"/>
          <a:ext cx="8208000" cy="1833880"/>
        </p:xfrm>
        <a:graphic>
          <a:graphicData uri="http://schemas.openxmlformats.org/drawingml/2006/table">
            <a:tbl>
              <a:tblPr firstRow="1" bandRow="1">
                <a:tableStyleId>{5C22544A-7EE6-4342-B048-85BDC9FD1C3A}</a:tableStyleId>
              </a:tblPr>
              <a:tblGrid>
                <a:gridCol w="2736000">
                  <a:extLst>
                    <a:ext uri="{9D8B030D-6E8A-4147-A177-3AD203B41FA5}">
                      <a16:colId xmlns:a16="http://schemas.microsoft.com/office/drawing/2014/main" val="20000"/>
                    </a:ext>
                  </a:extLst>
                </a:gridCol>
                <a:gridCol w="2736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tblGrid>
              <a:tr h="370840">
                <a:tc>
                  <a:txBody>
                    <a:bodyPr/>
                    <a:lstStyle/>
                    <a:p>
                      <a:r>
                        <a:rPr lang="en-AU" dirty="0"/>
                        <a:t>GA</a:t>
                      </a:r>
                      <a:r>
                        <a:rPr lang="en-AU" baseline="0" dirty="0"/>
                        <a:t>1</a:t>
                      </a:r>
                      <a:endParaRPr lang="en-AU" dirty="0"/>
                    </a:p>
                  </a:txBody>
                  <a:tcPr/>
                </a:tc>
                <a:tc>
                  <a:txBody>
                    <a:bodyPr/>
                    <a:lstStyle/>
                    <a:p>
                      <a:r>
                        <a:rPr lang="en-AU" dirty="0"/>
                        <a:t>GA2</a:t>
                      </a:r>
                    </a:p>
                  </a:txBody>
                  <a:tcPr/>
                </a:tc>
                <a:tc>
                  <a:txBody>
                    <a:bodyPr/>
                    <a:lstStyle/>
                    <a:p>
                      <a:r>
                        <a:rPr lang="en-AU" dirty="0"/>
                        <a:t>GA3</a:t>
                      </a:r>
                    </a:p>
                  </a:txBody>
                  <a:tcPr/>
                </a:tc>
                <a:extLst>
                  <a:ext uri="{0D108BD9-81ED-4DB2-BD59-A6C34878D82A}">
                    <a16:rowId xmlns:a16="http://schemas.microsoft.com/office/drawing/2014/main" val="10000"/>
                  </a:ext>
                </a:extLst>
              </a:tr>
              <a:tr h="370840">
                <a:tc>
                  <a:txBody>
                    <a:bodyPr/>
                    <a:lstStyle/>
                    <a:p>
                      <a:pPr lvl="0"/>
                      <a:r>
                        <a:rPr lang="en-GB" sz="1800" b="0" dirty="0"/>
                        <a:t>Units 3 and 4 School-assessed Coursework   	</a:t>
                      </a:r>
                    </a:p>
                    <a:p>
                      <a:pPr lvl="0"/>
                      <a:endParaRPr lang="en-GB" sz="1800" b="0" dirty="0"/>
                    </a:p>
                    <a:p>
                      <a:pPr lvl="0" algn="ctr"/>
                      <a:r>
                        <a:rPr lang="en-GB" sz="1800" b="0" dirty="0"/>
                        <a:t>40%</a:t>
                      </a:r>
                      <a:endParaRPr lang="en-AU" sz="1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Performance examination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t>35%                                                               </a:t>
                      </a:r>
                      <a:endParaRPr lang="en-AU" sz="1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End-of-year written examination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t>25%</a:t>
                      </a:r>
                      <a:endParaRPr lang="en-AU" sz="1800"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89796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700808"/>
            <a:ext cx="7920879" cy="720080"/>
          </a:xfrm>
        </p:spPr>
        <p:txBody>
          <a:bodyPr>
            <a:normAutofit fontScale="92500" lnSpcReduction="20000"/>
          </a:bodyPr>
          <a:lstStyle/>
          <a:p>
            <a:pPr marL="0" indent="0">
              <a:buNone/>
            </a:pPr>
            <a:endParaRPr lang="en-AU" sz="2800" dirty="0"/>
          </a:p>
          <a:p>
            <a:pPr marL="0" indent="0">
              <a:buNone/>
            </a:pPr>
            <a:r>
              <a:rPr lang="en-AU" sz="2000" b="0" dirty="0"/>
              <a:t>The </a:t>
            </a:r>
            <a:r>
              <a:rPr lang="en-AU" sz="2000" dirty="0"/>
              <a:t>marks allocated to School-assessed Coursework </a:t>
            </a:r>
            <a:r>
              <a:rPr lang="en-AU" sz="2000" b="0" dirty="0"/>
              <a:t>tasks are: </a:t>
            </a:r>
          </a:p>
          <a:p>
            <a:pPr lvl="0"/>
            <a:endParaRPr lang="en-AU" sz="2800" dirty="0"/>
          </a:p>
          <a:p>
            <a:pPr marL="0" indent="0">
              <a:buNone/>
            </a:pPr>
            <a:endParaRPr lang="en-AU" sz="2600" dirty="0"/>
          </a:p>
          <a:p>
            <a:endParaRPr lang="en-US" dirty="0"/>
          </a:p>
        </p:txBody>
      </p:sp>
      <p:sp>
        <p:nvSpPr>
          <p:cNvPr id="3" name="Title 2"/>
          <p:cNvSpPr>
            <a:spLocks noGrp="1"/>
          </p:cNvSpPr>
          <p:nvPr>
            <p:ph type="title"/>
          </p:nvPr>
        </p:nvSpPr>
        <p:spPr/>
        <p:txBody>
          <a:bodyPr/>
          <a:lstStyle/>
          <a:p>
            <a:r>
              <a:rPr lang="en-US" dirty="0"/>
              <a:t>ASSESSMENT</a:t>
            </a:r>
          </a:p>
        </p:txBody>
      </p:sp>
      <p:graphicFrame>
        <p:nvGraphicFramePr>
          <p:cNvPr id="4" name="Table 3"/>
          <p:cNvGraphicFramePr>
            <a:graphicFrameLocks noGrp="1"/>
          </p:cNvGraphicFramePr>
          <p:nvPr>
            <p:extLst>
              <p:ext uri="{D42A27DB-BD31-4B8C-83A1-F6EECF244321}">
                <p14:modId xmlns:p14="http://schemas.microsoft.com/office/powerpoint/2010/main" val="1847120218"/>
              </p:ext>
            </p:extLst>
          </p:nvPr>
        </p:nvGraphicFramePr>
        <p:xfrm>
          <a:off x="467544" y="2636912"/>
          <a:ext cx="8208914" cy="3390768"/>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120950">
                  <a:extLst>
                    <a:ext uri="{9D8B030D-6E8A-4147-A177-3AD203B41FA5}">
                      <a16:colId xmlns:a16="http://schemas.microsoft.com/office/drawing/2014/main" val="20001"/>
                    </a:ext>
                  </a:extLst>
                </a:gridCol>
                <a:gridCol w="1120950">
                  <a:extLst>
                    <a:ext uri="{9D8B030D-6E8A-4147-A177-3AD203B41FA5}">
                      <a16:colId xmlns:a16="http://schemas.microsoft.com/office/drawing/2014/main" val="20002"/>
                    </a:ext>
                  </a:extLst>
                </a:gridCol>
                <a:gridCol w="1120950">
                  <a:extLst>
                    <a:ext uri="{9D8B030D-6E8A-4147-A177-3AD203B41FA5}">
                      <a16:colId xmlns:a16="http://schemas.microsoft.com/office/drawing/2014/main" val="20003"/>
                    </a:ext>
                  </a:extLst>
                </a:gridCol>
                <a:gridCol w="1120950">
                  <a:extLst>
                    <a:ext uri="{9D8B030D-6E8A-4147-A177-3AD203B41FA5}">
                      <a16:colId xmlns:a16="http://schemas.microsoft.com/office/drawing/2014/main" val="20004"/>
                    </a:ext>
                  </a:extLst>
                </a:gridCol>
                <a:gridCol w="2284954">
                  <a:extLst>
                    <a:ext uri="{9D8B030D-6E8A-4147-A177-3AD203B41FA5}">
                      <a16:colId xmlns:a16="http://schemas.microsoft.com/office/drawing/2014/main" val="20005"/>
                    </a:ext>
                  </a:extLst>
                </a:gridCol>
              </a:tblGrid>
              <a:tr h="360040">
                <a:tc>
                  <a:txBody>
                    <a:bodyPr/>
                    <a:lstStyle/>
                    <a:p>
                      <a:endParaRPr lang="en-AU" dirty="0"/>
                    </a:p>
                  </a:txBody>
                  <a:tcPr/>
                </a:tc>
                <a:tc>
                  <a:txBody>
                    <a:bodyPr/>
                    <a:lstStyle/>
                    <a:p>
                      <a:r>
                        <a:rPr lang="en-AU" sz="1200" dirty="0"/>
                        <a:t>TASK 1</a:t>
                      </a:r>
                    </a:p>
                  </a:txBody>
                  <a:tcPr/>
                </a:tc>
                <a:tc>
                  <a:txBody>
                    <a:bodyPr/>
                    <a:lstStyle/>
                    <a:p>
                      <a:r>
                        <a:rPr lang="en-AU" sz="1200" dirty="0"/>
                        <a:t>TASK</a:t>
                      </a:r>
                      <a:r>
                        <a:rPr lang="en-AU" sz="1200" baseline="0" dirty="0"/>
                        <a:t> 2</a:t>
                      </a:r>
                      <a:endParaRPr lang="en-AU" sz="1200" dirty="0"/>
                    </a:p>
                  </a:txBody>
                  <a:tcPr/>
                </a:tc>
                <a:tc>
                  <a:txBody>
                    <a:bodyPr/>
                    <a:lstStyle/>
                    <a:p>
                      <a:r>
                        <a:rPr lang="en-AU" sz="1200" dirty="0"/>
                        <a:t>TOTAL</a:t>
                      </a:r>
                    </a:p>
                  </a:txBody>
                  <a:tcPr/>
                </a:tc>
                <a:tc>
                  <a:txBody>
                    <a:bodyPr/>
                    <a:lstStyle/>
                    <a:p>
                      <a:r>
                        <a:rPr lang="en-AU" sz="1200" dirty="0"/>
                        <a:t>Unit total</a:t>
                      </a:r>
                    </a:p>
                  </a:txBody>
                  <a:tcPr/>
                </a:tc>
                <a:tc>
                  <a:txBody>
                    <a:bodyPr/>
                    <a:lstStyle/>
                    <a:p>
                      <a:r>
                        <a:rPr lang="en-AU" sz="1200" dirty="0"/>
                        <a:t>Study score</a:t>
                      </a:r>
                      <a:r>
                        <a:rPr lang="en-AU" sz="1200" baseline="0" dirty="0"/>
                        <a:t> contribution </a:t>
                      </a:r>
                      <a:endParaRPr lang="en-AU" sz="1200" dirty="0"/>
                    </a:p>
                  </a:txBody>
                  <a:tcPr/>
                </a:tc>
                <a:extLst>
                  <a:ext uri="{0D108BD9-81ED-4DB2-BD59-A6C34878D82A}">
                    <a16:rowId xmlns:a16="http://schemas.microsoft.com/office/drawing/2014/main" val="10000"/>
                  </a:ext>
                </a:extLst>
              </a:tr>
              <a:tr h="432144">
                <a:tc>
                  <a:txBody>
                    <a:bodyPr/>
                    <a:lstStyle/>
                    <a:p>
                      <a:r>
                        <a:rPr lang="en-AU" sz="1200" b="1" dirty="0"/>
                        <a:t>Unit 3 Outcome 1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a:t>100</a:t>
                      </a: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a:solidFill>
                            <a:schemeClr val="dk1"/>
                          </a:solidFill>
                          <a:latin typeface="+mn-lt"/>
                          <a:ea typeface="+mn-ea"/>
                          <a:cs typeface="+mn-cs"/>
                        </a:rPr>
                        <a:t>100</a:t>
                      </a: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432144">
                <a:tc>
                  <a:txBody>
                    <a:bodyPr/>
                    <a:lstStyle/>
                    <a:p>
                      <a:pPr marL="0" algn="l" defTabSz="914400" rtl="0" eaLnBrk="1" latinLnBrk="0" hangingPunct="1"/>
                      <a:r>
                        <a:rPr lang="en-AU" sz="1200" b="1" kern="1200" dirty="0">
                          <a:solidFill>
                            <a:schemeClr val="dk1"/>
                          </a:solidFill>
                          <a:latin typeface="+mn-lt"/>
                          <a:ea typeface="+mn-ea"/>
                          <a:cs typeface="+mn-cs"/>
                        </a:rPr>
                        <a:t>Unit 3 Outcome 2 </a:t>
                      </a:r>
                    </a:p>
                  </a:txBody>
                  <a:tcPr anchor="ctr"/>
                </a:tc>
                <a:tc>
                  <a:txBody>
                    <a:bodyPr/>
                    <a:lstStyle/>
                    <a:p>
                      <a:pPr algn="ctr"/>
                      <a:r>
                        <a:rPr lang="en-AU" sz="1400" b="1" dirty="0"/>
                        <a:t>25</a:t>
                      </a: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a:solidFill>
                            <a:schemeClr val="dk1"/>
                          </a:solidFill>
                          <a:latin typeface="+mn-lt"/>
                          <a:ea typeface="+mn-ea"/>
                          <a:cs typeface="+mn-cs"/>
                        </a:rPr>
                        <a:t>25</a:t>
                      </a: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432144">
                <a:tc>
                  <a:txBody>
                    <a:bodyPr/>
                    <a:lstStyle/>
                    <a:p>
                      <a:pPr marL="0" algn="l" defTabSz="914400" rtl="0" eaLnBrk="1" latinLnBrk="0" hangingPunct="1"/>
                      <a:r>
                        <a:rPr lang="en-AU" sz="1200" b="1" kern="1200" dirty="0">
                          <a:solidFill>
                            <a:schemeClr val="dk1"/>
                          </a:solidFill>
                          <a:latin typeface="+mn-lt"/>
                          <a:ea typeface="+mn-ea"/>
                          <a:cs typeface="+mn-cs"/>
                        </a:rPr>
                        <a:t>Unit 3 Outcome 3 </a:t>
                      </a:r>
                    </a:p>
                  </a:txBody>
                  <a:tcPr anchor="ctr"/>
                </a:tc>
                <a:tc>
                  <a:txBody>
                    <a:bodyPr/>
                    <a:lstStyle/>
                    <a:p>
                      <a:pPr algn="ctr"/>
                      <a:r>
                        <a:rPr lang="en-AU" sz="1400" b="1" dirty="0"/>
                        <a:t>25</a:t>
                      </a: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a:solidFill>
                            <a:schemeClr val="dk1"/>
                          </a:solidFill>
                          <a:latin typeface="+mn-lt"/>
                          <a:ea typeface="+mn-ea"/>
                          <a:cs typeface="+mn-cs"/>
                        </a:rPr>
                        <a:t>25</a:t>
                      </a: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3"/>
                  </a:ext>
                </a:extLst>
              </a:tr>
              <a:tr h="432144">
                <a:tc>
                  <a:txBody>
                    <a:bodyPr/>
                    <a:lstStyle/>
                    <a:p>
                      <a:pPr marL="0" algn="l" defTabSz="914400" rtl="0" eaLnBrk="1" latinLnBrk="0" hangingPunct="1"/>
                      <a:r>
                        <a:rPr lang="en-AU" sz="1200" b="1" kern="1200" dirty="0">
                          <a:solidFill>
                            <a:schemeClr val="dk1"/>
                          </a:solidFill>
                          <a:latin typeface="+mn-lt"/>
                          <a:ea typeface="+mn-ea"/>
                          <a:cs typeface="+mn-cs"/>
                        </a:rPr>
                        <a:t>Unit 3 </a:t>
                      </a:r>
                    </a:p>
                  </a:txBody>
                  <a:tcPr anchor="ctr"/>
                </a:tc>
                <a:tc>
                  <a:txBody>
                    <a:bodyPr/>
                    <a:lstStyle/>
                    <a:p>
                      <a:pPr algn="ctr"/>
                      <a:endParaRPr lang="en-AU" sz="1400" b="1" dirty="0"/>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a:solidFill>
                            <a:schemeClr val="dk1"/>
                          </a:solidFill>
                          <a:latin typeface="+mn-lt"/>
                          <a:ea typeface="+mn-ea"/>
                          <a:cs typeface="+mn-cs"/>
                        </a:rPr>
                        <a:t>150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kern="1200" dirty="0">
                          <a:solidFill>
                            <a:schemeClr val="dk1"/>
                          </a:solidFill>
                          <a:latin typeface="+mn-lt"/>
                          <a:ea typeface="+mn-ea"/>
                          <a:cs typeface="+mn-cs"/>
                        </a:rPr>
                        <a:t>Unit 3 Coursework</a:t>
                      </a:r>
                      <a:r>
                        <a:rPr lang="en-AU" sz="1400" b="1" kern="1200" baseline="0" dirty="0">
                          <a:solidFill>
                            <a:schemeClr val="dk1"/>
                          </a:solidFill>
                          <a:latin typeface="+mn-lt"/>
                          <a:ea typeface="+mn-ea"/>
                          <a:cs typeface="+mn-cs"/>
                        </a:rPr>
                        <a:t> 30%</a:t>
                      </a:r>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4"/>
                  </a:ext>
                </a:extLst>
              </a:tr>
              <a:tr h="432144">
                <a:tc>
                  <a:txBody>
                    <a:bodyPr/>
                    <a:lstStyle/>
                    <a:p>
                      <a:pPr marL="0" algn="l" defTabSz="914400" rtl="0" eaLnBrk="1" latinLnBrk="0" hangingPunct="1"/>
                      <a:r>
                        <a:rPr lang="en-AU" sz="1200" b="1" kern="1200" dirty="0">
                          <a:solidFill>
                            <a:schemeClr val="dk1"/>
                          </a:solidFill>
                          <a:latin typeface="+mn-lt"/>
                          <a:ea typeface="+mn-ea"/>
                          <a:cs typeface="+mn-cs"/>
                        </a:rPr>
                        <a:t>Unit 4 Outcome 1</a:t>
                      </a:r>
                    </a:p>
                  </a:txBody>
                  <a:tcPr anchor="ctr"/>
                </a:tc>
                <a:tc>
                  <a:txBody>
                    <a:bodyPr/>
                    <a:lstStyle/>
                    <a:p>
                      <a:pPr algn="ctr"/>
                      <a:r>
                        <a:rPr lang="en-AU" sz="1400" b="1" dirty="0"/>
                        <a:t>15</a:t>
                      </a:r>
                    </a:p>
                  </a:txBody>
                  <a:tcPr anchor="ctr"/>
                </a:tc>
                <a:tc>
                  <a:txBody>
                    <a:bodyPr/>
                    <a:lstStyle/>
                    <a:p>
                      <a:pPr algn="ctr"/>
                      <a:r>
                        <a:rPr lang="en-AU" sz="1400" b="1" kern="1200" dirty="0">
                          <a:solidFill>
                            <a:schemeClr val="dk1"/>
                          </a:solidFill>
                          <a:latin typeface="+mn-lt"/>
                          <a:ea typeface="+mn-ea"/>
                          <a:cs typeface="+mn-cs"/>
                        </a:rPr>
                        <a:t>10</a:t>
                      </a:r>
                    </a:p>
                  </a:txBody>
                  <a:tcPr anchor="ctr"/>
                </a:tc>
                <a:tc>
                  <a:txBody>
                    <a:bodyPr/>
                    <a:lstStyle/>
                    <a:p>
                      <a:pPr algn="ctr"/>
                      <a:r>
                        <a:rPr lang="en-AU" sz="1400" b="1" kern="1200" dirty="0">
                          <a:solidFill>
                            <a:schemeClr val="dk1"/>
                          </a:solidFill>
                          <a:latin typeface="+mn-lt"/>
                          <a:ea typeface="+mn-ea"/>
                          <a:cs typeface="+mn-cs"/>
                        </a:rPr>
                        <a:t>25</a:t>
                      </a:r>
                    </a:p>
                  </a:txBody>
                  <a:tcPr anchor="ctr"/>
                </a:tc>
                <a:tc>
                  <a:txBody>
                    <a:bodyPr/>
                    <a:lstStyle/>
                    <a:p>
                      <a:endParaRPr lang="en-AU" sz="1400" b="1" kern="1200" dirty="0">
                        <a:solidFill>
                          <a:schemeClr val="dk1"/>
                        </a:solidFill>
                        <a:latin typeface="+mn-lt"/>
                        <a:ea typeface="+mn-ea"/>
                        <a:cs typeface="+mn-cs"/>
                      </a:endParaRPr>
                    </a:p>
                  </a:txBody>
                  <a:tcPr anchor="ctr"/>
                </a:tc>
                <a:tc>
                  <a:txBody>
                    <a:bodyPr/>
                    <a:lstStyle/>
                    <a:p>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r h="432144">
                <a:tc>
                  <a:txBody>
                    <a:bodyPr/>
                    <a:lstStyle/>
                    <a:p>
                      <a:pPr marL="0" algn="l" defTabSz="914400" rtl="0" eaLnBrk="1" latinLnBrk="0" hangingPunct="1"/>
                      <a:r>
                        <a:rPr lang="en-AU" sz="1200" b="1" kern="1200" dirty="0">
                          <a:solidFill>
                            <a:schemeClr val="dk1"/>
                          </a:solidFill>
                          <a:latin typeface="+mn-lt"/>
                          <a:ea typeface="+mn-ea"/>
                          <a:cs typeface="+mn-cs"/>
                        </a:rPr>
                        <a:t>Unit 4 Outcome 3</a:t>
                      </a:r>
                    </a:p>
                  </a:txBody>
                  <a:tcPr anchor="ctr"/>
                </a:tc>
                <a:tc>
                  <a:txBody>
                    <a:bodyPr/>
                    <a:lstStyle/>
                    <a:p>
                      <a:pPr algn="ctr"/>
                      <a:r>
                        <a:rPr lang="en-AU" sz="1400" b="1" dirty="0"/>
                        <a:t>25</a:t>
                      </a: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a:solidFill>
                            <a:schemeClr val="dk1"/>
                          </a:solidFill>
                          <a:latin typeface="+mn-lt"/>
                          <a:ea typeface="+mn-ea"/>
                          <a:cs typeface="+mn-cs"/>
                        </a:rPr>
                        <a:t>25</a:t>
                      </a:r>
                    </a:p>
                  </a:txBody>
                  <a:tcPr anchor="ctr"/>
                </a:tc>
                <a:tc>
                  <a:txBody>
                    <a:bodyPr/>
                    <a:lstStyle/>
                    <a:p>
                      <a:endParaRPr lang="en-AU" sz="1400" b="1" kern="1200" dirty="0">
                        <a:solidFill>
                          <a:schemeClr val="dk1"/>
                        </a:solidFill>
                        <a:latin typeface="+mn-lt"/>
                        <a:ea typeface="+mn-ea"/>
                        <a:cs typeface="+mn-cs"/>
                      </a:endParaRPr>
                    </a:p>
                  </a:txBody>
                  <a:tcPr anchor="ctr"/>
                </a:tc>
                <a:tc>
                  <a:txBody>
                    <a:bodyPr/>
                    <a:lstStyle/>
                    <a:p>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6"/>
                  </a:ext>
                </a:extLst>
              </a:tr>
              <a:tr h="432144">
                <a:tc>
                  <a:txBody>
                    <a:bodyPr/>
                    <a:lstStyle/>
                    <a:p>
                      <a:pPr marL="0" algn="l" defTabSz="914400" rtl="0" eaLnBrk="1" latinLnBrk="0" hangingPunct="1"/>
                      <a:r>
                        <a:rPr lang="en-AU" sz="1200" b="1" kern="1200" dirty="0">
                          <a:solidFill>
                            <a:schemeClr val="dk1"/>
                          </a:solidFill>
                          <a:latin typeface="+mn-lt"/>
                          <a:ea typeface="+mn-ea"/>
                          <a:cs typeface="+mn-cs"/>
                        </a:rPr>
                        <a:t>Unit 4</a:t>
                      </a:r>
                    </a:p>
                  </a:txBody>
                  <a:tcPr anchor="ctr"/>
                </a:tc>
                <a:tc>
                  <a:txBody>
                    <a:bodyPr/>
                    <a:lstStyle/>
                    <a:p>
                      <a:pPr algn="ctr"/>
                      <a:endParaRPr lang="en-AU" sz="1400" b="1" dirty="0"/>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a:solidFill>
                            <a:schemeClr val="dk1"/>
                          </a:solidFill>
                          <a:latin typeface="+mn-lt"/>
                          <a:ea typeface="+mn-ea"/>
                          <a:cs typeface="+mn-cs"/>
                        </a:rPr>
                        <a:t>50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kern="1200" dirty="0">
                          <a:solidFill>
                            <a:schemeClr val="dk1"/>
                          </a:solidFill>
                          <a:latin typeface="+mn-lt"/>
                          <a:ea typeface="+mn-ea"/>
                          <a:cs typeface="+mn-cs"/>
                        </a:rPr>
                        <a:t>Unit 4 Coursework 10%</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6874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What’s in the study design?</a:t>
            </a:r>
          </a:p>
        </p:txBody>
      </p:sp>
      <p:sp>
        <p:nvSpPr>
          <p:cNvPr id="5" name="Text Placeholder 4"/>
          <p:cNvSpPr>
            <a:spLocks noGrp="1"/>
          </p:cNvSpPr>
          <p:nvPr>
            <p:ph type="body" idx="1"/>
          </p:nvPr>
        </p:nvSpPr>
        <p:spPr/>
        <p:txBody>
          <a:bodyPr/>
          <a:lstStyle/>
          <a:p>
            <a:r>
              <a:rPr lang="en-AU" dirty="0"/>
              <a:t>Part 2</a:t>
            </a:r>
          </a:p>
        </p:txBody>
      </p:sp>
    </p:spTree>
    <p:extLst>
      <p:ext uri="{BB962C8B-B14F-4D97-AF65-F5344CB8AC3E}">
        <p14:creationId xmlns:p14="http://schemas.microsoft.com/office/powerpoint/2010/main" val="11428788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916832"/>
            <a:ext cx="7776864" cy="4535108"/>
          </a:xfrm>
        </p:spPr>
        <p:txBody>
          <a:bodyPr anchor="ctr">
            <a:normAutofit fontScale="70000" lnSpcReduction="20000"/>
          </a:bodyPr>
          <a:lstStyle/>
          <a:p>
            <a:pPr>
              <a:spcAft>
                <a:spcPts val="600"/>
              </a:spcAft>
            </a:pPr>
            <a:r>
              <a:rPr lang="en-US" sz="3600" b="0" dirty="0"/>
              <a:t>Pages 9-12 of the study design </a:t>
            </a:r>
          </a:p>
          <a:p>
            <a:pPr lvl="0">
              <a:spcAft>
                <a:spcPts val="600"/>
              </a:spcAft>
            </a:pPr>
            <a:r>
              <a:rPr lang="en-AU" sz="3600" b="0" dirty="0"/>
              <a:t>These definitions apply across the study and the associated assessment and will also inform the performance and written examination papers. </a:t>
            </a:r>
          </a:p>
          <a:p>
            <a:pPr lvl="0">
              <a:spcAft>
                <a:spcPts val="600"/>
              </a:spcAft>
            </a:pPr>
            <a:r>
              <a:rPr lang="en-AU" sz="3600" b="0" dirty="0"/>
              <a:t>‘The Advice for Teachers’ provides additional information and </a:t>
            </a:r>
            <a:r>
              <a:rPr lang="en-AU" sz="3600" b="0" i="1" dirty="0"/>
              <a:t>should be used in conjunction with the study design. </a:t>
            </a:r>
          </a:p>
          <a:p>
            <a:pPr lvl="0">
              <a:spcAft>
                <a:spcPts val="600"/>
              </a:spcAft>
            </a:pPr>
            <a:r>
              <a:rPr lang="en-AU" sz="3600" b="0" dirty="0"/>
              <a:t>The definitions draw on information from the previous study design and other documentation such as performance examination and written examination specifications.</a:t>
            </a:r>
          </a:p>
        </p:txBody>
      </p:sp>
      <p:sp>
        <p:nvSpPr>
          <p:cNvPr id="3" name="Title 2"/>
          <p:cNvSpPr>
            <a:spLocks noGrp="1"/>
          </p:cNvSpPr>
          <p:nvPr>
            <p:ph type="title"/>
          </p:nvPr>
        </p:nvSpPr>
        <p:spPr>
          <a:xfrm>
            <a:off x="683568" y="908720"/>
            <a:ext cx="7772400" cy="1143000"/>
          </a:xfrm>
        </p:spPr>
        <p:txBody>
          <a:bodyPr/>
          <a:lstStyle/>
          <a:p>
            <a:r>
              <a:rPr lang="en-US" dirty="0"/>
              <a:t>TERMS USED IN THIS STUDY</a:t>
            </a:r>
          </a:p>
        </p:txBody>
      </p:sp>
    </p:spTree>
    <p:extLst>
      <p:ext uri="{BB962C8B-B14F-4D97-AF65-F5344CB8AC3E}">
        <p14:creationId xmlns:p14="http://schemas.microsoft.com/office/powerpoint/2010/main" val="13360939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700808"/>
            <a:ext cx="7704855" cy="4968552"/>
          </a:xfrm>
        </p:spPr>
        <p:txBody>
          <a:bodyPr>
            <a:normAutofit fontScale="85000" lnSpcReduction="20000"/>
          </a:bodyPr>
          <a:lstStyle/>
          <a:p>
            <a:pPr lvl="0">
              <a:spcBef>
                <a:spcPts val="600"/>
              </a:spcBef>
              <a:spcAft>
                <a:spcPts val="600"/>
              </a:spcAft>
            </a:pPr>
            <a:r>
              <a:rPr lang="en-AU" sz="3200" i="1" dirty="0"/>
              <a:t>Performance styles</a:t>
            </a:r>
            <a:r>
              <a:rPr lang="en-AU" sz="3200" dirty="0"/>
              <a:t> are defined by the way acting, conventions and production areas are used to shape performances. </a:t>
            </a:r>
          </a:p>
          <a:p>
            <a:pPr lvl="0">
              <a:spcBef>
                <a:spcPts val="600"/>
              </a:spcBef>
              <a:spcAft>
                <a:spcPts val="600"/>
              </a:spcAft>
            </a:pPr>
            <a:r>
              <a:rPr lang="en-AU" sz="2600" b="0" dirty="0"/>
              <a:t>In VCE Drama students draw on a range of performance styles to devise performances that go beyond the reality of life as it is lived. </a:t>
            </a:r>
          </a:p>
          <a:p>
            <a:pPr lvl="0">
              <a:spcBef>
                <a:spcPts val="600"/>
              </a:spcBef>
              <a:spcAft>
                <a:spcPts val="600"/>
              </a:spcAft>
            </a:pPr>
            <a:r>
              <a:rPr lang="en-AU" sz="2600" b="0" dirty="0"/>
              <a:t>They juxtapose a number of performance styles to make dramatic statements and theatre that is innovative, transformational and creative. This work is likely to be eclectic in nature. </a:t>
            </a:r>
          </a:p>
          <a:p>
            <a:r>
              <a:rPr lang="en-AU" sz="2600" b="0" dirty="0"/>
              <a:t>Students use creative processes to devise and define the performance style of each work with a specific purpose and intention for the audience. </a:t>
            </a:r>
          </a:p>
          <a:p>
            <a:pPr marL="0" indent="0">
              <a:buNone/>
            </a:pPr>
            <a:endParaRPr lang="en-AU" sz="2800" b="0" dirty="0"/>
          </a:p>
          <a:p>
            <a:pPr marL="0" indent="0">
              <a:buNone/>
            </a:pPr>
            <a:r>
              <a:rPr lang="en-AU" sz="2800" b="0" dirty="0"/>
              <a:t>   </a:t>
            </a:r>
            <a:r>
              <a:rPr lang="en-AU" sz="2600" b="0" dirty="0"/>
              <a:t>Note: See SD p. 11 for details.</a:t>
            </a:r>
          </a:p>
          <a:p>
            <a:pPr>
              <a:spcBef>
                <a:spcPts val="600"/>
              </a:spcBef>
              <a:spcAft>
                <a:spcPts val="600"/>
              </a:spcAft>
            </a:pPr>
            <a:endParaRPr lang="en-AU" sz="3200" dirty="0"/>
          </a:p>
        </p:txBody>
      </p:sp>
      <p:sp>
        <p:nvSpPr>
          <p:cNvPr id="3" name="Title 2"/>
          <p:cNvSpPr>
            <a:spLocks noGrp="1"/>
          </p:cNvSpPr>
          <p:nvPr>
            <p:ph type="title"/>
          </p:nvPr>
        </p:nvSpPr>
        <p:spPr/>
        <p:txBody>
          <a:bodyPr/>
          <a:lstStyle/>
          <a:p>
            <a:r>
              <a:rPr lang="en-US" dirty="0"/>
              <a:t>PERFORMANCE STYLES</a:t>
            </a:r>
          </a:p>
        </p:txBody>
      </p:sp>
    </p:spTree>
    <p:extLst>
      <p:ext uri="{BB962C8B-B14F-4D97-AF65-F5344CB8AC3E}">
        <p14:creationId xmlns:p14="http://schemas.microsoft.com/office/powerpoint/2010/main" val="1612647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049102"/>
            <a:ext cx="7776863" cy="4077061"/>
          </a:xfrm>
        </p:spPr>
        <p:txBody>
          <a:bodyPr anchor="ctr">
            <a:normAutofit/>
          </a:bodyPr>
          <a:lstStyle/>
          <a:p>
            <a:pPr>
              <a:spcBef>
                <a:spcPts val="600"/>
              </a:spcBef>
              <a:spcAft>
                <a:spcPts val="600"/>
              </a:spcAft>
            </a:pPr>
            <a:r>
              <a:rPr lang="en-AU" sz="3200" b="0" dirty="0"/>
              <a:t>Students </a:t>
            </a:r>
            <a:r>
              <a:rPr lang="en-AU" sz="3200" b="0" i="1" dirty="0"/>
              <a:t>will</a:t>
            </a:r>
            <a:r>
              <a:rPr lang="en-AU" sz="3200" b="0" dirty="0"/>
              <a:t> explore a range of </a:t>
            </a:r>
            <a:r>
              <a:rPr lang="en-AU" sz="3200" b="0" i="1" dirty="0"/>
              <a:t>performance styles</a:t>
            </a:r>
            <a:r>
              <a:rPr lang="en-AU" sz="3200" b="0" dirty="0"/>
              <a:t> to devise work that is eclectic in nature. </a:t>
            </a:r>
          </a:p>
          <a:p>
            <a:pPr>
              <a:spcBef>
                <a:spcPts val="600"/>
              </a:spcBef>
              <a:spcAft>
                <a:spcPts val="600"/>
              </a:spcAft>
            </a:pPr>
            <a:r>
              <a:rPr lang="en-AU" sz="3200" b="0" dirty="0"/>
              <a:t>Students </a:t>
            </a:r>
            <a:r>
              <a:rPr lang="en-AU" sz="3200" b="0" i="1" dirty="0"/>
              <a:t>will</a:t>
            </a:r>
            <a:r>
              <a:rPr lang="en-AU" sz="3200" b="0" dirty="0"/>
              <a:t> create performances that </a:t>
            </a:r>
            <a:r>
              <a:rPr lang="en-AU" sz="3200" b="0" i="1" dirty="0"/>
              <a:t>‘go beyond the reality of life as it is lived’.  </a:t>
            </a:r>
          </a:p>
        </p:txBody>
      </p:sp>
      <p:sp>
        <p:nvSpPr>
          <p:cNvPr id="3" name="Title 2"/>
          <p:cNvSpPr>
            <a:spLocks noGrp="1"/>
          </p:cNvSpPr>
          <p:nvPr>
            <p:ph type="title"/>
          </p:nvPr>
        </p:nvSpPr>
        <p:spPr/>
        <p:txBody>
          <a:bodyPr/>
          <a:lstStyle/>
          <a:p>
            <a:r>
              <a:rPr lang="en-US" dirty="0"/>
              <a:t>GOING BEYOND REALITY</a:t>
            </a:r>
          </a:p>
        </p:txBody>
      </p:sp>
    </p:spTree>
    <p:extLst>
      <p:ext uri="{BB962C8B-B14F-4D97-AF65-F5344CB8AC3E}">
        <p14:creationId xmlns:p14="http://schemas.microsoft.com/office/powerpoint/2010/main" val="6159694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204864"/>
            <a:ext cx="7920880" cy="4005340"/>
          </a:xfrm>
        </p:spPr>
        <p:txBody>
          <a:bodyPr>
            <a:normAutofit fontScale="55000" lnSpcReduction="20000"/>
          </a:bodyPr>
          <a:lstStyle/>
          <a:p>
            <a:pPr marL="0" lvl="0" indent="0">
              <a:buNone/>
            </a:pPr>
            <a:r>
              <a:rPr lang="en-AU" sz="3600" b="0" dirty="0"/>
              <a:t>Across Units 1 to 4 </a:t>
            </a:r>
            <a:r>
              <a:rPr lang="en-AU" sz="3600" dirty="0"/>
              <a:t>students will study a diverse range of performance styles, as indicated for each unit.</a:t>
            </a:r>
            <a:r>
              <a:rPr lang="en-AU" sz="3600" b="0" dirty="0"/>
              <a:t> </a:t>
            </a:r>
          </a:p>
          <a:p>
            <a:pPr marL="0" lvl="0" indent="0">
              <a:buNone/>
            </a:pPr>
            <a:endParaRPr lang="en-AU" sz="3600" b="0" dirty="0"/>
          </a:p>
          <a:p>
            <a:pPr marL="0" lvl="0" indent="0">
              <a:buNone/>
            </a:pPr>
            <a:r>
              <a:rPr lang="en-AU" sz="3600" b="0" dirty="0"/>
              <a:t>Performance styles studied in VCE Drama will draw on drama traditions and practice including: </a:t>
            </a:r>
          </a:p>
          <a:p>
            <a:pPr marL="0" indent="0">
              <a:buNone/>
            </a:pPr>
            <a:r>
              <a:rPr lang="en-AU" sz="3600" b="0" dirty="0"/>
              <a:t>    </a:t>
            </a:r>
            <a:r>
              <a:rPr lang="en-AU" sz="3600" dirty="0"/>
              <a:t>• ritual and story-telling </a:t>
            </a:r>
          </a:p>
          <a:p>
            <a:pPr marL="0" indent="0">
              <a:buNone/>
            </a:pPr>
            <a:r>
              <a:rPr lang="en-AU" sz="3600" dirty="0"/>
              <a:t>    • contemporary drama practice and performance             </a:t>
            </a:r>
          </a:p>
          <a:p>
            <a:pPr marL="0" indent="0">
              <a:buNone/>
            </a:pPr>
            <a:r>
              <a:rPr lang="en-AU" sz="3600" dirty="0"/>
              <a:t>        styles </a:t>
            </a:r>
          </a:p>
          <a:p>
            <a:pPr marL="0" indent="0">
              <a:buNone/>
            </a:pPr>
            <a:r>
              <a:rPr lang="en-AU" sz="3600" dirty="0"/>
              <a:t>    • the work of drama practitioners and associated </a:t>
            </a:r>
          </a:p>
          <a:p>
            <a:pPr marL="0" indent="0">
              <a:buNone/>
            </a:pPr>
            <a:r>
              <a:rPr lang="en-AU" sz="3600" dirty="0"/>
              <a:t>        performance styles. </a:t>
            </a:r>
          </a:p>
          <a:p>
            <a:pPr marL="0" indent="0">
              <a:buNone/>
            </a:pPr>
            <a:r>
              <a:rPr lang="en-AU" sz="3600" b="0" dirty="0"/>
              <a:t>     </a:t>
            </a:r>
          </a:p>
          <a:p>
            <a:pPr marL="0" indent="0">
              <a:buNone/>
            </a:pPr>
            <a:r>
              <a:rPr lang="en-AU" sz="3600" dirty="0"/>
              <a:t>Styles selected for study may reference these categories individually and/or in combination.</a:t>
            </a:r>
          </a:p>
          <a:p>
            <a:pPr marL="0" indent="0">
              <a:buNone/>
            </a:pPr>
            <a:endParaRPr lang="en-AU" sz="3200" dirty="0"/>
          </a:p>
        </p:txBody>
      </p:sp>
      <p:sp>
        <p:nvSpPr>
          <p:cNvPr id="3" name="Title 2"/>
          <p:cNvSpPr>
            <a:spLocks noGrp="1"/>
          </p:cNvSpPr>
          <p:nvPr>
            <p:ph type="title"/>
          </p:nvPr>
        </p:nvSpPr>
        <p:spPr>
          <a:xfrm>
            <a:off x="683568" y="836712"/>
            <a:ext cx="7772400" cy="1143000"/>
          </a:xfrm>
        </p:spPr>
        <p:txBody>
          <a:bodyPr/>
          <a:lstStyle/>
          <a:p>
            <a:r>
              <a:rPr lang="en-US" dirty="0"/>
              <a:t>STUDYING </a:t>
            </a:r>
            <a:br>
              <a:rPr lang="en-US" dirty="0"/>
            </a:br>
            <a:r>
              <a:rPr lang="en-US" dirty="0"/>
              <a:t>PERFORMANCE STYLES</a:t>
            </a:r>
          </a:p>
        </p:txBody>
      </p:sp>
    </p:spTree>
    <p:extLst>
      <p:ext uri="{BB962C8B-B14F-4D97-AF65-F5344CB8AC3E}">
        <p14:creationId xmlns:p14="http://schemas.microsoft.com/office/powerpoint/2010/main" val="22168523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APPLICATION OF SYMBOL</a:t>
            </a:r>
          </a:p>
        </p:txBody>
      </p:sp>
      <p:sp>
        <p:nvSpPr>
          <p:cNvPr id="3" name="Content Placeholder 2"/>
          <p:cNvSpPr>
            <a:spLocks noGrp="1"/>
          </p:cNvSpPr>
          <p:nvPr>
            <p:ph idx="1"/>
          </p:nvPr>
        </p:nvSpPr>
        <p:spPr>
          <a:xfrm>
            <a:off x="467544" y="1981200"/>
            <a:ext cx="8136904" cy="3962400"/>
          </a:xfrm>
        </p:spPr>
        <p:txBody>
          <a:bodyPr anchor="ctr"/>
          <a:lstStyle/>
          <a:p>
            <a:pPr lvl="0">
              <a:spcBef>
                <a:spcPts val="600"/>
              </a:spcBef>
              <a:spcAft>
                <a:spcPts val="600"/>
              </a:spcAft>
            </a:pPr>
            <a:r>
              <a:rPr lang="en-AU" sz="2800" dirty="0"/>
              <a:t>Application of symbol – creating meaning that is not literal.</a:t>
            </a:r>
          </a:p>
          <a:p>
            <a:pPr lvl="0">
              <a:spcBef>
                <a:spcPts val="600"/>
              </a:spcBef>
              <a:spcAft>
                <a:spcPts val="600"/>
              </a:spcAft>
            </a:pPr>
            <a:r>
              <a:rPr lang="en-AU" sz="2800" b="0" dirty="0"/>
              <a:t>Application of symbol allows actors to communicate ideas and themes through action, gesture, language, vocal or facial expression, object/property, costume, set pieces or heightened movement.</a:t>
            </a:r>
          </a:p>
          <a:p>
            <a:pPr lvl="0">
              <a:spcBef>
                <a:spcPts val="600"/>
              </a:spcBef>
              <a:spcAft>
                <a:spcPts val="600"/>
              </a:spcAft>
            </a:pPr>
            <a:r>
              <a:rPr lang="en-AU" sz="2800" dirty="0"/>
              <a:t>Application of symbol may assist transformations.</a:t>
            </a:r>
          </a:p>
          <a:p>
            <a:pPr marL="0" lvl="0" indent="0">
              <a:spcBef>
                <a:spcPts val="600"/>
              </a:spcBef>
              <a:spcAft>
                <a:spcPts val="600"/>
              </a:spcAft>
              <a:buNone/>
            </a:pPr>
            <a:r>
              <a:rPr lang="en-AU" sz="2800" b="0" dirty="0"/>
              <a:t>Note: See SD p. 9 for details. </a:t>
            </a:r>
          </a:p>
        </p:txBody>
      </p:sp>
    </p:spTree>
    <p:extLst>
      <p:ext uri="{BB962C8B-B14F-4D97-AF65-F5344CB8AC3E}">
        <p14:creationId xmlns:p14="http://schemas.microsoft.com/office/powerpoint/2010/main" val="14124076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28800"/>
            <a:ext cx="7408333" cy="4497364"/>
          </a:xfrm>
        </p:spPr>
        <p:txBody>
          <a:bodyPr anchor="ctr">
            <a:normAutofit/>
          </a:bodyPr>
          <a:lstStyle/>
          <a:p>
            <a:pPr marL="0" indent="0">
              <a:buNone/>
            </a:pPr>
            <a:r>
              <a:rPr lang="en-US" sz="3200" b="0" dirty="0"/>
              <a:t>Transformation refers to techniques or methods used by actors to transform or transition between characters and/or times and/or places. The process of changing or transforming seamlessly is a feature of devised performance work.</a:t>
            </a:r>
          </a:p>
        </p:txBody>
      </p:sp>
      <p:sp>
        <p:nvSpPr>
          <p:cNvPr id="3" name="Title 2"/>
          <p:cNvSpPr>
            <a:spLocks noGrp="1"/>
          </p:cNvSpPr>
          <p:nvPr>
            <p:ph type="title"/>
          </p:nvPr>
        </p:nvSpPr>
        <p:spPr/>
        <p:txBody>
          <a:bodyPr/>
          <a:lstStyle/>
          <a:p>
            <a:r>
              <a:rPr lang="en-US" dirty="0"/>
              <a:t>TRANSFORMATION</a:t>
            </a:r>
          </a:p>
        </p:txBody>
      </p:sp>
      <p:sp>
        <p:nvSpPr>
          <p:cNvPr id="6" name="TextBox 5"/>
          <p:cNvSpPr txBox="1"/>
          <p:nvPr/>
        </p:nvSpPr>
        <p:spPr>
          <a:xfrm>
            <a:off x="539552" y="5805264"/>
            <a:ext cx="6336704" cy="523220"/>
          </a:xfrm>
          <a:prstGeom prst="rect">
            <a:avLst/>
          </a:prstGeom>
          <a:noFill/>
        </p:spPr>
        <p:txBody>
          <a:bodyPr wrap="square" rtlCol="0">
            <a:spAutoFit/>
          </a:bodyPr>
          <a:lstStyle/>
          <a:p>
            <a:r>
              <a:rPr lang="en-AU" sz="2800" dirty="0"/>
              <a:t>Note: See SD p. 12 for details.</a:t>
            </a:r>
          </a:p>
        </p:txBody>
      </p:sp>
    </p:spTree>
    <p:extLst>
      <p:ext uri="{BB962C8B-B14F-4D97-AF65-F5344CB8AC3E}">
        <p14:creationId xmlns:p14="http://schemas.microsoft.com/office/powerpoint/2010/main" val="27636411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91056"/>
            <a:ext cx="8219255" cy="4917008"/>
          </a:xfrm>
        </p:spPr>
        <p:txBody>
          <a:bodyPr>
            <a:normAutofit fontScale="70000" lnSpcReduction="20000"/>
          </a:bodyPr>
          <a:lstStyle/>
          <a:p>
            <a:pPr marL="0" indent="0">
              <a:buNone/>
            </a:pPr>
            <a:endParaRPr lang="en-US" sz="3200" dirty="0"/>
          </a:p>
          <a:p>
            <a:pPr marL="0" indent="0">
              <a:spcBef>
                <a:spcPts val="600"/>
              </a:spcBef>
              <a:spcAft>
                <a:spcPts val="600"/>
              </a:spcAft>
              <a:buNone/>
            </a:pPr>
            <a:r>
              <a:rPr lang="en-US" sz="3200" dirty="0"/>
              <a:t>Examples of techniques for transforming may include:</a:t>
            </a:r>
          </a:p>
          <a:p>
            <a:r>
              <a:rPr lang="en-US" sz="2900" b="0" dirty="0"/>
              <a:t>snapping</a:t>
            </a:r>
          </a:p>
          <a:p>
            <a:r>
              <a:rPr lang="en-US" sz="2900" b="0" dirty="0"/>
              <a:t>morphing/melding</a:t>
            </a:r>
          </a:p>
          <a:p>
            <a:r>
              <a:rPr lang="en-US" sz="2900" b="0" dirty="0"/>
              <a:t>giving and taking</a:t>
            </a:r>
          </a:p>
          <a:p>
            <a:r>
              <a:rPr lang="en-US" sz="2900" b="0" dirty="0"/>
              <a:t>action and reaction </a:t>
            </a:r>
          </a:p>
          <a:p>
            <a:r>
              <a:rPr lang="en-US" sz="2900" b="0" dirty="0"/>
              <a:t>use of production areas</a:t>
            </a:r>
          </a:p>
          <a:p>
            <a:r>
              <a:rPr lang="en-US" sz="2900" b="0" dirty="0"/>
              <a:t>use of a sound/word</a:t>
            </a:r>
          </a:p>
          <a:p>
            <a:r>
              <a:rPr lang="en-US" sz="2900" b="0" dirty="0"/>
              <a:t>use of an action or gesture </a:t>
            </a:r>
          </a:p>
          <a:p>
            <a:r>
              <a:rPr lang="en-US" sz="2900" b="0" dirty="0"/>
              <a:t>use of heightened language</a:t>
            </a:r>
          </a:p>
          <a:p>
            <a:r>
              <a:rPr lang="en-US" sz="2900" b="0" dirty="0"/>
              <a:t>repetition. </a:t>
            </a:r>
          </a:p>
          <a:p>
            <a:pPr marL="0" indent="0">
              <a:spcBef>
                <a:spcPts val="600"/>
              </a:spcBef>
              <a:spcAft>
                <a:spcPts val="600"/>
              </a:spcAft>
              <a:buNone/>
            </a:pPr>
            <a:r>
              <a:rPr lang="en-US" sz="3200" b="0" dirty="0"/>
              <a:t>Actors also explore the speed of the transition, for example slow-motion, fast-forward or reverse. Application of symbol may assist with transformation. Techniques may be associated with particular performance styles or conventions.</a:t>
            </a:r>
            <a:r>
              <a:rPr lang="en-AU" sz="3200" b="0" dirty="0"/>
              <a:t> </a:t>
            </a:r>
          </a:p>
          <a:p>
            <a:endParaRPr lang="en-AU" sz="3200" b="0" dirty="0"/>
          </a:p>
        </p:txBody>
      </p:sp>
      <p:sp>
        <p:nvSpPr>
          <p:cNvPr id="3" name="Title 2"/>
          <p:cNvSpPr>
            <a:spLocks noGrp="1"/>
          </p:cNvSpPr>
          <p:nvPr>
            <p:ph type="title"/>
          </p:nvPr>
        </p:nvSpPr>
        <p:spPr>
          <a:xfrm>
            <a:off x="683568" y="692696"/>
            <a:ext cx="7772400" cy="1143000"/>
          </a:xfrm>
        </p:spPr>
        <p:txBody>
          <a:bodyPr/>
          <a:lstStyle/>
          <a:p>
            <a:r>
              <a:rPr lang="en-US" dirty="0"/>
              <a:t>TECHNIQUES FOR TRANSFORMING</a:t>
            </a:r>
          </a:p>
        </p:txBody>
      </p:sp>
    </p:spTree>
    <p:extLst>
      <p:ext uri="{BB962C8B-B14F-4D97-AF65-F5344CB8AC3E}">
        <p14:creationId xmlns:p14="http://schemas.microsoft.com/office/powerpoint/2010/main" val="6255256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908720"/>
            <a:ext cx="8218487" cy="431800"/>
          </a:xfrm>
        </p:spPr>
        <p:txBody>
          <a:bodyPr/>
          <a:lstStyle/>
          <a:p>
            <a:pPr eaLnBrk="1" hangingPunct="1"/>
            <a:r>
              <a:rPr lang="en-AU" altLang="en-US" sz="2400" dirty="0"/>
              <a:t>© Victorian Curriculum and Assessment Authority 2018 </a:t>
            </a:r>
            <a:br>
              <a:rPr lang="en-AU" altLang="en-US" sz="2400" dirty="0"/>
            </a:br>
            <a:endParaRPr lang="en-AU" altLang="en-US" sz="2400" dirty="0"/>
          </a:p>
        </p:txBody>
      </p:sp>
      <p:sp>
        <p:nvSpPr>
          <p:cNvPr id="8" name="Rectangle 3"/>
          <p:cNvSpPr>
            <a:spLocks noGrp="1" noChangeArrowheads="1"/>
          </p:cNvSpPr>
          <p:nvPr>
            <p:ph idx="1"/>
          </p:nvPr>
        </p:nvSpPr>
        <p:spPr>
          <a:xfrm>
            <a:off x="611560" y="1484784"/>
            <a:ext cx="7772400" cy="3962400"/>
          </a:xfrm>
        </p:spPr>
        <p:txBody>
          <a:bodyPr anchor="ctr"/>
          <a:lstStyle/>
          <a:p>
            <a:pPr marL="0" indent="0" eaLnBrk="1" hangingPunct="1">
              <a:buFontTx/>
              <a:buNone/>
            </a:pPr>
            <a:r>
              <a:rPr lang="en-AU" altLang="en-US" sz="2400" b="0" dirty="0"/>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p>
        </p:txBody>
      </p:sp>
    </p:spTree>
    <p:extLst>
      <p:ext uri="{BB962C8B-B14F-4D97-AF65-F5344CB8AC3E}">
        <p14:creationId xmlns:p14="http://schemas.microsoft.com/office/powerpoint/2010/main" val="198667721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04800"/>
            <a:ext cx="7848871" cy="3324400"/>
          </a:xfrm>
        </p:spPr>
        <p:txBody>
          <a:bodyPr anchor="ctr">
            <a:normAutofit/>
          </a:bodyPr>
          <a:lstStyle/>
          <a:p>
            <a:r>
              <a:rPr lang="en-AU" sz="3200" dirty="0"/>
              <a:t>Productions areas </a:t>
            </a:r>
            <a:r>
              <a:rPr lang="en-AU" sz="3200" b="0" dirty="0"/>
              <a:t>encompass the technical aspects that are used within a performance. </a:t>
            </a:r>
          </a:p>
          <a:p>
            <a:r>
              <a:rPr lang="en-AU" sz="3200" b="0" dirty="0"/>
              <a:t>In VCE Drama production areas are used in ways that are relevant to the selected performance style/s.</a:t>
            </a:r>
            <a:endParaRPr lang="en-AU" sz="3200" dirty="0"/>
          </a:p>
        </p:txBody>
      </p:sp>
      <p:sp>
        <p:nvSpPr>
          <p:cNvPr id="3" name="Title 2"/>
          <p:cNvSpPr>
            <a:spLocks noGrp="1"/>
          </p:cNvSpPr>
          <p:nvPr>
            <p:ph type="title"/>
          </p:nvPr>
        </p:nvSpPr>
        <p:spPr/>
        <p:txBody>
          <a:bodyPr/>
          <a:lstStyle/>
          <a:p>
            <a:r>
              <a:rPr lang="en-US" dirty="0"/>
              <a:t>PRODUCTION AREAS</a:t>
            </a:r>
          </a:p>
        </p:txBody>
      </p:sp>
      <p:sp>
        <p:nvSpPr>
          <p:cNvPr id="4" name="TextBox 3"/>
          <p:cNvSpPr txBox="1"/>
          <p:nvPr/>
        </p:nvSpPr>
        <p:spPr>
          <a:xfrm>
            <a:off x="251520" y="5445224"/>
            <a:ext cx="7200800" cy="461665"/>
          </a:xfrm>
          <a:prstGeom prst="rect">
            <a:avLst/>
          </a:prstGeom>
          <a:noFill/>
        </p:spPr>
        <p:txBody>
          <a:bodyPr wrap="square" rtlCol="0">
            <a:spAutoFit/>
          </a:bodyPr>
          <a:lstStyle/>
          <a:p>
            <a:r>
              <a:rPr lang="en-AU" sz="1800" dirty="0"/>
              <a:t>        </a:t>
            </a:r>
            <a:r>
              <a:rPr lang="en-AU" dirty="0"/>
              <a:t>Note: See SD p. 11-12 for details.</a:t>
            </a:r>
          </a:p>
        </p:txBody>
      </p:sp>
    </p:spTree>
    <p:extLst>
      <p:ext uri="{BB962C8B-B14F-4D97-AF65-F5344CB8AC3E}">
        <p14:creationId xmlns:p14="http://schemas.microsoft.com/office/powerpoint/2010/main" val="36702849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CONVENTIONS</a:t>
            </a:r>
          </a:p>
        </p:txBody>
      </p:sp>
      <p:graphicFrame>
        <p:nvGraphicFramePr>
          <p:cNvPr id="11" name="Table 10"/>
          <p:cNvGraphicFramePr>
            <a:graphicFrameLocks noGrp="1"/>
          </p:cNvGraphicFramePr>
          <p:nvPr>
            <p:extLst>
              <p:ext uri="{D42A27DB-BD31-4B8C-83A1-F6EECF244321}">
                <p14:modId xmlns:p14="http://schemas.microsoft.com/office/powerpoint/2010/main" val="3668099102"/>
              </p:ext>
            </p:extLst>
          </p:nvPr>
        </p:nvGraphicFramePr>
        <p:xfrm>
          <a:off x="683568" y="1556792"/>
          <a:ext cx="7704856" cy="3250840"/>
        </p:xfrm>
        <a:graphic>
          <a:graphicData uri="http://schemas.openxmlformats.org/drawingml/2006/table">
            <a:tbl>
              <a:tblPr firstRow="1" bandRow="1">
                <a:tableStyleId>{5C22544A-7EE6-4342-B048-85BDC9FD1C3A}</a:tableStyleId>
              </a:tblPr>
              <a:tblGrid>
                <a:gridCol w="7704856">
                  <a:extLst>
                    <a:ext uri="{9D8B030D-6E8A-4147-A177-3AD203B41FA5}">
                      <a16:colId xmlns:a16="http://schemas.microsoft.com/office/drawing/2014/main" val="20000"/>
                    </a:ext>
                  </a:extLst>
                </a:gridCol>
              </a:tblGrid>
              <a:tr h="370840">
                <a:tc>
                  <a:txBody>
                    <a:bodyPr/>
                    <a:lstStyle/>
                    <a:p>
                      <a:r>
                        <a:rPr lang="en-AU" dirty="0"/>
                        <a:t>VCE Drama 2019-23</a:t>
                      </a:r>
                    </a:p>
                  </a:txBody>
                  <a:tcPr/>
                </a:tc>
                <a:extLst>
                  <a:ext uri="{0D108BD9-81ED-4DB2-BD59-A6C34878D82A}">
                    <a16:rowId xmlns:a16="http://schemas.microsoft.com/office/drawing/2014/main" val="10000"/>
                  </a:ext>
                </a:extLst>
              </a:tr>
              <a:tr h="720000">
                <a:tc>
                  <a:txBody>
                    <a:bodyPr/>
                    <a:lstStyle/>
                    <a:p>
                      <a:pPr marL="0" indent="0">
                        <a:spcBef>
                          <a:spcPts val="600"/>
                        </a:spcBef>
                        <a:spcAft>
                          <a:spcPts val="600"/>
                        </a:spcAft>
                        <a:buNone/>
                      </a:pPr>
                      <a:r>
                        <a:rPr lang="en-AU" sz="2400" b="0" i="0" dirty="0"/>
                        <a:t>Transformation of character</a:t>
                      </a:r>
                    </a:p>
                  </a:txBody>
                  <a:tcPr anchor="ctr"/>
                </a:tc>
                <a:extLst>
                  <a:ext uri="{0D108BD9-81ED-4DB2-BD59-A6C34878D82A}">
                    <a16:rowId xmlns:a16="http://schemas.microsoft.com/office/drawing/2014/main" val="10001"/>
                  </a:ext>
                </a:extLst>
              </a:tr>
              <a:tr h="720000">
                <a:tc>
                  <a:txBody>
                    <a:bodyPr/>
                    <a:lstStyle/>
                    <a:p>
                      <a:pPr>
                        <a:spcBef>
                          <a:spcPts val="600"/>
                        </a:spcBef>
                        <a:spcAft>
                          <a:spcPts val="600"/>
                        </a:spcAft>
                      </a:pPr>
                      <a:r>
                        <a:rPr lang="en-AU" sz="2400" b="0" i="0" dirty="0"/>
                        <a:t>Transformation of time</a:t>
                      </a:r>
                    </a:p>
                  </a:txBody>
                  <a:tcPr anchor="ctr"/>
                </a:tc>
                <a:extLst>
                  <a:ext uri="{0D108BD9-81ED-4DB2-BD59-A6C34878D82A}">
                    <a16:rowId xmlns:a16="http://schemas.microsoft.com/office/drawing/2014/main" val="10002"/>
                  </a:ext>
                </a:extLst>
              </a:tr>
              <a:tr h="720000">
                <a:tc>
                  <a:txBody>
                    <a:bodyPr/>
                    <a:lstStyle/>
                    <a:p>
                      <a:pPr>
                        <a:spcBef>
                          <a:spcPts val="600"/>
                        </a:spcBef>
                        <a:spcAft>
                          <a:spcPts val="600"/>
                        </a:spcAft>
                      </a:pPr>
                      <a:r>
                        <a:rPr lang="en-AU" sz="2400" b="0" i="0" dirty="0"/>
                        <a:t>Transformation of place</a:t>
                      </a:r>
                    </a:p>
                  </a:txBody>
                  <a:tcPr anchor="ctr"/>
                </a:tc>
                <a:extLst>
                  <a:ext uri="{0D108BD9-81ED-4DB2-BD59-A6C34878D82A}">
                    <a16:rowId xmlns:a16="http://schemas.microsoft.com/office/drawing/2014/main" val="10003"/>
                  </a:ext>
                </a:extLst>
              </a:tr>
              <a:tr h="720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AU" sz="2400" b="1" i="0" dirty="0"/>
                        <a:t>Application of symbol </a:t>
                      </a:r>
                    </a:p>
                  </a:txBody>
                  <a:tcPr anchor="ctr"/>
                </a:tc>
                <a:extLst>
                  <a:ext uri="{0D108BD9-81ED-4DB2-BD59-A6C34878D82A}">
                    <a16:rowId xmlns:a16="http://schemas.microsoft.com/office/drawing/2014/main" val="10004"/>
                  </a:ext>
                </a:extLst>
              </a:tr>
            </a:tbl>
          </a:graphicData>
        </a:graphic>
      </p:graphicFrame>
      <p:sp>
        <p:nvSpPr>
          <p:cNvPr id="4" name="TextBox 3"/>
          <p:cNvSpPr txBox="1"/>
          <p:nvPr/>
        </p:nvSpPr>
        <p:spPr>
          <a:xfrm>
            <a:off x="611560" y="5373216"/>
            <a:ext cx="5976664" cy="461665"/>
          </a:xfrm>
          <a:prstGeom prst="rect">
            <a:avLst/>
          </a:prstGeom>
          <a:noFill/>
        </p:spPr>
        <p:txBody>
          <a:bodyPr wrap="square" rtlCol="0">
            <a:spAutoFit/>
          </a:bodyPr>
          <a:lstStyle/>
          <a:p>
            <a:r>
              <a:rPr lang="en-AU" dirty="0"/>
              <a:t>Note: See SD p.9 for details</a:t>
            </a:r>
          </a:p>
        </p:txBody>
      </p:sp>
    </p:spTree>
    <p:extLst>
      <p:ext uri="{BB962C8B-B14F-4D97-AF65-F5344CB8AC3E}">
        <p14:creationId xmlns:p14="http://schemas.microsoft.com/office/powerpoint/2010/main" val="28807265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DRAMATIC ELEMENTS</a:t>
            </a:r>
          </a:p>
        </p:txBody>
      </p:sp>
      <p:graphicFrame>
        <p:nvGraphicFramePr>
          <p:cNvPr id="10" name="Table 9"/>
          <p:cNvGraphicFramePr>
            <a:graphicFrameLocks noGrp="1"/>
          </p:cNvGraphicFramePr>
          <p:nvPr>
            <p:extLst>
              <p:ext uri="{D42A27DB-BD31-4B8C-83A1-F6EECF244321}">
                <p14:modId xmlns:p14="http://schemas.microsoft.com/office/powerpoint/2010/main" val="2467648976"/>
              </p:ext>
            </p:extLst>
          </p:nvPr>
        </p:nvGraphicFramePr>
        <p:xfrm>
          <a:off x="683568" y="1772816"/>
          <a:ext cx="7702624" cy="4114840"/>
        </p:xfrm>
        <a:graphic>
          <a:graphicData uri="http://schemas.openxmlformats.org/drawingml/2006/table">
            <a:tbl>
              <a:tblPr firstRow="1" bandRow="1">
                <a:tableStyleId>{5C22544A-7EE6-4342-B048-85BDC9FD1C3A}</a:tableStyleId>
              </a:tblPr>
              <a:tblGrid>
                <a:gridCol w="7702624">
                  <a:extLst>
                    <a:ext uri="{9D8B030D-6E8A-4147-A177-3AD203B41FA5}">
                      <a16:colId xmlns:a16="http://schemas.microsoft.com/office/drawing/2014/main" val="20000"/>
                    </a:ext>
                  </a:extLst>
                </a:gridCol>
              </a:tblGrid>
              <a:tr h="370840">
                <a:tc>
                  <a:txBody>
                    <a:bodyPr/>
                    <a:lstStyle/>
                    <a:p>
                      <a:r>
                        <a:rPr lang="en-AU" dirty="0"/>
                        <a:t>VCE Drama 2019-23</a:t>
                      </a:r>
                    </a:p>
                  </a:txBody>
                  <a:tcPr/>
                </a:tc>
                <a:extLst>
                  <a:ext uri="{0D108BD9-81ED-4DB2-BD59-A6C34878D82A}">
                    <a16:rowId xmlns:a16="http://schemas.microsoft.com/office/drawing/2014/main" val="10000"/>
                  </a:ext>
                </a:extLst>
              </a:tr>
              <a:tr h="468000">
                <a:tc>
                  <a:txBody>
                    <a:bodyPr/>
                    <a:lstStyle/>
                    <a:p>
                      <a:r>
                        <a:rPr lang="en-AU" b="0" dirty="0"/>
                        <a:t>Climax</a:t>
                      </a:r>
                    </a:p>
                  </a:txBody>
                  <a:tcPr anchor="ctr"/>
                </a:tc>
                <a:extLst>
                  <a:ext uri="{0D108BD9-81ED-4DB2-BD59-A6C34878D82A}">
                    <a16:rowId xmlns:a16="http://schemas.microsoft.com/office/drawing/2014/main" val="10001"/>
                  </a:ext>
                </a:extLst>
              </a:tr>
              <a:tr h="468000">
                <a:tc>
                  <a:txBody>
                    <a:bodyPr/>
                    <a:lstStyle/>
                    <a:p>
                      <a:r>
                        <a:rPr lang="en-AU" b="0" dirty="0"/>
                        <a:t>Conflict</a:t>
                      </a:r>
                    </a:p>
                  </a:txBody>
                  <a:tcPr anchor="ctr"/>
                </a:tc>
                <a:extLst>
                  <a:ext uri="{0D108BD9-81ED-4DB2-BD59-A6C34878D82A}">
                    <a16:rowId xmlns:a16="http://schemas.microsoft.com/office/drawing/2014/main" val="10002"/>
                  </a:ext>
                </a:extLst>
              </a:tr>
              <a:tr h="468000">
                <a:tc>
                  <a:txBody>
                    <a:bodyPr/>
                    <a:lstStyle/>
                    <a:p>
                      <a:r>
                        <a:rPr lang="en-AU" b="0" dirty="0"/>
                        <a:t>Contrast</a:t>
                      </a:r>
                    </a:p>
                  </a:txBody>
                  <a:tcPr anchor="ctr"/>
                </a:tc>
                <a:extLst>
                  <a:ext uri="{0D108BD9-81ED-4DB2-BD59-A6C34878D82A}">
                    <a16:rowId xmlns:a16="http://schemas.microsoft.com/office/drawing/2014/main" val="10003"/>
                  </a:ext>
                </a:extLst>
              </a:tr>
              <a:tr h="468000">
                <a:tc>
                  <a:txBody>
                    <a:bodyPr/>
                    <a:lstStyle/>
                    <a:p>
                      <a:r>
                        <a:rPr lang="en-AU" b="0" dirty="0"/>
                        <a:t>Mood</a:t>
                      </a:r>
                    </a:p>
                  </a:txBody>
                  <a:tcPr anchor="ctr"/>
                </a:tc>
                <a:extLst>
                  <a:ext uri="{0D108BD9-81ED-4DB2-BD59-A6C34878D82A}">
                    <a16:rowId xmlns:a16="http://schemas.microsoft.com/office/drawing/2014/main" val="10004"/>
                  </a:ext>
                </a:extLst>
              </a:tr>
              <a:tr h="468000">
                <a:tc>
                  <a:txBody>
                    <a:bodyPr/>
                    <a:lstStyle/>
                    <a:p>
                      <a:r>
                        <a:rPr lang="en-AU" b="0" dirty="0"/>
                        <a:t>Rhythm</a:t>
                      </a:r>
                    </a:p>
                  </a:txBody>
                  <a:tcPr anchor="ctr"/>
                </a:tc>
                <a:extLst>
                  <a:ext uri="{0D108BD9-81ED-4DB2-BD59-A6C34878D82A}">
                    <a16:rowId xmlns:a16="http://schemas.microsoft.com/office/drawing/2014/main" val="10005"/>
                  </a:ext>
                </a:extLst>
              </a:tr>
              <a:tr h="468000">
                <a:tc>
                  <a:txBody>
                    <a:bodyPr/>
                    <a:lstStyle/>
                    <a:p>
                      <a:r>
                        <a:rPr lang="en-AU" b="0" dirty="0"/>
                        <a:t>Sound</a:t>
                      </a:r>
                    </a:p>
                  </a:txBody>
                  <a:tcPr anchor="ctr"/>
                </a:tc>
                <a:extLst>
                  <a:ext uri="{0D108BD9-81ED-4DB2-BD59-A6C34878D82A}">
                    <a16:rowId xmlns:a16="http://schemas.microsoft.com/office/drawing/2014/main" val="10006"/>
                  </a:ext>
                </a:extLst>
              </a:tr>
              <a:tr h="468000">
                <a:tc>
                  <a:txBody>
                    <a:bodyPr/>
                    <a:lstStyle/>
                    <a:p>
                      <a:r>
                        <a:rPr lang="en-AU" b="0" dirty="0"/>
                        <a:t>Space</a:t>
                      </a:r>
                    </a:p>
                  </a:txBody>
                  <a:tcPr anchor="ctr"/>
                </a:tc>
                <a:extLst>
                  <a:ext uri="{0D108BD9-81ED-4DB2-BD59-A6C34878D82A}">
                    <a16:rowId xmlns:a16="http://schemas.microsoft.com/office/drawing/2014/main" val="10007"/>
                  </a:ext>
                </a:extLst>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0" dirty="0"/>
                        <a:t>Tension</a:t>
                      </a:r>
                    </a:p>
                  </a:txBody>
                  <a:tcPr anchor="ctr"/>
                </a:tc>
                <a:extLst>
                  <a:ext uri="{0D108BD9-81ED-4DB2-BD59-A6C34878D82A}">
                    <a16:rowId xmlns:a16="http://schemas.microsoft.com/office/drawing/2014/main" val="10008"/>
                  </a:ext>
                </a:extLst>
              </a:tr>
            </a:tbl>
          </a:graphicData>
        </a:graphic>
      </p:graphicFrame>
      <p:sp>
        <p:nvSpPr>
          <p:cNvPr id="4" name="TextBox 3"/>
          <p:cNvSpPr txBox="1"/>
          <p:nvPr/>
        </p:nvSpPr>
        <p:spPr>
          <a:xfrm>
            <a:off x="683568" y="6205954"/>
            <a:ext cx="4320480" cy="369332"/>
          </a:xfrm>
          <a:prstGeom prst="rect">
            <a:avLst/>
          </a:prstGeom>
          <a:noFill/>
        </p:spPr>
        <p:txBody>
          <a:bodyPr wrap="square" rtlCol="0">
            <a:spAutoFit/>
          </a:bodyPr>
          <a:lstStyle/>
          <a:p>
            <a:r>
              <a:rPr lang="en-AU" sz="1800" dirty="0"/>
              <a:t>Note: See SD p. 9-10 for details</a:t>
            </a:r>
          </a:p>
        </p:txBody>
      </p:sp>
    </p:spTree>
    <p:extLst>
      <p:ext uri="{BB962C8B-B14F-4D97-AF65-F5344CB8AC3E}">
        <p14:creationId xmlns:p14="http://schemas.microsoft.com/office/powerpoint/2010/main" val="15937368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EXPRESSIVE SKILLS</a:t>
            </a:r>
          </a:p>
        </p:txBody>
      </p:sp>
      <p:graphicFrame>
        <p:nvGraphicFramePr>
          <p:cNvPr id="12" name="Table 11"/>
          <p:cNvGraphicFramePr>
            <a:graphicFrameLocks noGrp="1"/>
          </p:cNvGraphicFramePr>
          <p:nvPr>
            <p:extLst>
              <p:ext uri="{D42A27DB-BD31-4B8C-83A1-F6EECF244321}">
                <p14:modId xmlns:p14="http://schemas.microsoft.com/office/powerpoint/2010/main" val="1179202330"/>
              </p:ext>
            </p:extLst>
          </p:nvPr>
        </p:nvGraphicFramePr>
        <p:xfrm>
          <a:off x="685800" y="1981200"/>
          <a:ext cx="7702624" cy="2818840"/>
        </p:xfrm>
        <a:graphic>
          <a:graphicData uri="http://schemas.openxmlformats.org/drawingml/2006/table">
            <a:tbl>
              <a:tblPr firstRow="1" bandRow="1">
                <a:tableStyleId>{5C22544A-7EE6-4342-B048-85BDC9FD1C3A}</a:tableStyleId>
              </a:tblPr>
              <a:tblGrid>
                <a:gridCol w="7702624">
                  <a:extLst>
                    <a:ext uri="{9D8B030D-6E8A-4147-A177-3AD203B41FA5}">
                      <a16:colId xmlns:a16="http://schemas.microsoft.com/office/drawing/2014/main" val="20000"/>
                    </a:ext>
                  </a:extLst>
                </a:gridCol>
              </a:tblGrid>
              <a:tr h="370840">
                <a:tc>
                  <a:txBody>
                    <a:bodyPr/>
                    <a:lstStyle/>
                    <a:p>
                      <a:r>
                        <a:rPr lang="en-AU" dirty="0"/>
                        <a:t>VCE Drama 2019-23</a:t>
                      </a:r>
                    </a:p>
                  </a:txBody>
                  <a:tcPr/>
                </a:tc>
                <a:extLst>
                  <a:ext uri="{0D108BD9-81ED-4DB2-BD59-A6C34878D82A}">
                    <a16:rowId xmlns:a16="http://schemas.microsoft.com/office/drawing/2014/main" val="10000"/>
                  </a:ext>
                </a:extLst>
              </a:tr>
              <a:tr h="612000">
                <a:tc>
                  <a:txBody>
                    <a:bodyPr/>
                    <a:lstStyle/>
                    <a:p>
                      <a:r>
                        <a:rPr lang="en-AU" sz="2400" b="0" dirty="0"/>
                        <a:t>Voice</a:t>
                      </a:r>
                    </a:p>
                  </a:txBody>
                  <a:tcPr anchor="ctr"/>
                </a:tc>
                <a:extLst>
                  <a:ext uri="{0D108BD9-81ED-4DB2-BD59-A6C34878D82A}">
                    <a16:rowId xmlns:a16="http://schemas.microsoft.com/office/drawing/2014/main" val="10001"/>
                  </a:ext>
                </a:extLst>
              </a:tr>
              <a:tr h="612000">
                <a:tc>
                  <a:txBody>
                    <a:bodyPr/>
                    <a:lstStyle/>
                    <a:p>
                      <a:r>
                        <a:rPr lang="en-AU" sz="2400" b="0" dirty="0"/>
                        <a:t>Movement</a:t>
                      </a:r>
                    </a:p>
                  </a:txBody>
                  <a:tcPr anchor="ctr"/>
                </a:tc>
                <a:extLst>
                  <a:ext uri="{0D108BD9-81ED-4DB2-BD59-A6C34878D82A}">
                    <a16:rowId xmlns:a16="http://schemas.microsoft.com/office/drawing/2014/main" val="10002"/>
                  </a:ext>
                </a:extLst>
              </a:tr>
              <a:tr h="612000">
                <a:tc>
                  <a:txBody>
                    <a:bodyPr/>
                    <a:lstStyle/>
                    <a:p>
                      <a:r>
                        <a:rPr lang="en-AU" sz="2400" b="0" dirty="0"/>
                        <a:t>Gesture</a:t>
                      </a:r>
                    </a:p>
                  </a:txBody>
                  <a:tcPr anchor="ctr"/>
                </a:tc>
                <a:extLst>
                  <a:ext uri="{0D108BD9-81ED-4DB2-BD59-A6C34878D82A}">
                    <a16:rowId xmlns:a16="http://schemas.microsoft.com/office/drawing/2014/main" val="10003"/>
                  </a:ext>
                </a:extLst>
              </a:tr>
              <a:tr h="612000">
                <a:tc>
                  <a:txBody>
                    <a:bodyPr/>
                    <a:lstStyle/>
                    <a:p>
                      <a:r>
                        <a:rPr lang="en-AU" sz="2400" b="0" dirty="0"/>
                        <a:t>Facial expression</a:t>
                      </a:r>
                    </a:p>
                  </a:txBody>
                  <a:tcPr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611560" y="5373216"/>
            <a:ext cx="4320480" cy="369332"/>
          </a:xfrm>
          <a:prstGeom prst="rect">
            <a:avLst/>
          </a:prstGeom>
          <a:noFill/>
        </p:spPr>
        <p:txBody>
          <a:bodyPr wrap="square" rtlCol="0">
            <a:spAutoFit/>
          </a:bodyPr>
          <a:lstStyle/>
          <a:p>
            <a:r>
              <a:rPr lang="en-AU" sz="1800" dirty="0"/>
              <a:t>Note: See SD p.10 for details</a:t>
            </a:r>
          </a:p>
        </p:txBody>
      </p:sp>
    </p:spTree>
    <p:extLst>
      <p:ext uri="{BB962C8B-B14F-4D97-AF65-F5344CB8AC3E}">
        <p14:creationId xmlns:p14="http://schemas.microsoft.com/office/powerpoint/2010/main" val="13295413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SKILLS</a:t>
            </a:r>
          </a:p>
        </p:txBody>
      </p:sp>
      <p:graphicFrame>
        <p:nvGraphicFramePr>
          <p:cNvPr id="10" name="Table 9"/>
          <p:cNvGraphicFramePr>
            <a:graphicFrameLocks noGrp="1"/>
          </p:cNvGraphicFramePr>
          <p:nvPr>
            <p:extLst>
              <p:ext uri="{D42A27DB-BD31-4B8C-83A1-F6EECF244321}">
                <p14:modId xmlns:p14="http://schemas.microsoft.com/office/powerpoint/2010/main" val="2179230478"/>
              </p:ext>
            </p:extLst>
          </p:nvPr>
        </p:nvGraphicFramePr>
        <p:xfrm>
          <a:off x="685800" y="1981200"/>
          <a:ext cx="7702624" cy="2818840"/>
        </p:xfrm>
        <a:graphic>
          <a:graphicData uri="http://schemas.openxmlformats.org/drawingml/2006/table">
            <a:tbl>
              <a:tblPr firstRow="1" bandRow="1">
                <a:tableStyleId>{5C22544A-7EE6-4342-B048-85BDC9FD1C3A}</a:tableStyleId>
              </a:tblPr>
              <a:tblGrid>
                <a:gridCol w="7702624">
                  <a:extLst>
                    <a:ext uri="{9D8B030D-6E8A-4147-A177-3AD203B41FA5}">
                      <a16:colId xmlns:a16="http://schemas.microsoft.com/office/drawing/2014/main" val="20000"/>
                    </a:ext>
                  </a:extLst>
                </a:gridCol>
              </a:tblGrid>
              <a:tr h="370840">
                <a:tc>
                  <a:txBody>
                    <a:bodyPr/>
                    <a:lstStyle/>
                    <a:p>
                      <a:r>
                        <a:rPr lang="en-AU" dirty="0"/>
                        <a:t>VCE Drama 2019-23</a:t>
                      </a:r>
                    </a:p>
                  </a:txBody>
                  <a:tcPr/>
                </a:tc>
                <a:extLst>
                  <a:ext uri="{0D108BD9-81ED-4DB2-BD59-A6C34878D82A}">
                    <a16:rowId xmlns:a16="http://schemas.microsoft.com/office/drawing/2014/main" val="10000"/>
                  </a:ext>
                </a:extLst>
              </a:tr>
              <a:tr h="612000">
                <a:tc>
                  <a:txBody>
                    <a:bodyPr/>
                    <a:lstStyle/>
                    <a:p>
                      <a:r>
                        <a:rPr lang="en-AU" sz="2400" b="0" i="0" dirty="0"/>
                        <a:t>Focus</a:t>
                      </a:r>
                    </a:p>
                  </a:txBody>
                  <a:tcPr anchor="ctr"/>
                </a:tc>
                <a:extLst>
                  <a:ext uri="{0D108BD9-81ED-4DB2-BD59-A6C34878D82A}">
                    <a16:rowId xmlns:a16="http://schemas.microsoft.com/office/drawing/2014/main" val="10001"/>
                  </a:ext>
                </a:extLst>
              </a:tr>
              <a:tr h="612000">
                <a:tc>
                  <a:txBody>
                    <a:bodyPr/>
                    <a:lstStyle/>
                    <a:p>
                      <a:r>
                        <a:rPr lang="en-AU" sz="2400" b="0" i="0" dirty="0"/>
                        <a:t>Timing</a:t>
                      </a:r>
                    </a:p>
                  </a:txBody>
                  <a:tcPr anchor="ctr"/>
                </a:tc>
                <a:extLst>
                  <a:ext uri="{0D108BD9-81ED-4DB2-BD59-A6C34878D82A}">
                    <a16:rowId xmlns:a16="http://schemas.microsoft.com/office/drawing/2014/main" val="10002"/>
                  </a:ext>
                </a:extLst>
              </a:tr>
              <a:tr h="612000">
                <a:tc>
                  <a:txBody>
                    <a:bodyPr/>
                    <a:lstStyle/>
                    <a:p>
                      <a:r>
                        <a:rPr lang="en-AU" sz="2400" b="0" i="0" dirty="0"/>
                        <a:t>Energy</a:t>
                      </a:r>
                    </a:p>
                  </a:txBody>
                  <a:tcPr anchor="ctr"/>
                </a:tc>
                <a:extLst>
                  <a:ext uri="{0D108BD9-81ED-4DB2-BD59-A6C34878D82A}">
                    <a16:rowId xmlns:a16="http://schemas.microsoft.com/office/drawing/2014/main" val="10003"/>
                  </a:ext>
                </a:extLst>
              </a:tr>
              <a:tr h="612000">
                <a:tc>
                  <a:txBody>
                    <a:bodyPr/>
                    <a:lstStyle/>
                    <a:p>
                      <a:r>
                        <a:rPr lang="en-AU" sz="2400" b="0" i="0" dirty="0"/>
                        <a:t>Actor-audience relationship</a:t>
                      </a:r>
                    </a:p>
                  </a:txBody>
                  <a:tcPr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611560" y="5373216"/>
            <a:ext cx="4320480" cy="369332"/>
          </a:xfrm>
          <a:prstGeom prst="rect">
            <a:avLst/>
          </a:prstGeom>
          <a:noFill/>
        </p:spPr>
        <p:txBody>
          <a:bodyPr wrap="square" rtlCol="0">
            <a:spAutoFit/>
          </a:bodyPr>
          <a:lstStyle/>
          <a:p>
            <a:r>
              <a:rPr lang="en-AU" sz="1800" dirty="0"/>
              <a:t>Check SD p.10-11 for details</a:t>
            </a:r>
          </a:p>
        </p:txBody>
      </p:sp>
    </p:spTree>
    <p:extLst>
      <p:ext uri="{BB962C8B-B14F-4D97-AF65-F5344CB8AC3E}">
        <p14:creationId xmlns:p14="http://schemas.microsoft.com/office/powerpoint/2010/main" val="1798119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PLAY-MAKING TECHNIQUES</a:t>
            </a:r>
          </a:p>
        </p:txBody>
      </p:sp>
      <p:graphicFrame>
        <p:nvGraphicFramePr>
          <p:cNvPr id="5" name="Table 4"/>
          <p:cNvGraphicFramePr>
            <a:graphicFrameLocks noGrp="1"/>
          </p:cNvGraphicFramePr>
          <p:nvPr>
            <p:extLst>
              <p:ext uri="{D42A27DB-BD31-4B8C-83A1-F6EECF244321}">
                <p14:modId xmlns:p14="http://schemas.microsoft.com/office/powerpoint/2010/main" val="51256489"/>
              </p:ext>
            </p:extLst>
          </p:nvPr>
        </p:nvGraphicFramePr>
        <p:xfrm>
          <a:off x="685800" y="1981200"/>
          <a:ext cx="7702624" cy="3898840"/>
        </p:xfrm>
        <a:graphic>
          <a:graphicData uri="http://schemas.openxmlformats.org/drawingml/2006/table">
            <a:tbl>
              <a:tblPr firstRow="1" bandRow="1">
                <a:tableStyleId>{5C22544A-7EE6-4342-B048-85BDC9FD1C3A}</a:tableStyleId>
              </a:tblPr>
              <a:tblGrid>
                <a:gridCol w="7702624">
                  <a:extLst>
                    <a:ext uri="{9D8B030D-6E8A-4147-A177-3AD203B41FA5}">
                      <a16:colId xmlns:a16="http://schemas.microsoft.com/office/drawing/2014/main" val="20000"/>
                    </a:ext>
                  </a:extLst>
                </a:gridCol>
              </a:tblGrid>
              <a:tr h="370840">
                <a:tc>
                  <a:txBody>
                    <a:bodyPr/>
                    <a:lstStyle/>
                    <a:p>
                      <a:r>
                        <a:rPr lang="en-AU" dirty="0"/>
                        <a:t>VCE Drama 2019-23</a:t>
                      </a:r>
                    </a:p>
                  </a:txBody>
                  <a:tcPr/>
                </a:tc>
                <a:extLst>
                  <a:ext uri="{0D108BD9-81ED-4DB2-BD59-A6C34878D82A}">
                    <a16:rowId xmlns:a16="http://schemas.microsoft.com/office/drawing/2014/main" val="10000"/>
                  </a:ext>
                </a:extLst>
              </a:tr>
              <a:tr h="504000">
                <a:tc>
                  <a:txBody>
                    <a:bodyPr/>
                    <a:lstStyle/>
                    <a:p>
                      <a:r>
                        <a:rPr lang="en-AU" sz="2400" b="0" i="0" dirty="0"/>
                        <a:t>Researching</a:t>
                      </a:r>
                    </a:p>
                  </a:txBody>
                  <a:tcPr anchor="ctr"/>
                </a:tc>
                <a:extLst>
                  <a:ext uri="{0D108BD9-81ED-4DB2-BD59-A6C34878D82A}">
                    <a16:rowId xmlns:a16="http://schemas.microsoft.com/office/drawing/2014/main" val="10001"/>
                  </a:ext>
                </a:extLst>
              </a:tr>
              <a:tr h="504000">
                <a:tc>
                  <a:txBody>
                    <a:bodyPr/>
                    <a:lstStyle/>
                    <a:p>
                      <a:r>
                        <a:rPr lang="en-AU" sz="2400" b="0" i="0" dirty="0"/>
                        <a:t>Brainstorming</a:t>
                      </a:r>
                    </a:p>
                  </a:txBody>
                  <a:tcPr anchor="ctr"/>
                </a:tc>
                <a:extLst>
                  <a:ext uri="{0D108BD9-81ED-4DB2-BD59-A6C34878D82A}">
                    <a16:rowId xmlns:a16="http://schemas.microsoft.com/office/drawing/2014/main" val="10002"/>
                  </a:ext>
                </a:extLst>
              </a:tr>
              <a:tr h="504000">
                <a:tc>
                  <a:txBody>
                    <a:bodyPr/>
                    <a:lstStyle/>
                    <a:p>
                      <a:r>
                        <a:rPr lang="en-AU" sz="2400" b="0" i="0" dirty="0"/>
                        <a:t>Improvising</a:t>
                      </a:r>
                      <a:r>
                        <a:rPr lang="en-AU" sz="2400" b="0" i="0" baseline="0" dirty="0"/>
                        <a:t> </a:t>
                      </a:r>
                      <a:endParaRPr lang="en-AU" sz="2400" b="0" i="0" dirty="0"/>
                    </a:p>
                  </a:txBody>
                  <a:tcPr anchor="ctr"/>
                </a:tc>
                <a:extLst>
                  <a:ext uri="{0D108BD9-81ED-4DB2-BD59-A6C34878D82A}">
                    <a16:rowId xmlns:a16="http://schemas.microsoft.com/office/drawing/2014/main" val="10003"/>
                  </a:ext>
                </a:extLst>
              </a:tr>
              <a:tr h="504000">
                <a:tc>
                  <a:txBody>
                    <a:bodyPr/>
                    <a:lstStyle/>
                    <a:p>
                      <a:r>
                        <a:rPr lang="en-AU" sz="2400" b="0" i="0" dirty="0"/>
                        <a:t>Scripting</a:t>
                      </a:r>
                    </a:p>
                  </a:txBody>
                  <a:tcPr anchor="ctr"/>
                </a:tc>
                <a:extLst>
                  <a:ext uri="{0D108BD9-81ED-4DB2-BD59-A6C34878D82A}">
                    <a16:rowId xmlns:a16="http://schemas.microsoft.com/office/drawing/2014/main" val="10004"/>
                  </a:ext>
                </a:extLst>
              </a:tr>
              <a:tr h="504000">
                <a:tc>
                  <a:txBody>
                    <a:bodyPr/>
                    <a:lstStyle/>
                    <a:p>
                      <a:r>
                        <a:rPr lang="en-AU" sz="2400" b="0" i="0" dirty="0"/>
                        <a:t>Editing</a:t>
                      </a:r>
                    </a:p>
                  </a:txBody>
                  <a:tcPr anchor="ctr"/>
                </a:tc>
                <a:extLst>
                  <a:ext uri="{0D108BD9-81ED-4DB2-BD59-A6C34878D82A}">
                    <a16:rowId xmlns:a16="http://schemas.microsoft.com/office/drawing/2014/main" val="10005"/>
                  </a:ext>
                </a:extLst>
              </a:tr>
              <a:tr h="504000">
                <a:tc>
                  <a:txBody>
                    <a:bodyPr/>
                    <a:lstStyle/>
                    <a:p>
                      <a:r>
                        <a:rPr lang="en-AU" sz="2400" b="0" i="0" dirty="0"/>
                        <a:t>Rehearsing</a:t>
                      </a:r>
                      <a:r>
                        <a:rPr lang="en-AU" sz="2400" b="0" i="0" baseline="0" dirty="0"/>
                        <a:t> </a:t>
                      </a:r>
                      <a:endParaRPr lang="en-AU" sz="2400" b="0" i="0" dirty="0"/>
                    </a:p>
                  </a:txBody>
                  <a:tcPr anchor="ctr"/>
                </a:tc>
                <a:extLst>
                  <a:ext uri="{0D108BD9-81ED-4DB2-BD59-A6C34878D82A}">
                    <a16:rowId xmlns:a16="http://schemas.microsoft.com/office/drawing/2014/main" val="10006"/>
                  </a:ext>
                </a:extLst>
              </a:tr>
              <a:tr h="504000">
                <a:tc>
                  <a:txBody>
                    <a:bodyPr/>
                    <a:lstStyle/>
                    <a:p>
                      <a:r>
                        <a:rPr lang="en-AU" sz="2400" b="0" i="0" dirty="0"/>
                        <a:t>Refining </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947416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AREAS</a:t>
            </a:r>
          </a:p>
        </p:txBody>
      </p:sp>
      <p:graphicFrame>
        <p:nvGraphicFramePr>
          <p:cNvPr id="10" name="Table 9"/>
          <p:cNvGraphicFramePr>
            <a:graphicFrameLocks noGrp="1"/>
          </p:cNvGraphicFramePr>
          <p:nvPr>
            <p:extLst>
              <p:ext uri="{D42A27DB-BD31-4B8C-83A1-F6EECF244321}">
                <p14:modId xmlns:p14="http://schemas.microsoft.com/office/powerpoint/2010/main" val="1511997164"/>
              </p:ext>
            </p:extLst>
          </p:nvPr>
        </p:nvGraphicFramePr>
        <p:xfrm>
          <a:off x="683568" y="1628800"/>
          <a:ext cx="7704856" cy="4202244"/>
        </p:xfrm>
        <a:graphic>
          <a:graphicData uri="http://schemas.openxmlformats.org/drawingml/2006/table">
            <a:tbl>
              <a:tblPr firstRow="1" bandRow="1">
                <a:tableStyleId>{5C22544A-7EE6-4342-B048-85BDC9FD1C3A}</a:tableStyleId>
              </a:tblPr>
              <a:tblGrid>
                <a:gridCol w="7704856">
                  <a:extLst>
                    <a:ext uri="{9D8B030D-6E8A-4147-A177-3AD203B41FA5}">
                      <a16:colId xmlns:a16="http://schemas.microsoft.com/office/drawing/2014/main" val="20000"/>
                    </a:ext>
                  </a:extLst>
                </a:gridCol>
              </a:tblGrid>
              <a:tr h="345757">
                <a:tc>
                  <a:txBody>
                    <a:bodyPr/>
                    <a:lstStyle/>
                    <a:p>
                      <a:r>
                        <a:rPr lang="en-AU" dirty="0"/>
                        <a:t>VCE Drama 2019-23</a:t>
                      </a:r>
                    </a:p>
                  </a:txBody>
                  <a:tcPr/>
                </a:tc>
                <a:extLst>
                  <a:ext uri="{0D108BD9-81ED-4DB2-BD59-A6C34878D82A}">
                    <a16:rowId xmlns:a16="http://schemas.microsoft.com/office/drawing/2014/main" val="10000"/>
                  </a:ext>
                </a:extLst>
              </a:tr>
              <a:tr h="426276">
                <a:tc>
                  <a:txBody>
                    <a:bodyPr/>
                    <a:lstStyle/>
                    <a:p>
                      <a:r>
                        <a:rPr lang="en-AU" sz="2000" b="0" i="0" dirty="0"/>
                        <a:t>Costume </a:t>
                      </a:r>
                    </a:p>
                  </a:txBody>
                  <a:tcPr/>
                </a:tc>
                <a:extLst>
                  <a:ext uri="{0D108BD9-81ED-4DB2-BD59-A6C34878D82A}">
                    <a16:rowId xmlns:a16="http://schemas.microsoft.com/office/drawing/2014/main" val="10001"/>
                  </a:ext>
                </a:extLst>
              </a:tr>
              <a:tr h="426276">
                <a:tc>
                  <a:txBody>
                    <a:bodyPr/>
                    <a:lstStyle/>
                    <a:p>
                      <a:r>
                        <a:rPr lang="en-AU" sz="2000" b="0" i="0" dirty="0"/>
                        <a:t>Lighting</a:t>
                      </a:r>
                      <a:r>
                        <a:rPr lang="en-AU" sz="2000" b="0" i="0" baseline="0" dirty="0"/>
                        <a:t> </a:t>
                      </a:r>
                      <a:endParaRPr lang="en-AU" sz="2000" b="0" i="0" dirty="0"/>
                    </a:p>
                  </a:txBody>
                  <a:tcPr/>
                </a:tc>
                <a:extLst>
                  <a:ext uri="{0D108BD9-81ED-4DB2-BD59-A6C34878D82A}">
                    <a16:rowId xmlns:a16="http://schemas.microsoft.com/office/drawing/2014/main" val="10002"/>
                  </a:ext>
                </a:extLst>
              </a:tr>
              <a:tr h="426276">
                <a:tc>
                  <a:txBody>
                    <a:bodyPr/>
                    <a:lstStyle/>
                    <a:p>
                      <a:r>
                        <a:rPr lang="en-AU" sz="2000" b="0" i="0" dirty="0"/>
                        <a:t>Make-up</a:t>
                      </a:r>
                    </a:p>
                  </a:txBody>
                  <a:tcPr/>
                </a:tc>
                <a:extLst>
                  <a:ext uri="{0D108BD9-81ED-4DB2-BD59-A6C34878D82A}">
                    <a16:rowId xmlns:a16="http://schemas.microsoft.com/office/drawing/2014/main" val="10003"/>
                  </a:ext>
                </a:extLst>
              </a:tr>
              <a:tr h="426276">
                <a:tc>
                  <a:txBody>
                    <a:bodyPr/>
                    <a:lstStyle/>
                    <a:p>
                      <a:r>
                        <a:rPr lang="en-AU" sz="2000" b="0" i="0" dirty="0"/>
                        <a:t>Mask</a:t>
                      </a:r>
                    </a:p>
                  </a:txBody>
                  <a:tcPr/>
                </a:tc>
                <a:extLst>
                  <a:ext uri="{0D108BD9-81ED-4DB2-BD59-A6C34878D82A}">
                    <a16:rowId xmlns:a16="http://schemas.microsoft.com/office/drawing/2014/main" val="10004"/>
                  </a:ext>
                </a:extLst>
              </a:tr>
              <a:tr h="426276">
                <a:tc>
                  <a:txBody>
                    <a:bodyPr/>
                    <a:lstStyle/>
                    <a:p>
                      <a:r>
                        <a:rPr lang="en-AU" sz="2000" b="0" i="0" kern="1200" dirty="0">
                          <a:solidFill>
                            <a:schemeClr val="dk1"/>
                          </a:solidFill>
                          <a:latin typeface="+mn-lt"/>
                          <a:ea typeface="+mn-ea"/>
                          <a:cs typeface="+mn-cs"/>
                        </a:rPr>
                        <a:t>Props</a:t>
                      </a:r>
                      <a:r>
                        <a:rPr lang="en-AU" sz="2000" b="0" i="0" dirty="0"/>
                        <a:t> </a:t>
                      </a:r>
                    </a:p>
                  </a:txBody>
                  <a:tcPr/>
                </a:tc>
                <a:extLst>
                  <a:ext uri="{0D108BD9-81ED-4DB2-BD59-A6C34878D82A}">
                    <a16:rowId xmlns:a16="http://schemas.microsoft.com/office/drawing/2014/main" val="10005"/>
                  </a:ext>
                </a:extLst>
              </a:tr>
              <a:tr h="426276">
                <a:tc>
                  <a:txBody>
                    <a:bodyPr/>
                    <a:lstStyle/>
                    <a:p>
                      <a:r>
                        <a:rPr lang="en-US" sz="2000" b="1" dirty="0"/>
                        <a:t>Puppetry</a:t>
                      </a:r>
                    </a:p>
                  </a:txBody>
                  <a:tcPr/>
                </a:tc>
                <a:extLst>
                  <a:ext uri="{0D108BD9-81ED-4DB2-BD59-A6C34878D82A}">
                    <a16:rowId xmlns:a16="http://schemas.microsoft.com/office/drawing/2014/main" val="10006"/>
                  </a:ext>
                </a:extLst>
              </a:tr>
              <a:tr h="426276">
                <a:tc>
                  <a:txBody>
                    <a:bodyPr/>
                    <a:lstStyle/>
                    <a:p>
                      <a:r>
                        <a:rPr lang="en-AU" sz="2000" b="1" i="0" dirty="0"/>
                        <a:t>Set pieces </a:t>
                      </a:r>
                    </a:p>
                  </a:txBody>
                  <a:tcPr/>
                </a:tc>
                <a:extLst>
                  <a:ext uri="{0D108BD9-81ED-4DB2-BD59-A6C34878D82A}">
                    <a16:rowId xmlns:a16="http://schemas.microsoft.com/office/drawing/2014/main" val="10007"/>
                  </a:ext>
                </a:extLst>
              </a:tr>
              <a:tr h="426276">
                <a:tc>
                  <a:txBody>
                    <a:bodyPr/>
                    <a:lstStyle/>
                    <a:p>
                      <a:r>
                        <a:rPr lang="en-AU" sz="2000" b="1" i="0" dirty="0"/>
                        <a:t>Sound design</a:t>
                      </a:r>
                    </a:p>
                  </a:txBody>
                  <a:tcPr/>
                </a:tc>
                <a:extLst>
                  <a:ext uri="{0D108BD9-81ED-4DB2-BD59-A6C34878D82A}">
                    <a16:rowId xmlns:a16="http://schemas.microsoft.com/office/drawing/2014/main" val="10008"/>
                  </a:ext>
                </a:extLst>
              </a:tr>
              <a:tr h="426276">
                <a:tc>
                  <a:txBody>
                    <a:bodyPr/>
                    <a:lstStyle/>
                    <a:p>
                      <a:r>
                        <a:rPr lang="en-AU" sz="2000" b="0" i="0" dirty="0"/>
                        <a:t>Theatre technologies</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687640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a:xfrm>
            <a:off x="539552" y="764704"/>
            <a:ext cx="8075612" cy="503237"/>
          </a:xfrm>
        </p:spPr>
        <p:txBody>
          <a:bodyPr/>
          <a:lstStyle/>
          <a:p>
            <a:pPr algn="ctr" eaLnBrk="1" hangingPunct="1"/>
            <a:r>
              <a:rPr lang="en-AU" altLang="en-US" sz="4000" dirty="0"/>
              <a:t>Understanding the Study Design</a:t>
            </a:r>
            <a:r>
              <a:rPr lang="en-AU" altLang="en-US" dirty="0"/>
              <a:t> </a:t>
            </a:r>
            <a:endParaRPr lang="en-AU" altLang="en-US" sz="2000" dirty="0"/>
          </a:p>
        </p:txBody>
      </p:sp>
      <p:graphicFrame>
        <p:nvGraphicFramePr>
          <p:cNvPr id="9232" name="Group 16"/>
          <p:cNvGraphicFramePr>
            <a:graphicFrameLocks noGrp="1"/>
          </p:cNvGraphicFramePr>
          <p:nvPr>
            <p:extLst>
              <p:ext uri="{D42A27DB-BD31-4B8C-83A1-F6EECF244321}">
                <p14:modId xmlns:p14="http://schemas.microsoft.com/office/powerpoint/2010/main" val="336182239"/>
              </p:ext>
            </p:extLst>
          </p:nvPr>
        </p:nvGraphicFramePr>
        <p:xfrm>
          <a:off x="395536" y="2492896"/>
          <a:ext cx="8075612" cy="3941384"/>
        </p:xfrm>
        <a:graphic>
          <a:graphicData uri="http://schemas.openxmlformats.org/drawingml/2006/table">
            <a:tbl>
              <a:tblPr>
                <a:tableStyleId>{284E427A-3D55-4303-BF80-6455036E1DE7}</a:tableStyleId>
              </a:tblPr>
              <a:tblGrid>
                <a:gridCol w="3071812">
                  <a:extLst>
                    <a:ext uri="{9D8B030D-6E8A-4147-A177-3AD203B41FA5}">
                      <a16:colId xmlns:a16="http://schemas.microsoft.com/office/drawing/2014/main" val="20000"/>
                    </a:ext>
                  </a:extLst>
                </a:gridCol>
                <a:gridCol w="5003800">
                  <a:extLst>
                    <a:ext uri="{9D8B030D-6E8A-4147-A177-3AD203B41FA5}">
                      <a16:colId xmlns:a16="http://schemas.microsoft.com/office/drawing/2014/main" val="20001"/>
                    </a:ext>
                  </a:extLst>
                </a:gridCol>
              </a:tblGrid>
              <a:tr h="619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Key knowledge</a:t>
                      </a:r>
                      <a:endParaRPr kumimoji="0" lang="en-AU" sz="2800" b="1" i="0" u="none" strike="noStrike" cap="none" normalizeH="0" baseline="0" dirty="0">
                        <a:ln>
                          <a:noFill/>
                        </a:ln>
                        <a:solidFill>
                          <a:srgbClr val="003366"/>
                        </a:solidFill>
                        <a:effectLst/>
                        <a:latin typeface="Arial" charset="0"/>
                      </a:endParaRPr>
                    </a:p>
                  </a:txBody>
                  <a:tcPr marT="45716" marB="45716" horzOverflow="overflow">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Key Skills</a:t>
                      </a:r>
                      <a:endParaRPr kumimoji="0" lang="en-AU" sz="2800" b="1" i="0" u="none" strike="noStrike" cap="none" normalizeH="0" baseline="0" dirty="0">
                        <a:ln>
                          <a:noFill/>
                        </a:ln>
                        <a:solidFill>
                          <a:srgbClr val="003366"/>
                        </a:solidFill>
                        <a:effectLst/>
                        <a:latin typeface="Arial" charset="0"/>
                      </a:endParaRPr>
                    </a:p>
                  </a:txBody>
                  <a:tcPr marT="45716" marB="45716" horzOverflow="overflow">
                    <a:solidFill>
                      <a:schemeClr val="accent6"/>
                    </a:solidFill>
                  </a:tcPr>
                </a:tc>
                <a:extLst>
                  <a:ext uri="{0D108BD9-81ED-4DB2-BD59-A6C34878D82A}">
                    <a16:rowId xmlns:a16="http://schemas.microsoft.com/office/drawing/2014/main" val="10000"/>
                  </a:ext>
                </a:extLst>
              </a:tr>
              <a:tr h="3078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Provides the Content</a:t>
                      </a:r>
                      <a:endParaRPr kumimoji="0" lang="en-AU" sz="2800" b="0" i="0" u="none" strike="noStrike" cap="none" normalizeH="0" baseline="0" dirty="0">
                        <a:ln>
                          <a:noFill/>
                        </a:ln>
                        <a:solidFill>
                          <a:srgbClr val="003366"/>
                        </a:solidFill>
                        <a:effectLst/>
                        <a:latin typeface="Arial" charset="0"/>
                      </a:endParaRPr>
                    </a:p>
                  </a:txBody>
                  <a:tcPr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Provides the Application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u="none" strike="noStrike" cap="none" normalizeH="0" baseline="0" dirty="0">
                          <a:ln>
                            <a:noFill/>
                          </a:ln>
                          <a:effectLst/>
                        </a:rPr>
                        <a:t>   For example: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u="none" strike="noStrike" cap="none" normalizeH="0" baseline="0" dirty="0">
                          <a:ln>
                            <a:noFill/>
                          </a:ln>
                          <a:solidFill>
                            <a:schemeClr val="accent6">
                              <a:lumMod val="50000"/>
                            </a:schemeClr>
                          </a:solidFill>
                          <a:effectLst/>
                        </a:rPr>
                        <a:t> Identify</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u="none" strike="noStrike" cap="none" normalizeH="0" baseline="0" dirty="0">
                          <a:ln>
                            <a:noFill/>
                          </a:ln>
                          <a:solidFill>
                            <a:schemeClr val="accent6">
                              <a:lumMod val="50000"/>
                            </a:schemeClr>
                          </a:solidFill>
                          <a:effectLst/>
                        </a:rPr>
                        <a:t> Research</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u="none" strike="noStrike" cap="none" normalizeH="0" baseline="0" dirty="0">
                          <a:ln>
                            <a:noFill/>
                          </a:ln>
                          <a:solidFill>
                            <a:schemeClr val="accent6">
                              <a:lumMod val="50000"/>
                            </a:schemeClr>
                          </a:solidFill>
                          <a:effectLst/>
                        </a:rPr>
                        <a:t> Explain</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a:ln>
                            <a:noFill/>
                          </a:ln>
                          <a:solidFill>
                            <a:srgbClr val="003366"/>
                          </a:solidFill>
                          <a:effectLst/>
                          <a:latin typeface="Arial" charset="0"/>
                        </a:rPr>
                        <a:t> Apply</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a:ln>
                            <a:noFill/>
                          </a:ln>
                          <a:solidFill>
                            <a:srgbClr val="003366"/>
                          </a:solidFill>
                          <a:effectLst/>
                          <a:latin typeface="Arial" charset="0"/>
                        </a:rPr>
                        <a:t> Analyse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a:ln>
                            <a:noFill/>
                          </a:ln>
                          <a:solidFill>
                            <a:srgbClr val="003366"/>
                          </a:solidFill>
                          <a:effectLst/>
                          <a:latin typeface="Arial" charset="0"/>
                        </a:rPr>
                        <a:t> Describe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a:ln>
                            <a:noFill/>
                          </a:ln>
                          <a:solidFill>
                            <a:srgbClr val="003366"/>
                          </a:solidFill>
                          <a:effectLst/>
                          <a:latin typeface="Arial" charset="0"/>
                        </a:rPr>
                        <a:t> Develop</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a:ln>
                            <a:noFill/>
                          </a:ln>
                          <a:solidFill>
                            <a:srgbClr val="003366"/>
                          </a:solidFill>
                          <a:effectLst/>
                          <a:latin typeface="Arial" charset="0"/>
                        </a:rPr>
                        <a:t> Document</a:t>
                      </a:r>
                    </a:p>
                  </a:txBody>
                  <a:tcPr marT="45716" marB="45716" horzOverflow="overflow"/>
                </a:tc>
                <a:extLst>
                  <a:ext uri="{0D108BD9-81ED-4DB2-BD59-A6C34878D82A}">
                    <a16:rowId xmlns:a16="http://schemas.microsoft.com/office/drawing/2014/main" val="10001"/>
                  </a:ext>
                </a:extLst>
              </a:tr>
            </a:tbl>
          </a:graphicData>
        </a:graphic>
      </p:graphicFrame>
      <p:sp>
        <p:nvSpPr>
          <p:cNvPr id="7" name="TextBox 6"/>
          <p:cNvSpPr txBox="1"/>
          <p:nvPr/>
        </p:nvSpPr>
        <p:spPr>
          <a:xfrm>
            <a:off x="256825" y="1477169"/>
            <a:ext cx="8501063" cy="954107"/>
          </a:xfrm>
          <a:prstGeom prst="rect">
            <a:avLst/>
          </a:prstGeom>
          <a:noFill/>
        </p:spPr>
        <p:txBody>
          <a:bodyPr>
            <a:spAutoFit/>
          </a:bodyPr>
          <a:lstStyle/>
          <a:p>
            <a:pPr algn="ctr">
              <a:defRPr/>
            </a:pPr>
            <a:r>
              <a:rPr lang="en-AU" sz="2800" b="1" dirty="0">
                <a:solidFill>
                  <a:srgbClr val="003366"/>
                </a:solidFill>
                <a:latin typeface="+mn-lt"/>
              </a:rPr>
              <a:t>Each Outcome is described in terms of </a:t>
            </a:r>
            <a:br>
              <a:rPr lang="en-AU" sz="2800" b="1" dirty="0">
                <a:solidFill>
                  <a:srgbClr val="003366"/>
                </a:solidFill>
                <a:latin typeface="+mn-lt"/>
              </a:rPr>
            </a:br>
            <a:r>
              <a:rPr lang="en-AU" sz="2800" b="1" dirty="0">
                <a:solidFill>
                  <a:srgbClr val="003366"/>
                </a:solidFill>
                <a:latin typeface="+mn-lt"/>
              </a:rPr>
              <a:t>key knowledge and key skills</a:t>
            </a:r>
            <a:endParaRPr lang="en-AU" sz="2800" b="1" dirty="0">
              <a:solidFill>
                <a:srgbClr val="FF0000"/>
              </a:solidFill>
              <a:latin typeface="+mn-lt"/>
            </a:endParaRPr>
          </a:p>
        </p:txBody>
      </p:sp>
    </p:spTree>
    <p:extLst>
      <p:ext uri="{BB962C8B-B14F-4D97-AF65-F5344CB8AC3E}">
        <p14:creationId xmlns:p14="http://schemas.microsoft.com/office/powerpoint/2010/main" val="2913038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a:xfrm>
            <a:off x="539552" y="764704"/>
            <a:ext cx="8075612" cy="503237"/>
          </a:xfrm>
        </p:spPr>
        <p:txBody>
          <a:bodyPr/>
          <a:lstStyle/>
          <a:p>
            <a:pPr algn="ctr" eaLnBrk="1" hangingPunct="1"/>
            <a:r>
              <a:rPr lang="en-AU" altLang="en-US" sz="4000" dirty="0"/>
              <a:t>Understanding the Study Design</a:t>
            </a:r>
            <a:r>
              <a:rPr lang="en-AU" altLang="en-US" dirty="0"/>
              <a:t> </a:t>
            </a:r>
            <a:endParaRPr lang="en-AU" altLang="en-US" sz="2000" dirty="0"/>
          </a:p>
        </p:txBody>
      </p:sp>
      <p:graphicFrame>
        <p:nvGraphicFramePr>
          <p:cNvPr id="9232" name="Group 16"/>
          <p:cNvGraphicFramePr>
            <a:graphicFrameLocks noGrp="1"/>
          </p:cNvGraphicFramePr>
          <p:nvPr>
            <p:extLst>
              <p:ext uri="{D42A27DB-BD31-4B8C-83A1-F6EECF244321}">
                <p14:modId xmlns:p14="http://schemas.microsoft.com/office/powerpoint/2010/main" val="3784193124"/>
              </p:ext>
            </p:extLst>
          </p:nvPr>
        </p:nvGraphicFramePr>
        <p:xfrm>
          <a:off x="264046" y="3304465"/>
          <a:ext cx="8556426" cy="2354152"/>
        </p:xfrm>
        <a:graphic>
          <a:graphicData uri="http://schemas.openxmlformats.org/drawingml/2006/table">
            <a:tbl>
              <a:tblPr>
                <a:tableStyleId>{284E427A-3D55-4303-BF80-6455036E1DE7}</a:tableStyleId>
              </a:tblPr>
              <a:tblGrid>
                <a:gridCol w="4278213">
                  <a:extLst>
                    <a:ext uri="{9D8B030D-6E8A-4147-A177-3AD203B41FA5}">
                      <a16:colId xmlns:a16="http://schemas.microsoft.com/office/drawing/2014/main" val="20000"/>
                    </a:ext>
                  </a:extLst>
                </a:gridCol>
                <a:gridCol w="4278213">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Key knowledge</a:t>
                      </a:r>
                      <a:endParaRPr kumimoji="0" lang="en-AU" sz="2800" b="1" i="0" u="none" strike="noStrike" cap="none" normalizeH="0" baseline="0" dirty="0">
                        <a:ln>
                          <a:noFill/>
                        </a:ln>
                        <a:solidFill>
                          <a:srgbClr val="003366"/>
                        </a:solidFill>
                        <a:effectLst/>
                        <a:latin typeface="Arial" charset="0"/>
                      </a:endParaRPr>
                    </a:p>
                  </a:txBody>
                  <a:tcPr marT="45716" marB="45716" horzOverflow="overflow">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Key Skills</a:t>
                      </a:r>
                      <a:endParaRPr kumimoji="0" lang="en-AU" sz="2800" b="1" i="0" u="none" strike="noStrike" cap="none" normalizeH="0" baseline="0" dirty="0">
                        <a:ln>
                          <a:noFill/>
                        </a:ln>
                        <a:solidFill>
                          <a:srgbClr val="003366"/>
                        </a:solidFill>
                        <a:effectLst/>
                        <a:latin typeface="Arial" charset="0"/>
                      </a:endParaRPr>
                    </a:p>
                  </a:txBody>
                  <a:tcPr marT="45716" marB="45716" horzOverflow="overflow">
                    <a:solidFill>
                      <a:schemeClr val="accent6"/>
                    </a:solidFill>
                  </a:tcPr>
                </a:tc>
                <a:extLst>
                  <a:ext uri="{0D108BD9-81ED-4DB2-BD59-A6C34878D82A}">
                    <a16:rowId xmlns:a16="http://schemas.microsoft.com/office/drawing/2014/main" val="10000"/>
                  </a:ext>
                </a:extLst>
              </a:tr>
              <a:tr h="183600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AU" sz="2000" b="0" i="0" u="none" strike="noStrike" cap="none" normalizeH="0" baseline="0" dirty="0">
                          <a:ln>
                            <a:noFill/>
                          </a:ln>
                          <a:solidFill>
                            <a:srgbClr val="003366"/>
                          </a:solidFill>
                          <a:effectLst/>
                          <a:latin typeface="Arial" charset="0"/>
                        </a:rPr>
                        <a:t>Ways stimulus material can be researched, given meaning and shaped into a performance.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2000" b="1" dirty="0">
                          <a:solidFill>
                            <a:schemeClr val="tx1"/>
                          </a:solidFill>
                          <a:latin typeface="+mn-lt"/>
                        </a:rPr>
                        <a:t>(extract from study design)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2000" b="0" i="0" u="none" strike="noStrike" cap="none" normalizeH="0" baseline="0" dirty="0">
                        <a:ln>
                          <a:noFill/>
                        </a:ln>
                        <a:solidFill>
                          <a:srgbClr val="003366"/>
                        </a:solidFill>
                        <a:effectLst/>
                        <a:latin typeface="Arial"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AU" sz="2000" b="0" i="0" u="none" strike="noStrike" kern="1200" cap="none" normalizeH="0" baseline="0" dirty="0">
                          <a:ln>
                            <a:noFill/>
                          </a:ln>
                          <a:solidFill>
                            <a:schemeClr val="dk1"/>
                          </a:solidFill>
                          <a:effectLst/>
                          <a:latin typeface="+mn-lt"/>
                          <a:ea typeface="+mn-ea"/>
                          <a:cs typeface="+mn-cs"/>
                        </a:rPr>
                        <a:t>Document how a range of </a:t>
                      </a:r>
                      <a:r>
                        <a:rPr kumimoji="0" lang="en-AU" sz="2000" b="0" i="0" u="none" strike="noStrike" cap="none" normalizeH="0" baseline="0" dirty="0">
                          <a:ln>
                            <a:noFill/>
                          </a:ln>
                          <a:solidFill>
                            <a:srgbClr val="003366"/>
                          </a:solidFill>
                          <a:effectLst/>
                          <a:latin typeface="Arial" charset="0"/>
                        </a:rPr>
                        <a:t>stimulus material can be researched, given meaning and shaped into a performance.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2000" b="1" dirty="0">
                          <a:solidFill>
                            <a:schemeClr val="tx1"/>
                          </a:solidFill>
                          <a:latin typeface="+mn-lt"/>
                        </a:rPr>
                        <a:t>(extract</a:t>
                      </a:r>
                      <a:r>
                        <a:rPr lang="en-US" sz="2000" b="1" baseline="0" dirty="0">
                          <a:solidFill>
                            <a:schemeClr val="tx1"/>
                          </a:solidFill>
                          <a:latin typeface="+mn-lt"/>
                        </a:rPr>
                        <a:t> from study design)</a:t>
                      </a:r>
                      <a:endParaRPr lang="en-US" sz="2000" b="1" dirty="0">
                        <a:solidFill>
                          <a:schemeClr val="tx1"/>
                        </a:solidFill>
                        <a:latin typeface="+mn-lt"/>
                      </a:endParaRPr>
                    </a:p>
                  </a:txBody>
                  <a:tcPr marT="45716" marB="45716" horzOverflow="overflow"/>
                </a:tc>
                <a:extLst>
                  <a:ext uri="{0D108BD9-81ED-4DB2-BD59-A6C34878D82A}">
                    <a16:rowId xmlns:a16="http://schemas.microsoft.com/office/drawing/2014/main" val="10001"/>
                  </a:ext>
                </a:extLst>
              </a:tr>
            </a:tbl>
          </a:graphicData>
        </a:graphic>
      </p:graphicFrame>
      <p:sp>
        <p:nvSpPr>
          <p:cNvPr id="7" name="TextBox 6"/>
          <p:cNvSpPr txBox="1"/>
          <p:nvPr/>
        </p:nvSpPr>
        <p:spPr>
          <a:xfrm>
            <a:off x="323528" y="1340768"/>
            <a:ext cx="8501063" cy="1446550"/>
          </a:xfrm>
          <a:prstGeom prst="rect">
            <a:avLst/>
          </a:prstGeom>
          <a:noFill/>
        </p:spPr>
        <p:txBody>
          <a:bodyPr>
            <a:spAutoFit/>
          </a:bodyPr>
          <a:lstStyle/>
          <a:p>
            <a:r>
              <a:rPr lang="en-US" sz="2800" b="1" dirty="0">
                <a:solidFill>
                  <a:srgbClr val="003366"/>
                </a:solidFill>
                <a:latin typeface="+mn-lt"/>
              </a:rPr>
              <a:t>Unit 1 Outcome 1: </a:t>
            </a:r>
          </a:p>
          <a:p>
            <a:r>
              <a:rPr lang="en-US" sz="2000" dirty="0">
                <a:solidFill>
                  <a:srgbClr val="003366"/>
                </a:solidFill>
                <a:latin typeface="+mn-lt"/>
              </a:rPr>
              <a:t>On completion of this unit the student should be able devise and document solo and/or ensemble drama works based on their experiences and/or stories. </a:t>
            </a:r>
          </a:p>
        </p:txBody>
      </p:sp>
    </p:spTree>
    <p:extLst>
      <p:ext uri="{BB962C8B-B14F-4D97-AF65-F5344CB8AC3E}">
        <p14:creationId xmlns:p14="http://schemas.microsoft.com/office/powerpoint/2010/main" val="396173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UNIT 1</a:t>
            </a:r>
            <a:endParaRPr lang="en-US" sz="4000" dirty="0">
              <a:solidFill>
                <a:schemeClr val="tx1"/>
              </a:solidFill>
            </a:endParaRPr>
          </a:p>
        </p:txBody>
      </p:sp>
      <p:sp>
        <p:nvSpPr>
          <p:cNvPr id="7" name="Content Placeholder 6"/>
          <p:cNvSpPr>
            <a:spLocks noGrp="1"/>
          </p:cNvSpPr>
          <p:nvPr>
            <p:ph idx="1"/>
          </p:nvPr>
        </p:nvSpPr>
        <p:spPr>
          <a:xfrm>
            <a:off x="685800" y="1484784"/>
            <a:ext cx="7772400" cy="4458816"/>
          </a:xfrm>
        </p:spPr>
        <p:txBody>
          <a:bodyPr/>
          <a:lstStyle/>
          <a:p>
            <a:pPr marL="0" indent="0">
              <a:buNone/>
            </a:pPr>
            <a:r>
              <a:rPr lang="en-AU" sz="2800" b="0" dirty="0">
                <a:solidFill>
                  <a:schemeClr val="tx1"/>
                </a:solidFill>
              </a:rPr>
              <a:t>The study of three or more performance styles from a range of social, historical and cultural contexts. </a:t>
            </a:r>
          </a:p>
          <a:p>
            <a:pPr marL="0" indent="0">
              <a:buNone/>
            </a:pPr>
            <a:r>
              <a:rPr lang="en-AU" sz="2400" dirty="0">
                <a:solidFill>
                  <a:schemeClr val="tx1"/>
                </a:solidFill>
              </a:rPr>
              <a:t>What students do:</a:t>
            </a:r>
          </a:p>
          <a:p>
            <a:r>
              <a:rPr lang="en-AU" sz="2400" b="0" dirty="0"/>
              <a:t>Examine drama traditions of ritual and storytelling to devise performances that </a:t>
            </a:r>
            <a:r>
              <a:rPr lang="en-AU" sz="2400" dirty="0"/>
              <a:t>go beyond re-creation and/or representation of real life as it is lived </a:t>
            </a:r>
          </a:p>
          <a:p>
            <a:r>
              <a:rPr lang="en-US" sz="2400" b="0" dirty="0"/>
              <a:t>E</a:t>
            </a:r>
            <a:r>
              <a:rPr lang="en-AU" sz="2400" b="0" dirty="0" err="1"/>
              <a:t>xplore</a:t>
            </a:r>
            <a:r>
              <a:rPr lang="en-AU" sz="2400" b="0" dirty="0"/>
              <a:t> the conventions </a:t>
            </a:r>
            <a:r>
              <a:rPr lang="en-AU" sz="2400" dirty="0"/>
              <a:t>of application of symbol and transformation of character, time and place</a:t>
            </a:r>
          </a:p>
          <a:p>
            <a:pPr marL="0" indent="0">
              <a:buNone/>
            </a:pPr>
            <a:endParaRPr lang="en-AU" sz="2400" b="0" dirty="0"/>
          </a:p>
          <a:p>
            <a:pPr marL="0" indent="0">
              <a:buNone/>
            </a:pPr>
            <a:r>
              <a:rPr lang="en-AU" sz="2400" b="0" dirty="0"/>
              <a:t>Note: See SD p.13-16 (</a:t>
            </a:r>
            <a:r>
              <a:rPr lang="en-AU" sz="2400" b="0" dirty="0" err="1"/>
              <a:t>AoS</a:t>
            </a:r>
            <a:r>
              <a:rPr lang="en-AU" sz="2400" b="0" dirty="0"/>
              <a:t>) &amp; p.16-17 (Assessment)</a:t>
            </a:r>
          </a:p>
          <a:p>
            <a:endParaRPr lang="en-AU" sz="2800" dirty="0"/>
          </a:p>
          <a:p>
            <a:pPr marL="0" indent="0">
              <a:buNone/>
            </a:pPr>
            <a:endParaRPr lang="en-AU" sz="2800" b="0" dirty="0">
              <a:solidFill>
                <a:schemeClr val="tx1"/>
              </a:solidFill>
            </a:endParaRPr>
          </a:p>
          <a:p>
            <a:endParaRPr lang="en-US" sz="2800" dirty="0">
              <a:solidFill>
                <a:schemeClr val="tx1"/>
              </a:solidFill>
            </a:endParaRPr>
          </a:p>
          <a:p>
            <a:endParaRPr lang="en-US" dirty="0"/>
          </a:p>
        </p:txBody>
      </p:sp>
    </p:spTree>
    <p:extLst>
      <p:ext uri="{BB962C8B-B14F-4D97-AF65-F5344CB8AC3E}">
        <p14:creationId xmlns:p14="http://schemas.microsoft.com/office/powerpoint/2010/main" val="18002511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Calibri" pitchFamily="34" charset="0"/>
                <a:cs typeface="Calibri" pitchFamily="34" charset="0"/>
              </a:rPr>
              <a:t>Implementation in 2019</a:t>
            </a:r>
          </a:p>
        </p:txBody>
      </p:sp>
      <p:sp>
        <p:nvSpPr>
          <p:cNvPr id="3" name="Content Placeholder 2"/>
          <p:cNvSpPr>
            <a:spLocks noGrp="1"/>
          </p:cNvSpPr>
          <p:nvPr>
            <p:ph idx="1"/>
          </p:nvPr>
        </p:nvSpPr>
        <p:spPr>
          <a:xfrm>
            <a:off x="323528" y="1772816"/>
            <a:ext cx="8350696" cy="4256112"/>
          </a:xfrm>
        </p:spPr>
        <p:txBody>
          <a:bodyPr/>
          <a:lstStyle/>
          <a:p>
            <a:r>
              <a:rPr lang="en-AU" dirty="0">
                <a:latin typeface="Calibri" pitchFamily="34" charset="0"/>
                <a:cs typeface="Calibri" pitchFamily="34" charset="0"/>
              </a:rPr>
              <a:t>Units 1 and 2 and Units 3 and 4</a:t>
            </a:r>
          </a:p>
          <a:p>
            <a:r>
              <a:rPr lang="en-AU" dirty="0">
                <a:latin typeface="Calibri" pitchFamily="34" charset="0"/>
                <a:cs typeface="Calibri" pitchFamily="34" charset="0"/>
              </a:rPr>
              <a:t>Available online on VCAA website</a:t>
            </a:r>
          </a:p>
          <a:p>
            <a:pPr lvl="1"/>
            <a:r>
              <a:rPr lang="en-AU" sz="2400" dirty="0">
                <a:latin typeface="Calibri" pitchFamily="34" charset="0"/>
                <a:cs typeface="Calibri" pitchFamily="34" charset="0"/>
              </a:rPr>
              <a:t>Study Design </a:t>
            </a:r>
          </a:p>
          <a:p>
            <a:pPr lvl="1"/>
            <a:r>
              <a:rPr lang="en-AU" sz="2400" dirty="0">
                <a:latin typeface="Calibri" pitchFamily="34" charset="0"/>
                <a:cs typeface="Calibri" pitchFamily="34" charset="0"/>
              </a:rPr>
              <a:t>Advice for teachers (Term 3 2018)</a:t>
            </a:r>
          </a:p>
          <a:p>
            <a:pPr lvl="1"/>
            <a:r>
              <a:rPr lang="en-AU" sz="2400" dirty="0">
                <a:latin typeface="Calibri" pitchFamily="34" charset="0"/>
                <a:cs typeface="Calibri" pitchFamily="34" charset="0"/>
              </a:rPr>
              <a:t>List of resources (Term 3 2018)</a:t>
            </a:r>
          </a:p>
          <a:p>
            <a:pPr lvl="1"/>
            <a:r>
              <a:rPr lang="en-AU" sz="2400" dirty="0">
                <a:latin typeface="Calibri" pitchFamily="34" charset="0"/>
                <a:cs typeface="Calibri" pitchFamily="34" charset="0"/>
              </a:rPr>
              <a:t>Performance examination specifications (early 2019)</a:t>
            </a:r>
          </a:p>
          <a:p>
            <a:pPr lvl="1"/>
            <a:r>
              <a:rPr lang="en-AU" sz="2400" dirty="0">
                <a:latin typeface="Calibri" pitchFamily="34" charset="0"/>
                <a:cs typeface="Calibri" pitchFamily="34" charset="0"/>
              </a:rPr>
              <a:t>Written examination specifications and sample questions (early 2019)</a:t>
            </a:r>
          </a:p>
        </p:txBody>
      </p:sp>
    </p:spTree>
    <p:extLst>
      <p:ext uri="{BB962C8B-B14F-4D97-AF65-F5344CB8AC3E}">
        <p14:creationId xmlns:p14="http://schemas.microsoft.com/office/powerpoint/2010/main" val="19082994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609600"/>
            <a:ext cx="8784976" cy="1143000"/>
          </a:xfrm>
        </p:spPr>
        <p:txBody>
          <a:bodyPr/>
          <a:lstStyle/>
          <a:p>
            <a:pPr eaLnBrk="1" hangingPunct="1"/>
            <a:r>
              <a:rPr lang="en-AU" altLang="en-US" sz="3600" dirty="0"/>
              <a:t>Unit 1: Introducing performance styles </a:t>
            </a:r>
          </a:p>
        </p:txBody>
      </p:sp>
      <p:sp>
        <p:nvSpPr>
          <p:cNvPr id="17411" name="Rectangle 3"/>
          <p:cNvSpPr>
            <a:spLocks noGrp="1" noChangeArrowheads="1"/>
          </p:cNvSpPr>
          <p:nvPr>
            <p:ph idx="1"/>
          </p:nvPr>
        </p:nvSpPr>
        <p:spPr>
          <a:xfrm>
            <a:off x="685800" y="1772816"/>
            <a:ext cx="7772400" cy="4392488"/>
          </a:xfrm>
        </p:spPr>
        <p:txBody>
          <a:bodyPr/>
          <a:lstStyle/>
          <a:p>
            <a:pPr eaLnBrk="1" hangingPunct="1">
              <a:buFont typeface="Arial" panose="020B0604020202020204" pitchFamily="34" charset="0"/>
              <a:buChar char="•"/>
            </a:pPr>
            <a:r>
              <a:rPr lang="en-AU" altLang="en-US" sz="2800" dirty="0"/>
              <a:t>Area of Study 1: </a:t>
            </a:r>
          </a:p>
          <a:p>
            <a:pPr marL="352425" indent="0" eaLnBrk="1" hangingPunct="1">
              <a:buNone/>
            </a:pPr>
            <a:r>
              <a:rPr lang="en-AU" altLang="en-US" sz="2800" b="0" dirty="0"/>
              <a:t>Creating a devised performance</a:t>
            </a:r>
          </a:p>
          <a:p>
            <a:pPr>
              <a:buFont typeface="Arial" panose="020B0604020202020204" pitchFamily="34" charset="0"/>
              <a:buChar char="•"/>
            </a:pPr>
            <a:r>
              <a:rPr lang="en-AU" altLang="en-US" sz="2800" dirty="0"/>
              <a:t>Area of Study 2: </a:t>
            </a:r>
          </a:p>
          <a:p>
            <a:pPr marL="352425" indent="0">
              <a:buNone/>
            </a:pPr>
            <a:r>
              <a:rPr lang="en-AU" altLang="en-US" sz="2800" b="0" dirty="0"/>
              <a:t>Presenting a devised performance</a:t>
            </a:r>
          </a:p>
          <a:p>
            <a:pPr>
              <a:buFont typeface="Arial" panose="020B0604020202020204" pitchFamily="34" charset="0"/>
              <a:buChar char="•"/>
            </a:pPr>
            <a:r>
              <a:rPr lang="en-AU" altLang="en-US" sz="2800" dirty="0"/>
              <a:t>Area of Study 3: </a:t>
            </a:r>
          </a:p>
          <a:p>
            <a:pPr marL="352425" indent="0">
              <a:buNone/>
            </a:pPr>
            <a:r>
              <a:rPr lang="en-AU" altLang="en-US" sz="2800" b="0" dirty="0"/>
              <a:t>Analysing a devised performance</a:t>
            </a:r>
          </a:p>
          <a:p>
            <a:r>
              <a:rPr lang="en-AU" altLang="en-US" sz="2800" dirty="0"/>
              <a:t>Area of Study 4: </a:t>
            </a:r>
            <a:endParaRPr lang="en-AU" altLang="en-US" sz="2800" b="0" dirty="0"/>
          </a:p>
          <a:p>
            <a:pPr marL="352425" indent="0">
              <a:buNone/>
            </a:pPr>
            <a:r>
              <a:rPr lang="en-AU" altLang="en-US" sz="2800" b="0" dirty="0"/>
              <a:t>Analysing a professional drama performance</a:t>
            </a:r>
          </a:p>
        </p:txBody>
      </p:sp>
    </p:spTree>
    <p:extLst>
      <p:ext uri="{BB962C8B-B14F-4D97-AF65-F5344CB8AC3E}">
        <p14:creationId xmlns:p14="http://schemas.microsoft.com/office/powerpoint/2010/main" val="12656829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1 AOS 1 : Creating a devised performance</a:t>
            </a:r>
          </a:p>
        </p:txBody>
      </p:sp>
      <p:sp>
        <p:nvSpPr>
          <p:cNvPr id="18435" name="Rectangle 3"/>
          <p:cNvSpPr>
            <a:spLocks noGrp="1" noChangeArrowheads="1"/>
          </p:cNvSpPr>
          <p:nvPr>
            <p:ph idx="1"/>
          </p:nvPr>
        </p:nvSpPr>
        <p:spPr>
          <a:xfrm>
            <a:off x="395536" y="1556792"/>
            <a:ext cx="8424936" cy="4464496"/>
          </a:xfrm>
        </p:spPr>
        <p:txBody>
          <a:bodyPr/>
          <a:lstStyle/>
          <a:p>
            <a:pPr>
              <a:buFont typeface="Arial" pitchFamily="34" charset="0"/>
              <a:buChar char="•"/>
            </a:pPr>
            <a:r>
              <a:rPr lang="en-AU" altLang="en-US" sz="2200" dirty="0">
                <a:solidFill>
                  <a:srgbClr val="2A5686"/>
                </a:solidFill>
              </a:rPr>
              <a:t>Use play-m</a:t>
            </a:r>
            <a:r>
              <a:rPr lang="en-US" altLang="en-US" sz="2200" dirty="0" err="1">
                <a:solidFill>
                  <a:srgbClr val="2A5686"/>
                </a:solidFill>
              </a:rPr>
              <a:t>ak</a:t>
            </a:r>
            <a:r>
              <a:rPr lang="en-AU" altLang="en-US" sz="2200" dirty="0" err="1">
                <a:solidFill>
                  <a:srgbClr val="2A5686"/>
                </a:solidFill>
              </a:rPr>
              <a:t>ing</a:t>
            </a:r>
            <a:r>
              <a:rPr lang="en-AU" altLang="en-US" sz="2200" dirty="0">
                <a:solidFill>
                  <a:srgbClr val="2A5686"/>
                </a:solidFill>
              </a:rPr>
              <a:t> techniques </a:t>
            </a:r>
            <a:r>
              <a:rPr lang="en-AU" altLang="en-US" sz="2200" b="0" dirty="0">
                <a:solidFill>
                  <a:schemeClr val="tx1"/>
                </a:solidFill>
              </a:rPr>
              <a:t>to devise and develop solo and or ensemble performances.</a:t>
            </a:r>
          </a:p>
          <a:p>
            <a:pPr>
              <a:buFont typeface="Arial" pitchFamily="34" charset="0"/>
              <a:buChar char="•"/>
            </a:pPr>
            <a:r>
              <a:rPr lang="en-AU" altLang="en-US" sz="2200" dirty="0">
                <a:solidFill>
                  <a:srgbClr val="2A5686"/>
                </a:solidFill>
              </a:rPr>
              <a:t>Use a range of stimulus material </a:t>
            </a:r>
            <a:r>
              <a:rPr lang="en-AU" altLang="en-US" sz="2200" b="0" dirty="0">
                <a:solidFill>
                  <a:srgbClr val="000000"/>
                </a:solidFill>
              </a:rPr>
              <a:t>relevant to their personal, cultural and/or community experiences and stories.</a:t>
            </a:r>
            <a:endParaRPr lang="en-AU" altLang="en-US" sz="2200" dirty="0">
              <a:solidFill>
                <a:srgbClr val="000000"/>
              </a:solidFill>
            </a:endParaRPr>
          </a:p>
          <a:p>
            <a:pPr>
              <a:buFont typeface="Arial" pitchFamily="34" charset="0"/>
              <a:buChar char="•"/>
            </a:pPr>
            <a:r>
              <a:rPr lang="en-AU" altLang="en-US" sz="2200" dirty="0">
                <a:solidFill>
                  <a:srgbClr val="2A5686"/>
                </a:solidFill>
              </a:rPr>
              <a:t>Explore a range of performance styles </a:t>
            </a:r>
            <a:r>
              <a:rPr lang="en-AU" altLang="en-US" sz="2200" b="0" dirty="0">
                <a:solidFill>
                  <a:schemeClr val="tx1"/>
                </a:solidFill>
              </a:rPr>
              <a:t>and draw on their ideas as they respond to a given structure and stimulus material.</a:t>
            </a:r>
          </a:p>
          <a:p>
            <a:r>
              <a:rPr lang="en-AU" altLang="en-US" sz="2200" dirty="0">
                <a:solidFill>
                  <a:srgbClr val="2A5686"/>
                </a:solidFill>
              </a:rPr>
              <a:t>Explore </a:t>
            </a:r>
            <a:r>
              <a:rPr lang="en-AU" sz="2200" dirty="0">
                <a:solidFill>
                  <a:srgbClr val="2A5686"/>
                </a:solidFill>
              </a:rPr>
              <a:t>conventions of application of symbol </a:t>
            </a:r>
            <a:r>
              <a:rPr lang="en-AU" sz="2200" b="0" dirty="0">
                <a:solidFill>
                  <a:schemeClr val="tx1"/>
                </a:solidFill>
              </a:rPr>
              <a:t>and transformation of character, time and place</a:t>
            </a:r>
            <a:endParaRPr lang="en-AU" altLang="en-US" sz="2200" b="0" dirty="0">
              <a:solidFill>
                <a:schemeClr val="tx1"/>
              </a:solidFill>
            </a:endParaRPr>
          </a:p>
          <a:p>
            <a:r>
              <a:rPr lang="en-AU" altLang="en-US" sz="2200" dirty="0">
                <a:solidFill>
                  <a:srgbClr val="2A5686"/>
                </a:solidFill>
              </a:rPr>
              <a:t>Record and document </a:t>
            </a:r>
            <a:r>
              <a:rPr lang="en-AU" altLang="en-US" sz="2200" b="0" dirty="0">
                <a:solidFill>
                  <a:srgbClr val="000000"/>
                </a:solidFill>
              </a:rPr>
              <a:t>the play-making techniques used in the development of this performance work.</a:t>
            </a:r>
          </a:p>
          <a:p>
            <a:pPr>
              <a:buFont typeface="Arial" pitchFamily="34" charset="0"/>
              <a:buChar char="•"/>
            </a:pPr>
            <a:endParaRPr lang="en-AU" altLang="en-US" sz="2400" b="0" dirty="0">
              <a:solidFill>
                <a:srgbClr val="000000"/>
              </a:solidFill>
            </a:endParaRPr>
          </a:p>
          <a:p>
            <a:pPr marL="0" indent="0" eaLnBrk="1" hangingPunct="1">
              <a:buNone/>
            </a:pPr>
            <a:endParaRPr lang="en-AU" altLang="en-US" sz="2000" b="0" dirty="0"/>
          </a:p>
          <a:p>
            <a:pPr eaLnBrk="1" hangingPunct="1">
              <a:buFontTx/>
              <a:buNone/>
            </a:pPr>
            <a:endParaRPr lang="en-AU" altLang="en-US" dirty="0">
              <a:solidFill>
                <a:schemeClr val="folHlink"/>
              </a:solidFill>
            </a:endParaRPr>
          </a:p>
        </p:txBody>
      </p:sp>
      <p:sp>
        <p:nvSpPr>
          <p:cNvPr id="2" name="TextBox 1"/>
          <p:cNvSpPr txBox="1"/>
          <p:nvPr/>
        </p:nvSpPr>
        <p:spPr>
          <a:xfrm>
            <a:off x="611560" y="6093296"/>
            <a:ext cx="5184576" cy="400110"/>
          </a:xfrm>
          <a:prstGeom prst="rect">
            <a:avLst/>
          </a:prstGeom>
          <a:solidFill>
            <a:srgbClr val="C2FFF0"/>
          </a:solidFill>
        </p:spPr>
        <p:txBody>
          <a:bodyPr wrap="square" rtlCol="0">
            <a:spAutoFit/>
          </a:bodyPr>
          <a:lstStyle/>
          <a:p>
            <a:r>
              <a:rPr lang="en-AU" altLang="en-US" sz="2000" b="1" dirty="0">
                <a:solidFill>
                  <a:srgbClr val="0071A7"/>
                </a:solidFill>
              </a:rPr>
              <a:t>Create, explore, apply, document</a:t>
            </a:r>
          </a:p>
        </p:txBody>
      </p:sp>
    </p:spTree>
    <p:extLst>
      <p:ext uri="{BB962C8B-B14F-4D97-AF65-F5344CB8AC3E}">
        <p14:creationId xmlns:p14="http://schemas.microsoft.com/office/powerpoint/2010/main" val="30273108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1 AOS 2 : Presenting a devised performance</a:t>
            </a:r>
          </a:p>
        </p:txBody>
      </p:sp>
      <p:sp>
        <p:nvSpPr>
          <p:cNvPr id="18435" name="Rectangle 3"/>
          <p:cNvSpPr>
            <a:spLocks noGrp="1" noChangeArrowheads="1"/>
          </p:cNvSpPr>
          <p:nvPr>
            <p:ph idx="1"/>
          </p:nvPr>
        </p:nvSpPr>
        <p:spPr>
          <a:xfrm>
            <a:off x="395536" y="1556792"/>
            <a:ext cx="8424936" cy="3960440"/>
          </a:xfrm>
        </p:spPr>
        <p:txBody>
          <a:bodyPr/>
          <a:lstStyle/>
          <a:p>
            <a:pPr>
              <a:buFont typeface="Arial" pitchFamily="34" charset="0"/>
              <a:buChar char="•"/>
            </a:pPr>
            <a:r>
              <a:rPr lang="en-AU" altLang="en-US" sz="2400" dirty="0">
                <a:solidFill>
                  <a:srgbClr val="2A5686"/>
                </a:solidFill>
              </a:rPr>
              <a:t>Present to an audience </a:t>
            </a:r>
            <a:r>
              <a:rPr lang="en-AU" altLang="en-US" sz="2400" b="0" dirty="0">
                <a:solidFill>
                  <a:schemeClr val="tx1"/>
                </a:solidFill>
              </a:rPr>
              <a:t>a devised solo and/or ensemble drama work based</a:t>
            </a:r>
            <a:r>
              <a:rPr lang="en-AU" altLang="en-US" sz="2400" dirty="0">
                <a:solidFill>
                  <a:srgbClr val="2A5686"/>
                </a:solidFill>
              </a:rPr>
              <a:t> </a:t>
            </a:r>
            <a:r>
              <a:rPr lang="en-AU" altLang="en-US" sz="2400" b="0" dirty="0">
                <a:solidFill>
                  <a:srgbClr val="000000"/>
                </a:solidFill>
              </a:rPr>
              <a:t>on a range of stimulus material relevant to the student’s personal, cultural and/or community experiences and stories.</a:t>
            </a:r>
            <a:endParaRPr lang="en-AU" altLang="en-US" sz="2400" dirty="0">
              <a:solidFill>
                <a:srgbClr val="000000"/>
              </a:solidFill>
            </a:endParaRPr>
          </a:p>
          <a:p>
            <a:pPr>
              <a:buFont typeface="Arial" pitchFamily="34" charset="0"/>
              <a:buChar char="•"/>
            </a:pPr>
            <a:r>
              <a:rPr lang="en-AU" altLang="en-US" sz="2400" dirty="0">
                <a:solidFill>
                  <a:srgbClr val="2A5686"/>
                </a:solidFill>
              </a:rPr>
              <a:t>Use a range of performance styles </a:t>
            </a:r>
            <a:r>
              <a:rPr lang="en-AU" altLang="en-US" sz="2400" b="0" dirty="0">
                <a:solidFill>
                  <a:schemeClr val="tx1"/>
                </a:solidFill>
              </a:rPr>
              <a:t>to present these stories, ideas and characters to an audience.</a:t>
            </a:r>
          </a:p>
          <a:p>
            <a:r>
              <a:rPr lang="en-AU" altLang="en-US" sz="2400" dirty="0">
                <a:solidFill>
                  <a:srgbClr val="2A5686"/>
                </a:solidFill>
              </a:rPr>
              <a:t>Explore </a:t>
            </a:r>
            <a:r>
              <a:rPr lang="en-AU" sz="2400" dirty="0">
                <a:solidFill>
                  <a:srgbClr val="2A5686"/>
                </a:solidFill>
              </a:rPr>
              <a:t>conventions of application of symbol </a:t>
            </a:r>
            <a:r>
              <a:rPr lang="en-AU" sz="2400" b="0" dirty="0">
                <a:solidFill>
                  <a:schemeClr val="tx1"/>
                </a:solidFill>
              </a:rPr>
              <a:t>and transformation of character, time and place</a:t>
            </a:r>
            <a:endParaRPr lang="en-AU" altLang="en-US" sz="2400" b="0" dirty="0">
              <a:solidFill>
                <a:schemeClr val="tx1"/>
              </a:solidFill>
            </a:endParaRPr>
          </a:p>
          <a:p>
            <a:r>
              <a:rPr lang="en-AU" altLang="en-US" sz="2400" dirty="0">
                <a:solidFill>
                  <a:srgbClr val="2A5686"/>
                </a:solidFill>
              </a:rPr>
              <a:t>Explore and develop </a:t>
            </a:r>
            <a:r>
              <a:rPr lang="en-AU" altLang="en-US" sz="2400" b="0" dirty="0">
                <a:solidFill>
                  <a:srgbClr val="000000"/>
                </a:solidFill>
              </a:rPr>
              <a:t>skills in establishing and maintaining an appropriate actor-audience relationship. </a:t>
            </a:r>
          </a:p>
          <a:p>
            <a:pPr marL="0" indent="0" eaLnBrk="1" hangingPunct="1">
              <a:buNone/>
            </a:pPr>
            <a:endParaRPr lang="en-AU" altLang="en-US" sz="2000" b="0" dirty="0"/>
          </a:p>
          <a:p>
            <a:pPr eaLnBrk="1" hangingPunct="1">
              <a:buFontTx/>
              <a:buNone/>
            </a:pPr>
            <a:endParaRPr lang="en-AU" altLang="en-US" dirty="0">
              <a:solidFill>
                <a:schemeClr val="folHlink"/>
              </a:solidFill>
            </a:endParaRPr>
          </a:p>
        </p:txBody>
      </p:sp>
      <p:sp>
        <p:nvSpPr>
          <p:cNvPr id="2" name="TextBox 1"/>
          <p:cNvSpPr txBox="1"/>
          <p:nvPr/>
        </p:nvSpPr>
        <p:spPr>
          <a:xfrm>
            <a:off x="611560" y="6093296"/>
            <a:ext cx="5184576" cy="400110"/>
          </a:xfrm>
          <a:prstGeom prst="rect">
            <a:avLst/>
          </a:prstGeom>
          <a:solidFill>
            <a:srgbClr val="C2FFF0"/>
          </a:solidFill>
        </p:spPr>
        <p:txBody>
          <a:bodyPr wrap="square" rtlCol="0">
            <a:spAutoFit/>
          </a:bodyPr>
          <a:lstStyle/>
          <a:p>
            <a:r>
              <a:rPr lang="en-AU" altLang="en-US" sz="2000" b="1" dirty="0">
                <a:solidFill>
                  <a:srgbClr val="0071A7"/>
                </a:solidFill>
              </a:rPr>
              <a:t>Present, manipulate, apply</a:t>
            </a:r>
          </a:p>
        </p:txBody>
      </p:sp>
    </p:spTree>
    <p:extLst>
      <p:ext uri="{BB962C8B-B14F-4D97-AF65-F5344CB8AC3E}">
        <p14:creationId xmlns:p14="http://schemas.microsoft.com/office/powerpoint/2010/main" val="34461803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1 AOS 3 : Analysing a devised performance</a:t>
            </a:r>
          </a:p>
        </p:txBody>
      </p:sp>
      <p:sp>
        <p:nvSpPr>
          <p:cNvPr id="18435" name="Rectangle 3"/>
          <p:cNvSpPr>
            <a:spLocks noGrp="1" noChangeArrowheads="1"/>
          </p:cNvSpPr>
          <p:nvPr>
            <p:ph idx="1"/>
          </p:nvPr>
        </p:nvSpPr>
        <p:spPr>
          <a:xfrm>
            <a:off x="467544" y="1412776"/>
            <a:ext cx="8208912" cy="4104456"/>
          </a:xfrm>
        </p:spPr>
        <p:txBody>
          <a:bodyPr/>
          <a:lstStyle/>
          <a:p>
            <a:r>
              <a:rPr lang="en-AU" altLang="en-US" sz="2800" dirty="0">
                <a:solidFill>
                  <a:srgbClr val="2A5686"/>
                </a:solidFill>
              </a:rPr>
              <a:t>Analyse </a:t>
            </a:r>
            <a:r>
              <a:rPr lang="en-AU" altLang="en-US" sz="2800" b="0" dirty="0">
                <a:solidFill>
                  <a:schemeClr val="tx1"/>
                </a:solidFill>
              </a:rPr>
              <a:t>their own performance work completed in Outcomes 1 and 2.</a:t>
            </a:r>
          </a:p>
          <a:p>
            <a:r>
              <a:rPr lang="en-AU" altLang="en-US" sz="2800" dirty="0">
                <a:solidFill>
                  <a:srgbClr val="2A5686"/>
                </a:solidFill>
              </a:rPr>
              <a:t>Reflect upon and document </a:t>
            </a:r>
            <a:r>
              <a:rPr lang="en-AU" altLang="en-US" sz="2800" b="0" dirty="0">
                <a:solidFill>
                  <a:schemeClr val="tx1"/>
                </a:solidFill>
              </a:rPr>
              <a:t>work processes using appropriate drama terminology. </a:t>
            </a:r>
          </a:p>
          <a:p>
            <a:r>
              <a:rPr lang="en-AU" altLang="en-US" sz="2800" dirty="0">
                <a:solidFill>
                  <a:srgbClr val="2A5686"/>
                </a:solidFill>
              </a:rPr>
              <a:t>Demonstrate development </a:t>
            </a:r>
            <a:r>
              <a:rPr lang="en-AU" altLang="en-US" sz="2800" b="0" dirty="0">
                <a:solidFill>
                  <a:schemeClr val="tx1"/>
                </a:solidFill>
              </a:rPr>
              <a:t>of the use of expressive skills, performance skills, stimulus material, dramatic elements, conventions, production areas, performance styles, and approaches to character and roles. </a:t>
            </a:r>
            <a:endParaRPr lang="en-AU" altLang="en-US" sz="2800" b="0" dirty="0"/>
          </a:p>
          <a:p>
            <a:pPr eaLnBrk="1" hangingPunct="1">
              <a:buFontTx/>
              <a:buNone/>
            </a:pPr>
            <a:endParaRPr lang="en-AU" altLang="en-US" sz="2800" dirty="0">
              <a:solidFill>
                <a:schemeClr val="folHlink"/>
              </a:solidFill>
            </a:endParaRPr>
          </a:p>
        </p:txBody>
      </p:sp>
      <p:sp>
        <p:nvSpPr>
          <p:cNvPr id="2" name="TextBox 1"/>
          <p:cNvSpPr txBox="1"/>
          <p:nvPr/>
        </p:nvSpPr>
        <p:spPr>
          <a:xfrm>
            <a:off x="611560" y="6093296"/>
            <a:ext cx="5184576" cy="400110"/>
          </a:xfrm>
          <a:prstGeom prst="rect">
            <a:avLst/>
          </a:prstGeom>
          <a:solidFill>
            <a:srgbClr val="C2FFF0"/>
          </a:solidFill>
        </p:spPr>
        <p:txBody>
          <a:bodyPr wrap="square" rtlCol="0">
            <a:spAutoFit/>
          </a:bodyPr>
          <a:lstStyle/>
          <a:p>
            <a:r>
              <a:rPr lang="en-AU" altLang="en-US" sz="2000" b="1" dirty="0">
                <a:solidFill>
                  <a:srgbClr val="0071A7"/>
                </a:solidFill>
              </a:rPr>
              <a:t>Describe, analyse, reflect</a:t>
            </a:r>
          </a:p>
        </p:txBody>
      </p:sp>
    </p:spTree>
    <p:extLst>
      <p:ext uri="{BB962C8B-B14F-4D97-AF65-F5344CB8AC3E}">
        <p14:creationId xmlns:p14="http://schemas.microsoft.com/office/powerpoint/2010/main" val="30531550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936104"/>
          </a:xfrm>
        </p:spPr>
        <p:txBody>
          <a:bodyPr/>
          <a:lstStyle/>
          <a:p>
            <a:r>
              <a:rPr lang="en-AU" altLang="en-US" sz="2800" dirty="0"/>
              <a:t>Unit 1 AOS 4 : Analysing a professional drama performance</a:t>
            </a:r>
          </a:p>
        </p:txBody>
      </p:sp>
      <p:sp>
        <p:nvSpPr>
          <p:cNvPr id="18435" name="Rectangle 3"/>
          <p:cNvSpPr>
            <a:spLocks noGrp="1" noChangeArrowheads="1"/>
          </p:cNvSpPr>
          <p:nvPr>
            <p:ph idx="1"/>
          </p:nvPr>
        </p:nvSpPr>
        <p:spPr>
          <a:xfrm>
            <a:off x="395536" y="1556792"/>
            <a:ext cx="8424936" cy="3960440"/>
          </a:xfrm>
        </p:spPr>
        <p:txBody>
          <a:bodyPr/>
          <a:lstStyle/>
          <a:p>
            <a:r>
              <a:rPr lang="en-AU" altLang="en-US" sz="2400" dirty="0">
                <a:solidFill>
                  <a:srgbClr val="2A5686"/>
                </a:solidFill>
              </a:rPr>
              <a:t>Analyse </a:t>
            </a:r>
            <a:r>
              <a:rPr lang="en-AU" altLang="en-US" sz="2400" b="0" dirty="0">
                <a:solidFill>
                  <a:srgbClr val="000000"/>
                </a:solidFill>
              </a:rPr>
              <a:t>a performance by professional drama performers. </a:t>
            </a:r>
          </a:p>
          <a:p>
            <a:r>
              <a:rPr lang="en-US" altLang="en-US" sz="2400" dirty="0">
                <a:solidFill>
                  <a:srgbClr val="2A5686"/>
                </a:solidFill>
              </a:rPr>
              <a:t>Evaluate </a:t>
            </a:r>
            <a:r>
              <a:rPr lang="en-AU" altLang="en-US" sz="2400" b="0" dirty="0">
                <a:solidFill>
                  <a:srgbClr val="000000"/>
                </a:solidFill>
              </a:rPr>
              <a:t>the expressive and performance skills used to communicate character to an audience. </a:t>
            </a:r>
          </a:p>
          <a:p>
            <a:r>
              <a:rPr lang="en-US" altLang="en-US" sz="2400" dirty="0">
                <a:solidFill>
                  <a:srgbClr val="2A5686"/>
                </a:solidFill>
              </a:rPr>
              <a:t>Identify and evaluate </a:t>
            </a:r>
            <a:r>
              <a:rPr lang="en-AU" altLang="en-US" sz="2400" b="0" dirty="0">
                <a:solidFill>
                  <a:srgbClr val="000000"/>
                </a:solidFill>
              </a:rPr>
              <a:t>the effectiveness of conventions, dramatic elements and production areas in communicating meaning in a performance.</a:t>
            </a:r>
            <a:endParaRPr lang="en-AU" altLang="en-US" sz="2400" dirty="0">
              <a:solidFill>
                <a:srgbClr val="2A5686"/>
              </a:solidFill>
            </a:endParaRPr>
          </a:p>
          <a:p>
            <a:r>
              <a:rPr lang="en-US" altLang="en-US" sz="2400" dirty="0" err="1">
                <a:solidFill>
                  <a:srgbClr val="2A5686"/>
                </a:solidFill>
              </a:rPr>
              <a:t>Analyse</a:t>
            </a:r>
            <a:r>
              <a:rPr lang="en-US" altLang="en-US" sz="2400" dirty="0">
                <a:solidFill>
                  <a:srgbClr val="2A5686"/>
                </a:solidFill>
              </a:rPr>
              <a:t> and evaluate</a:t>
            </a:r>
            <a:r>
              <a:rPr lang="en-AU" altLang="en-US" sz="2400" b="0" dirty="0">
                <a:solidFill>
                  <a:srgbClr val="000000"/>
                </a:solidFill>
              </a:rPr>
              <a:t> the use of performance styles based on the way conventions, dramatic elements and production areas are used in the performance.</a:t>
            </a:r>
          </a:p>
          <a:p>
            <a:r>
              <a:rPr lang="en-US" altLang="en-US" sz="2400" dirty="0" err="1">
                <a:solidFill>
                  <a:srgbClr val="2A5686"/>
                </a:solidFill>
              </a:rPr>
              <a:t>Analyse</a:t>
            </a:r>
            <a:r>
              <a:rPr lang="en-US" altLang="en-US" sz="2400" dirty="0">
                <a:solidFill>
                  <a:srgbClr val="2A5686"/>
                </a:solidFill>
              </a:rPr>
              <a:t> and evaluate</a:t>
            </a:r>
            <a:r>
              <a:rPr lang="en-AU" altLang="en-US" sz="2400" b="0" dirty="0">
                <a:solidFill>
                  <a:srgbClr val="000000"/>
                </a:solidFill>
              </a:rPr>
              <a:t> </a:t>
            </a:r>
            <a:r>
              <a:rPr lang="en-US" altLang="en-US" sz="2400" b="0" dirty="0">
                <a:solidFill>
                  <a:srgbClr val="000000"/>
                </a:solidFill>
              </a:rPr>
              <a:t>how the actor-audience relationship is created and manipulated. </a:t>
            </a:r>
            <a:endParaRPr lang="en-AU" altLang="en-US" sz="2400" b="0" dirty="0">
              <a:solidFill>
                <a:srgbClr val="000000"/>
              </a:solidFill>
            </a:endParaRPr>
          </a:p>
          <a:p>
            <a:endParaRPr lang="en-US" altLang="en-US" sz="2000" dirty="0">
              <a:solidFill>
                <a:srgbClr val="2A5686"/>
              </a:solidFill>
            </a:endParaRPr>
          </a:p>
          <a:p>
            <a:pPr marL="0" indent="0">
              <a:buNone/>
            </a:pPr>
            <a:endParaRPr lang="en-AU" altLang="en-US" sz="2000" b="0" dirty="0"/>
          </a:p>
          <a:p>
            <a:pPr eaLnBrk="1" hangingPunct="1">
              <a:buFontTx/>
              <a:buNone/>
            </a:pPr>
            <a:endParaRPr lang="en-AU" altLang="en-US" dirty="0">
              <a:solidFill>
                <a:schemeClr val="folHlink"/>
              </a:solidFill>
            </a:endParaRPr>
          </a:p>
        </p:txBody>
      </p:sp>
      <p:sp>
        <p:nvSpPr>
          <p:cNvPr id="2" name="TextBox 1"/>
          <p:cNvSpPr txBox="1"/>
          <p:nvPr/>
        </p:nvSpPr>
        <p:spPr>
          <a:xfrm>
            <a:off x="611560" y="5949280"/>
            <a:ext cx="4752528" cy="461665"/>
          </a:xfrm>
          <a:prstGeom prst="rect">
            <a:avLst/>
          </a:prstGeom>
          <a:solidFill>
            <a:srgbClr val="C2FFF0"/>
          </a:solidFill>
        </p:spPr>
        <p:txBody>
          <a:bodyPr wrap="square" rtlCol="0">
            <a:spAutoFit/>
          </a:bodyPr>
          <a:lstStyle/>
          <a:p>
            <a:r>
              <a:rPr lang="en-AU" altLang="en-US" b="1" dirty="0">
                <a:solidFill>
                  <a:srgbClr val="0071A7"/>
                </a:solidFill>
              </a:rPr>
              <a:t>Analyse, evaluate</a:t>
            </a:r>
          </a:p>
        </p:txBody>
      </p:sp>
    </p:spTree>
    <p:extLst>
      <p:ext uri="{BB962C8B-B14F-4D97-AF65-F5344CB8AC3E}">
        <p14:creationId xmlns:p14="http://schemas.microsoft.com/office/powerpoint/2010/main" val="32941551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3568" y="620688"/>
            <a:ext cx="7772400" cy="875184"/>
          </a:xfrm>
        </p:spPr>
        <p:txBody>
          <a:bodyPr/>
          <a:lstStyle/>
          <a:p>
            <a:pPr eaLnBrk="1" hangingPunct="1"/>
            <a:r>
              <a:rPr lang="en-AU" altLang="en-US" sz="3600" dirty="0"/>
              <a:t>Assessment Unit 1- Pages 16-17</a:t>
            </a:r>
          </a:p>
        </p:txBody>
      </p:sp>
      <p:sp>
        <p:nvSpPr>
          <p:cNvPr id="33795" name="Rectangle 3"/>
          <p:cNvSpPr>
            <a:spLocks noGrp="1" noChangeArrowheads="1"/>
          </p:cNvSpPr>
          <p:nvPr>
            <p:ph idx="1"/>
          </p:nvPr>
        </p:nvSpPr>
        <p:spPr>
          <a:xfrm>
            <a:off x="395536" y="1556792"/>
            <a:ext cx="8424936" cy="4824536"/>
          </a:xfrm>
        </p:spPr>
        <p:txBody>
          <a:bodyPr/>
          <a:lstStyle/>
          <a:p>
            <a:pPr marL="0" eaLnBrk="1" hangingPunct="1">
              <a:lnSpc>
                <a:spcPct val="80000"/>
              </a:lnSpc>
              <a:buFontTx/>
              <a:buNone/>
            </a:pPr>
            <a:r>
              <a:rPr lang="en-AU" altLang="en-US" sz="2400" i="1" dirty="0"/>
              <a:t>Outcome 1 assessment task may be selected from the following:</a:t>
            </a:r>
          </a:p>
          <a:p>
            <a:pPr>
              <a:lnSpc>
                <a:spcPct val="80000"/>
              </a:lnSpc>
            </a:pPr>
            <a:r>
              <a:rPr lang="en-US" altLang="en-US" sz="2400" b="0" dirty="0"/>
              <a:t>a</a:t>
            </a:r>
            <a:r>
              <a:rPr lang="en-AU" altLang="en-US" sz="2400" b="0" dirty="0"/>
              <a:t> paper-based journal</a:t>
            </a:r>
          </a:p>
          <a:p>
            <a:pPr>
              <a:lnSpc>
                <a:spcPct val="80000"/>
              </a:lnSpc>
            </a:pPr>
            <a:r>
              <a:rPr lang="en-US" altLang="en-US" sz="2400" b="0" dirty="0"/>
              <a:t>a</a:t>
            </a:r>
            <a:r>
              <a:rPr lang="en-AU" altLang="en-US" sz="2400" b="0" dirty="0"/>
              <a:t>n e-journal</a:t>
            </a:r>
          </a:p>
          <a:p>
            <a:pPr>
              <a:lnSpc>
                <a:spcPct val="80000"/>
              </a:lnSpc>
            </a:pPr>
            <a:r>
              <a:rPr lang="en-US" altLang="en-US" sz="2400" b="0" dirty="0"/>
              <a:t>a</a:t>
            </a:r>
            <a:r>
              <a:rPr lang="en-AU" altLang="en-US" sz="2400" b="0" dirty="0"/>
              <a:t> journal that combines hard and soft copy components</a:t>
            </a:r>
          </a:p>
          <a:p>
            <a:pPr marL="0" indent="0">
              <a:lnSpc>
                <a:spcPct val="80000"/>
              </a:lnSpc>
              <a:buNone/>
            </a:pPr>
            <a:r>
              <a:rPr lang="en-AU" altLang="en-US" sz="2400" i="1" dirty="0"/>
              <a:t>Outcome 2 assessment task:</a:t>
            </a:r>
          </a:p>
          <a:p>
            <a:pPr>
              <a:lnSpc>
                <a:spcPct val="80000"/>
              </a:lnSpc>
            </a:pPr>
            <a:r>
              <a:rPr lang="en-US" altLang="en-US" sz="2400" b="0" dirty="0"/>
              <a:t>p</a:t>
            </a:r>
            <a:r>
              <a:rPr lang="en-AU" altLang="en-US" sz="2400" b="0" dirty="0" err="1"/>
              <a:t>erformance</a:t>
            </a:r>
            <a:endParaRPr lang="en-AU" altLang="en-US" sz="2400" b="0" dirty="0"/>
          </a:p>
          <a:p>
            <a:pPr marL="0" indent="0">
              <a:lnSpc>
                <a:spcPct val="80000"/>
              </a:lnSpc>
              <a:buNone/>
            </a:pPr>
            <a:r>
              <a:rPr lang="en-AU" altLang="en-US" sz="2400" i="1" dirty="0"/>
              <a:t>Outcome 3 assessment task use one of the following formats:</a:t>
            </a:r>
          </a:p>
          <a:p>
            <a:pPr>
              <a:lnSpc>
                <a:spcPct val="80000"/>
              </a:lnSpc>
            </a:pPr>
            <a:r>
              <a:rPr lang="en-US" altLang="en-US" sz="2400" b="0" dirty="0"/>
              <a:t>an oral presentation </a:t>
            </a:r>
          </a:p>
          <a:p>
            <a:pPr>
              <a:lnSpc>
                <a:spcPct val="80000"/>
              </a:lnSpc>
            </a:pPr>
            <a:r>
              <a:rPr lang="en-US" altLang="en-US" sz="2400" b="0" dirty="0"/>
              <a:t>a multimedia presentation</a:t>
            </a:r>
          </a:p>
          <a:p>
            <a:pPr>
              <a:lnSpc>
                <a:spcPct val="80000"/>
              </a:lnSpc>
            </a:pPr>
            <a:r>
              <a:rPr lang="en-US" altLang="en-US" sz="2400" b="0" dirty="0"/>
              <a:t>responses to structured questions.</a:t>
            </a:r>
          </a:p>
          <a:p>
            <a:pPr marL="0" indent="0">
              <a:lnSpc>
                <a:spcPct val="80000"/>
              </a:lnSpc>
              <a:buNone/>
            </a:pPr>
            <a:r>
              <a:rPr lang="en-AU" altLang="en-US" sz="2400" i="1" dirty="0"/>
              <a:t>Outcome 4 assessment task:</a:t>
            </a:r>
          </a:p>
          <a:p>
            <a:pPr>
              <a:lnSpc>
                <a:spcPct val="80000"/>
              </a:lnSpc>
            </a:pPr>
            <a:r>
              <a:rPr lang="en-US" altLang="en-US" sz="2400" b="0" dirty="0"/>
              <a:t>response to structured questions.</a:t>
            </a:r>
          </a:p>
          <a:p>
            <a:pPr>
              <a:lnSpc>
                <a:spcPct val="80000"/>
              </a:lnSpc>
            </a:pPr>
            <a:endParaRPr lang="en-US" altLang="en-US" sz="2000" b="0" dirty="0"/>
          </a:p>
        </p:txBody>
      </p:sp>
    </p:spTree>
    <p:extLst>
      <p:ext uri="{BB962C8B-B14F-4D97-AF65-F5344CB8AC3E}">
        <p14:creationId xmlns:p14="http://schemas.microsoft.com/office/powerpoint/2010/main" val="12066976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UNIT 2</a:t>
            </a:r>
            <a:endParaRPr lang="en-US" sz="4000" dirty="0">
              <a:solidFill>
                <a:schemeClr val="tx1"/>
              </a:solidFill>
            </a:endParaRPr>
          </a:p>
        </p:txBody>
      </p:sp>
      <p:sp>
        <p:nvSpPr>
          <p:cNvPr id="7" name="Content Placeholder 6"/>
          <p:cNvSpPr>
            <a:spLocks noGrp="1"/>
          </p:cNvSpPr>
          <p:nvPr>
            <p:ph idx="1"/>
          </p:nvPr>
        </p:nvSpPr>
        <p:spPr>
          <a:xfrm>
            <a:off x="467544" y="1981200"/>
            <a:ext cx="8280920" cy="3962400"/>
          </a:xfrm>
        </p:spPr>
        <p:txBody>
          <a:bodyPr/>
          <a:lstStyle/>
          <a:p>
            <a:pPr marL="0" indent="0">
              <a:buNone/>
            </a:pPr>
            <a:r>
              <a:rPr lang="en-AU" sz="2800" b="0" dirty="0"/>
              <a:t>Aspects of Australian identity evident in contemporary drama practice. This may also involve exploring the work of selected drama practitioners and associated performance styles. </a:t>
            </a:r>
          </a:p>
          <a:p>
            <a:pPr marL="0" indent="0">
              <a:buNone/>
            </a:pPr>
            <a:r>
              <a:rPr lang="en-AU" sz="2800" dirty="0">
                <a:solidFill>
                  <a:schemeClr val="tx1"/>
                </a:solidFill>
              </a:rPr>
              <a:t>What students do</a:t>
            </a:r>
          </a:p>
          <a:p>
            <a:r>
              <a:rPr lang="en-US" sz="2400" b="0" dirty="0">
                <a:solidFill>
                  <a:schemeClr val="tx1"/>
                </a:solidFill>
              </a:rPr>
              <a:t>Use stimulus material that allows them to explore an aspect or aspects of</a:t>
            </a:r>
            <a:r>
              <a:rPr lang="en-US" sz="2400" dirty="0">
                <a:solidFill>
                  <a:schemeClr val="tx1"/>
                </a:solidFill>
              </a:rPr>
              <a:t> Australian identity. </a:t>
            </a:r>
          </a:p>
          <a:p>
            <a:r>
              <a:rPr lang="en-US" sz="2400" b="0" dirty="0">
                <a:solidFill>
                  <a:schemeClr val="tx1"/>
                </a:solidFill>
              </a:rPr>
              <a:t>Examine</a:t>
            </a:r>
            <a:r>
              <a:rPr lang="en-US" sz="2400" dirty="0">
                <a:solidFill>
                  <a:schemeClr val="tx1"/>
                </a:solidFill>
              </a:rPr>
              <a:t> selected performance styles </a:t>
            </a:r>
            <a:r>
              <a:rPr lang="en-US" sz="2400" b="0" dirty="0">
                <a:solidFill>
                  <a:schemeClr val="tx1"/>
                </a:solidFill>
              </a:rPr>
              <a:t>and explore the associated conventions. </a:t>
            </a:r>
            <a:r>
              <a:rPr lang="en-AU" sz="2400" b="0" dirty="0">
                <a:solidFill>
                  <a:schemeClr val="tx1"/>
                </a:solidFill>
              </a:rPr>
              <a:t> </a:t>
            </a:r>
            <a:endParaRPr lang="en-US" sz="2400" b="0" dirty="0">
              <a:solidFill>
                <a:schemeClr val="tx1"/>
              </a:solidFill>
            </a:endParaRPr>
          </a:p>
          <a:p>
            <a:endParaRPr lang="en-AU" sz="2800" b="0" dirty="0">
              <a:solidFill>
                <a:schemeClr val="tx1"/>
              </a:solidFill>
            </a:endParaRPr>
          </a:p>
          <a:p>
            <a:endParaRPr lang="en-US" sz="2800" dirty="0">
              <a:solidFill>
                <a:schemeClr val="tx1"/>
              </a:solidFill>
            </a:endParaRPr>
          </a:p>
          <a:p>
            <a:endParaRPr lang="en-US" dirty="0"/>
          </a:p>
        </p:txBody>
      </p:sp>
      <p:sp>
        <p:nvSpPr>
          <p:cNvPr id="2" name="TextBox 1"/>
          <p:cNvSpPr txBox="1"/>
          <p:nvPr/>
        </p:nvSpPr>
        <p:spPr>
          <a:xfrm>
            <a:off x="442188" y="6034475"/>
            <a:ext cx="8701812" cy="400110"/>
          </a:xfrm>
          <a:prstGeom prst="rect">
            <a:avLst/>
          </a:prstGeom>
          <a:noFill/>
        </p:spPr>
        <p:txBody>
          <a:bodyPr wrap="square" rtlCol="0">
            <a:spAutoFit/>
          </a:bodyPr>
          <a:lstStyle/>
          <a:p>
            <a:r>
              <a:rPr lang="en-AU" sz="2000" dirty="0"/>
              <a:t>Note: See SD p.18-21 (</a:t>
            </a:r>
            <a:r>
              <a:rPr lang="en-AU" sz="2000" dirty="0" err="1"/>
              <a:t>AoS</a:t>
            </a:r>
            <a:r>
              <a:rPr lang="en-AU" sz="2000" dirty="0"/>
              <a:t>) and p.21-22 (Assessment)</a:t>
            </a:r>
          </a:p>
        </p:txBody>
      </p:sp>
    </p:spTree>
    <p:extLst>
      <p:ext uri="{BB962C8B-B14F-4D97-AF65-F5344CB8AC3E}">
        <p14:creationId xmlns:p14="http://schemas.microsoft.com/office/powerpoint/2010/main" val="152916507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609600"/>
            <a:ext cx="8784976" cy="1143000"/>
          </a:xfrm>
        </p:spPr>
        <p:txBody>
          <a:bodyPr/>
          <a:lstStyle/>
          <a:p>
            <a:pPr eaLnBrk="1" hangingPunct="1"/>
            <a:r>
              <a:rPr lang="en-AU" altLang="en-US" sz="3600" dirty="0"/>
              <a:t>Unit 2: Australian identity</a:t>
            </a:r>
          </a:p>
        </p:txBody>
      </p:sp>
      <p:sp>
        <p:nvSpPr>
          <p:cNvPr id="17411" name="Rectangle 3"/>
          <p:cNvSpPr>
            <a:spLocks noGrp="1" noChangeArrowheads="1"/>
          </p:cNvSpPr>
          <p:nvPr>
            <p:ph idx="1"/>
          </p:nvPr>
        </p:nvSpPr>
        <p:spPr>
          <a:xfrm>
            <a:off x="685800" y="1772816"/>
            <a:ext cx="7772400" cy="4392488"/>
          </a:xfrm>
        </p:spPr>
        <p:txBody>
          <a:bodyPr/>
          <a:lstStyle/>
          <a:p>
            <a:pPr eaLnBrk="1" hangingPunct="1">
              <a:buFont typeface="Arial" panose="020B0604020202020204" pitchFamily="34" charset="0"/>
              <a:buChar char="•"/>
            </a:pPr>
            <a:r>
              <a:rPr lang="en-AU" altLang="en-US" sz="2800" dirty="0"/>
              <a:t>Area of Study 1: </a:t>
            </a:r>
          </a:p>
          <a:p>
            <a:pPr marL="352425" indent="0" eaLnBrk="1" hangingPunct="1">
              <a:buNone/>
            </a:pPr>
            <a:r>
              <a:rPr lang="en-AU" altLang="en-US" sz="2800" b="0" dirty="0"/>
              <a:t>Using Australia as inspiration</a:t>
            </a:r>
          </a:p>
          <a:p>
            <a:r>
              <a:rPr lang="en-AU" altLang="en-US" sz="2800" dirty="0"/>
              <a:t>Area of Study 2: </a:t>
            </a:r>
          </a:p>
          <a:p>
            <a:pPr marL="352425" indent="0">
              <a:buNone/>
            </a:pPr>
            <a:r>
              <a:rPr lang="en-AU" altLang="en-US" sz="2800" b="0" dirty="0"/>
              <a:t>Presenting a devised performance</a:t>
            </a:r>
          </a:p>
          <a:p>
            <a:pPr>
              <a:buFont typeface="Arial" panose="020B0604020202020204" pitchFamily="34" charset="0"/>
              <a:buChar char="•"/>
            </a:pPr>
            <a:r>
              <a:rPr lang="en-AU" altLang="en-US" sz="2800" dirty="0"/>
              <a:t>Area of Study 3: </a:t>
            </a:r>
          </a:p>
          <a:p>
            <a:pPr marL="352425" indent="0">
              <a:buNone/>
            </a:pPr>
            <a:r>
              <a:rPr lang="en-AU" altLang="en-US" sz="2800" b="0" dirty="0"/>
              <a:t>Analysing a devised performance</a:t>
            </a:r>
          </a:p>
          <a:p>
            <a:r>
              <a:rPr lang="en-AU" altLang="en-US" sz="2800" dirty="0"/>
              <a:t>Area of Study 4: </a:t>
            </a:r>
            <a:endParaRPr lang="en-AU" altLang="en-US" sz="2800" b="0" dirty="0"/>
          </a:p>
          <a:p>
            <a:pPr marL="352425" indent="0">
              <a:buNone/>
            </a:pPr>
            <a:r>
              <a:rPr lang="en-AU" altLang="en-US" sz="2800" b="0" dirty="0"/>
              <a:t>Analysing an Australian drama performance</a:t>
            </a:r>
          </a:p>
        </p:txBody>
      </p:sp>
    </p:spTree>
    <p:extLst>
      <p:ext uri="{BB962C8B-B14F-4D97-AF65-F5344CB8AC3E}">
        <p14:creationId xmlns:p14="http://schemas.microsoft.com/office/powerpoint/2010/main" val="181495828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2 AOS 1 : Using Australia as inspiration</a:t>
            </a:r>
          </a:p>
        </p:txBody>
      </p:sp>
      <p:sp>
        <p:nvSpPr>
          <p:cNvPr id="18435" name="Rectangle 3"/>
          <p:cNvSpPr>
            <a:spLocks noGrp="1" noChangeArrowheads="1"/>
          </p:cNvSpPr>
          <p:nvPr>
            <p:ph idx="1"/>
          </p:nvPr>
        </p:nvSpPr>
        <p:spPr>
          <a:xfrm>
            <a:off x="395536" y="1340768"/>
            <a:ext cx="8424936" cy="4680520"/>
          </a:xfrm>
        </p:spPr>
        <p:txBody>
          <a:bodyPr/>
          <a:lstStyle/>
          <a:p>
            <a:r>
              <a:rPr lang="en-AU" altLang="en-US" sz="2200" dirty="0">
                <a:solidFill>
                  <a:srgbClr val="2A5686"/>
                </a:solidFill>
              </a:rPr>
              <a:t>Explore the use of </a:t>
            </a:r>
            <a:r>
              <a:rPr lang="en-AU" altLang="en-US" sz="2200" b="0" dirty="0">
                <a:solidFill>
                  <a:schemeClr val="tx1"/>
                </a:solidFill>
              </a:rPr>
              <a:t>a range of stimulus material </a:t>
            </a:r>
            <a:r>
              <a:rPr lang="en-AU" altLang="en-US" sz="2200" b="0" dirty="0">
                <a:solidFill>
                  <a:srgbClr val="000000"/>
                </a:solidFill>
              </a:rPr>
              <a:t>to create a performance </a:t>
            </a:r>
            <a:r>
              <a:rPr lang="en-AU" altLang="en-US" sz="2200" b="0" dirty="0">
                <a:solidFill>
                  <a:schemeClr val="tx1"/>
                </a:solidFill>
              </a:rPr>
              <a:t>based</a:t>
            </a:r>
            <a:r>
              <a:rPr lang="en-AU" altLang="en-US" sz="2200" dirty="0">
                <a:solidFill>
                  <a:srgbClr val="2A5686"/>
                </a:solidFill>
              </a:rPr>
              <a:t> </a:t>
            </a:r>
            <a:r>
              <a:rPr lang="en-AU" altLang="en-US" sz="2200" b="0" dirty="0">
                <a:solidFill>
                  <a:srgbClr val="000000"/>
                </a:solidFill>
              </a:rPr>
              <a:t>on </a:t>
            </a:r>
            <a:r>
              <a:rPr lang="en-US" sz="2200" b="0" dirty="0">
                <a:latin typeface="Arial" pitchFamily="34" charset="0"/>
                <a:cs typeface="Arial" panose="020B0604020202020204" pitchFamily="34" charset="0"/>
              </a:rPr>
              <a:t>an event, an issue, a place, an artwork, a text and/or an icon </a:t>
            </a:r>
            <a:r>
              <a:rPr lang="en-US" sz="2200" b="0" dirty="0">
                <a:cs typeface="Arial" panose="020B0604020202020204" pitchFamily="34" charset="0"/>
              </a:rPr>
              <a:t>from an Australian context.</a:t>
            </a:r>
            <a:endParaRPr lang="en-AU" altLang="en-US" sz="2200" b="0" dirty="0">
              <a:solidFill>
                <a:srgbClr val="2A5686"/>
              </a:solidFill>
            </a:endParaRPr>
          </a:p>
          <a:p>
            <a:pPr>
              <a:buFont typeface="Arial" pitchFamily="34" charset="0"/>
              <a:buChar char="•"/>
            </a:pPr>
            <a:r>
              <a:rPr lang="en-AU" altLang="en-US" sz="2200" dirty="0">
                <a:solidFill>
                  <a:srgbClr val="2A5686"/>
                </a:solidFill>
              </a:rPr>
              <a:t>Experiment with </a:t>
            </a:r>
            <a:r>
              <a:rPr lang="en-AU" altLang="en-US" sz="2200" b="0" dirty="0">
                <a:solidFill>
                  <a:schemeClr val="tx1"/>
                </a:solidFill>
              </a:rPr>
              <a:t>ways that play-m</a:t>
            </a:r>
            <a:r>
              <a:rPr lang="en-US" altLang="en-US" sz="2200" b="0" dirty="0" err="1">
                <a:solidFill>
                  <a:schemeClr val="tx1"/>
                </a:solidFill>
              </a:rPr>
              <a:t>ak</a:t>
            </a:r>
            <a:r>
              <a:rPr lang="en-AU" altLang="en-US" sz="2200" b="0" dirty="0" err="1">
                <a:solidFill>
                  <a:schemeClr val="tx1"/>
                </a:solidFill>
              </a:rPr>
              <a:t>ing</a:t>
            </a:r>
            <a:r>
              <a:rPr lang="en-AU" altLang="en-US" sz="2200" b="0" dirty="0">
                <a:solidFill>
                  <a:schemeClr val="tx1"/>
                </a:solidFill>
              </a:rPr>
              <a:t> techniques, expressive skills, performance skills, dramatic elements, conventions, performance styles and production areas may be used.</a:t>
            </a:r>
          </a:p>
          <a:p>
            <a:pPr>
              <a:buFont typeface="Arial" pitchFamily="34" charset="0"/>
              <a:buChar char="•"/>
            </a:pPr>
            <a:r>
              <a:rPr lang="en-AU" altLang="en-US" sz="2200" dirty="0">
                <a:solidFill>
                  <a:srgbClr val="2A5686"/>
                </a:solidFill>
              </a:rPr>
              <a:t>Explore how </a:t>
            </a:r>
            <a:r>
              <a:rPr lang="en-AU" altLang="en-US" sz="2200" b="0" dirty="0">
                <a:solidFill>
                  <a:schemeClr val="tx1"/>
                </a:solidFill>
              </a:rPr>
              <a:t>to realise the dramatic potential of stimulus material and shape dramatic action.</a:t>
            </a:r>
          </a:p>
          <a:p>
            <a:pPr>
              <a:buFont typeface="Arial" pitchFamily="34" charset="0"/>
              <a:buChar char="•"/>
            </a:pPr>
            <a:r>
              <a:rPr lang="en-AU" sz="2200" dirty="0">
                <a:solidFill>
                  <a:srgbClr val="2A5686"/>
                </a:solidFill>
              </a:rPr>
              <a:t>Consider how to </a:t>
            </a:r>
            <a:r>
              <a:rPr lang="en-AU" sz="2200" b="0" dirty="0">
                <a:solidFill>
                  <a:schemeClr val="tx1"/>
                </a:solidFill>
              </a:rPr>
              <a:t>use techniques to have an effect on and engage the audience in ways that are appropriate to contemporary drama practice.</a:t>
            </a:r>
            <a:endParaRPr lang="en-AU" altLang="en-US" sz="2200" b="0" dirty="0">
              <a:solidFill>
                <a:schemeClr val="tx1"/>
              </a:solidFill>
            </a:endParaRPr>
          </a:p>
          <a:p>
            <a:r>
              <a:rPr lang="en-AU" altLang="en-US" sz="2200" dirty="0">
                <a:solidFill>
                  <a:srgbClr val="2A5686"/>
                </a:solidFill>
              </a:rPr>
              <a:t>Record and document </a:t>
            </a:r>
            <a:r>
              <a:rPr lang="en-AU" altLang="en-US" sz="2200" b="0" dirty="0">
                <a:solidFill>
                  <a:srgbClr val="000000"/>
                </a:solidFill>
              </a:rPr>
              <a:t>the play-making techniques used to develop this performance work.</a:t>
            </a:r>
          </a:p>
          <a:p>
            <a:pPr>
              <a:buFont typeface="Arial" pitchFamily="34" charset="0"/>
              <a:buChar char="•"/>
            </a:pPr>
            <a:endParaRPr lang="en-AU" altLang="en-US" sz="2400" b="0" dirty="0">
              <a:solidFill>
                <a:srgbClr val="000000"/>
              </a:solidFill>
            </a:endParaRPr>
          </a:p>
          <a:p>
            <a:pPr marL="0" indent="0" eaLnBrk="1" hangingPunct="1">
              <a:buNone/>
            </a:pPr>
            <a:endParaRPr lang="en-AU" altLang="en-US" sz="2000" b="0" dirty="0"/>
          </a:p>
          <a:p>
            <a:pPr eaLnBrk="1" hangingPunct="1">
              <a:buFontTx/>
              <a:buNone/>
            </a:pPr>
            <a:endParaRPr lang="en-AU" altLang="en-US" dirty="0">
              <a:solidFill>
                <a:schemeClr val="folHlink"/>
              </a:solidFill>
            </a:endParaRPr>
          </a:p>
        </p:txBody>
      </p:sp>
      <p:sp>
        <p:nvSpPr>
          <p:cNvPr id="2" name="TextBox 1"/>
          <p:cNvSpPr txBox="1"/>
          <p:nvPr/>
        </p:nvSpPr>
        <p:spPr>
          <a:xfrm>
            <a:off x="611560" y="6093296"/>
            <a:ext cx="5184576" cy="400110"/>
          </a:xfrm>
          <a:prstGeom prst="rect">
            <a:avLst/>
          </a:prstGeom>
          <a:solidFill>
            <a:srgbClr val="C2FFF0"/>
          </a:solidFill>
        </p:spPr>
        <p:txBody>
          <a:bodyPr wrap="square" rtlCol="0">
            <a:spAutoFit/>
          </a:bodyPr>
          <a:lstStyle/>
          <a:p>
            <a:r>
              <a:rPr lang="en-AU" altLang="en-US" sz="2000" b="1" dirty="0">
                <a:solidFill>
                  <a:srgbClr val="0071A7"/>
                </a:solidFill>
              </a:rPr>
              <a:t>Explore, apply, document</a:t>
            </a:r>
          </a:p>
        </p:txBody>
      </p:sp>
    </p:spTree>
    <p:extLst>
      <p:ext uri="{BB962C8B-B14F-4D97-AF65-F5344CB8AC3E}">
        <p14:creationId xmlns:p14="http://schemas.microsoft.com/office/powerpoint/2010/main" val="54163486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2 AOS 2 : Presenting a devised performance</a:t>
            </a:r>
          </a:p>
        </p:txBody>
      </p:sp>
      <p:sp>
        <p:nvSpPr>
          <p:cNvPr id="18435" name="Rectangle 3"/>
          <p:cNvSpPr>
            <a:spLocks noGrp="1" noChangeArrowheads="1"/>
          </p:cNvSpPr>
          <p:nvPr>
            <p:ph idx="1"/>
          </p:nvPr>
        </p:nvSpPr>
        <p:spPr>
          <a:xfrm>
            <a:off x="395536" y="1340768"/>
            <a:ext cx="8424936" cy="4680520"/>
          </a:xfrm>
        </p:spPr>
        <p:txBody>
          <a:bodyPr/>
          <a:lstStyle/>
          <a:p>
            <a:r>
              <a:rPr lang="en-AU" altLang="en-US" sz="2200" dirty="0">
                <a:solidFill>
                  <a:srgbClr val="2A5686"/>
                </a:solidFill>
              </a:rPr>
              <a:t>Present </a:t>
            </a:r>
            <a:r>
              <a:rPr lang="en-AU" altLang="en-US" sz="2200" b="0" dirty="0">
                <a:solidFill>
                  <a:srgbClr val="000000"/>
                </a:solidFill>
              </a:rPr>
              <a:t>a solo performance or an ensemble performance to an audience.</a:t>
            </a:r>
          </a:p>
          <a:p>
            <a:r>
              <a:rPr lang="en-AU" altLang="en-US" sz="2200" dirty="0">
                <a:solidFill>
                  <a:srgbClr val="2A5686"/>
                </a:solidFill>
              </a:rPr>
              <a:t>Demonstrate effective use </a:t>
            </a:r>
            <a:r>
              <a:rPr lang="en-AU" altLang="en-US" sz="2200" b="0" dirty="0">
                <a:solidFill>
                  <a:schemeClr val="tx1"/>
                </a:solidFill>
              </a:rPr>
              <a:t>of conventions appropriate to contemporary drama practice.</a:t>
            </a:r>
          </a:p>
          <a:p>
            <a:r>
              <a:rPr lang="en-AU" altLang="en-US" sz="2200" dirty="0">
                <a:solidFill>
                  <a:srgbClr val="2A5686"/>
                </a:solidFill>
              </a:rPr>
              <a:t>Apply </a:t>
            </a:r>
            <a:r>
              <a:rPr lang="en-AU" altLang="en-US" sz="2200" b="0" dirty="0">
                <a:solidFill>
                  <a:srgbClr val="000000"/>
                </a:solidFill>
              </a:rPr>
              <a:t>expressive and performance skills. </a:t>
            </a:r>
            <a:endParaRPr lang="en-AU" altLang="en-US" sz="2200" b="0" dirty="0">
              <a:solidFill>
                <a:schemeClr val="tx1"/>
              </a:solidFill>
            </a:endParaRPr>
          </a:p>
          <a:p>
            <a:r>
              <a:rPr lang="en-AU" altLang="en-US" sz="2200" dirty="0">
                <a:solidFill>
                  <a:srgbClr val="2A5686"/>
                </a:solidFill>
              </a:rPr>
              <a:t>Apply </a:t>
            </a:r>
            <a:r>
              <a:rPr lang="en-AU" altLang="en-US" sz="2200" b="0" dirty="0">
                <a:solidFill>
                  <a:srgbClr val="000000"/>
                </a:solidFill>
              </a:rPr>
              <a:t>symbol and transformation of character, time and place. </a:t>
            </a:r>
          </a:p>
          <a:p>
            <a:r>
              <a:rPr lang="en-AU" altLang="en-US" sz="2200" dirty="0">
                <a:solidFill>
                  <a:srgbClr val="2A5686"/>
                </a:solidFill>
              </a:rPr>
              <a:t>Incorporate </a:t>
            </a:r>
            <a:r>
              <a:rPr lang="en-AU" altLang="en-US" sz="2200" b="0" dirty="0">
                <a:solidFill>
                  <a:schemeClr val="tx1"/>
                </a:solidFill>
              </a:rPr>
              <a:t>production areas appropriate to selected performance styles.</a:t>
            </a:r>
            <a:r>
              <a:rPr lang="en-AU" altLang="en-US" sz="2200" dirty="0">
                <a:solidFill>
                  <a:srgbClr val="2A5686"/>
                </a:solidFill>
              </a:rPr>
              <a:t> </a:t>
            </a:r>
            <a:endParaRPr lang="en-AU" altLang="en-US" sz="2200" b="0" dirty="0">
              <a:solidFill>
                <a:schemeClr val="tx1"/>
              </a:solidFill>
            </a:endParaRPr>
          </a:p>
          <a:p>
            <a:r>
              <a:rPr lang="en-AU" altLang="en-US" sz="2200" dirty="0">
                <a:solidFill>
                  <a:srgbClr val="2A5686"/>
                </a:solidFill>
              </a:rPr>
              <a:t>Manipulate</a:t>
            </a:r>
            <a:r>
              <a:rPr lang="en-AU" altLang="en-US" sz="2200" b="0" dirty="0">
                <a:solidFill>
                  <a:schemeClr val="tx1"/>
                </a:solidFill>
              </a:rPr>
              <a:t> dramatic elements to convey meaning and enhance a performance.</a:t>
            </a:r>
          </a:p>
          <a:p>
            <a:r>
              <a:rPr lang="en-AU" altLang="en-US" sz="2200" dirty="0">
                <a:solidFill>
                  <a:srgbClr val="2A5686"/>
                </a:solidFill>
              </a:rPr>
              <a:t>Create and manipulate </a:t>
            </a:r>
            <a:r>
              <a:rPr lang="en-AU" altLang="en-US" sz="2200" b="0" dirty="0">
                <a:solidFill>
                  <a:srgbClr val="000000"/>
                </a:solidFill>
              </a:rPr>
              <a:t>a clear actor-audience relationship, appropriate to the selected performance styles.</a:t>
            </a:r>
          </a:p>
          <a:p>
            <a:pPr marL="0" indent="0" eaLnBrk="1" hangingPunct="1">
              <a:buNone/>
            </a:pPr>
            <a:endParaRPr lang="en-AU" altLang="en-US" sz="2200" b="0" dirty="0"/>
          </a:p>
          <a:p>
            <a:pPr eaLnBrk="1" hangingPunct="1">
              <a:buFontTx/>
              <a:buNone/>
            </a:pPr>
            <a:endParaRPr lang="en-AU" altLang="en-US" sz="2200" dirty="0">
              <a:solidFill>
                <a:schemeClr val="folHlink"/>
              </a:solidFill>
            </a:endParaRPr>
          </a:p>
        </p:txBody>
      </p:sp>
      <p:sp>
        <p:nvSpPr>
          <p:cNvPr id="2" name="TextBox 1"/>
          <p:cNvSpPr txBox="1"/>
          <p:nvPr/>
        </p:nvSpPr>
        <p:spPr>
          <a:xfrm>
            <a:off x="611560" y="6093296"/>
            <a:ext cx="5184576" cy="400110"/>
          </a:xfrm>
          <a:prstGeom prst="rect">
            <a:avLst/>
          </a:prstGeom>
          <a:solidFill>
            <a:srgbClr val="C2FFF0"/>
          </a:solidFill>
        </p:spPr>
        <p:txBody>
          <a:bodyPr wrap="square" rtlCol="0">
            <a:spAutoFit/>
          </a:bodyPr>
          <a:lstStyle/>
          <a:p>
            <a:r>
              <a:rPr lang="en-AU" altLang="en-US" sz="2000" b="1" dirty="0">
                <a:solidFill>
                  <a:srgbClr val="0071A7"/>
                </a:solidFill>
              </a:rPr>
              <a:t>Present, manipulate, apply</a:t>
            </a:r>
          </a:p>
        </p:txBody>
      </p:sp>
    </p:spTree>
    <p:extLst>
      <p:ext uri="{BB962C8B-B14F-4D97-AF65-F5344CB8AC3E}">
        <p14:creationId xmlns:p14="http://schemas.microsoft.com/office/powerpoint/2010/main" val="5564413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STUDY OVERVIEW</a:t>
            </a:r>
          </a:p>
        </p:txBody>
      </p:sp>
      <p:sp>
        <p:nvSpPr>
          <p:cNvPr id="5" name="Text Placeholder 4"/>
          <p:cNvSpPr>
            <a:spLocks noGrp="1"/>
          </p:cNvSpPr>
          <p:nvPr>
            <p:ph type="body" idx="1"/>
          </p:nvPr>
        </p:nvSpPr>
        <p:spPr/>
        <p:txBody>
          <a:bodyPr/>
          <a:lstStyle/>
          <a:p>
            <a:r>
              <a:rPr lang="en-AU" dirty="0"/>
              <a:t>Part 1</a:t>
            </a:r>
          </a:p>
        </p:txBody>
      </p:sp>
    </p:spTree>
    <p:extLst>
      <p:ext uri="{BB962C8B-B14F-4D97-AF65-F5344CB8AC3E}">
        <p14:creationId xmlns:p14="http://schemas.microsoft.com/office/powerpoint/2010/main" val="15347488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2 AOS 3 : Analysing a devised performance</a:t>
            </a:r>
          </a:p>
        </p:txBody>
      </p:sp>
      <p:sp>
        <p:nvSpPr>
          <p:cNvPr id="18435" name="Rectangle 3"/>
          <p:cNvSpPr>
            <a:spLocks noGrp="1" noChangeArrowheads="1"/>
          </p:cNvSpPr>
          <p:nvPr>
            <p:ph idx="1"/>
          </p:nvPr>
        </p:nvSpPr>
        <p:spPr>
          <a:xfrm>
            <a:off x="467544" y="1412776"/>
            <a:ext cx="8208912" cy="4104456"/>
          </a:xfrm>
        </p:spPr>
        <p:txBody>
          <a:bodyPr/>
          <a:lstStyle/>
          <a:p>
            <a:r>
              <a:rPr lang="en-AU" altLang="en-US" sz="2400" dirty="0">
                <a:solidFill>
                  <a:srgbClr val="2A5686"/>
                </a:solidFill>
              </a:rPr>
              <a:t>Analyse </a:t>
            </a:r>
            <a:r>
              <a:rPr lang="en-AU" altLang="en-US" sz="2400" b="0" dirty="0">
                <a:solidFill>
                  <a:schemeClr val="tx1"/>
                </a:solidFill>
              </a:rPr>
              <a:t>the development, and performance to an audience, of the devised work completed in Outcomes 1 and 2.</a:t>
            </a:r>
          </a:p>
          <a:p>
            <a:r>
              <a:rPr lang="en-AU" altLang="en-US" sz="2400" dirty="0">
                <a:solidFill>
                  <a:srgbClr val="2A5686"/>
                </a:solidFill>
              </a:rPr>
              <a:t>Reflect on and articulate </a:t>
            </a:r>
            <a:r>
              <a:rPr lang="en-AU" altLang="en-US" sz="2400" b="0" dirty="0">
                <a:solidFill>
                  <a:schemeClr val="tx1"/>
                </a:solidFill>
              </a:rPr>
              <a:t>the ways play-m</a:t>
            </a:r>
            <a:r>
              <a:rPr lang="en-US" altLang="en-US" sz="2400" b="0" dirty="0" err="1">
                <a:solidFill>
                  <a:schemeClr val="tx1"/>
                </a:solidFill>
              </a:rPr>
              <a:t>ak</a:t>
            </a:r>
            <a:r>
              <a:rPr lang="en-AU" altLang="en-US" sz="2400" b="0" dirty="0" err="1">
                <a:solidFill>
                  <a:schemeClr val="tx1"/>
                </a:solidFill>
              </a:rPr>
              <a:t>ing</a:t>
            </a:r>
            <a:r>
              <a:rPr lang="en-AU" altLang="en-US" sz="2400" b="0" dirty="0">
                <a:solidFill>
                  <a:schemeClr val="tx1"/>
                </a:solidFill>
              </a:rPr>
              <a:t> techniques and processes were used to explore and extract dramatic potential of the stimulus material.</a:t>
            </a:r>
            <a:endParaRPr lang="en-AU" altLang="en-US" sz="2400" dirty="0">
              <a:solidFill>
                <a:srgbClr val="2A5686"/>
              </a:solidFill>
            </a:endParaRPr>
          </a:p>
          <a:p>
            <a:r>
              <a:rPr lang="en-AU" altLang="en-US" sz="2400" dirty="0">
                <a:solidFill>
                  <a:srgbClr val="2A5686"/>
                </a:solidFill>
              </a:rPr>
              <a:t>Analyse </a:t>
            </a:r>
            <a:r>
              <a:rPr lang="en-AU" altLang="en-US" sz="2400" b="0" dirty="0">
                <a:solidFill>
                  <a:schemeClr val="tx1"/>
                </a:solidFill>
              </a:rPr>
              <a:t>approaches to shaping and refining the work and creating and manipulating the actor- audience relationship.</a:t>
            </a:r>
          </a:p>
          <a:p>
            <a:r>
              <a:rPr lang="en-AU" altLang="en-US" sz="2400" dirty="0">
                <a:solidFill>
                  <a:srgbClr val="2A5686"/>
                </a:solidFill>
              </a:rPr>
              <a:t>Continue to develop </a:t>
            </a:r>
            <a:r>
              <a:rPr lang="en-AU" altLang="en-US" sz="2400" b="0" dirty="0">
                <a:solidFill>
                  <a:schemeClr val="tx1"/>
                </a:solidFill>
              </a:rPr>
              <a:t>the use of appropriate drama terminology to describe and analyse performance. </a:t>
            </a:r>
          </a:p>
          <a:p>
            <a:pPr eaLnBrk="1" hangingPunct="1">
              <a:buFontTx/>
              <a:buNone/>
            </a:pPr>
            <a:endParaRPr lang="en-AU" altLang="en-US" sz="2000" dirty="0">
              <a:solidFill>
                <a:schemeClr val="folHlink"/>
              </a:solidFill>
            </a:endParaRPr>
          </a:p>
        </p:txBody>
      </p:sp>
      <p:sp>
        <p:nvSpPr>
          <p:cNvPr id="2" name="TextBox 1"/>
          <p:cNvSpPr txBox="1"/>
          <p:nvPr/>
        </p:nvSpPr>
        <p:spPr>
          <a:xfrm>
            <a:off x="611560" y="6093296"/>
            <a:ext cx="5184576" cy="400110"/>
          </a:xfrm>
          <a:prstGeom prst="rect">
            <a:avLst/>
          </a:prstGeom>
          <a:solidFill>
            <a:srgbClr val="C2FFF0"/>
          </a:solidFill>
        </p:spPr>
        <p:txBody>
          <a:bodyPr wrap="square" rtlCol="0">
            <a:spAutoFit/>
          </a:bodyPr>
          <a:lstStyle/>
          <a:p>
            <a:r>
              <a:rPr lang="en-AU" altLang="en-US" sz="2000" b="1" dirty="0">
                <a:solidFill>
                  <a:srgbClr val="0071A7"/>
                </a:solidFill>
              </a:rPr>
              <a:t>Describe, analyse, reflect</a:t>
            </a:r>
          </a:p>
        </p:txBody>
      </p:sp>
    </p:spTree>
    <p:extLst>
      <p:ext uri="{BB962C8B-B14F-4D97-AF65-F5344CB8AC3E}">
        <p14:creationId xmlns:p14="http://schemas.microsoft.com/office/powerpoint/2010/main" val="33038163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936104"/>
          </a:xfrm>
        </p:spPr>
        <p:txBody>
          <a:bodyPr/>
          <a:lstStyle/>
          <a:p>
            <a:r>
              <a:rPr lang="en-AU" altLang="en-US" sz="2800" dirty="0"/>
              <a:t>Unit 2 AOS 4 : Analysing a professional drama performance</a:t>
            </a:r>
          </a:p>
        </p:txBody>
      </p:sp>
      <p:sp>
        <p:nvSpPr>
          <p:cNvPr id="18435" name="Rectangle 3"/>
          <p:cNvSpPr>
            <a:spLocks noGrp="1" noChangeArrowheads="1"/>
          </p:cNvSpPr>
          <p:nvPr>
            <p:ph idx="1"/>
          </p:nvPr>
        </p:nvSpPr>
        <p:spPr>
          <a:xfrm>
            <a:off x="395536" y="1556792"/>
            <a:ext cx="8424936" cy="3960440"/>
          </a:xfrm>
        </p:spPr>
        <p:txBody>
          <a:bodyPr/>
          <a:lstStyle/>
          <a:p>
            <a:r>
              <a:rPr lang="en-US" altLang="en-US" sz="2400" dirty="0" err="1">
                <a:solidFill>
                  <a:srgbClr val="2A5686"/>
                </a:solidFill>
              </a:rPr>
              <a:t>Analyse</a:t>
            </a:r>
            <a:r>
              <a:rPr lang="en-US" altLang="en-US" sz="2400" dirty="0">
                <a:solidFill>
                  <a:srgbClr val="2A5686"/>
                </a:solidFill>
              </a:rPr>
              <a:t> </a:t>
            </a:r>
            <a:r>
              <a:rPr lang="en-AU" altLang="en-US" sz="2400" b="0" dirty="0">
                <a:solidFill>
                  <a:srgbClr val="000000"/>
                </a:solidFill>
              </a:rPr>
              <a:t>the expressive and performance skills used to communicate character to an audience. </a:t>
            </a:r>
          </a:p>
          <a:p>
            <a:r>
              <a:rPr lang="en-US" altLang="en-US" sz="2400" dirty="0" err="1">
                <a:solidFill>
                  <a:srgbClr val="2A5686"/>
                </a:solidFill>
              </a:rPr>
              <a:t>Analyse</a:t>
            </a:r>
            <a:r>
              <a:rPr lang="en-US" altLang="en-US" sz="2400" dirty="0">
                <a:solidFill>
                  <a:srgbClr val="2A5686"/>
                </a:solidFill>
              </a:rPr>
              <a:t> </a:t>
            </a:r>
            <a:r>
              <a:rPr lang="en-AU" altLang="en-US" sz="2400" b="0" dirty="0">
                <a:solidFill>
                  <a:srgbClr val="000000"/>
                </a:solidFill>
              </a:rPr>
              <a:t>ways in which performance styles, conventions, dramatic elements and production areas have been manipulated to communicate meaning in a performance.</a:t>
            </a:r>
          </a:p>
          <a:p>
            <a:r>
              <a:rPr lang="en-US" altLang="en-US" sz="2400" dirty="0">
                <a:solidFill>
                  <a:srgbClr val="2A5686"/>
                </a:solidFill>
              </a:rPr>
              <a:t>Explain and evaluate </a:t>
            </a:r>
            <a:r>
              <a:rPr lang="en-AU" altLang="en-US" sz="2400" b="0" dirty="0">
                <a:solidFill>
                  <a:srgbClr val="000000"/>
                </a:solidFill>
              </a:rPr>
              <a:t>the effectiveness of a range of performance styles, conventions, dramatic elements and production areas in the performance.</a:t>
            </a:r>
            <a:endParaRPr lang="en-AU" altLang="en-US" sz="2400" dirty="0">
              <a:solidFill>
                <a:srgbClr val="2A5686"/>
              </a:solidFill>
            </a:endParaRPr>
          </a:p>
          <a:p>
            <a:r>
              <a:rPr lang="en-US" altLang="en-US" sz="2400" dirty="0" err="1">
                <a:solidFill>
                  <a:srgbClr val="2A5686"/>
                </a:solidFill>
              </a:rPr>
              <a:t>Analyse</a:t>
            </a:r>
            <a:r>
              <a:rPr lang="en-US" altLang="en-US" sz="2400" dirty="0">
                <a:solidFill>
                  <a:srgbClr val="2A5686"/>
                </a:solidFill>
              </a:rPr>
              <a:t> and evaluate</a:t>
            </a:r>
            <a:r>
              <a:rPr lang="en-AU" altLang="en-US" sz="2400" b="0" dirty="0">
                <a:solidFill>
                  <a:srgbClr val="000000"/>
                </a:solidFill>
              </a:rPr>
              <a:t> </a:t>
            </a:r>
            <a:r>
              <a:rPr lang="en-US" altLang="en-US" sz="2400" b="0" dirty="0">
                <a:solidFill>
                  <a:srgbClr val="000000"/>
                </a:solidFill>
              </a:rPr>
              <a:t>how the actor-audience relationship was created and manipulated. </a:t>
            </a:r>
            <a:endParaRPr lang="en-AU" altLang="en-US" sz="2400" b="0" dirty="0">
              <a:solidFill>
                <a:srgbClr val="000000"/>
              </a:solidFill>
            </a:endParaRPr>
          </a:p>
          <a:p>
            <a:endParaRPr lang="en-US" altLang="en-US" sz="2000" dirty="0">
              <a:solidFill>
                <a:srgbClr val="2A5686"/>
              </a:solidFill>
            </a:endParaRPr>
          </a:p>
          <a:p>
            <a:pPr marL="0" indent="0">
              <a:buNone/>
            </a:pPr>
            <a:endParaRPr lang="en-AU" altLang="en-US" sz="2000" b="0" dirty="0"/>
          </a:p>
          <a:p>
            <a:pPr eaLnBrk="1" hangingPunct="1">
              <a:buFontTx/>
              <a:buNone/>
            </a:pPr>
            <a:endParaRPr lang="en-AU" altLang="en-US" dirty="0">
              <a:solidFill>
                <a:schemeClr val="folHlink"/>
              </a:solidFill>
            </a:endParaRPr>
          </a:p>
        </p:txBody>
      </p:sp>
      <p:sp>
        <p:nvSpPr>
          <p:cNvPr id="2" name="TextBox 1"/>
          <p:cNvSpPr txBox="1"/>
          <p:nvPr/>
        </p:nvSpPr>
        <p:spPr>
          <a:xfrm>
            <a:off x="611560" y="5949280"/>
            <a:ext cx="4752528" cy="461665"/>
          </a:xfrm>
          <a:prstGeom prst="rect">
            <a:avLst/>
          </a:prstGeom>
          <a:solidFill>
            <a:srgbClr val="C2FFF0"/>
          </a:solidFill>
        </p:spPr>
        <p:txBody>
          <a:bodyPr wrap="square" rtlCol="0">
            <a:spAutoFit/>
          </a:bodyPr>
          <a:lstStyle/>
          <a:p>
            <a:r>
              <a:rPr lang="en-AU" altLang="en-US" b="1" dirty="0">
                <a:solidFill>
                  <a:srgbClr val="0071A7"/>
                </a:solidFill>
              </a:rPr>
              <a:t>Analyse, explain, evaluate</a:t>
            </a:r>
          </a:p>
        </p:txBody>
      </p:sp>
    </p:spTree>
    <p:extLst>
      <p:ext uri="{BB962C8B-B14F-4D97-AF65-F5344CB8AC3E}">
        <p14:creationId xmlns:p14="http://schemas.microsoft.com/office/powerpoint/2010/main" val="364849152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3568" y="620688"/>
            <a:ext cx="7772400" cy="875184"/>
          </a:xfrm>
        </p:spPr>
        <p:txBody>
          <a:bodyPr/>
          <a:lstStyle/>
          <a:p>
            <a:pPr eaLnBrk="1" hangingPunct="1"/>
            <a:r>
              <a:rPr lang="en-AU" altLang="en-US" sz="3600" dirty="0"/>
              <a:t>Assessment Unit 2- Pages 21-22</a:t>
            </a:r>
          </a:p>
        </p:txBody>
      </p:sp>
      <p:sp>
        <p:nvSpPr>
          <p:cNvPr id="33795" name="Rectangle 3"/>
          <p:cNvSpPr>
            <a:spLocks noGrp="1" noChangeArrowheads="1"/>
          </p:cNvSpPr>
          <p:nvPr>
            <p:ph idx="1"/>
          </p:nvPr>
        </p:nvSpPr>
        <p:spPr>
          <a:xfrm>
            <a:off x="395536" y="1556792"/>
            <a:ext cx="8424936" cy="4824536"/>
          </a:xfrm>
        </p:spPr>
        <p:txBody>
          <a:bodyPr/>
          <a:lstStyle/>
          <a:p>
            <a:pPr marL="0" eaLnBrk="1" hangingPunct="1">
              <a:lnSpc>
                <a:spcPct val="80000"/>
              </a:lnSpc>
              <a:buFontTx/>
              <a:buNone/>
            </a:pPr>
            <a:r>
              <a:rPr lang="en-AU" altLang="en-US" sz="2400" i="1" dirty="0"/>
              <a:t>Outcome 1 assessment task may be selected from the following:</a:t>
            </a:r>
          </a:p>
          <a:p>
            <a:pPr>
              <a:lnSpc>
                <a:spcPct val="80000"/>
              </a:lnSpc>
            </a:pPr>
            <a:r>
              <a:rPr lang="en-US" altLang="en-US" sz="2400" b="0" dirty="0"/>
              <a:t>a</a:t>
            </a:r>
            <a:r>
              <a:rPr lang="en-AU" altLang="en-US" sz="2400" b="0" dirty="0"/>
              <a:t> paper-based journal</a:t>
            </a:r>
          </a:p>
          <a:p>
            <a:pPr>
              <a:lnSpc>
                <a:spcPct val="80000"/>
              </a:lnSpc>
            </a:pPr>
            <a:r>
              <a:rPr lang="en-US" altLang="en-US" sz="2400" b="0" dirty="0"/>
              <a:t>a</a:t>
            </a:r>
            <a:r>
              <a:rPr lang="en-AU" altLang="en-US" sz="2400" b="0" dirty="0"/>
              <a:t>n e-journal</a:t>
            </a:r>
          </a:p>
          <a:p>
            <a:pPr>
              <a:lnSpc>
                <a:spcPct val="80000"/>
              </a:lnSpc>
            </a:pPr>
            <a:r>
              <a:rPr lang="en-US" altLang="en-US" sz="2400" b="0" dirty="0"/>
              <a:t>a</a:t>
            </a:r>
            <a:r>
              <a:rPr lang="en-AU" altLang="en-US" sz="2400" b="0" dirty="0"/>
              <a:t> journal that combines hard and soft copy components</a:t>
            </a:r>
          </a:p>
          <a:p>
            <a:pPr marL="0" indent="0">
              <a:lnSpc>
                <a:spcPct val="80000"/>
              </a:lnSpc>
              <a:buNone/>
            </a:pPr>
            <a:r>
              <a:rPr lang="en-AU" altLang="en-US" sz="2400" i="1" dirty="0"/>
              <a:t>Outcome 2 assessment task:</a:t>
            </a:r>
          </a:p>
          <a:p>
            <a:pPr>
              <a:lnSpc>
                <a:spcPct val="80000"/>
              </a:lnSpc>
            </a:pPr>
            <a:r>
              <a:rPr lang="en-US" altLang="en-US" sz="2400" b="0" dirty="0"/>
              <a:t>p</a:t>
            </a:r>
            <a:r>
              <a:rPr lang="en-AU" altLang="en-US" sz="2400" b="0" dirty="0" err="1"/>
              <a:t>erformance</a:t>
            </a:r>
            <a:endParaRPr lang="en-AU" altLang="en-US" sz="2400" b="0" dirty="0"/>
          </a:p>
          <a:p>
            <a:pPr marL="0" indent="0">
              <a:lnSpc>
                <a:spcPct val="80000"/>
              </a:lnSpc>
              <a:buNone/>
            </a:pPr>
            <a:r>
              <a:rPr lang="en-AU" altLang="en-US" sz="2400" i="1" dirty="0"/>
              <a:t>Outcome 3 assessment task use one of the following    formats:</a:t>
            </a:r>
          </a:p>
          <a:p>
            <a:pPr>
              <a:lnSpc>
                <a:spcPct val="80000"/>
              </a:lnSpc>
            </a:pPr>
            <a:r>
              <a:rPr lang="en-US" altLang="en-US" sz="2400" b="0" dirty="0"/>
              <a:t>an oral presentation </a:t>
            </a:r>
          </a:p>
          <a:p>
            <a:pPr>
              <a:lnSpc>
                <a:spcPct val="80000"/>
              </a:lnSpc>
            </a:pPr>
            <a:r>
              <a:rPr lang="en-US" altLang="en-US" sz="2400" b="0" dirty="0"/>
              <a:t>a multimedia presentation</a:t>
            </a:r>
          </a:p>
          <a:p>
            <a:pPr>
              <a:lnSpc>
                <a:spcPct val="80000"/>
              </a:lnSpc>
            </a:pPr>
            <a:r>
              <a:rPr lang="en-US" altLang="en-US" sz="2400" b="0" dirty="0"/>
              <a:t>responses to structured questions.</a:t>
            </a:r>
          </a:p>
          <a:p>
            <a:pPr marL="0" indent="0">
              <a:lnSpc>
                <a:spcPct val="80000"/>
              </a:lnSpc>
              <a:buNone/>
            </a:pPr>
            <a:r>
              <a:rPr lang="en-AU" altLang="en-US" sz="2400" i="1" dirty="0"/>
              <a:t>Outcome 4 assessment task:</a:t>
            </a:r>
          </a:p>
          <a:p>
            <a:pPr>
              <a:lnSpc>
                <a:spcPct val="80000"/>
              </a:lnSpc>
            </a:pPr>
            <a:r>
              <a:rPr lang="en-US" altLang="en-US" sz="2400" b="0" dirty="0"/>
              <a:t>response to structured questions.</a:t>
            </a:r>
          </a:p>
          <a:p>
            <a:pPr>
              <a:lnSpc>
                <a:spcPct val="80000"/>
              </a:lnSpc>
            </a:pPr>
            <a:endParaRPr lang="en-US" altLang="en-US" sz="2000" b="0" dirty="0"/>
          </a:p>
        </p:txBody>
      </p:sp>
    </p:spTree>
    <p:extLst>
      <p:ext uri="{BB962C8B-B14F-4D97-AF65-F5344CB8AC3E}">
        <p14:creationId xmlns:p14="http://schemas.microsoft.com/office/powerpoint/2010/main" val="1032880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UNIT 3</a:t>
            </a:r>
            <a:endParaRPr lang="en-US" dirty="0"/>
          </a:p>
        </p:txBody>
      </p:sp>
      <p:sp>
        <p:nvSpPr>
          <p:cNvPr id="2" name="Text Placeholder 1"/>
          <p:cNvSpPr>
            <a:spLocks noGrp="1"/>
          </p:cNvSpPr>
          <p:nvPr>
            <p:ph idx="1"/>
          </p:nvPr>
        </p:nvSpPr>
        <p:spPr>
          <a:xfrm>
            <a:off x="395536" y="1981200"/>
            <a:ext cx="8424936" cy="3962400"/>
          </a:xfrm>
        </p:spPr>
        <p:txBody>
          <a:bodyPr>
            <a:noAutofit/>
          </a:bodyPr>
          <a:lstStyle/>
          <a:p>
            <a:pPr marL="0" indent="0">
              <a:buNone/>
            </a:pPr>
            <a:r>
              <a:rPr lang="en-AU" sz="2400" dirty="0"/>
              <a:t>Students explore the </a:t>
            </a:r>
            <a:r>
              <a:rPr lang="en-US" sz="2400" dirty="0"/>
              <a:t>work of drama practitioners and draw on contemporary practice </a:t>
            </a:r>
            <a:r>
              <a:rPr lang="en-US" sz="2400" b="0" dirty="0"/>
              <a:t>as they devise ensemble performance work. They explore performance styles and associated conventions from a diverse range of contemporary and/or traditional contexts.</a:t>
            </a:r>
            <a:endParaRPr lang="en-AU" sz="2400" b="0" dirty="0"/>
          </a:p>
          <a:p>
            <a:pPr marL="0" indent="0">
              <a:buNone/>
            </a:pPr>
            <a:r>
              <a:rPr lang="en-AU" sz="2400" b="1" dirty="0"/>
              <a:t>What students do:</a:t>
            </a:r>
          </a:p>
          <a:p>
            <a:pPr lvl="0"/>
            <a:r>
              <a:rPr lang="en-US" sz="2400" b="0" dirty="0">
                <a:latin typeface="+mj-lt"/>
              </a:rPr>
              <a:t>students are required </a:t>
            </a:r>
            <a:r>
              <a:rPr lang="en-AU" sz="2400" b="0" dirty="0">
                <a:latin typeface="+mj-lt"/>
              </a:rPr>
              <a:t>to </a:t>
            </a:r>
            <a:r>
              <a:rPr lang="en-AU" sz="2400" dirty="0">
                <a:latin typeface="+mj-lt"/>
              </a:rPr>
              <a:t>create work that goes beyond reality. </a:t>
            </a:r>
            <a:r>
              <a:rPr lang="en-AU" sz="2400" b="0" dirty="0">
                <a:latin typeface="+mj-lt"/>
              </a:rPr>
              <a:t>The work may reflect </a:t>
            </a:r>
            <a:r>
              <a:rPr lang="en-AU" sz="2400" dirty="0">
                <a:latin typeface="+mj-lt"/>
              </a:rPr>
              <a:t>a specific performance style or one that draws on multiple performance styles and is therefore eclectic in nature. </a:t>
            </a:r>
          </a:p>
          <a:p>
            <a:endParaRPr lang="en-AU" sz="2400" b="1" dirty="0"/>
          </a:p>
        </p:txBody>
      </p:sp>
    </p:spTree>
    <p:extLst>
      <p:ext uri="{BB962C8B-B14F-4D97-AF65-F5344CB8AC3E}">
        <p14:creationId xmlns:p14="http://schemas.microsoft.com/office/powerpoint/2010/main" val="33126756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609600"/>
            <a:ext cx="8784976" cy="1143000"/>
          </a:xfrm>
        </p:spPr>
        <p:txBody>
          <a:bodyPr/>
          <a:lstStyle/>
          <a:p>
            <a:pPr eaLnBrk="1" hangingPunct="1"/>
            <a:r>
              <a:rPr lang="en-AU" altLang="en-US" sz="3600" dirty="0"/>
              <a:t>Unit 3: Devised ensemble performance </a:t>
            </a:r>
          </a:p>
        </p:txBody>
      </p:sp>
      <p:sp>
        <p:nvSpPr>
          <p:cNvPr id="17411" name="Rectangle 3"/>
          <p:cNvSpPr>
            <a:spLocks noGrp="1" noChangeArrowheads="1"/>
          </p:cNvSpPr>
          <p:nvPr>
            <p:ph idx="1"/>
          </p:nvPr>
        </p:nvSpPr>
        <p:spPr>
          <a:xfrm>
            <a:off x="395536" y="1772816"/>
            <a:ext cx="8280920" cy="4392488"/>
          </a:xfrm>
        </p:spPr>
        <p:txBody>
          <a:bodyPr/>
          <a:lstStyle/>
          <a:p>
            <a:pPr eaLnBrk="1" hangingPunct="1">
              <a:buFont typeface="Arial" panose="020B0604020202020204" pitchFamily="34" charset="0"/>
              <a:buChar char="•"/>
            </a:pPr>
            <a:r>
              <a:rPr lang="en-AU" altLang="en-US" sz="2800" dirty="0"/>
              <a:t>Area of Study 1: </a:t>
            </a:r>
          </a:p>
          <a:p>
            <a:pPr marL="352425" indent="0" eaLnBrk="1" hangingPunct="1">
              <a:buNone/>
            </a:pPr>
            <a:r>
              <a:rPr lang="en-AU" altLang="en-US" sz="2800" b="0" dirty="0"/>
              <a:t>Devising and presenting ensemble performance</a:t>
            </a:r>
          </a:p>
          <a:p>
            <a:pPr>
              <a:buFont typeface="Arial" panose="020B0604020202020204" pitchFamily="34" charset="0"/>
              <a:buChar char="•"/>
            </a:pPr>
            <a:r>
              <a:rPr lang="en-AU" altLang="en-US" sz="2800" dirty="0"/>
              <a:t>Area of Study 2: </a:t>
            </a:r>
          </a:p>
          <a:p>
            <a:pPr marL="0" indent="0">
              <a:buNone/>
            </a:pPr>
            <a:r>
              <a:rPr lang="en-AU" altLang="en-US" sz="2800" b="0" dirty="0"/>
              <a:t>   Analysing a devised performance</a:t>
            </a:r>
            <a:endParaRPr lang="en-AU" altLang="en-US" sz="2800" dirty="0"/>
          </a:p>
          <a:p>
            <a:pPr>
              <a:buFont typeface="Arial" panose="020B0604020202020204" pitchFamily="34" charset="0"/>
              <a:buChar char="•"/>
            </a:pPr>
            <a:r>
              <a:rPr lang="en-AU" altLang="en-US" sz="2800" dirty="0"/>
              <a:t>Area of Study 3: </a:t>
            </a:r>
          </a:p>
          <a:p>
            <a:pPr marL="352425" indent="0">
              <a:buNone/>
            </a:pPr>
            <a:r>
              <a:rPr lang="en-AU" altLang="en-US" sz="2800" b="0" dirty="0"/>
              <a:t>Analysing and evaluating a professional drama performance</a:t>
            </a:r>
          </a:p>
        </p:txBody>
      </p:sp>
    </p:spTree>
    <p:extLst>
      <p:ext uri="{BB962C8B-B14F-4D97-AF65-F5344CB8AC3E}">
        <p14:creationId xmlns:p14="http://schemas.microsoft.com/office/powerpoint/2010/main" val="156842550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3 AOS 1 : Devising and presenting ensemble performance</a:t>
            </a:r>
          </a:p>
        </p:txBody>
      </p:sp>
      <p:sp>
        <p:nvSpPr>
          <p:cNvPr id="18435" name="Rectangle 3"/>
          <p:cNvSpPr>
            <a:spLocks noGrp="1" noChangeArrowheads="1"/>
          </p:cNvSpPr>
          <p:nvPr>
            <p:ph idx="1"/>
          </p:nvPr>
        </p:nvSpPr>
        <p:spPr>
          <a:xfrm>
            <a:off x="395536" y="1556792"/>
            <a:ext cx="8424936" cy="4464496"/>
          </a:xfrm>
        </p:spPr>
        <p:txBody>
          <a:bodyPr/>
          <a:lstStyle/>
          <a:p>
            <a:pPr>
              <a:buFont typeface="Arial" pitchFamily="34" charset="0"/>
              <a:buChar char="•"/>
            </a:pPr>
            <a:r>
              <a:rPr lang="en-AU" altLang="en-US" sz="2000" dirty="0">
                <a:solidFill>
                  <a:srgbClr val="2A5686"/>
                </a:solidFill>
              </a:rPr>
              <a:t>Use play-m</a:t>
            </a:r>
            <a:r>
              <a:rPr lang="en-US" altLang="en-US" sz="2000" dirty="0" err="1">
                <a:solidFill>
                  <a:srgbClr val="2A5686"/>
                </a:solidFill>
              </a:rPr>
              <a:t>ak</a:t>
            </a:r>
            <a:r>
              <a:rPr lang="en-AU" altLang="en-US" sz="2000" dirty="0" err="1">
                <a:solidFill>
                  <a:srgbClr val="2A5686"/>
                </a:solidFill>
              </a:rPr>
              <a:t>ing</a:t>
            </a:r>
            <a:r>
              <a:rPr lang="en-AU" altLang="en-US" sz="2000" dirty="0">
                <a:solidFill>
                  <a:srgbClr val="2A5686"/>
                </a:solidFill>
              </a:rPr>
              <a:t> techniques </a:t>
            </a:r>
            <a:r>
              <a:rPr lang="en-AU" altLang="en-US" sz="2000" b="0" dirty="0">
                <a:solidFill>
                  <a:schemeClr val="tx1"/>
                </a:solidFill>
              </a:rPr>
              <a:t>to extract dramatic potential from the stimulus material, and devise and develop characters, story and meaning in the ensemble performance.</a:t>
            </a:r>
          </a:p>
          <a:p>
            <a:pPr>
              <a:buFont typeface="Arial" pitchFamily="34" charset="0"/>
              <a:buChar char="•"/>
            </a:pPr>
            <a:r>
              <a:rPr lang="en-AU" altLang="en-US" sz="2000" dirty="0">
                <a:solidFill>
                  <a:srgbClr val="2A5686"/>
                </a:solidFill>
              </a:rPr>
              <a:t>Apply knowledge </a:t>
            </a:r>
            <a:r>
              <a:rPr lang="en-AU" altLang="en-US" sz="2000" b="0" dirty="0">
                <a:solidFill>
                  <a:srgbClr val="000000"/>
                </a:solidFill>
              </a:rPr>
              <a:t>of ways other drama practitioners work to devise and shape their work to communicate meaning and to have an impact on their audience in specific and intentional ways. </a:t>
            </a:r>
          </a:p>
          <a:p>
            <a:r>
              <a:rPr lang="en-AU" altLang="en-US" sz="2000" dirty="0">
                <a:solidFill>
                  <a:srgbClr val="2A5686"/>
                </a:solidFill>
              </a:rPr>
              <a:t>Develop </a:t>
            </a:r>
            <a:r>
              <a:rPr lang="en-AU" altLang="en-US" sz="2000" b="0" dirty="0">
                <a:solidFill>
                  <a:srgbClr val="000000"/>
                </a:solidFill>
              </a:rPr>
              <a:t>a </a:t>
            </a:r>
            <a:r>
              <a:rPr lang="en-AU" sz="2000" b="0" dirty="0">
                <a:solidFill>
                  <a:srgbClr val="000000"/>
                </a:solidFill>
              </a:rPr>
              <a:t>work that incorporates application of symbol </a:t>
            </a:r>
            <a:r>
              <a:rPr lang="en-AU" sz="2000" b="0" dirty="0">
                <a:solidFill>
                  <a:schemeClr val="tx1"/>
                </a:solidFill>
              </a:rPr>
              <a:t>and transformation of character, time and place.</a:t>
            </a:r>
            <a:endParaRPr lang="en-AU" altLang="en-US" sz="2000" dirty="0">
              <a:solidFill>
                <a:srgbClr val="2A5686"/>
              </a:solidFill>
            </a:endParaRPr>
          </a:p>
          <a:p>
            <a:pPr>
              <a:buFont typeface="Arial" pitchFamily="34" charset="0"/>
              <a:buChar char="•"/>
            </a:pPr>
            <a:r>
              <a:rPr lang="en-AU" altLang="en-US" sz="2000" dirty="0">
                <a:solidFill>
                  <a:srgbClr val="2A5686"/>
                </a:solidFill>
              </a:rPr>
              <a:t>Explore a range of performance styles </a:t>
            </a:r>
            <a:r>
              <a:rPr lang="en-AU" altLang="en-US" sz="2000" b="0" dirty="0">
                <a:solidFill>
                  <a:schemeClr val="tx1"/>
                </a:solidFill>
              </a:rPr>
              <a:t>and draw on their ideas as they respond to a given structure and stimulus material.</a:t>
            </a:r>
          </a:p>
          <a:p>
            <a:r>
              <a:rPr lang="en-AU" altLang="en-US" sz="2000" dirty="0">
                <a:solidFill>
                  <a:srgbClr val="2A5686"/>
                </a:solidFill>
              </a:rPr>
              <a:t>Manipulate </a:t>
            </a:r>
            <a:r>
              <a:rPr lang="en-AU" altLang="en-US" sz="2000" b="0" dirty="0">
                <a:solidFill>
                  <a:srgbClr val="000000"/>
                </a:solidFill>
              </a:rPr>
              <a:t>dramatic elements, production areas, expressive and performance skills and the actor-audience relationship to communicate meaning.  </a:t>
            </a:r>
          </a:p>
          <a:p>
            <a:pPr marL="0" indent="0" eaLnBrk="1" hangingPunct="1">
              <a:buNone/>
            </a:pPr>
            <a:endParaRPr lang="en-AU" altLang="en-US" sz="2000" b="0" dirty="0"/>
          </a:p>
          <a:p>
            <a:pPr eaLnBrk="1" hangingPunct="1">
              <a:buFontTx/>
              <a:buNone/>
            </a:pPr>
            <a:endParaRPr lang="en-AU" altLang="en-US" dirty="0">
              <a:solidFill>
                <a:schemeClr val="folHlink"/>
              </a:solidFill>
            </a:endParaRPr>
          </a:p>
        </p:txBody>
      </p:sp>
      <p:sp>
        <p:nvSpPr>
          <p:cNvPr id="2" name="TextBox 1"/>
          <p:cNvSpPr txBox="1"/>
          <p:nvPr/>
        </p:nvSpPr>
        <p:spPr>
          <a:xfrm>
            <a:off x="611560" y="6093296"/>
            <a:ext cx="6192688" cy="707886"/>
          </a:xfrm>
          <a:prstGeom prst="rect">
            <a:avLst/>
          </a:prstGeom>
          <a:solidFill>
            <a:srgbClr val="C2FFF0"/>
          </a:solidFill>
        </p:spPr>
        <p:txBody>
          <a:bodyPr wrap="square" rtlCol="0">
            <a:spAutoFit/>
          </a:bodyPr>
          <a:lstStyle/>
          <a:p>
            <a:r>
              <a:rPr lang="en-AU" altLang="en-US" sz="2000" b="1" dirty="0">
                <a:solidFill>
                  <a:srgbClr val="0071A7"/>
                </a:solidFill>
              </a:rPr>
              <a:t>Explore, apply, manipulate, present, document</a:t>
            </a:r>
          </a:p>
        </p:txBody>
      </p:sp>
    </p:spTree>
    <p:extLst>
      <p:ext uri="{BB962C8B-B14F-4D97-AF65-F5344CB8AC3E}">
        <p14:creationId xmlns:p14="http://schemas.microsoft.com/office/powerpoint/2010/main" val="181125827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3 AOS 2 : Analysing a devised ensemble performance</a:t>
            </a:r>
          </a:p>
        </p:txBody>
      </p:sp>
      <p:sp>
        <p:nvSpPr>
          <p:cNvPr id="18435" name="Rectangle 3"/>
          <p:cNvSpPr>
            <a:spLocks noGrp="1" noChangeArrowheads="1"/>
          </p:cNvSpPr>
          <p:nvPr>
            <p:ph idx="1"/>
          </p:nvPr>
        </p:nvSpPr>
        <p:spPr>
          <a:xfrm>
            <a:off x="395536" y="1484784"/>
            <a:ext cx="8424936" cy="4536504"/>
          </a:xfrm>
        </p:spPr>
        <p:txBody>
          <a:bodyPr/>
          <a:lstStyle/>
          <a:p>
            <a:r>
              <a:rPr lang="en-AU" altLang="en-US" sz="2200" dirty="0">
                <a:solidFill>
                  <a:srgbClr val="2A5686"/>
                </a:solidFill>
              </a:rPr>
              <a:t>Analyse </a:t>
            </a:r>
            <a:r>
              <a:rPr lang="en-AU" altLang="en-US" sz="2200" b="0" dirty="0">
                <a:solidFill>
                  <a:schemeClr val="tx1"/>
                </a:solidFill>
              </a:rPr>
              <a:t>the dramatic potential and use of stimulus material.</a:t>
            </a:r>
          </a:p>
          <a:p>
            <a:r>
              <a:rPr lang="en-AU" altLang="en-US" sz="2200" dirty="0">
                <a:solidFill>
                  <a:srgbClr val="2A5686"/>
                </a:solidFill>
              </a:rPr>
              <a:t>Describe, analyse and evaluate</a:t>
            </a:r>
            <a:r>
              <a:rPr lang="en-AU" altLang="en-US" sz="2200" b="0" dirty="0">
                <a:solidFill>
                  <a:schemeClr val="tx1"/>
                </a:solidFill>
              </a:rPr>
              <a:t> play-m</a:t>
            </a:r>
            <a:r>
              <a:rPr lang="en-US" altLang="en-US" sz="2200" b="0" dirty="0" err="1">
                <a:solidFill>
                  <a:schemeClr val="tx1"/>
                </a:solidFill>
              </a:rPr>
              <a:t>ak</a:t>
            </a:r>
            <a:r>
              <a:rPr lang="en-AU" altLang="en-US" sz="2200" b="0" dirty="0" err="1">
                <a:solidFill>
                  <a:schemeClr val="tx1"/>
                </a:solidFill>
              </a:rPr>
              <a:t>ing</a:t>
            </a:r>
            <a:r>
              <a:rPr lang="en-AU" altLang="en-US" sz="2200" b="0" dirty="0">
                <a:solidFill>
                  <a:schemeClr val="tx1"/>
                </a:solidFill>
              </a:rPr>
              <a:t> techniques used at different stages of the development of a devised ensemble.</a:t>
            </a:r>
          </a:p>
          <a:p>
            <a:r>
              <a:rPr lang="en-AU" altLang="en-US" sz="2200" dirty="0">
                <a:solidFill>
                  <a:srgbClr val="2A5686"/>
                </a:solidFill>
              </a:rPr>
              <a:t>Describe, analyse and evaluate </a:t>
            </a:r>
            <a:r>
              <a:rPr lang="en-AU" altLang="en-US" sz="2200" b="0" dirty="0">
                <a:solidFill>
                  <a:schemeClr val="tx1"/>
                </a:solidFill>
              </a:rPr>
              <a:t>the selection, use and manipulation of conventions (including application of symbol and transformation of character, time and place).</a:t>
            </a:r>
          </a:p>
          <a:p>
            <a:r>
              <a:rPr lang="en-AU" altLang="en-US" sz="2200" dirty="0">
                <a:solidFill>
                  <a:srgbClr val="2A5686"/>
                </a:solidFill>
              </a:rPr>
              <a:t>Describe, analyse and evaluate </a:t>
            </a:r>
            <a:r>
              <a:rPr lang="en-AU" altLang="en-US" sz="2200" b="0" dirty="0">
                <a:solidFill>
                  <a:schemeClr val="tx1"/>
                </a:solidFill>
              </a:rPr>
              <a:t>ways that dramatic elements, production areas and selected performance styles have been used in the construction, development and presentation of the ensemble.</a:t>
            </a:r>
          </a:p>
          <a:p>
            <a:r>
              <a:rPr lang="en-AU" altLang="en-US" sz="2200" dirty="0">
                <a:solidFill>
                  <a:srgbClr val="2A5686"/>
                </a:solidFill>
              </a:rPr>
              <a:t>Use</a:t>
            </a:r>
            <a:r>
              <a:rPr lang="en-AU" altLang="en-US" sz="2200" b="0" dirty="0">
                <a:solidFill>
                  <a:schemeClr val="tx1"/>
                </a:solidFill>
              </a:rPr>
              <a:t> appropriate drama terminology to describe, analyse and evaluate performance. </a:t>
            </a:r>
          </a:p>
          <a:p>
            <a:pPr marL="0" indent="0" eaLnBrk="1" hangingPunct="1">
              <a:buNone/>
            </a:pPr>
            <a:endParaRPr lang="en-AU" altLang="en-US" sz="2200" b="0" dirty="0"/>
          </a:p>
          <a:p>
            <a:pPr eaLnBrk="1" hangingPunct="1">
              <a:buFontTx/>
              <a:buNone/>
            </a:pPr>
            <a:endParaRPr lang="en-AU" altLang="en-US" sz="2200" dirty="0">
              <a:solidFill>
                <a:schemeClr val="folHlink"/>
              </a:solidFill>
            </a:endParaRPr>
          </a:p>
        </p:txBody>
      </p:sp>
      <p:sp>
        <p:nvSpPr>
          <p:cNvPr id="2" name="TextBox 1"/>
          <p:cNvSpPr txBox="1"/>
          <p:nvPr/>
        </p:nvSpPr>
        <p:spPr>
          <a:xfrm>
            <a:off x="611560" y="6093296"/>
            <a:ext cx="5184576" cy="400110"/>
          </a:xfrm>
          <a:prstGeom prst="rect">
            <a:avLst/>
          </a:prstGeom>
          <a:solidFill>
            <a:srgbClr val="C2FFF0"/>
          </a:solidFill>
        </p:spPr>
        <p:txBody>
          <a:bodyPr wrap="square" rtlCol="0">
            <a:spAutoFit/>
          </a:bodyPr>
          <a:lstStyle/>
          <a:p>
            <a:r>
              <a:rPr lang="en-AU" altLang="en-US" sz="2000" b="1" dirty="0">
                <a:solidFill>
                  <a:srgbClr val="0071A7"/>
                </a:solidFill>
              </a:rPr>
              <a:t>Describe, analyse, evaluate</a:t>
            </a:r>
          </a:p>
        </p:txBody>
      </p:sp>
    </p:spTree>
    <p:extLst>
      <p:ext uri="{BB962C8B-B14F-4D97-AF65-F5344CB8AC3E}">
        <p14:creationId xmlns:p14="http://schemas.microsoft.com/office/powerpoint/2010/main" val="18500094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936104"/>
          </a:xfrm>
        </p:spPr>
        <p:txBody>
          <a:bodyPr/>
          <a:lstStyle/>
          <a:p>
            <a:r>
              <a:rPr lang="en-AU" altLang="en-US" sz="2800" dirty="0"/>
              <a:t>Unit 3 AOS 3 : Analysing and evaluating a professional drama performance</a:t>
            </a:r>
          </a:p>
        </p:txBody>
      </p:sp>
      <p:sp>
        <p:nvSpPr>
          <p:cNvPr id="18435" name="Rectangle 3"/>
          <p:cNvSpPr>
            <a:spLocks noGrp="1" noChangeArrowheads="1"/>
          </p:cNvSpPr>
          <p:nvPr>
            <p:ph idx="1"/>
          </p:nvPr>
        </p:nvSpPr>
        <p:spPr>
          <a:xfrm>
            <a:off x="395536" y="1556792"/>
            <a:ext cx="8424936" cy="3960440"/>
          </a:xfrm>
        </p:spPr>
        <p:txBody>
          <a:bodyPr/>
          <a:lstStyle/>
          <a:p>
            <a:r>
              <a:rPr lang="en-US" altLang="en-US" sz="2400" dirty="0" err="1">
                <a:solidFill>
                  <a:srgbClr val="2A5686"/>
                </a:solidFill>
              </a:rPr>
              <a:t>Analyse</a:t>
            </a:r>
            <a:r>
              <a:rPr lang="en-US" altLang="en-US" sz="2400" dirty="0">
                <a:solidFill>
                  <a:srgbClr val="2A5686"/>
                </a:solidFill>
              </a:rPr>
              <a:t> and evaluate </a:t>
            </a:r>
            <a:r>
              <a:rPr lang="en-AU" altLang="en-US" sz="2400" b="0" dirty="0">
                <a:solidFill>
                  <a:srgbClr val="000000"/>
                </a:solidFill>
              </a:rPr>
              <a:t>the actors’ use of expressive and performance skills to represent character and to communicate meaning in the performance</a:t>
            </a:r>
          </a:p>
          <a:p>
            <a:r>
              <a:rPr lang="en-US" altLang="en-US" sz="2400" dirty="0" err="1">
                <a:solidFill>
                  <a:srgbClr val="2A5686"/>
                </a:solidFill>
              </a:rPr>
              <a:t>Analyse</a:t>
            </a:r>
            <a:r>
              <a:rPr lang="en-US" altLang="en-US" sz="2400" dirty="0">
                <a:solidFill>
                  <a:srgbClr val="2A5686"/>
                </a:solidFill>
              </a:rPr>
              <a:t> and evaluate</a:t>
            </a:r>
            <a:r>
              <a:rPr lang="en-AU" altLang="en-US" sz="2400" b="0" dirty="0">
                <a:solidFill>
                  <a:srgbClr val="000000"/>
                </a:solidFill>
              </a:rPr>
              <a:t> the manipulation of conventions, dramatic elements and production areas within a performance</a:t>
            </a:r>
          </a:p>
          <a:p>
            <a:r>
              <a:rPr lang="en-US" altLang="en-US" sz="2400" dirty="0" err="1">
                <a:solidFill>
                  <a:srgbClr val="2A5686"/>
                </a:solidFill>
              </a:rPr>
              <a:t>Analyse</a:t>
            </a:r>
            <a:r>
              <a:rPr lang="en-US" altLang="en-US" sz="2400" dirty="0">
                <a:solidFill>
                  <a:srgbClr val="2A5686"/>
                </a:solidFill>
              </a:rPr>
              <a:t> and evaluate</a:t>
            </a:r>
            <a:r>
              <a:rPr lang="en-AU" altLang="en-US" sz="2400" b="0" dirty="0">
                <a:solidFill>
                  <a:srgbClr val="000000"/>
                </a:solidFill>
              </a:rPr>
              <a:t> the use of performance styles within a production</a:t>
            </a:r>
          </a:p>
          <a:p>
            <a:r>
              <a:rPr lang="en-US" altLang="en-US" sz="2400" dirty="0" err="1">
                <a:solidFill>
                  <a:srgbClr val="2A5686"/>
                </a:solidFill>
              </a:rPr>
              <a:t>Analyse</a:t>
            </a:r>
            <a:r>
              <a:rPr lang="en-US" altLang="en-US" sz="2400" dirty="0">
                <a:solidFill>
                  <a:srgbClr val="2A5686"/>
                </a:solidFill>
              </a:rPr>
              <a:t> and evaluate </a:t>
            </a:r>
            <a:r>
              <a:rPr lang="en-US" altLang="en-US" sz="2400" b="0" dirty="0">
                <a:solidFill>
                  <a:srgbClr val="000000"/>
                </a:solidFill>
              </a:rPr>
              <a:t>how the actor-audience relationship was created and manipulated. </a:t>
            </a:r>
            <a:endParaRPr lang="en-AU" altLang="en-US" sz="2400" b="0" dirty="0">
              <a:solidFill>
                <a:srgbClr val="000000"/>
              </a:solidFill>
            </a:endParaRPr>
          </a:p>
          <a:p>
            <a:endParaRPr lang="en-US" altLang="en-US" sz="2000" dirty="0">
              <a:solidFill>
                <a:srgbClr val="2A5686"/>
              </a:solidFill>
            </a:endParaRPr>
          </a:p>
          <a:p>
            <a:pPr marL="0" indent="0">
              <a:buNone/>
            </a:pPr>
            <a:endParaRPr lang="en-AU" altLang="en-US" sz="2000" b="0" dirty="0"/>
          </a:p>
          <a:p>
            <a:pPr eaLnBrk="1" hangingPunct="1">
              <a:buFontTx/>
              <a:buNone/>
            </a:pPr>
            <a:endParaRPr lang="en-AU" altLang="en-US" dirty="0">
              <a:solidFill>
                <a:schemeClr val="folHlink"/>
              </a:solidFill>
            </a:endParaRPr>
          </a:p>
        </p:txBody>
      </p:sp>
      <p:sp>
        <p:nvSpPr>
          <p:cNvPr id="2" name="TextBox 1"/>
          <p:cNvSpPr txBox="1"/>
          <p:nvPr/>
        </p:nvSpPr>
        <p:spPr>
          <a:xfrm>
            <a:off x="611560" y="5949280"/>
            <a:ext cx="4752528" cy="461665"/>
          </a:xfrm>
          <a:prstGeom prst="rect">
            <a:avLst/>
          </a:prstGeom>
          <a:solidFill>
            <a:srgbClr val="C2FFF0"/>
          </a:solidFill>
        </p:spPr>
        <p:txBody>
          <a:bodyPr wrap="square" rtlCol="0">
            <a:spAutoFit/>
          </a:bodyPr>
          <a:lstStyle/>
          <a:p>
            <a:r>
              <a:rPr lang="en-AU" altLang="en-US" b="1" dirty="0">
                <a:solidFill>
                  <a:srgbClr val="0071A7"/>
                </a:solidFill>
              </a:rPr>
              <a:t>Analyse, evaluate</a:t>
            </a:r>
          </a:p>
        </p:txBody>
      </p:sp>
    </p:spTree>
    <p:extLst>
      <p:ext uri="{BB962C8B-B14F-4D97-AF65-F5344CB8AC3E}">
        <p14:creationId xmlns:p14="http://schemas.microsoft.com/office/powerpoint/2010/main" val="271329315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332656"/>
            <a:ext cx="8075612" cy="1008112"/>
          </a:xfrm>
        </p:spPr>
        <p:txBody>
          <a:bodyPr/>
          <a:lstStyle/>
          <a:p>
            <a:pPr eaLnBrk="1" hangingPunct="1"/>
            <a:r>
              <a:rPr lang="en-AU" altLang="en-US" sz="3200" dirty="0"/>
              <a:t>School-based assessment Unit 3</a:t>
            </a:r>
          </a:p>
        </p:txBody>
      </p:sp>
      <p:graphicFrame>
        <p:nvGraphicFramePr>
          <p:cNvPr id="2" name="Table 1"/>
          <p:cNvGraphicFramePr>
            <a:graphicFrameLocks noGrp="1"/>
          </p:cNvGraphicFramePr>
          <p:nvPr>
            <p:extLst>
              <p:ext uri="{D42A27DB-BD31-4B8C-83A1-F6EECF244321}">
                <p14:modId xmlns:p14="http://schemas.microsoft.com/office/powerpoint/2010/main" val="3442308507"/>
              </p:ext>
            </p:extLst>
          </p:nvPr>
        </p:nvGraphicFramePr>
        <p:xfrm>
          <a:off x="467544" y="1628797"/>
          <a:ext cx="8208912" cy="470520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407528">
                <a:tc>
                  <a:txBody>
                    <a:bodyPr/>
                    <a:lstStyle/>
                    <a:p>
                      <a:r>
                        <a:rPr lang="en-US" dirty="0"/>
                        <a:t>Outcomes</a:t>
                      </a:r>
                    </a:p>
                  </a:txBody>
                  <a:tcPr/>
                </a:tc>
                <a:tc>
                  <a:txBody>
                    <a:bodyPr/>
                    <a:lstStyle/>
                    <a:p>
                      <a:r>
                        <a:rPr lang="en-US" dirty="0"/>
                        <a:t>Assessment tasks</a:t>
                      </a:r>
                    </a:p>
                  </a:txBody>
                  <a:tcPr/>
                </a:tc>
                <a:extLst>
                  <a:ext uri="{0D108BD9-81ED-4DB2-BD59-A6C34878D82A}">
                    <a16:rowId xmlns:a16="http://schemas.microsoft.com/office/drawing/2014/main" val="10000"/>
                  </a:ext>
                </a:extLst>
              </a:tr>
              <a:tr h="1560039">
                <a:tc>
                  <a:txBody>
                    <a:bodyPr/>
                    <a:lstStyle/>
                    <a:p>
                      <a:r>
                        <a:rPr lang="en-US" sz="1800" b="1" dirty="0"/>
                        <a:t>Outcome 1</a:t>
                      </a:r>
                    </a:p>
                    <a:p>
                      <a:r>
                        <a:rPr lang="en-US" sz="1800" dirty="0"/>
                        <a:t>Develop and present characters within a devised ensemble</a:t>
                      </a:r>
                      <a:r>
                        <a:rPr lang="en-US" sz="1800" baseline="0" dirty="0"/>
                        <a:t> performance that goes beyond a representation of real life as it is lived.</a:t>
                      </a:r>
                      <a:endParaRPr lang="en-US" sz="1800" b="0" dirty="0"/>
                    </a:p>
                  </a:txBody>
                  <a:tcPr/>
                </a:tc>
                <a:tc>
                  <a:txBody>
                    <a:bodyPr/>
                    <a:lstStyle/>
                    <a:p>
                      <a:r>
                        <a:rPr lang="en-US" sz="1800" baseline="0" dirty="0"/>
                        <a:t>Development </a:t>
                      </a:r>
                      <a:r>
                        <a:rPr lang="en-US" sz="1800" dirty="0"/>
                        <a:t>and presentation of characters within a devised ensemble</a:t>
                      </a:r>
                      <a:r>
                        <a:rPr lang="en-US" sz="1800" baseline="0" dirty="0"/>
                        <a:t> performance. Each student should have approximately 5 to 8 minutes of primary focus performance time in the work.</a:t>
                      </a:r>
                    </a:p>
                    <a:p>
                      <a:r>
                        <a:rPr lang="en-US" sz="1800" b="1" baseline="0" dirty="0"/>
                        <a:t>100 marks</a:t>
                      </a:r>
                    </a:p>
                  </a:txBody>
                  <a:tcPr/>
                </a:tc>
                <a:extLst>
                  <a:ext uri="{0D108BD9-81ED-4DB2-BD59-A6C34878D82A}">
                    <a16:rowId xmlns:a16="http://schemas.microsoft.com/office/drawing/2014/main" val="10001"/>
                  </a:ext>
                </a:extLst>
              </a:tr>
              <a:tr h="1992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Outcome 2</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err="1"/>
                        <a:t>Analyse</a:t>
                      </a:r>
                      <a:r>
                        <a:rPr lang="en-US" sz="1800" b="0" baseline="0" dirty="0"/>
                        <a:t> the use of processes, techniques and skills to create and present a devised ensemble performance.</a:t>
                      </a:r>
                      <a:endParaRPr lang="en-US" sz="1800" b="0" dirty="0"/>
                    </a:p>
                  </a:txBody>
                  <a:tcPr/>
                </a:tc>
                <a:tc>
                  <a:txBody>
                    <a:bodyPr/>
                    <a:lstStyle/>
                    <a:p>
                      <a:r>
                        <a:rPr lang="en-US" sz="1800" baseline="0" dirty="0"/>
                        <a:t>Analysis of the development and performance of characters from the ensemble work developed for Outcome 1. The analysis and evaluation may be presented in one or both of the </a:t>
                      </a:r>
                      <a:r>
                        <a:rPr lang="en-US" sz="1800" baseline="0" dirty="0" err="1"/>
                        <a:t>foll</a:t>
                      </a:r>
                      <a:r>
                        <a:rPr lang="pl-PL" sz="1800" baseline="0" dirty="0" err="1"/>
                        <a:t>ow</a:t>
                      </a:r>
                      <a:r>
                        <a:rPr lang="en-US" sz="1800" baseline="0" dirty="0" err="1"/>
                        <a:t>ing</a:t>
                      </a:r>
                      <a:r>
                        <a:rPr lang="en-US" sz="1800" baseline="0" dirty="0"/>
                        <a:t> formats:</a:t>
                      </a:r>
                    </a:p>
                    <a:p>
                      <a:pPr marL="285750" indent="-285750">
                        <a:buFont typeface="Arial"/>
                        <a:buChar char="•"/>
                      </a:pPr>
                      <a:r>
                        <a:rPr lang="en-US" sz="1800" baseline="0" dirty="0"/>
                        <a:t>an oral presentation</a:t>
                      </a:r>
                    </a:p>
                    <a:p>
                      <a:pPr marL="285750" indent="-285750">
                        <a:buFont typeface="Arial"/>
                        <a:buChar char="•"/>
                      </a:pPr>
                      <a:r>
                        <a:rPr lang="en-US" sz="1800" baseline="0" dirty="0"/>
                        <a:t>written responses to structured questions.</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800" baseline="0" dirty="0"/>
                        <a:t> </a:t>
                      </a:r>
                      <a:r>
                        <a:rPr lang="en-US" sz="1800" b="1" baseline="0" dirty="0"/>
                        <a:t>25 marks</a:t>
                      </a: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179512" y="1124744"/>
            <a:ext cx="8424936" cy="369332"/>
          </a:xfrm>
          <a:prstGeom prst="rect">
            <a:avLst/>
          </a:prstGeom>
        </p:spPr>
        <p:txBody>
          <a:bodyPr wrap="square">
            <a:spAutoFit/>
          </a:bodyPr>
          <a:lstStyle/>
          <a:p>
            <a:r>
              <a:rPr lang="en-US" sz="1800" i="1" dirty="0"/>
              <a:t>  School-assessed Coursework for Unit 3: 30 percent of the study score</a:t>
            </a:r>
          </a:p>
        </p:txBody>
      </p:sp>
    </p:spTree>
    <p:extLst>
      <p:ext uri="{BB962C8B-B14F-4D97-AF65-F5344CB8AC3E}">
        <p14:creationId xmlns:p14="http://schemas.microsoft.com/office/powerpoint/2010/main" val="121965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332656"/>
            <a:ext cx="8075612" cy="1008112"/>
          </a:xfrm>
        </p:spPr>
        <p:txBody>
          <a:bodyPr/>
          <a:lstStyle/>
          <a:p>
            <a:pPr eaLnBrk="1" hangingPunct="1"/>
            <a:r>
              <a:rPr lang="en-AU" altLang="en-US" sz="3200" dirty="0"/>
              <a:t>School-based Assessment Unit 3 cont.</a:t>
            </a:r>
          </a:p>
        </p:txBody>
      </p:sp>
      <p:graphicFrame>
        <p:nvGraphicFramePr>
          <p:cNvPr id="2" name="Table 1"/>
          <p:cNvGraphicFramePr>
            <a:graphicFrameLocks noGrp="1"/>
          </p:cNvGraphicFramePr>
          <p:nvPr>
            <p:extLst>
              <p:ext uri="{D42A27DB-BD31-4B8C-83A1-F6EECF244321}">
                <p14:modId xmlns:p14="http://schemas.microsoft.com/office/powerpoint/2010/main" val="3810309092"/>
              </p:ext>
            </p:extLst>
          </p:nvPr>
        </p:nvGraphicFramePr>
        <p:xfrm>
          <a:off x="467544" y="1912810"/>
          <a:ext cx="8208912" cy="2583299"/>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64029">
                <a:tc>
                  <a:txBody>
                    <a:bodyPr/>
                    <a:lstStyle/>
                    <a:p>
                      <a:r>
                        <a:rPr lang="en-US" dirty="0"/>
                        <a:t>Outcomes</a:t>
                      </a:r>
                    </a:p>
                  </a:txBody>
                  <a:tcPr/>
                </a:tc>
                <a:tc>
                  <a:txBody>
                    <a:bodyPr/>
                    <a:lstStyle/>
                    <a:p>
                      <a:r>
                        <a:rPr lang="en-US" dirty="0"/>
                        <a:t>Assessment tasks</a:t>
                      </a:r>
                    </a:p>
                  </a:txBody>
                  <a:tcPr/>
                </a:tc>
                <a:extLst>
                  <a:ext uri="{0D108BD9-81ED-4DB2-BD59-A6C34878D82A}">
                    <a16:rowId xmlns:a16="http://schemas.microsoft.com/office/drawing/2014/main" val="10000"/>
                  </a:ext>
                </a:extLst>
              </a:tr>
              <a:tr h="1577459">
                <a:tc>
                  <a:txBody>
                    <a:bodyPr/>
                    <a:lstStyle/>
                    <a:p>
                      <a:r>
                        <a:rPr lang="en-US" sz="1800" b="1" dirty="0"/>
                        <a:t>Outcome 3</a:t>
                      </a:r>
                      <a:endParaRPr lang="en-US" sz="1800" b="0" dirty="0"/>
                    </a:p>
                    <a:p>
                      <a:endParaRPr lang="en-US" sz="1800" b="0" dirty="0"/>
                    </a:p>
                  </a:txBody>
                  <a:tcPr/>
                </a:tc>
                <a:tc>
                  <a:txBody>
                    <a:bodyPr/>
                    <a:lstStyle/>
                    <a:p>
                      <a:r>
                        <a:rPr lang="en-US" sz="1800" baseline="0" dirty="0"/>
                        <a:t>An analysis and evaluation of a play selected from the Unit 3 Playlist. The analysis and evaluation will be presented as written responses to structured questions.</a:t>
                      </a:r>
                    </a:p>
                    <a:p>
                      <a:r>
                        <a:rPr lang="en-US" sz="1800" b="1" baseline="0" dirty="0"/>
                        <a:t>25 marks</a:t>
                      </a:r>
                    </a:p>
                  </a:txBody>
                  <a:tcPr/>
                </a:tc>
                <a:extLst>
                  <a:ext uri="{0D108BD9-81ED-4DB2-BD59-A6C34878D82A}">
                    <a16:rowId xmlns:a16="http://schemas.microsoft.com/office/drawing/2014/main" val="10001"/>
                  </a:ext>
                </a:extLst>
              </a:tr>
              <a:tr h="504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Total marks</a:t>
                      </a:r>
                    </a:p>
                    <a:p>
                      <a:endParaRPr lang="en-U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t>150</a:t>
                      </a: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179512" y="1124744"/>
            <a:ext cx="8424936" cy="369332"/>
          </a:xfrm>
          <a:prstGeom prst="rect">
            <a:avLst/>
          </a:prstGeom>
        </p:spPr>
        <p:txBody>
          <a:bodyPr wrap="square">
            <a:spAutoFit/>
          </a:bodyPr>
          <a:lstStyle/>
          <a:p>
            <a:r>
              <a:rPr lang="en-US" sz="1800" i="1" dirty="0"/>
              <a:t>  School-assessed Coursework for Unit 3: 30 percent of the study score</a:t>
            </a:r>
          </a:p>
        </p:txBody>
      </p:sp>
    </p:spTree>
    <p:extLst>
      <p:ext uri="{BB962C8B-B14F-4D97-AF65-F5344CB8AC3E}">
        <p14:creationId xmlns:p14="http://schemas.microsoft.com/office/powerpoint/2010/main" val="7361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229200"/>
            <a:ext cx="7772400" cy="539775"/>
          </a:xfrm>
        </p:spPr>
        <p:txBody>
          <a:bodyPr/>
          <a:lstStyle/>
          <a:p>
            <a:endParaRPr lang="en-AU" dirty="0">
              <a:solidFill>
                <a:srgbClr val="00B0F0"/>
              </a:solidFill>
            </a:endParaRPr>
          </a:p>
        </p:txBody>
      </p:sp>
      <p:sp>
        <p:nvSpPr>
          <p:cNvPr id="5" name="Text Placeholder 4"/>
          <p:cNvSpPr>
            <a:spLocks noGrp="1"/>
          </p:cNvSpPr>
          <p:nvPr>
            <p:ph type="body" idx="1"/>
          </p:nvPr>
        </p:nvSpPr>
        <p:spPr>
          <a:xfrm>
            <a:off x="467544" y="764704"/>
            <a:ext cx="8027169" cy="4248472"/>
          </a:xfrm>
        </p:spPr>
        <p:txBody>
          <a:bodyPr/>
          <a:lstStyle/>
          <a:p>
            <a:r>
              <a:rPr lang="en-AU" altLang="en-US" sz="2400" b="0" dirty="0">
                <a:solidFill>
                  <a:schemeClr val="tx1"/>
                </a:solidFill>
              </a:rPr>
              <a:t>Teachers should thoroughly familiarise themselves with the Study Design including:</a:t>
            </a:r>
          </a:p>
          <a:p>
            <a:pPr marL="133200" lvl="1">
              <a:buFont typeface="Arial" pitchFamily="34" charset="0"/>
              <a:buChar char="•"/>
            </a:pPr>
            <a:r>
              <a:rPr lang="en-AU" altLang="en-US" sz="2400" dirty="0">
                <a:solidFill>
                  <a:schemeClr val="tx1"/>
                </a:solidFill>
              </a:rPr>
              <a:t>Introduction, Scope of study, Rationale &amp; Aims  (p. 5 - 6)</a:t>
            </a:r>
          </a:p>
          <a:p>
            <a:pPr marL="133200" lvl="1">
              <a:buFont typeface="Arial" pitchFamily="34" charset="0"/>
              <a:buChar char="•"/>
            </a:pPr>
            <a:r>
              <a:rPr lang="en-AU" altLang="en-US" sz="2400" dirty="0">
                <a:solidFill>
                  <a:schemeClr val="tx1"/>
                </a:solidFill>
              </a:rPr>
              <a:t>Structure (p. 6)</a:t>
            </a:r>
          </a:p>
          <a:p>
            <a:pPr marL="133200" lvl="1">
              <a:buFont typeface="Arial" pitchFamily="34" charset="0"/>
              <a:buChar char="•"/>
            </a:pPr>
            <a:r>
              <a:rPr lang="en-AU" altLang="en-US" sz="2400" dirty="0">
                <a:solidFill>
                  <a:schemeClr val="tx1"/>
                </a:solidFill>
              </a:rPr>
              <a:t>Assessment and Reporting (p. 8)</a:t>
            </a:r>
          </a:p>
          <a:p>
            <a:pPr marL="133200" lvl="1">
              <a:buFont typeface="Arial" pitchFamily="34" charset="0"/>
              <a:buChar char="•"/>
            </a:pPr>
            <a:r>
              <a:rPr lang="en-AU" altLang="en-US" sz="2400" dirty="0">
                <a:solidFill>
                  <a:schemeClr val="tx1"/>
                </a:solidFill>
              </a:rPr>
              <a:t>Units 1 – 4 (p. 13 – 31)</a:t>
            </a:r>
            <a:endParaRPr lang="en-AU" altLang="en-US" sz="2400" dirty="0">
              <a:solidFill>
                <a:srgbClr val="1E4649"/>
              </a:solidFill>
            </a:endParaRPr>
          </a:p>
          <a:p>
            <a:endParaRPr lang="en-AU" dirty="0"/>
          </a:p>
        </p:txBody>
      </p:sp>
    </p:spTree>
    <p:extLst>
      <p:ext uri="{BB962C8B-B14F-4D97-AF65-F5344CB8AC3E}">
        <p14:creationId xmlns:p14="http://schemas.microsoft.com/office/powerpoint/2010/main" val="455953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sz="2000" b="1" dirty="0"/>
            </a:br>
            <a:r>
              <a:rPr lang="en-US" b="1" dirty="0"/>
              <a:t>UNIT 4</a:t>
            </a:r>
            <a:br>
              <a:rPr lang="en-AU" b="1" dirty="0"/>
            </a:br>
            <a:endParaRPr lang="en-US" sz="2000" dirty="0"/>
          </a:p>
        </p:txBody>
      </p:sp>
      <p:sp>
        <p:nvSpPr>
          <p:cNvPr id="2" name="Text Placeholder 1"/>
          <p:cNvSpPr>
            <a:spLocks noGrp="1"/>
          </p:cNvSpPr>
          <p:nvPr>
            <p:ph idx="1"/>
          </p:nvPr>
        </p:nvSpPr>
        <p:spPr>
          <a:xfrm>
            <a:off x="685800" y="1484784"/>
            <a:ext cx="7846640" cy="4458816"/>
          </a:xfrm>
        </p:spPr>
        <p:txBody>
          <a:bodyPr>
            <a:noAutofit/>
          </a:bodyPr>
          <a:lstStyle/>
          <a:p>
            <a:pPr marL="0" indent="0">
              <a:buNone/>
            </a:pPr>
            <a:r>
              <a:rPr lang="en-US" sz="2400" b="0" dirty="0"/>
              <a:t>This unit focuses on the development and presentation of devised solo performances. Students demonstrate techniques of a short solo performance. They then create and develop a solo performance from the prescribed Drama Solo Performance Examination published annually on the VCAA website.</a:t>
            </a:r>
          </a:p>
          <a:p>
            <a:pPr marL="0" indent="0">
              <a:buNone/>
            </a:pPr>
            <a:r>
              <a:rPr lang="en-AU" sz="2400" b="1" dirty="0"/>
              <a:t>What students do:</a:t>
            </a:r>
          </a:p>
          <a:p>
            <a:r>
              <a:rPr lang="en-US" sz="2400" b="0" dirty="0">
                <a:latin typeface="+mj-lt"/>
              </a:rPr>
              <a:t>Explore and experiment with application of symbol and transformation of character, time and place. They apply </a:t>
            </a:r>
            <a:r>
              <a:rPr lang="en-US" sz="2400" b="0" dirty="0"/>
              <a:t>performance styles, </a:t>
            </a:r>
            <a:r>
              <a:rPr lang="en-US" sz="2400" b="0" dirty="0">
                <a:latin typeface="+mj-lt"/>
              </a:rPr>
              <a:t>conventions, dramatic elements, production areas, expressive skills </a:t>
            </a:r>
            <a:r>
              <a:rPr lang="en-US" sz="2400" b="0" dirty="0"/>
              <a:t>and</a:t>
            </a:r>
            <a:r>
              <a:rPr lang="en-US" sz="2400" b="0" dirty="0">
                <a:latin typeface="+mj-lt"/>
              </a:rPr>
              <a:t> performance skills to shape and give meaning to their work. </a:t>
            </a:r>
            <a:endParaRPr lang="en-AU" b="0" dirty="0"/>
          </a:p>
        </p:txBody>
      </p:sp>
    </p:spTree>
    <p:extLst>
      <p:ext uri="{BB962C8B-B14F-4D97-AF65-F5344CB8AC3E}">
        <p14:creationId xmlns:p14="http://schemas.microsoft.com/office/powerpoint/2010/main" val="376540297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4 AOS 1 : Demonstrating techniques of solo performance</a:t>
            </a:r>
          </a:p>
        </p:txBody>
      </p:sp>
      <p:sp>
        <p:nvSpPr>
          <p:cNvPr id="18435" name="Rectangle 3"/>
          <p:cNvSpPr>
            <a:spLocks noGrp="1" noChangeArrowheads="1"/>
          </p:cNvSpPr>
          <p:nvPr>
            <p:ph idx="1"/>
          </p:nvPr>
        </p:nvSpPr>
        <p:spPr>
          <a:xfrm>
            <a:off x="395536" y="1556792"/>
            <a:ext cx="8424936" cy="4464496"/>
          </a:xfrm>
        </p:spPr>
        <p:txBody>
          <a:bodyPr/>
          <a:lstStyle/>
          <a:p>
            <a:pPr>
              <a:buFont typeface="Arial" pitchFamily="34" charset="0"/>
              <a:buChar char="•"/>
            </a:pPr>
            <a:r>
              <a:rPr lang="en-AU" altLang="en-US" sz="2400" dirty="0">
                <a:solidFill>
                  <a:srgbClr val="2A5686"/>
                </a:solidFill>
              </a:rPr>
              <a:t>Use play-m</a:t>
            </a:r>
            <a:r>
              <a:rPr lang="en-US" altLang="en-US" sz="2400" dirty="0" err="1">
                <a:solidFill>
                  <a:srgbClr val="2A5686"/>
                </a:solidFill>
              </a:rPr>
              <a:t>ak</a:t>
            </a:r>
            <a:r>
              <a:rPr lang="en-AU" altLang="en-US" sz="2400" dirty="0" err="1">
                <a:solidFill>
                  <a:srgbClr val="2A5686"/>
                </a:solidFill>
              </a:rPr>
              <a:t>ing</a:t>
            </a:r>
            <a:r>
              <a:rPr lang="en-AU" altLang="en-US" sz="2400" dirty="0">
                <a:solidFill>
                  <a:srgbClr val="2A5686"/>
                </a:solidFill>
              </a:rPr>
              <a:t> techniques </a:t>
            </a:r>
            <a:r>
              <a:rPr lang="en-AU" altLang="en-US" sz="2400" b="0" dirty="0">
                <a:solidFill>
                  <a:schemeClr val="tx1"/>
                </a:solidFill>
              </a:rPr>
              <a:t>to extract dramatic potential of given stimulus material</a:t>
            </a:r>
          </a:p>
          <a:p>
            <a:r>
              <a:rPr lang="en-US" altLang="en-US" sz="2400" dirty="0">
                <a:solidFill>
                  <a:srgbClr val="2A5686"/>
                </a:solidFill>
              </a:rPr>
              <a:t>Devise </a:t>
            </a:r>
            <a:r>
              <a:rPr lang="en-AU" altLang="en-US" sz="2400" b="0" dirty="0">
                <a:solidFill>
                  <a:srgbClr val="000000"/>
                </a:solidFill>
              </a:rPr>
              <a:t>a solo performance in response to given stimulus</a:t>
            </a:r>
          </a:p>
          <a:p>
            <a:r>
              <a:rPr lang="en-US" altLang="en-US" sz="2400" dirty="0">
                <a:solidFill>
                  <a:srgbClr val="2A5686"/>
                </a:solidFill>
              </a:rPr>
              <a:t>Manipulate </a:t>
            </a:r>
            <a:r>
              <a:rPr lang="en-AU" altLang="en-US" sz="2400" b="0" dirty="0">
                <a:solidFill>
                  <a:srgbClr val="000000"/>
                </a:solidFill>
              </a:rPr>
              <a:t>the </a:t>
            </a:r>
            <a:r>
              <a:rPr lang="en-AU" altLang="en-US" sz="2400" b="0" dirty="0">
                <a:solidFill>
                  <a:schemeClr val="tx1"/>
                </a:solidFill>
              </a:rPr>
              <a:t>conventions of application of </a:t>
            </a:r>
            <a:r>
              <a:rPr lang="en-AU" sz="2400" b="0" dirty="0">
                <a:solidFill>
                  <a:srgbClr val="000000"/>
                </a:solidFill>
              </a:rPr>
              <a:t>symbol </a:t>
            </a:r>
            <a:r>
              <a:rPr lang="en-AU" sz="2400" b="0" dirty="0">
                <a:solidFill>
                  <a:schemeClr val="tx1"/>
                </a:solidFill>
              </a:rPr>
              <a:t>and transformation of character, time and place.</a:t>
            </a:r>
            <a:endParaRPr lang="en-AU" altLang="en-US" sz="2400" dirty="0">
              <a:solidFill>
                <a:srgbClr val="2A5686"/>
              </a:solidFill>
            </a:endParaRPr>
          </a:p>
          <a:p>
            <a:r>
              <a:rPr lang="en-AU" altLang="en-US" sz="2400" dirty="0">
                <a:solidFill>
                  <a:srgbClr val="2A5686"/>
                </a:solidFill>
              </a:rPr>
              <a:t>Use </a:t>
            </a:r>
            <a:r>
              <a:rPr lang="en-AU" altLang="en-US" sz="2400" b="0" dirty="0">
                <a:solidFill>
                  <a:srgbClr val="000000"/>
                </a:solidFill>
              </a:rPr>
              <a:t>dramatic elements, expressive skills, performance skills, performance styles and production areas to develop and enhance techniques of a devised solo performance</a:t>
            </a:r>
          </a:p>
          <a:p>
            <a:r>
              <a:rPr lang="en-US" altLang="en-US" sz="2400" dirty="0">
                <a:solidFill>
                  <a:srgbClr val="2A5686"/>
                </a:solidFill>
              </a:rPr>
              <a:t>D</a:t>
            </a:r>
            <a:r>
              <a:rPr lang="en-AU" altLang="en-US" sz="2400" dirty="0" err="1">
                <a:solidFill>
                  <a:srgbClr val="2A5686"/>
                </a:solidFill>
              </a:rPr>
              <a:t>escribe</a:t>
            </a:r>
            <a:r>
              <a:rPr lang="en-AU" altLang="en-US" sz="2400" b="0" dirty="0">
                <a:solidFill>
                  <a:srgbClr val="000000"/>
                </a:solidFill>
              </a:rPr>
              <a:t> use of transformation techniques in a solo performance</a:t>
            </a:r>
          </a:p>
          <a:p>
            <a:pPr marL="0" indent="0">
              <a:buNone/>
            </a:pPr>
            <a:endParaRPr lang="en-AU" altLang="en-US" sz="2000" b="0" dirty="0">
              <a:solidFill>
                <a:srgbClr val="000000"/>
              </a:solidFill>
            </a:endParaRPr>
          </a:p>
          <a:p>
            <a:pPr marL="0" indent="0" eaLnBrk="1" hangingPunct="1">
              <a:buNone/>
            </a:pPr>
            <a:endParaRPr lang="en-AU" altLang="en-US" sz="2000" b="0" dirty="0"/>
          </a:p>
          <a:p>
            <a:pPr eaLnBrk="1" hangingPunct="1">
              <a:buFontTx/>
              <a:buNone/>
            </a:pPr>
            <a:endParaRPr lang="en-AU" altLang="en-US" dirty="0">
              <a:solidFill>
                <a:schemeClr val="folHlink"/>
              </a:solidFill>
            </a:endParaRPr>
          </a:p>
        </p:txBody>
      </p:sp>
      <p:sp>
        <p:nvSpPr>
          <p:cNvPr id="2" name="TextBox 1"/>
          <p:cNvSpPr txBox="1"/>
          <p:nvPr/>
        </p:nvSpPr>
        <p:spPr>
          <a:xfrm>
            <a:off x="611560" y="6093296"/>
            <a:ext cx="6192688" cy="400110"/>
          </a:xfrm>
          <a:prstGeom prst="rect">
            <a:avLst/>
          </a:prstGeom>
          <a:solidFill>
            <a:srgbClr val="C2FFF0"/>
          </a:solidFill>
        </p:spPr>
        <p:txBody>
          <a:bodyPr wrap="square" rtlCol="0">
            <a:spAutoFit/>
          </a:bodyPr>
          <a:lstStyle/>
          <a:p>
            <a:r>
              <a:rPr lang="en-AU" altLang="en-US" sz="2000" b="1" dirty="0">
                <a:solidFill>
                  <a:srgbClr val="0071A7"/>
                </a:solidFill>
              </a:rPr>
              <a:t>Devise, manipulate, use, describe</a:t>
            </a:r>
          </a:p>
        </p:txBody>
      </p:sp>
    </p:spTree>
    <p:extLst>
      <p:ext uri="{BB962C8B-B14F-4D97-AF65-F5344CB8AC3E}">
        <p14:creationId xmlns:p14="http://schemas.microsoft.com/office/powerpoint/2010/main" val="346627518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4 AOS 2 : Devising a solo performance</a:t>
            </a:r>
          </a:p>
        </p:txBody>
      </p:sp>
      <p:sp>
        <p:nvSpPr>
          <p:cNvPr id="18435" name="Rectangle 3"/>
          <p:cNvSpPr>
            <a:spLocks noGrp="1" noChangeArrowheads="1"/>
          </p:cNvSpPr>
          <p:nvPr>
            <p:ph idx="1"/>
          </p:nvPr>
        </p:nvSpPr>
        <p:spPr>
          <a:xfrm>
            <a:off x="395536" y="1556792"/>
            <a:ext cx="8424936" cy="4464496"/>
          </a:xfrm>
        </p:spPr>
        <p:txBody>
          <a:bodyPr/>
          <a:lstStyle/>
          <a:p>
            <a:r>
              <a:rPr lang="en-AU" altLang="en-US" sz="2000" dirty="0">
                <a:solidFill>
                  <a:srgbClr val="2A5686"/>
                </a:solidFill>
              </a:rPr>
              <a:t>Use </a:t>
            </a:r>
            <a:r>
              <a:rPr lang="en-AU" altLang="en-US" sz="2000" b="0" dirty="0">
                <a:solidFill>
                  <a:srgbClr val="000000"/>
                </a:solidFill>
              </a:rPr>
              <a:t>stimulus material to devise a solo performance in response to a prescribed structure</a:t>
            </a:r>
            <a:endParaRPr lang="en-AU" altLang="en-US" sz="2000" dirty="0">
              <a:solidFill>
                <a:srgbClr val="2A5686"/>
              </a:solidFill>
            </a:endParaRPr>
          </a:p>
          <a:p>
            <a:r>
              <a:rPr lang="en-AU" altLang="en-US" sz="2000" dirty="0">
                <a:solidFill>
                  <a:srgbClr val="2A5686"/>
                </a:solidFill>
              </a:rPr>
              <a:t>Use play-m</a:t>
            </a:r>
            <a:r>
              <a:rPr lang="en-US" altLang="en-US" sz="2000" dirty="0" err="1">
                <a:solidFill>
                  <a:srgbClr val="2A5686"/>
                </a:solidFill>
              </a:rPr>
              <a:t>ak</a:t>
            </a:r>
            <a:r>
              <a:rPr lang="en-AU" altLang="en-US" sz="2000" dirty="0" err="1">
                <a:solidFill>
                  <a:srgbClr val="2A5686"/>
                </a:solidFill>
              </a:rPr>
              <a:t>ing</a:t>
            </a:r>
            <a:r>
              <a:rPr lang="en-AU" altLang="en-US" sz="2000" dirty="0">
                <a:solidFill>
                  <a:srgbClr val="2A5686"/>
                </a:solidFill>
              </a:rPr>
              <a:t> techniques </a:t>
            </a:r>
            <a:r>
              <a:rPr lang="en-AU" altLang="en-US" sz="2000" b="0" dirty="0">
                <a:solidFill>
                  <a:schemeClr val="tx1"/>
                </a:solidFill>
              </a:rPr>
              <a:t>to extract dramatic potential from stimulus material</a:t>
            </a:r>
          </a:p>
          <a:p>
            <a:r>
              <a:rPr lang="en-US" altLang="en-US" sz="2000" dirty="0">
                <a:solidFill>
                  <a:srgbClr val="2A5686"/>
                </a:solidFill>
              </a:rPr>
              <a:t>Apply </a:t>
            </a:r>
            <a:r>
              <a:rPr lang="en-AU" altLang="en-US" sz="2000" b="0" dirty="0">
                <a:solidFill>
                  <a:srgbClr val="000000"/>
                </a:solidFill>
              </a:rPr>
              <a:t>performance styles and conventions, including application of</a:t>
            </a:r>
            <a:r>
              <a:rPr lang="en-AU" altLang="en-US" sz="2000" dirty="0">
                <a:solidFill>
                  <a:srgbClr val="2A5686"/>
                </a:solidFill>
              </a:rPr>
              <a:t> </a:t>
            </a:r>
            <a:r>
              <a:rPr lang="en-AU" sz="2000" b="0" dirty="0">
                <a:solidFill>
                  <a:srgbClr val="000000"/>
                </a:solidFill>
              </a:rPr>
              <a:t>symbol </a:t>
            </a:r>
            <a:r>
              <a:rPr lang="en-AU" sz="2000" b="0" dirty="0">
                <a:solidFill>
                  <a:schemeClr val="tx1"/>
                </a:solidFill>
              </a:rPr>
              <a:t>and transformation of character, time and place</a:t>
            </a:r>
            <a:endParaRPr lang="en-AU" altLang="en-US" sz="2000" dirty="0">
              <a:solidFill>
                <a:srgbClr val="2A5686"/>
              </a:solidFill>
            </a:endParaRPr>
          </a:p>
          <a:p>
            <a:r>
              <a:rPr lang="en-AU" altLang="en-US" sz="2000" dirty="0">
                <a:solidFill>
                  <a:srgbClr val="2A5686"/>
                </a:solidFill>
              </a:rPr>
              <a:t>Use </a:t>
            </a:r>
            <a:r>
              <a:rPr lang="en-AU" altLang="en-US" sz="2000" b="0" dirty="0">
                <a:solidFill>
                  <a:srgbClr val="000000"/>
                </a:solidFill>
              </a:rPr>
              <a:t>dramatic elements and production areas as required</a:t>
            </a:r>
          </a:p>
          <a:p>
            <a:r>
              <a:rPr lang="en-AU" altLang="en-US" sz="2000" dirty="0">
                <a:solidFill>
                  <a:srgbClr val="2A5686"/>
                </a:solidFill>
              </a:rPr>
              <a:t>Use </a:t>
            </a:r>
            <a:r>
              <a:rPr lang="en-AU" altLang="en-US" sz="2000" b="0" dirty="0">
                <a:solidFill>
                  <a:srgbClr val="000000"/>
                </a:solidFill>
              </a:rPr>
              <a:t>expressive and performance skills to communicate characters and meaning within a solo performance</a:t>
            </a:r>
          </a:p>
          <a:p>
            <a:r>
              <a:rPr lang="en-US" altLang="en-US" sz="2000" dirty="0">
                <a:solidFill>
                  <a:srgbClr val="2A5686"/>
                </a:solidFill>
              </a:rPr>
              <a:t>Establish and maintain </a:t>
            </a:r>
            <a:r>
              <a:rPr lang="en-AU" altLang="en-US" sz="2000" b="0" dirty="0">
                <a:solidFill>
                  <a:srgbClr val="000000"/>
                </a:solidFill>
              </a:rPr>
              <a:t>an effective actor-audience relationship</a:t>
            </a:r>
          </a:p>
          <a:p>
            <a:r>
              <a:rPr lang="en-AU" altLang="en-US" sz="2000" dirty="0">
                <a:solidFill>
                  <a:srgbClr val="2A5686"/>
                </a:solidFill>
              </a:rPr>
              <a:t>Present </a:t>
            </a:r>
            <a:r>
              <a:rPr lang="en-AU" altLang="en-US" sz="2000" b="0" dirty="0">
                <a:solidFill>
                  <a:srgbClr val="000000"/>
                </a:solidFill>
              </a:rPr>
              <a:t>a solo performance devised in response to a prescribed structure</a:t>
            </a:r>
          </a:p>
          <a:p>
            <a:pPr marL="0" indent="0">
              <a:buNone/>
            </a:pPr>
            <a:endParaRPr lang="en-AU" altLang="en-US" sz="2000" b="0" dirty="0">
              <a:solidFill>
                <a:srgbClr val="000000"/>
              </a:solidFill>
            </a:endParaRPr>
          </a:p>
          <a:p>
            <a:pPr marL="0" indent="0" eaLnBrk="1" hangingPunct="1">
              <a:buNone/>
            </a:pPr>
            <a:endParaRPr lang="en-AU" altLang="en-US" sz="2000" b="0" dirty="0"/>
          </a:p>
          <a:p>
            <a:pPr eaLnBrk="1" hangingPunct="1">
              <a:buFontTx/>
              <a:buNone/>
            </a:pPr>
            <a:endParaRPr lang="en-AU" altLang="en-US" dirty="0">
              <a:solidFill>
                <a:schemeClr val="folHlink"/>
              </a:solidFill>
            </a:endParaRPr>
          </a:p>
        </p:txBody>
      </p:sp>
      <p:sp>
        <p:nvSpPr>
          <p:cNvPr id="2" name="TextBox 1"/>
          <p:cNvSpPr txBox="1"/>
          <p:nvPr/>
        </p:nvSpPr>
        <p:spPr>
          <a:xfrm>
            <a:off x="611560" y="6093296"/>
            <a:ext cx="6192688" cy="400110"/>
          </a:xfrm>
          <a:prstGeom prst="rect">
            <a:avLst/>
          </a:prstGeom>
          <a:solidFill>
            <a:srgbClr val="C2FFF0"/>
          </a:solidFill>
        </p:spPr>
        <p:txBody>
          <a:bodyPr wrap="square" rtlCol="0">
            <a:spAutoFit/>
          </a:bodyPr>
          <a:lstStyle/>
          <a:p>
            <a:r>
              <a:rPr lang="en-AU" altLang="en-US" sz="2000" b="1" dirty="0">
                <a:solidFill>
                  <a:srgbClr val="0071A7"/>
                </a:solidFill>
              </a:rPr>
              <a:t>Devise, apply, present</a:t>
            </a:r>
          </a:p>
        </p:txBody>
      </p:sp>
    </p:spTree>
    <p:extLst>
      <p:ext uri="{BB962C8B-B14F-4D97-AF65-F5344CB8AC3E}">
        <p14:creationId xmlns:p14="http://schemas.microsoft.com/office/powerpoint/2010/main" val="307221426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2800" dirty="0"/>
              <a:t>Unit 4 AOS 3 : Analysing and evaluating a devised solo performance</a:t>
            </a:r>
          </a:p>
        </p:txBody>
      </p:sp>
      <p:sp>
        <p:nvSpPr>
          <p:cNvPr id="18435" name="Rectangle 3"/>
          <p:cNvSpPr>
            <a:spLocks noGrp="1" noChangeArrowheads="1"/>
          </p:cNvSpPr>
          <p:nvPr>
            <p:ph idx="1"/>
          </p:nvPr>
        </p:nvSpPr>
        <p:spPr>
          <a:xfrm>
            <a:off x="395536" y="1484784"/>
            <a:ext cx="8424936" cy="4536504"/>
          </a:xfrm>
        </p:spPr>
        <p:txBody>
          <a:bodyPr/>
          <a:lstStyle/>
          <a:p>
            <a:r>
              <a:rPr lang="en-AU" altLang="en-US" sz="2000" dirty="0">
                <a:solidFill>
                  <a:srgbClr val="2A5686"/>
                </a:solidFill>
              </a:rPr>
              <a:t>Describe, analyse and evaluate</a:t>
            </a:r>
            <a:r>
              <a:rPr lang="en-AU" altLang="en-US" sz="2000" b="0" dirty="0">
                <a:solidFill>
                  <a:schemeClr val="tx1"/>
                </a:solidFill>
              </a:rPr>
              <a:t> play-m</a:t>
            </a:r>
            <a:r>
              <a:rPr lang="en-US" altLang="en-US" sz="2000" b="0" dirty="0" err="1">
                <a:solidFill>
                  <a:schemeClr val="tx1"/>
                </a:solidFill>
              </a:rPr>
              <a:t>ak</a:t>
            </a:r>
            <a:r>
              <a:rPr lang="en-AU" altLang="en-US" sz="2000" b="0" dirty="0" err="1">
                <a:solidFill>
                  <a:schemeClr val="tx1"/>
                </a:solidFill>
              </a:rPr>
              <a:t>ing</a:t>
            </a:r>
            <a:r>
              <a:rPr lang="en-AU" altLang="en-US" sz="2000" b="0" dirty="0">
                <a:solidFill>
                  <a:schemeClr val="tx1"/>
                </a:solidFill>
              </a:rPr>
              <a:t> techniques used in developing a devised solo performance</a:t>
            </a:r>
          </a:p>
          <a:p>
            <a:r>
              <a:rPr lang="en-AU" altLang="en-US" sz="2000" dirty="0">
                <a:solidFill>
                  <a:srgbClr val="2A5686"/>
                </a:solidFill>
              </a:rPr>
              <a:t>Describe, analyse and evaluate </a:t>
            </a:r>
            <a:r>
              <a:rPr lang="en-AU" altLang="en-US" sz="2000" b="0" dirty="0">
                <a:solidFill>
                  <a:schemeClr val="tx1"/>
                </a:solidFill>
              </a:rPr>
              <a:t>the stimulus material used in developing a devised solo performance</a:t>
            </a:r>
          </a:p>
          <a:p>
            <a:r>
              <a:rPr lang="en-AU" altLang="en-US" sz="2000" dirty="0">
                <a:solidFill>
                  <a:srgbClr val="2A5686"/>
                </a:solidFill>
              </a:rPr>
              <a:t>Describe, analyse and evaluate </a:t>
            </a:r>
            <a:r>
              <a:rPr lang="en-AU" altLang="en-US" sz="2000" b="0" dirty="0">
                <a:solidFill>
                  <a:schemeClr val="tx1"/>
                </a:solidFill>
              </a:rPr>
              <a:t>the performance styles and conventions (including application of symbol and transformation of character, time and place) used in a devised solo performance</a:t>
            </a:r>
          </a:p>
          <a:p>
            <a:r>
              <a:rPr lang="en-AU" altLang="en-US" sz="2000" dirty="0">
                <a:solidFill>
                  <a:srgbClr val="2A5686"/>
                </a:solidFill>
              </a:rPr>
              <a:t>Describe, analyse and evaluate </a:t>
            </a:r>
            <a:r>
              <a:rPr lang="en-AU" altLang="en-US" sz="2000" b="0" dirty="0">
                <a:solidFill>
                  <a:schemeClr val="tx1"/>
                </a:solidFill>
              </a:rPr>
              <a:t>application of dramatic elements and production areas in a devised solo performance</a:t>
            </a:r>
          </a:p>
          <a:p>
            <a:r>
              <a:rPr lang="en-AU" altLang="en-US" sz="2000" dirty="0">
                <a:solidFill>
                  <a:srgbClr val="2A5686"/>
                </a:solidFill>
              </a:rPr>
              <a:t>Describe, analyse and evaluate </a:t>
            </a:r>
            <a:r>
              <a:rPr lang="en-AU" altLang="en-US" sz="2000" b="0" dirty="0">
                <a:solidFill>
                  <a:schemeClr val="tx1"/>
                </a:solidFill>
              </a:rPr>
              <a:t>expressive skills and performance skills to communicate characters and convey meaning within a devised solo performance</a:t>
            </a:r>
          </a:p>
          <a:p>
            <a:r>
              <a:rPr lang="en-AU" altLang="en-US" sz="2000" dirty="0">
                <a:solidFill>
                  <a:srgbClr val="2A5686"/>
                </a:solidFill>
              </a:rPr>
              <a:t>Use</a:t>
            </a:r>
            <a:r>
              <a:rPr lang="en-AU" altLang="en-US" sz="2000" b="0" dirty="0">
                <a:solidFill>
                  <a:schemeClr val="tx1"/>
                </a:solidFill>
              </a:rPr>
              <a:t> appropriate drama terminology.</a:t>
            </a:r>
          </a:p>
          <a:p>
            <a:pPr marL="0" indent="0" eaLnBrk="1" hangingPunct="1">
              <a:buNone/>
            </a:pPr>
            <a:endParaRPr lang="en-AU" altLang="en-US" sz="2200" b="0" dirty="0"/>
          </a:p>
          <a:p>
            <a:pPr eaLnBrk="1" hangingPunct="1">
              <a:buFontTx/>
              <a:buNone/>
            </a:pPr>
            <a:endParaRPr lang="en-AU" altLang="en-US" sz="2200" dirty="0">
              <a:solidFill>
                <a:schemeClr val="folHlink"/>
              </a:solidFill>
            </a:endParaRPr>
          </a:p>
        </p:txBody>
      </p:sp>
      <p:sp>
        <p:nvSpPr>
          <p:cNvPr id="2" name="TextBox 1"/>
          <p:cNvSpPr txBox="1"/>
          <p:nvPr/>
        </p:nvSpPr>
        <p:spPr>
          <a:xfrm>
            <a:off x="611560" y="6093296"/>
            <a:ext cx="5184576" cy="400110"/>
          </a:xfrm>
          <a:prstGeom prst="rect">
            <a:avLst/>
          </a:prstGeom>
          <a:solidFill>
            <a:srgbClr val="C2FFF0"/>
          </a:solidFill>
        </p:spPr>
        <p:txBody>
          <a:bodyPr wrap="square" rtlCol="0">
            <a:spAutoFit/>
          </a:bodyPr>
          <a:lstStyle/>
          <a:p>
            <a:r>
              <a:rPr lang="en-AU" altLang="en-US" sz="2000" b="1" dirty="0">
                <a:solidFill>
                  <a:srgbClr val="0071A7"/>
                </a:solidFill>
              </a:rPr>
              <a:t>Describe, analyse, evaluate</a:t>
            </a:r>
          </a:p>
        </p:txBody>
      </p:sp>
    </p:spTree>
    <p:extLst>
      <p:ext uri="{BB962C8B-B14F-4D97-AF65-F5344CB8AC3E}">
        <p14:creationId xmlns:p14="http://schemas.microsoft.com/office/powerpoint/2010/main" val="176369828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332656"/>
            <a:ext cx="8075612" cy="1008112"/>
          </a:xfrm>
        </p:spPr>
        <p:txBody>
          <a:bodyPr/>
          <a:lstStyle/>
          <a:p>
            <a:pPr eaLnBrk="1" hangingPunct="1"/>
            <a:r>
              <a:rPr lang="en-AU" altLang="en-US" sz="3200" dirty="0"/>
              <a:t>School-based assessment Unit 4</a:t>
            </a:r>
          </a:p>
        </p:txBody>
      </p:sp>
      <p:graphicFrame>
        <p:nvGraphicFramePr>
          <p:cNvPr id="2" name="Table 1"/>
          <p:cNvGraphicFramePr>
            <a:graphicFrameLocks noGrp="1"/>
          </p:cNvGraphicFramePr>
          <p:nvPr>
            <p:extLst>
              <p:ext uri="{D42A27DB-BD31-4B8C-83A1-F6EECF244321}">
                <p14:modId xmlns:p14="http://schemas.microsoft.com/office/powerpoint/2010/main" val="2005937949"/>
              </p:ext>
            </p:extLst>
          </p:nvPr>
        </p:nvGraphicFramePr>
        <p:xfrm>
          <a:off x="467544" y="1628799"/>
          <a:ext cx="8208912" cy="4896545"/>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402684">
                <a:tc>
                  <a:txBody>
                    <a:bodyPr/>
                    <a:lstStyle/>
                    <a:p>
                      <a:r>
                        <a:rPr lang="en-US" dirty="0"/>
                        <a:t>Outcomes</a:t>
                      </a:r>
                    </a:p>
                  </a:txBody>
                  <a:tcPr/>
                </a:tc>
                <a:tc>
                  <a:txBody>
                    <a:bodyPr/>
                    <a:lstStyle/>
                    <a:p>
                      <a:r>
                        <a:rPr lang="en-US" dirty="0"/>
                        <a:t>Assessment tasks</a:t>
                      </a:r>
                    </a:p>
                  </a:txBody>
                  <a:tcPr/>
                </a:tc>
                <a:extLst>
                  <a:ext uri="{0D108BD9-81ED-4DB2-BD59-A6C34878D82A}">
                    <a16:rowId xmlns:a16="http://schemas.microsoft.com/office/drawing/2014/main" val="10000"/>
                  </a:ext>
                </a:extLst>
              </a:tr>
              <a:tr h="2204317">
                <a:tc>
                  <a:txBody>
                    <a:bodyPr/>
                    <a:lstStyle/>
                    <a:p>
                      <a:r>
                        <a:rPr lang="en-US" sz="1600" b="1" dirty="0"/>
                        <a:t>Outcome 1</a:t>
                      </a:r>
                    </a:p>
                    <a:p>
                      <a:r>
                        <a:rPr lang="en-US" sz="1600" b="0" dirty="0"/>
                        <a:t>Demonstrate,</a:t>
                      </a:r>
                      <a:r>
                        <a:rPr lang="en-US" sz="1600" b="0" baseline="0" dirty="0"/>
                        <a:t> in response to given stimulus material, application of symbol and transformation of character, time and place, and describe the techniques used</a:t>
                      </a:r>
                      <a:r>
                        <a:rPr lang="en-US" sz="1600" b="0" dirty="0"/>
                        <a:t>.</a:t>
                      </a:r>
                    </a:p>
                    <a:p>
                      <a:endParaRPr lang="en-US" sz="1600" b="0" dirty="0"/>
                    </a:p>
                  </a:txBody>
                  <a:tcPr/>
                </a:tc>
                <a:tc>
                  <a:txBody>
                    <a:bodyPr/>
                    <a:lstStyle/>
                    <a:p>
                      <a:r>
                        <a:rPr lang="en-US" sz="1600" i="1" baseline="0" dirty="0"/>
                        <a:t>Task 1</a:t>
                      </a:r>
                      <a:r>
                        <a:rPr lang="en-US" sz="1600" baseline="0" dirty="0"/>
                        <a:t> : </a:t>
                      </a:r>
                      <a:r>
                        <a:rPr lang="en-US" sz="1600" b="1" i="0" baseline="0" dirty="0"/>
                        <a:t>15 marks</a:t>
                      </a:r>
                    </a:p>
                    <a:p>
                      <a:r>
                        <a:rPr lang="en-US" sz="1600" b="0" i="0" baseline="0" dirty="0"/>
                        <a:t>A one- to two-minute presentation of a solo demonstration devised from given stimulus material.</a:t>
                      </a:r>
                    </a:p>
                    <a:p>
                      <a:r>
                        <a:rPr lang="en-US" sz="1600" b="1" i="0" baseline="0" dirty="0"/>
                        <a:t>AND</a:t>
                      </a:r>
                      <a:endParaRPr lang="en-US" sz="1600" b="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baseline="0" dirty="0"/>
                        <a:t>Task 2 </a:t>
                      </a:r>
                      <a:r>
                        <a:rPr lang="en-US" sz="1600" b="0" i="0" baseline="0" dirty="0"/>
                        <a:t>: </a:t>
                      </a:r>
                      <a:r>
                        <a:rPr lang="en-US" sz="1600" b="1" baseline="0" dirty="0"/>
                        <a:t>10 marks</a:t>
                      </a:r>
                      <a:endParaRPr lang="en-US" sz="1600" b="0" i="0" baseline="0" dirty="0"/>
                    </a:p>
                    <a:p>
                      <a:r>
                        <a:rPr lang="en-US" sz="1600" b="0" i="0" baseline="0" dirty="0"/>
                        <a:t>A short oral or written statement, which </a:t>
                      </a:r>
                      <a:r>
                        <a:rPr lang="en-US" sz="1600" b="0" baseline="0" dirty="0"/>
                        <a:t>describes techniques used in the demonstration</a:t>
                      </a:r>
                      <a:r>
                        <a:rPr lang="en-US" sz="1600" b="0" dirty="0"/>
                        <a:t>.</a:t>
                      </a:r>
                      <a:endParaRPr lang="en-US" sz="1600"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baseline="0" dirty="0"/>
                        <a:t>Two marks are entered into VASS for Unit 4 Outcome 1</a:t>
                      </a:r>
                    </a:p>
                  </a:txBody>
                  <a:tcPr/>
                </a:tc>
                <a:extLst>
                  <a:ext uri="{0D108BD9-81ED-4DB2-BD59-A6C34878D82A}">
                    <a16:rowId xmlns:a16="http://schemas.microsoft.com/office/drawing/2014/main" val="10001"/>
                  </a:ext>
                </a:extLst>
              </a:tr>
              <a:tr h="1734063">
                <a:tc>
                  <a:txBody>
                    <a:bodyPr/>
                    <a:lstStyle/>
                    <a:p>
                      <a:r>
                        <a:rPr lang="en-US" sz="1600" b="1" dirty="0"/>
                        <a:t>Outcome 3</a:t>
                      </a:r>
                    </a:p>
                    <a:p>
                      <a:r>
                        <a:rPr lang="en-US" sz="1600" b="0" dirty="0" err="1"/>
                        <a:t>Analyse</a:t>
                      </a:r>
                      <a:r>
                        <a:rPr lang="en-US" sz="1600" b="0" dirty="0"/>
                        <a:t> and evaluate the creation, development and presentation of a solo performance devised in response to a prescribed structure.</a:t>
                      </a:r>
                    </a:p>
                  </a:txBody>
                  <a:tcPr/>
                </a:tc>
                <a:tc>
                  <a:txBody>
                    <a:bodyPr/>
                    <a:lstStyle/>
                    <a:p>
                      <a:r>
                        <a:rPr lang="en-US" sz="1600" baseline="0" dirty="0"/>
                        <a:t>Analysis and evaluation of the solo performance devised in Outcome 2. The analysis and evaluation may be presented in one or both of the following formats:</a:t>
                      </a:r>
                    </a:p>
                    <a:p>
                      <a:r>
                        <a:rPr lang="en-US" sz="1600" baseline="0" dirty="0"/>
                        <a:t>•   an oral presentation</a:t>
                      </a:r>
                    </a:p>
                    <a:p>
                      <a:r>
                        <a:rPr lang="en-US" sz="1600" baseline="0" dirty="0"/>
                        <a:t>•   written responses to structured questions.</a:t>
                      </a:r>
                    </a:p>
                    <a:p>
                      <a:r>
                        <a:rPr lang="en-US" sz="1600" b="1" baseline="0" dirty="0"/>
                        <a:t>25 marks</a:t>
                      </a:r>
                    </a:p>
                  </a:txBody>
                  <a:tcPr/>
                </a:tc>
                <a:extLst>
                  <a:ext uri="{0D108BD9-81ED-4DB2-BD59-A6C34878D82A}">
                    <a16:rowId xmlns:a16="http://schemas.microsoft.com/office/drawing/2014/main" val="10002"/>
                  </a:ext>
                </a:extLst>
              </a:tr>
              <a:tr h="409541">
                <a:tc>
                  <a:txBody>
                    <a:bodyPr/>
                    <a:lstStyle/>
                    <a:p>
                      <a:r>
                        <a:rPr lang="en-US" sz="1600" b="1" dirty="0"/>
                        <a:t>            Total marks</a:t>
                      </a:r>
                    </a:p>
                  </a:txBody>
                  <a:tcPr/>
                </a:tc>
                <a:tc>
                  <a:txBody>
                    <a:bodyPr/>
                    <a:lstStyle/>
                    <a:p>
                      <a:r>
                        <a:rPr lang="en-US" sz="1600" b="1" baseline="0" dirty="0"/>
                        <a:t>50</a:t>
                      </a:r>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79512" y="1124744"/>
            <a:ext cx="8424936" cy="369332"/>
          </a:xfrm>
          <a:prstGeom prst="rect">
            <a:avLst/>
          </a:prstGeom>
        </p:spPr>
        <p:txBody>
          <a:bodyPr wrap="square">
            <a:spAutoFit/>
          </a:bodyPr>
          <a:lstStyle/>
          <a:p>
            <a:r>
              <a:rPr lang="en-US" sz="1800" i="1" dirty="0"/>
              <a:t>  School-assessed Coursework for Unit 4: 10 percent of the study score</a:t>
            </a:r>
          </a:p>
        </p:txBody>
      </p:sp>
    </p:spTree>
    <p:extLst>
      <p:ext uri="{BB962C8B-B14F-4D97-AF65-F5344CB8AC3E}">
        <p14:creationId xmlns:p14="http://schemas.microsoft.com/office/powerpoint/2010/main" val="4268860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772400" cy="1143000"/>
          </a:xfrm>
        </p:spPr>
        <p:txBody>
          <a:bodyPr>
            <a:normAutofit fontScale="90000"/>
          </a:bodyPr>
          <a:lstStyle/>
          <a:p>
            <a:r>
              <a:rPr lang="en-US" sz="4800" dirty="0"/>
              <a:t>ACTIVITY</a:t>
            </a:r>
            <a:br>
              <a:rPr lang="en-US" sz="4800" dirty="0"/>
            </a:br>
            <a:r>
              <a:rPr lang="en-US" sz="4800" dirty="0"/>
              <a:t>Application of symbol</a:t>
            </a:r>
          </a:p>
        </p:txBody>
      </p:sp>
      <p:sp>
        <p:nvSpPr>
          <p:cNvPr id="3" name="Subtitle 2"/>
          <p:cNvSpPr>
            <a:spLocks noGrp="1"/>
          </p:cNvSpPr>
          <p:nvPr>
            <p:ph idx="1"/>
          </p:nvPr>
        </p:nvSpPr>
        <p:spPr>
          <a:xfrm>
            <a:off x="685800" y="2276872"/>
            <a:ext cx="7772400" cy="3666728"/>
          </a:xfrm>
        </p:spPr>
        <p:txBody>
          <a:bodyPr anchor="ctr">
            <a:normAutofit fontScale="92500" lnSpcReduction="10000"/>
          </a:bodyPr>
          <a:lstStyle/>
          <a:p>
            <a:pPr marL="742950" indent="-742950" algn="l">
              <a:buFont typeface="+mj-lt"/>
              <a:buAutoNum type="arabicPeriod"/>
            </a:pPr>
            <a:r>
              <a:rPr lang="en-US" sz="3600" dirty="0"/>
              <a:t>Review the definition and examples on the next slide. </a:t>
            </a:r>
          </a:p>
          <a:p>
            <a:pPr marL="742950" indent="-742950" algn="l">
              <a:buFont typeface="+mj-lt"/>
              <a:buAutoNum type="arabicPeriod"/>
            </a:pPr>
            <a:endParaRPr lang="en-US" sz="3600" dirty="0"/>
          </a:p>
          <a:p>
            <a:pPr marL="742950" indent="-742950" algn="l">
              <a:buFont typeface="+mj-lt"/>
              <a:buAutoNum type="arabicPeriod"/>
            </a:pPr>
            <a:r>
              <a:rPr lang="en-US" sz="3600" dirty="0"/>
              <a:t>Using the poem ‘What are little girls made of’, with a partner, brainstorm examples of application of symbol.</a:t>
            </a:r>
          </a:p>
        </p:txBody>
      </p:sp>
    </p:spTree>
    <p:extLst>
      <p:ext uri="{BB962C8B-B14F-4D97-AF65-F5344CB8AC3E}">
        <p14:creationId xmlns:p14="http://schemas.microsoft.com/office/powerpoint/2010/main" val="113120752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APPLICATION OF SYMBOL</a:t>
            </a:r>
          </a:p>
        </p:txBody>
      </p:sp>
      <p:sp>
        <p:nvSpPr>
          <p:cNvPr id="3" name="Subtitle 2"/>
          <p:cNvSpPr>
            <a:spLocks noGrp="1"/>
          </p:cNvSpPr>
          <p:nvPr>
            <p:ph idx="1"/>
          </p:nvPr>
        </p:nvSpPr>
        <p:spPr>
          <a:xfrm>
            <a:off x="685800" y="1981200"/>
            <a:ext cx="7772400" cy="1591816"/>
          </a:xfrm>
        </p:spPr>
        <p:txBody>
          <a:bodyPr>
            <a:normAutofit fontScale="25000" lnSpcReduction="20000"/>
          </a:bodyPr>
          <a:lstStyle/>
          <a:p>
            <a:endParaRPr lang="en-US" sz="4000" dirty="0"/>
          </a:p>
          <a:p>
            <a:r>
              <a:rPr lang="en-US" sz="8600" dirty="0"/>
              <a:t>Creating meaning that is not literal. </a:t>
            </a:r>
          </a:p>
          <a:p>
            <a:pPr algn="l"/>
            <a:endParaRPr lang="en-US" sz="6200" dirty="0"/>
          </a:p>
          <a:p>
            <a:pPr algn="l"/>
            <a:r>
              <a:rPr lang="en-US" sz="7400" dirty="0"/>
              <a:t>Application of symbol allows actors to communicate ideas and themes through</a:t>
            </a:r>
          </a:p>
        </p:txBody>
      </p:sp>
      <p:sp>
        <p:nvSpPr>
          <p:cNvPr id="4" name="TextBox 3"/>
          <p:cNvSpPr txBox="1"/>
          <p:nvPr/>
        </p:nvSpPr>
        <p:spPr>
          <a:xfrm>
            <a:off x="611560" y="3501008"/>
            <a:ext cx="8136904" cy="2677656"/>
          </a:xfrm>
          <a:prstGeom prst="rect">
            <a:avLst/>
          </a:prstGeom>
          <a:noFill/>
        </p:spPr>
        <p:txBody>
          <a:bodyPr wrap="square" numCol="1" rtlCol="0">
            <a:spAutoFit/>
          </a:bodyPr>
          <a:lstStyle/>
          <a:p>
            <a:pPr marL="361950"/>
            <a:r>
              <a:rPr lang="en-US" dirty="0"/>
              <a:t>* Action			* Gesture</a:t>
            </a:r>
          </a:p>
          <a:p>
            <a:pPr marL="361950"/>
            <a:r>
              <a:rPr lang="en-US" dirty="0"/>
              <a:t>* Language		* Vocal or facial expression</a:t>
            </a:r>
          </a:p>
          <a:p>
            <a:pPr marL="361950"/>
            <a:r>
              <a:rPr lang="en-US" dirty="0"/>
              <a:t>* Object/props 	* Costume </a:t>
            </a:r>
          </a:p>
          <a:p>
            <a:pPr marL="361950"/>
            <a:r>
              <a:rPr lang="en-US" dirty="0"/>
              <a:t>* Set pieces 		* Heightened movement. </a:t>
            </a:r>
          </a:p>
          <a:p>
            <a:endParaRPr lang="en-US" dirty="0"/>
          </a:p>
          <a:p>
            <a:pPr marL="342900" indent="-342900">
              <a:buFont typeface="Arial" pitchFamily="34" charset="0"/>
              <a:buChar char="•"/>
            </a:pPr>
            <a:r>
              <a:rPr lang="en-US" sz="1900" b="1" dirty="0">
                <a:solidFill>
                  <a:srgbClr val="303132"/>
                </a:solidFill>
                <a:latin typeface="+mn-lt"/>
              </a:rPr>
              <a:t>Application of symbol may assist transformations.</a:t>
            </a:r>
          </a:p>
          <a:p>
            <a:endParaRPr lang="en-US" dirty="0"/>
          </a:p>
        </p:txBody>
      </p:sp>
    </p:spTree>
    <p:extLst>
      <p:ext uri="{BB962C8B-B14F-4D97-AF65-F5344CB8AC3E}">
        <p14:creationId xmlns:p14="http://schemas.microsoft.com/office/powerpoint/2010/main" val="307513846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7772400" cy="1143000"/>
          </a:xfrm>
        </p:spPr>
        <p:txBody>
          <a:bodyPr>
            <a:normAutofit fontScale="90000"/>
          </a:bodyPr>
          <a:lstStyle/>
          <a:p>
            <a:r>
              <a:rPr lang="en-US" sz="4800" dirty="0"/>
              <a:t>ACTIVITY</a:t>
            </a:r>
            <a:br>
              <a:rPr lang="en-US" sz="4800" dirty="0"/>
            </a:br>
            <a:r>
              <a:rPr lang="en-US" sz="4800" dirty="0"/>
              <a:t>Transformation</a:t>
            </a:r>
            <a:br>
              <a:rPr lang="en-US" sz="4800" dirty="0"/>
            </a:br>
            <a:endParaRPr lang="en-US" sz="4800" dirty="0"/>
          </a:p>
        </p:txBody>
      </p:sp>
      <p:sp>
        <p:nvSpPr>
          <p:cNvPr id="3" name="Subtitle 2"/>
          <p:cNvSpPr>
            <a:spLocks noGrp="1"/>
          </p:cNvSpPr>
          <p:nvPr>
            <p:ph idx="1"/>
          </p:nvPr>
        </p:nvSpPr>
        <p:spPr>
          <a:xfrm>
            <a:off x="683568" y="1988840"/>
            <a:ext cx="7772400" cy="3962400"/>
          </a:xfrm>
        </p:spPr>
        <p:txBody>
          <a:bodyPr anchor="ctr">
            <a:normAutofit fontScale="70000" lnSpcReduction="20000"/>
          </a:bodyPr>
          <a:lstStyle/>
          <a:p>
            <a:pPr marL="893763" indent="-893763" algn="l">
              <a:buFont typeface="+mj-lt"/>
              <a:buAutoNum type="arabicPeriod"/>
            </a:pPr>
            <a:r>
              <a:rPr lang="en-US" sz="3600" dirty="0"/>
              <a:t>Review the definition and examples of transformation on the next two slides.</a:t>
            </a:r>
          </a:p>
          <a:p>
            <a:pPr marL="893763" indent="-893763" algn="l">
              <a:buFont typeface="+mj-lt"/>
              <a:buAutoNum type="arabicPeriod"/>
            </a:pPr>
            <a:endParaRPr lang="en-US" sz="3600" dirty="0"/>
          </a:p>
          <a:p>
            <a:pPr marL="0" indent="0" algn="l">
              <a:buNone/>
            </a:pPr>
            <a:r>
              <a:rPr lang="en-US" sz="3600" dirty="0"/>
              <a:t>Stimulus: </a:t>
            </a:r>
            <a:r>
              <a:rPr lang="en-US" sz="3600" b="0" i="1" dirty="0"/>
              <a:t>Red Riding Hood has been arrested for murdering the big bad wolf and is being questioned at a police station. Flashback to what really happened.</a:t>
            </a:r>
          </a:p>
          <a:p>
            <a:pPr marL="893763" indent="-893763" algn="l">
              <a:buFont typeface="+mj-lt"/>
              <a:buAutoNum type="arabicPeriod"/>
            </a:pPr>
            <a:endParaRPr lang="en-US" sz="3600" b="0" i="1" dirty="0"/>
          </a:p>
          <a:p>
            <a:pPr marL="0" indent="0" algn="l">
              <a:buNone/>
            </a:pPr>
            <a:r>
              <a:rPr lang="en-US" sz="3600" dirty="0"/>
              <a:t>2. 	With a new partner create this scene and 	rehearse it 3 times, each time using a 	different transformation technique.</a:t>
            </a:r>
          </a:p>
        </p:txBody>
      </p:sp>
    </p:spTree>
    <p:extLst>
      <p:ext uri="{BB962C8B-B14F-4D97-AF65-F5344CB8AC3E}">
        <p14:creationId xmlns:p14="http://schemas.microsoft.com/office/powerpoint/2010/main" val="132261119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TRANSFORMATION</a:t>
            </a:r>
          </a:p>
        </p:txBody>
      </p:sp>
      <p:sp>
        <p:nvSpPr>
          <p:cNvPr id="3" name="Subtitle 2"/>
          <p:cNvSpPr>
            <a:spLocks noGrp="1"/>
          </p:cNvSpPr>
          <p:nvPr>
            <p:ph idx="1"/>
          </p:nvPr>
        </p:nvSpPr>
        <p:spPr>
          <a:xfrm>
            <a:off x="611560" y="1981200"/>
            <a:ext cx="7992888" cy="3962400"/>
          </a:xfrm>
        </p:spPr>
        <p:txBody>
          <a:bodyPr anchor="ctr">
            <a:normAutofit fontScale="70000" lnSpcReduction="20000"/>
          </a:bodyPr>
          <a:lstStyle/>
          <a:p>
            <a:pPr marL="0" indent="0">
              <a:buSzPts val="3200"/>
              <a:buNone/>
            </a:pPr>
            <a:r>
              <a:rPr lang="en-US" sz="5200" b="0" dirty="0">
                <a:solidFill>
                  <a:srgbClr val="000000"/>
                </a:solidFill>
              </a:rPr>
              <a:t>Transformation refers to techniques or methods used by actors to transform or transition between characters and/or times and/or places. </a:t>
            </a:r>
          </a:p>
          <a:p>
            <a:pPr marL="0" indent="0">
              <a:buSzPts val="3200"/>
              <a:buNone/>
            </a:pPr>
            <a:endParaRPr lang="en-US" sz="5200" b="0" dirty="0">
              <a:solidFill>
                <a:srgbClr val="000000"/>
              </a:solidFill>
            </a:endParaRPr>
          </a:p>
          <a:p>
            <a:pPr marL="0" indent="0">
              <a:buSzPts val="3200"/>
              <a:buNone/>
            </a:pPr>
            <a:r>
              <a:rPr lang="en-US" sz="5200" b="0" dirty="0">
                <a:solidFill>
                  <a:srgbClr val="000000"/>
                </a:solidFill>
              </a:rPr>
              <a:t>The process of changing or transforming seamlessly is a feature of devised performance work.</a:t>
            </a:r>
          </a:p>
          <a:p>
            <a:pPr algn="l"/>
            <a:endParaRPr lang="en-US" sz="5100" dirty="0"/>
          </a:p>
        </p:txBody>
      </p:sp>
    </p:spTree>
    <p:extLst>
      <p:ext uri="{BB962C8B-B14F-4D97-AF65-F5344CB8AC3E}">
        <p14:creationId xmlns:p14="http://schemas.microsoft.com/office/powerpoint/2010/main" val="157469035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TECHNIQUES FOR TRANSFORMING</a:t>
            </a:r>
          </a:p>
        </p:txBody>
      </p:sp>
      <p:sp>
        <p:nvSpPr>
          <p:cNvPr id="3" name="Subtitle 2"/>
          <p:cNvSpPr>
            <a:spLocks noGrp="1"/>
          </p:cNvSpPr>
          <p:nvPr>
            <p:ph idx="1"/>
          </p:nvPr>
        </p:nvSpPr>
        <p:spPr/>
        <p:txBody>
          <a:bodyPr>
            <a:normAutofit fontScale="25000" lnSpcReduction="20000"/>
          </a:bodyPr>
          <a:lstStyle/>
          <a:p>
            <a:r>
              <a:rPr lang="en-US" sz="7200" dirty="0"/>
              <a:t>Examples of techniques for transforming may include:</a:t>
            </a:r>
          </a:p>
          <a:p>
            <a:pPr marL="0" indent="0">
              <a:buNone/>
            </a:pPr>
            <a:endParaRPr lang="en-US" sz="6200" dirty="0"/>
          </a:p>
          <a:p>
            <a:pPr marL="271463" indent="0" algn="l">
              <a:buSzPts val="2200"/>
              <a:buNone/>
            </a:pPr>
            <a:r>
              <a:rPr lang="en-US" sz="8000" b="0" dirty="0"/>
              <a:t>* snapping</a:t>
            </a:r>
          </a:p>
          <a:p>
            <a:pPr marL="271463" indent="0" algn="l">
              <a:buSzPts val="2200"/>
              <a:buNone/>
            </a:pPr>
            <a:r>
              <a:rPr lang="nb-NO" sz="8000" b="0" dirty="0"/>
              <a:t>* </a:t>
            </a:r>
            <a:r>
              <a:rPr lang="nb-NO" sz="8000" b="0" dirty="0" err="1"/>
              <a:t>morphing</a:t>
            </a:r>
            <a:r>
              <a:rPr lang="nb-NO" sz="8000" b="0" dirty="0"/>
              <a:t>/melding</a:t>
            </a:r>
          </a:p>
          <a:p>
            <a:pPr marL="271463" indent="0" algn="l">
              <a:buSzPts val="2200"/>
              <a:buNone/>
            </a:pPr>
            <a:r>
              <a:rPr lang="en-US" sz="8000" b="0" dirty="0"/>
              <a:t>* giving and taking</a:t>
            </a:r>
          </a:p>
          <a:p>
            <a:pPr marL="271463" indent="0" algn="l">
              <a:buSzPts val="2200"/>
              <a:buNone/>
            </a:pPr>
            <a:r>
              <a:rPr lang="en-US" sz="8000" b="0" dirty="0"/>
              <a:t>* action and reaction </a:t>
            </a:r>
          </a:p>
          <a:p>
            <a:pPr marL="271463" indent="0" algn="l">
              <a:buSzPts val="2200"/>
              <a:buNone/>
            </a:pPr>
            <a:r>
              <a:rPr lang="en-US" sz="8000" b="0" dirty="0"/>
              <a:t>* use of production areas</a:t>
            </a:r>
          </a:p>
          <a:p>
            <a:pPr marL="271463" indent="0" algn="l">
              <a:buSzPts val="2200"/>
              <a:buNone/>
            </a:pPr>
            <a:r>
              <a:rPr lang="en-US" sz="8000" b="0" dirty="0"/>
              <a:t>* use of a sound/word</a:t>
            </a:r>
          </a:p>
          <a:p>
            <a:pPr marL="271463" indent="0" algn="l">
              <a:buSzPts val="2200"/>
              <a:buNone/>
            </a:pPr>
            <a:r>
              <a:rPr lang="en-US" sz="8000" b="0" dirty="0"/>
              <a:t>* use of an action or gesture </a:t>
            </a:r>
          </a:p>
          <a:p>
            <a:pPr marL="271463" indent="0" algn="l">
              <a:buSzPts val="2200"/>
              <a:buNone/>
            </a:pPr>
            <a:r>
              <a:rPr lang="en-US" sz="8000" b="0" dirty="0"/>
              <a:t>*use of heightened language </a:t>
            </a:r>
          </a:p>
          <a:p>
            <a:pPr marL="271463" indent="0" algn="l">
              <a:buSzPts val="2200"/>
              <a:buNone/>
            </a:pPr>
            <a:r>
              <a:rPr lang="en-US" sz="8000" b="0" dirty="0"/>
              <a:t>*</a:t>
            </a:r>
            <a:r>
              <a:rPr lang="hr-HR" sz="8000" b="0" dirty="0"/>
              <a:t>repetition. </a:t>
            </a:r>
          </a:p>
          <a:p>
            <a:pPr algn="l"/>
            <a:endParaRPr lang="en-US" sz="5400" dirty="0"/>
          </a:p>
          <a:p>
            <a:pPr algn="l"/>
            <a:r>
              <a:rPr lang="en-US" sz="7200" dirty="0"/>
              <a:t>Actors also explore the speed of the transition, for example: </a:t>
            </a:r>
          </a:p>
          <a:p>
            <a:pPr marL="271463" indent="0" algn="l">
              <a:buNone/>
            </a:pPr>
            <a:r>
              <a:rPr lang="en-US" sz="7200" dirty="0"/>
              <a:t>slow-motion, fast-forward or reverse. </a:t>
            </a:r>
          </a:p>
          <a:p>
            <a:pPr marL="0" indent="0" algn="l">
              <a:buNone/>
            </a:pPr>
            <a:endParaRPr lang="en-US" sz="7200" dirty="0"/>
          </a:p>
          <a:p>
            <a:pPr algn="l"/>
            <a:r>
              <a:rPr lang="en-US" sz="7200" dirty="0"/>
              <a:t>Application of symbol may assist with transformation. </a:t>
            </a:r>
            <a:endParaRPr lang="en-US" sz="6400" dirty="0"/>
          </a:p>
        </p:txBody>
      </p:sp>
    </p:spTree>
    <p:extLst>
      <p:ext uri="{BB962C8B-B14F-4D97-AF65-F5344CB8AC3E}">
        <p14:creationId xmlns:p14="http://schemas.microsoft.com/office/powerpoint/2010/main" val="38589401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44824"/>
            <a:ext cx="7776863" cy="4281339"/>
          </a:xfrm>
        </p:spPr>
        <p:txBody>
          <a:bodyPr anchor="ctr">
            <a:normAutofit/>
          </a:bodyPr>
          <a:lstStyle/>
          <a:p>
            <a:r>
              <a:rPr lang="en-AU" sz="2800" b="0" dirty="0"/>
              <a:t>VCE Drama focuses on connections between work that students devise and perform and their study of work by other drama practitioners and contemporary and traditional drama practice. </a:t>
            </a:r>
          </a:p>
          <a:p>
            <a:endParaRPr lang="en-AU" sz="2800" b="0" dirty="0"/>
          </a:p>
          <a:p>
            <a:r>
              <a:rPr lang="en-AU" sz="2800" b="0" dirty="0"/>
              <a:t>The focus of the study is on the creation and performance of characters and stories that communicate ideas, meaning and messages. </a:t>
            </a:r>
            <a:endParaRPr lang="en-US" sz="2800" b="0" dirty="0"/>
          </a:p>
        </p:txBody>
      </p:sp>
      <p:sp>
        <p:nvSpPr>
          <p:cNvPr id="3" name="Title 2"/>
          <p:cNvSpPr>
            <a:spLocks noGrp="1"/>
          </p:cNvSpPr>
          <p:nvPr>
            <p:ph type="title"/>
          </p:nvPr>
        </p:nvSpPr>
        <p:spPr/>
        <p:txBody>
          <a:bodyPr/>
          <a:lstStyle/>
          <a:p>
            <a:r>
              <a:rPr lang="en-US" dirty="0"/>
              <a:t>SCOPE OF STUDY</a:t>
            </a:r>
          </a:p>
        </p:txBody>
      </p:sp>
    </p:spTree>
    <p:extLst>
      <p:ext uri="{BB962C8B-B14F-4D97-AF65-F5344CB8AC3E}">
        <p14:creationId xmlns:p14="http://schemas.microsoft.com/office/powerpoint/2010/main" val="382031795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UNIT 3 PLAYLIST</a:t>
            </a:r>
          </a:p>
        </p:txBody>
      </p:sp>
      <p:sp>
        <p:nvSpPr>
          <p:cNvPr id="3" name="Subtitle 2"/>
          <p:cNvSpPr>
            <a:spLocks noGrp="1"/>
          </p:cNvSpPr>
          <p:nvPr>
            <p:ph idx="1"/>
          </p:nvPr>
        </p:nvSpPr>
        <p:spPr/>
        <p:txBody>
          <a:bodyPr anchor="ctr">
            <a:normAutofit/>
          </a:bodyPr>
          <a:lstStyle/>
          <a:p>
            <a:pPr marL="0" indent="0" algn="l">
              <a:buNone/>
            </a:pPr>
            <a:r>
              <a:rPr lang="en-US" sz="4400" b="0" dirty="0"/>
              <a:t>The Playlist for 2019 will be selected to reflect the revised study design.</a:t>
            </a:r>
          </a:p>
        </p:txBody>
      </p:sp>
    </p:spTree>
    <p:extLst>
      <p:ext uri="{BB962C8B-B14F-4D97-AF65-F5344CB8AC3E}">
        <p14:creationId xmlns:p14="http://schemas.microsoft.com/office/powerpoint/2010/main" val="160270367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Advice </a:t>
            </a:r>
            <a:r>
              <a:rPr lang="en-AU" cap="none" dirty="0"/>
              <a:t>and</a:t>
            </a:r>
            <a:r>
              <a:rPr lang="en-AU" dirty="0"/>
              <a:t> ASSESSMENT</a:t>
            </a:r>
          </a:p>
        </p:txBody>
      </p:sp>
      <p:sp>
        <p:nvSpPr>
          <p:cNvPr id="5" name="Text Placeholder 4"/>
          <p:cNvSpPr>
            <a:spLocks noGrp="1"/>
          </p:cNvSpPr>
          <p:nvPr>
            <p:ph type="body" idx="1"/>
          </p:nvPr>
        </p:nvSpPr>
        <p:spPr/>
        <p:txBody>
          <a:bodyPr/>
          <a:lstStyle/>
          <a:p>
            <a:r>
              <a:rPr lang="en-AU" dirty="0"/>
              <a:t>Part 3</a:t>
            </a:r>
          </a:p>
        </p:txBody>
      </p:sp>
    </p:spTree>
    <p:extLst>
      <p:ext uri="{BB962C8B-B14F-4D97-AF65-F5344CB8AC3E}">
        <p14:creationId xmlns:p14="http://schemas.microsoft.com/office/powerpoint/2010/main" val="62704286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for teachers</a:t>
            </a:r>
          </a:p>
        </p:txBody>
      </p:sp>
      <p:sp>
        <p:nvSpPr>
          <p:cNvPr id="3" name="Content Placeholder 2"/>
          <p:cNvSpPr>
            <a:spLocks noGrp="1"/>
          </p:cNvSpPr>
          <p:nvPr>
            <p:ph idx="1"/>
          </p:nvPr>
        </p:nvSpPr>
        <p:spPr/>
        <p:txBody>
          <a:bodyPr/>
          <a:lstStyle/>
          <a:p>
            <a:pPr marL="0" indent="0">
              <a:buNone/>
            </a:pPr>
            <a:r>
              <a:rPr lang="en-US" dirty="0"/>
              <a:t>Advice for teachers will include</a:t>
            </a:r>
          </a:p>
          <a:p>
            <a:r>
              <a:rPr lang="en-US" b="0" dirty="0"/>
              <a:t>Developing a program</a:t>
            </a:r>
          </a:p>
          <a:p>
            <a:r>
              <a:rPr lang="en-US" b="0" dirty="0"/>
              <a:t>Employability skills</a:t>
            </a:r>
          </a:p>
          <a:p>
            <a:r>
              <a:rPr lang="en-US" b="0" dirty="0"/>
              <a:t>Teaching </a:t>
            </a:r>
            <a:r>
              <a:rPr lang="en-US" b="0"/>
              <a:t>and learning </a:t>
            </a:r>
            <a:r>
              <a:rPr lang="en-US" b="0" dirty="0"/>
              <a:t>activities</a:t>
            </a:r>
          </a:p>
          <a:p>
            <a:r>
              <a:rPr lang="en-US" b="0" dirty="0"/>
              <a:t>Detailed activities</a:t>
            </a:r>
          </a:p>
          <a:p>
            <a:r>
              <a:rPr lang="en-US" b="0" dirty="0"/>
              <a:t>Sample approaches for assessment tasks</a:t>
            </a:r>
          </a:p>
          <a:p>
            <a:r>
              <a:rPr lang="en-US" b="0" dirty="0"/>
              <a:t>Performance descriptors / rubric</a:t>
            </a:r>
          </a:p>
        </p:txBody>
      </p:sp>
    </p:spTree>
    <p:extLst>
      <p:ext uri="{BB962C8B-B14F-4D97-AF65-F5344CB8AC3E}">
        <p14:creationId xmlns:p14="http://schemas.microsoft.com/office/powerpoint/2010/main" val="183205469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 SPECIFICATIONS </a:t>
            </a:r>
          </a:p>
        </p:txBody>
      </p:sp>
      <p:sp>
        <p:nvSpPr>
          <p:cNvPr id="3" name="Content Placeholder 2"/>
          <p:cNvSpPr>
            <a:spLocks noGrp="1"/>
          </p:cNvSpPr>
          <p:nvPr>
            <p:ph idx="1"/>
          </p:nvPr>
        </p:nvSpPr>
        <p:spPr/>
        <p:txBody>
          <a:bodyPr/>
          <a:lstStyle/>
          <a:p>
            <a:pPr marL="0" indent="0">
              <a:buNone/>
            </a:pPr>
            <a:r>
              <a:rPr lang="en-US" dirty="0"/>
              <a:t>Examination materials</a:t>
            </a:r>
          </a:p>
          <a:p>
            <a:r>
              <a:rPr lang="en-US" b="0" dirty="0"/>
              <a:t>Are published in the first year of implementation (2019)</a:t>
            </a:r>
          </a:p>
          <a:p>
            <a:r>
              <a:rPr lang="en-US" b="0" dirty="0"/>
              <a:t>Include:</a:t>
            </a:r>
          </a:p>
          <a:p>
            <a:pPr lvl="1"/>
            <a:r>
              <a:rPr lang="en-US" b="0" dirty="0"/>
              <a:t>Performance examination specifications, examination criteria and sample material</a:t>
            </a:r>
          </a:p>
          <a:p>
            <a:pPr lvl="1"/>
            <a:r>
              <a:rPr lang="en-US" dirty="0"/>
              <a:t>Written examination specifications and </a:t>
            </a:r>
            <a:r>
              <a:rPr lang="en-US"/>
              <a:t>sample material</a:t>
            </a:r>
            <a:endParaRPr lang="en-US" b="0" dirty="0"/>
          </a:p>
        </p:txBody>
      </p:sp>
    </p:spTree>
    <p:extLst>
      <p:ext uri="{BB962C8B-B14F-4D97-AF65-F5344CB8AC3E}">
        <p14:creationId xmlns:p14="http://schemas.microsoft.com/office/powerpoint/2010/main" val="405070435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CONTACTS</a:t>
            </a:r>
          </a:p>
        </p:txBody>
      </p:sp>
      <p:sp>
        <p:nvSpPr>
          <p:cNvPr id="3" name="Content Placeholder 2"/>
          <p:cNvSpPr>
            <a:spLocks noGrp="1"/>
          </p:cNvSpPr>
          <p:nvPr>
            <p:ph idx="1"/>
          </p:nvPr>
        </p:nvSpPr>
        <p:spPr>
          <a:xfrm>
            <a:off x="685800" y="1981200"/>
            <a:ext cx="7772400" cy="4328120"/>
          </a:xfrm>
        </p:spPr>
        <p:txBody>
          <a:bodyPr anchor="ctr"/>
          <a:lstStyle/>
          <a:p>
            <a:r>
              <a:rPr lang="en-US" dirty="0"/>
              <a:t>VCE Drama Index page</a:t>
            </a:r>
          </a:p>
          <a:p>
            <a:pPr marL="457200" lvl="1" indent="0">
              <a:buNone/>
            </a:pPr>
            <a:r>
              <a:rPr lang="en-US" b="0" dirty="0"/>
              <a:t>http://www.vcaa.vic.edu.au/Pages/vce/studies/drama/dramaindex.aspx </a:t>
            </a:r>
          </a:p>
          <a:p>
            <a:pPr marL="457200" lvl="1" indent="0">
              <a:buNone/>
            </a:pPr>
            <a:endParaRPr lang="en-US" b="0" dirty="0"/>
          </a:p>
          <a:p>
            <a:r>
              <a:rPr lang="en-US" dirty="0"/>
              <a:t>Margaret Arnold, Performing Arts Curriculum Manager </a:t>
            </a:r>
          </a:p>
          <a:p>
            <a:pPr marL="0" indent="0">
              <a:buNone/>
            </a:pPr>
            <a:r>
              <a:rPr lang="en-US" sz="2400" b="0" dirty="0"/>
              <a:t>     Arnold.Margaret.j@edumail.vic.gov.au</a:t>
            </a:r>
          </a:p>
          <a:p>
            <a:endParaRPr lang="en-US" sz="2400" b="0" dirty="0"/>
          </a:p>
          <a:p>
            <a:r>
              <a:rPr lang="en-US" dirty="0"/>
              <a:t>Subscribe to the VCAA Bulletin</a:t>
            </a:r>
          </a:p>
          <a:p>
            <a:pPr marL="0" indent="0">
              <a:buNone/>
            </a:pPr>
            <a:r>
              <a:rPr lang="en-US" dirty="0"/>
              <a:t> </a:t>
            </a:r>
          </a:p>
        </p:txBody>
      </p:sp>
    </p:spTree>
    <p:extLst>
      <p:ext uri="{BB962C8B-B14F-4D97-AF65-F5344CB8AC3E}">
        <p14:creationId xmlns:p14="http://schemas.microsoft.com/office/powerpoint/2010/main" val="25249300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790272"/>
          </a:xfrm>
        </p:spPr>
        <p:txBody>
          <a:bodyPr anchor="ctr">
            <a:normAutofit fontScale="92500" lnSpcReduction="10000"/>
          </a:bodyPr>
          <a:lstStyle/>
          <a:p>
            <a:pPr marL="0" indent="0">
              <a:buNone/>
            </a:pPr>
            <a:r>
              <a:rPr lang="en-AU" sz="2800" b="0" dirty="0"/>
              <a:t>In VCE Drama, students tell stories, explore ideas, make sense of their worlds and communicate meaning through the practice of performance-making. The study of drama enables students’ individual and collective identities to be explored, expressed and validated.</a:t>
            </a:r>
          </a:p>
          <a:p>
            <a:pPr marL="0" indent="0">
              <a:buNone/>
            </a:pPr>
            <a:r>
              <a:rPr lang="en-AU" sz="2800" b="0" dirty="0"/>
              <a:t>Through the processes of devising and performing Drama, students investigate self and others by exploring and responding to the contexts, the narratives and the stories that shape their worlds. </a:t>
            </a:r>
          </a:p>
          <a:p>
            <a:pPr marL="0" indent="0">
              <a:buNone/>
            </a:pPr>
            <a:endParaRPr lang="en-US" b="0" dirty="0"/>
          </a:p>
        </p:txBody>
      </p:sp>
      <p:sp>
        <p:nvSpPr>
          <p:cNvPr id="3" name="Title 2"/>
          <p:cNvSpPr>
            <a:spLocks noGrp="1"/>
          </p:cNvSpPr>
          <p:nvPr>
            <p:ph type="title"/>
          </p:nvPr>
        </p:nvSpPr>
        <p:spPr/>
        <p:txBody>
          <a:bodyPr/>
          <a:lstStyle/>
          <a:p>
            <a:r>
              <a:rPr lang="en-US" dirty="0"/>
              <a:t>RATIONALE</a:t>
            </a:r>
          </a:p>
        </p:txBody>
      </p:sp>
    </p:spTree>
    <p:extLst>
      <p:ext uri="{BB962C8B-B14F-4D97-AF65-F5344CB8AC3E}">
        <p14:creationId xmlns:p14="http://schemas.microsoft.com/office/powerpoint/2010/main" val="2754379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TITLES</a:t>
            </a:r>
          </a:p>
        </p:txBody>
      </p:sp>
      <p:sp>
        <p:nvSpPr>
          <p:cNvPr id="4" name="Content Placeholder 3"/>
          <p:cNvSpPr>
            <a:spLocks noGrp="1"/>
          </p:cNvSpPr>
          <p:nvPr>
            <p:ph sz="half" idx="2"/>
          </p:nvPr>
        </p:nvSpPr>
        <p:spPr>
          <a:xfrm>
            <a:off x="346350" y="3429000"/>
            <a:ext cx="4151037" cy="3194508"/>
          </a:xfrm>
        </p:spPr>
        <p:txBody>
          <a:bodyPr>
            <a:normAutofit/>
          </a:bodyPr>
          <a:lstStyle/>
          <a:p>
            <a:pPr marL="0" indent="0">
              <a:buNone/>
            </a:pPr>
            <a:endParaRPr lang="en-US" sz="2200" dirty="0"/>
          </a:p>
          <a:p>
            <a:pPr marL="0" indent="0">
              <a:buNone/>
            </a:pPr>
            <a:endParaRPr lang="en-US" sz="2200" dirty="0"/>
          </a:p>
          <a:p>
            <a:pPr marL="0" indent="0">
              <a:buNone/>
            </a:pPr>
            <a:endParaRPr lang="en-US" sz="2200" dirty="0"/>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85290419"/>
              </p:ext>
            </p:extLst>
          </p:nvPr>
        </p:nvGraphicFramePr>
        <p:xfrm>
          <a:off x="395536" y="1556792"/>
          <a:ext cx="8280920" cy="339816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560840">
                  <a:extLst>
                    <a:ext uri="{9D8B030D-6E8A-4147-A177-3AD203B41FA5}">
                      <a16:colId xmlns:a16="http://schemas.microsoft.com/office/drawing/2014/main" val="20001"/>
                    </a:ext>
                  </a:extLst>
                </a:gridCol>
              </a:tblGrid>
              <a:tr h="0">
                <a:tc>
                  <a:txBody>
                    <a:bodyPr/>
                    <a:lstStyle/>
                    <a:p>
                      <a:endParaRPr lang="en-AU" dirty="0"/>
                    </a:p>
                  </a:txBody>
                  <a:tcPr/>
                </a:tc>
                <a:tc>
                  <a:txBody>
                    <a:bodyPr/>
                    <a:lstStyle/>
                    <a:p>
                      <a:r>
                        <a:rPr lang="en-AU" sz="2800" dirty="0"/>
                        <a:t>VCE DRAMA 2019-23</a:t>
                      </a:r>
                    </a:p>
                  </a:txBody>
                  <a:tcPr/>
                </a:tc>
                <a:extLst>
                  <a:ext uri="{0D108BD9-81ED-4DB2-BD59-A6C34878D82A}">
                    <a16:rowId xmlns:a16="http://schemas.microsoft.com/office/drawing/2014/main" val="10000"/>
                  </a:ext>
                </a:extLst>
              </a:tr>
              <a:tr h="720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a:t>1</a:t>
                      </a:r>
                    </a:p>
                  </a:txBody>
                  <a:tcPr anchor="ctr"/>
                </a:tc>
                <a:tc>
                  <a:txBody>
                    <a:bodyPr/>
                    <a:lstStyle/>
                    <a:p>
                      <a:pPr>
                        <a:spcBef>
                          <a:spcPts val="600"/>
                        </a:spcBef>
                        <a:spcAft>
                          <a:spcPts val="600"/>
                        </a:spcAft>
                      </a:pPr>
                      <a:r>
                        <a:rPr lang="en-US" sz="2400" dirty="0"/>
                        <a:t>Introducing performance</a:t>
                      </a:r>
                      <a:r>
                        <a:rPr lang="en-US" sz="2400" baseline="0" dirty="0"/>
                        <a:t> styles </a:t>
                      </a:r>
                      <a:endParaRPr lang="en-AU" sz="2400" dirty="0"/>
                    </a:p>
                  </a:txBody>
                  <a:tcPr anchor="ctr"/>
                </a:tc>
                <a:extLst>
                  <a:ext uri="{0D108BD9-81ED-4DB2-BD59-A6C34878D82A}">
                    <a16:rowId xmlns:a16="http://schemas.microsoft.com/office/drawing/2014/main" val="10001"/>
                  </a:ext>
                </a:extLst>
              </a:tr>
              <a:tr h="720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a:t>2</a:t>
                      </a: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a:t>Australian identity</a:t>
                      </a:r>
                    </a:p>
                  </a:txBody>
                  <a:tcPr anchor="ctr"/>
                </a:tc>
                <a:extLst>
                  <a:ext uri="{0D108BD9-81ED-4DB2-BD59-A6C34878D82A}">
                    <a16:rowId xmlns:a16="http://schemas.microsoft.com/office/drawing/2014/main" val="10002"/>
                  </a:ext>
                </a:extLst>
              </a:tr>
              <a:tr h="720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a:t>3</a:t>
                      </a: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a:t>Devised ensemble performance</a:t>
                      </a:r>
                      <a:endParaRPr lang="en-AU" sz="2400" dirty="0"/>
                    </a:p>
                  </a:txBody>
                  <a:tcPr anchor="ctr"/>
                </a:tc>
                <a:extLst>
                  <a:ext uri="{0D108BD9-81ED-4DB2-BD59-A6C34878D82A}">
                    <a16:rowId xmlns:a16="http://schemas.microsoft.com/office/drawing/2014/main" val="10003"/>
                  </a:ext>
                </a:extLst>
              </a:tr>
              <a:tr h="720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a:t>4</a:t>
                      </a:r>
                    </a:p>
                  </a:txBody>
                  <a:tcPr anchor="ctr"/>
                </a:tc>
                <a:tc>
                  <a:txBody>
                    <a:bodyPr/>
                    <a:lstStyle/>
                    <a:p>
                      <a:pPr marL="0" indent="0">
                        <a:spcBef>
                          <a:spcPts val="600"/>
                        </a:spcBef>
                        <a:spcAft>
                          <a:spcPts val="600"/>
                        </a:spcAft>
                        <a:buNone/>
                      </a:pPr>
                      <a:r>
                        <a:rPr lang="en-US" sz="2400" dirty="0"/>
                        <a:t>Devised solo performance</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10941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TITLES</a:t>
            </a:r>
          </a:p>
        </p:txBody>
      </p:sp>
      <p:sp>
        <p:nvSpPr>
          <p:cNvPr id="4" name="Content Placeholder 3"/>
          <p:cNvSpPr>
            <a:spLocks noGrp="1"/>
          </p:cNvSpPr>
          <p:nvPr>
            <p:ph sz="half" idx="2"/>
          </p:nvPr>
        </p:nvSpPr>
        <p:spPr>
          <a:xfrm>
            <a:off x="346350" y="3429000"/>
            <a:ext cx="4151037" cy="3194508"/>
          </a:xfrm>
        </p:spPr>
        <p:txBody>
          <a:bodyPr>
            <a:normAutofit/>
          </a:bodyPr>
          <a:lstStyle/>
          <a:p>
            <a:pPr marL="0" indent="0">
              <a:buNone/>
            </a:pPr>
            <a:endParaRPr lang="en-US" sz="2200" dirty="0"/>
          </a:p>
          <a:p>
            <a:pPr marL="0" indent="0">
              <a:buNone/>
            </a:pPr>
            <a:endParaRPr lang="en-US" sz="2200" dirty="0"/>
          </a:p>
          <a:p>
            <a:pPr marL="0" indent="0">
              <a:buNone/>
            </a:pPr>
            <a:endParaRPr lang="en-US" sz="2200" dirty="0"/>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86325551"/>
              </p:ext>
            </p:extLst>
          </p:nvPr>
        </p:nvGraphicFramePr>
        <p:xfrm>
          <a:off x="395536" y="1412776"/>
          <a:ext cx="8280920" cy="4785360"/>
        </p:xfrm>
        <a:graphic>
          <a:graphicData uri="http://schemas.openxmlformats.org/drawingml/2006/table">
            <a:tbl>
              <a:tblPr firstRow="1" bandRow="1">
                <a:tableStyleId>{5C22544A-7EE6-4342-B048-85BDC9FD1C3A}</a:tableStyleId>
              </a:tblPr>
              <a:tblGrid>
                <a:gridCol w="707665">
                  <a:extLst>
                    <a:ext uri="{9D8B030D-6E8A-4147-A177-3AD203B41FA5}">
                      <a16:colId xmlns:a16="http://schemas.microsoft.com/office/drawing/2014/main" val="20000"/>
                    </a:ext>
                  </a:extLst>
                </a:gridCol>
                <a:gridCol w="2460687">
                  <a:extLst>
                    <a:ext uri="{9D8B030D-6E8A-4147-A177-3AD203B41FA5}">
                      <a16:colId xmlns:a16="http://schemas.microsoft.com/office/drawing/2014/main" val="20001"/>
                    </a:ext>
                  </a:extLst>
                </a:gridCol>
                <a:gridCol w="5112568">
                  <a:extLst>
                    <a:ext uri="{9D8B030D-6E8A-4147-A177-3AD203B41FA5}">
                      <a16:colId xmlns:a16="http://schemas.microsoft.com/office/drawing/2014/main" val="20002"/>
                    </a:ext>
                  </a:extLst>
                </a:gridCol>
              </a:tblGrid>
              <a:tr h="370840">
                <a:tc>
                  <a:txBody>
                    <a:bodyPr/>
                    <a:lstStyle/>
                    <a:p>
                      <a:endParaRPr lang="en-AU" dirty="0"/>
                    </a:p>
                  </a:txBody>
                  <a:tcPr/>
                </a:tc>
                <a:tc gridSpan="2">
                  <a:txBody>
                    <a:bodyPr/>
                    <a:lstStyle/>
                    <a:p>
                      <a:r>
                        <a:rPr lang="en-AU" sz="2800" dirty="0"/>
                        <a:t>VCE DRAMA 2019-23</a:t>
                      </a:r>
                    </a:p>
                  </a:txBody>
                  <a:tcPr/>
                </a:tc>
                <a:tc hMerge="1">
                  <a:txBody>
                    <a:bodyPr/>
                    <a:lstStyle/>
                    <a:p>
                      <a:endParaRPr lang="en-AU" sz="2800" dirty="0"/>
                    </a:p>
                  </a:txBody>
                  <a:tcPr/>
                </a:tc>
                <a:extLst>
                  <a:ext uri="{0D108BD9-81ED-4DB2-BD59-A6C34878D82A}">
                    <a16:rowId xmlns:a16="http://schemas.microsoft.com/office/drawing/2014/main" val="10000"/>
                  </a:ext>
                </a:extLst>
              </a:tr>
              <a:tr h="2057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a:t>
                      </a:r>
                    </a:p>
                  </a:txBody>
                  <a:tcPr anchor="ctr"/>
                </a:tc>
                <a:tc rowSpan="4">
                  <a:txBody>
                    <a:bodyPr/>
                    <a:lstStyle/>
                    <a:p>
                      <a:r>
                        <a:rPr lang="en-US" sz="2000" dirty="0"/>
                        <a:t>Introducing performance</a:t>
                      </a:r>
                      <a:r>
                        <a:rPr lang="en-US" sz="2000" baseline="0" dirty="0"/>
                        <a:t> styles </a:t>
                      </a:r>
                      <a:endParaRPr lang="en-AU" sz="2000" dirty="0"/>
                    </a:p>
                  </a:txBody>
                  <a:tcPr anchor="ctr"/>
                </a:tc>
                <a:tc>
                  <a:txBody>
                    <a:bodyPr/>
                    <a:lstStyle/>
                    <a:p>
                      <a:r>
                        <a:rPr lang="en-AU" sz="1400" dirty="0"/>
                        <a:t>Creating a devised performance</a:t>
                      </a:r>
                    </a:p>
                  </a:txBody>
                  <a:tcPr anchor="ctr"/>
                </a:tc>
                <a:extLst>
                  <a:ext uri="{0D108BD9-81ED-4DB2-BD59-A6C34878D82A}">
                    <a16:rowId xmlns:a16="http://schemas.microsoft.com/office/drawing/2014/main" val="10001"/>
                  </a:ext>
                </a:extLst>
              </a:tr>
              <a:tr h="251460">
                <a:tc vMerge="1">
                  <a:txBody>
                    <a:bodyPr/>
                    <a:lstStyle/>
                    <a:p>
                      <a:endParaRPr lang="en-AU"/>
                    </a:p>
                  </a:txBody>
                  <a:tcPr/>
                </a:tc>
                <a:tc vMerge="1">
                  <a:txBody>
                    <a:bodyPr/>
                    <a:lstStyle/>
                    <a:p>
                      <a:endParaRPr lang="en-AU"/>
                    </a:p>
                  </a:txBody>
                  <a:tcPr/>
                </a:tc>
                <a:tc>
                  <a:txBody>
                    <a:bodyPr/>
                    <a:lstStyle/>
                    <a:p>
                      <a:r>
                        <a:rPr lang="en-AU" sz="1400" dirty="0"/>
                        <a:t>Presenting a devised performance</a:t>
                      </a:r>
                    </a:p>
                  </a:txBody>
                  <a:tcPr anchor="ctr"/>
                </a:tc>
                <a:extLst>
                  <a:ext uri="{0D108BD9-81ED-4DB2-BD59-A6C34878D82A}">
                    <a16:rowId xmlns:a16="http://schemas.microsoft.com/office/drawing/2014/main" val="10002"/>
                  </a:ext>
                </a:extLst>
              </a:tr>
              <a:tr h="205740">
                <a:tc vMerge="1">
                  <a:txBody>
                    <a:bodyPr/>
                    <a:lstStyle/>
                    <a:p>
                      <a:endParaRPr lang="en-AU"/>
                    </a:p>
                  </a:txBody>
                  <a:tcPr/>
                </a:tc>
                <a:tc vMerge="1">
                  <a:txBody>
                    <a:bodyPr/>
                    <a:lstStyle/>
                    <a:p>
                      <a:endParaRPr lang="en-AU"/>
                    </a:p>
                  </a:txBody>
                  <a:tcPr/>
                </a:tc>
                <a:tc>
                  <a:txBody>
                    <a:bodyPr/>
                    <a:lstStyle/>
                    <a:p>
                      <a:r>
                        <a:rPr lang="en-AU" sz="1400" dirty="0"/>
                        <a:t>Analysing a devised performance</a:t>
                      </a:r>
                    </a:p>
                  </a:txBody>
                  <a:tcPr anchor="ctr"/>
                </a:tc>
                <a:extLst>
                  <a:ext uri="{0D108BD9-81ED-4DB2-BD59-A6C34878D82A}">
                    <a16:rowId xmlns:a16="http://schemas.microsoft.com/office/drawing/2014/main" val="10003"/>
                  </a:ext>
                </a:extLst>
              </a:tr>
              <a:tr h="205740">
                <a:tc vMerge="1">
                  <a:txBody>
                    <a:bodyPr/>
                    <a:lstStyle/>
                    <a:p>
                      <a:endParaRPr lang="en-AU"/>
                    </a:p>
                  </a:txBody>
                  <a:tcPr/>
                </a:tc>
                <a:tc vMerge="1">
                  <a:txBody>
                    <a:bodyPr/>
                    <a:lstStyle/>
                    <a:p>
                      <a:endParaRPr lang="en-AU"/>
                    </a:p>
                  </a:txBody>
                  <a:tcPr/>
                </a:tc>
                <a:tc>
                  <a:txBody>
                    <a:bodyPr/>
                    <a:lstStyle/>
                    <a:p>
                      <a:r>
                        <a:rPr lang="en-AU" sz="1400" dirty="0"/>
                        <a:t>Analysing</a:t>
                      </a:r>
                      <a:r>
                        <a:rPr lang="en-AU" sz="1400" baseline="0" dirty="0"/>
                        <a:t> a professional drama performance</a:t>
                      </a:r>
                      <a:endParaRPr lang="en-AU" sz="1400" dirty="0"/>
                    </a:p>
                  </a:txBody>
                  <a:tcPr anchor="ctr"/>
                </a:tc>
                <a:extLst>
                  <a:ext uri="{0D108BD9-81ED-4DB2-BD59-A6C34878D82A}">
                    <a16:rowId xmlns:a16="http://schemas.microsoft.com/office/drawing/2014/main" val="10004"/>
                  </a:ext>
                </a:extLst>
              </a:tr>
              <a:tr h="2057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2</a:t>
                      </a:r>
                    </a:p>
                  </a:txBody>
                  <a:tcPr anchor="ctr">
                    <a:solidFill>
                      <a:schemeClr val="accent5">
                        <a:lumMod val="20000"/>
                        <a:lumOff val="80000"/>
                      </a:schemeClr>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Australian identity</a:t>
                      </a:r>
                    </a:p>
                  </a:txBody>
                  <a:tcPr anchor="ctr">
                    <a:solidFill>
                      <a:schemeClr val="accent5">
                        <a:lumMod val="20000"/>
                        <a:lumOff val="80000"/>
                      </a:schemeClr>
                    </a:solidFill>
                  </a:tcPr>
                </a:tc>
                <a:tc>
                  <a:txBody>
                    <a:bodyPr/>
                    <a:lstStyle/>
                    <a:p>
                      <a:r>
                        <a:rPr lang="en-AU" sz="1400" dirty="0"/>
                        <a:t>Using</a:t>
                      </a:r>
                      <a:r>
                        <a:rPr lang="en-AU" sz="1400" baseline="0" dirty="0"/>
                        <a:t> Australia as inspiration</a:t>
                      </a:r>
                      <a:endParaRPr lang="en-AU" sz="1400" dirty="0"/>
                    </a:p>
                  </a:txBody>
                  <a:tcPr anchor="ctr"/>
                </a:tc>
                <a:extLst>
                  <a:ext uri="{0D108BD9-81ED-4DB2-BD59-A6C34878D82A}">
                    <a16:rowId xmlns:a16="http://schemas.microsoft.com/office/drawing/2014/main" val="10005"/>
                  </a:ext>
                </a:extLst>
              </a:tr>
              <a:tr h="251460">
                <a:tc vMerge="1">
                  <a:txBody>
                    <a:bodyPr/>
                    <a:lstStyle/>
                    <a:p>
                      <a:endParaRPr lang="en-AU"/>
                    </a:p>
                  </a:txBody>
                  <a:tcPr/>
                </a:tc>
                <a:tc vMerge="1">
                  <a:txBody>
                    <a:bodyPr/>
                    <a:lstStyle/>
                    <a:p>
                      <a:endParaRPr lang="en-AU"/>
                    </a:p>
                  </a:txBody>
                  <a:tcPr/>
                </a:tc>
                <a:tc>
                  <a:txBody>
                    <a:bodyPr/>
                    <a:lstStyle/>
                    <a:p>
                      <a:r>
                        <a:rPr lang="en-AU" sz="1400" dirty="0"/>
                        <a:t>Presenting a devised performance</a:t>
                      </a:r>
                    </a:p>
                  </a:txBody>
                  <a:tcPr anchor="ctr"/>
                </a:tc>
                <a:extLst>
                  <a:ext uri="{0D108BD9-81ED-4DB2-BD59-A6C34878D82A}">
                    <a16:rowId xmlns:a16="http://schemas.microsoft.com/office/drawing/2014/main" val="10006"/>
                  </a:ext>
                </a:extLst>
              </a:tr>
              <a:tr h="205740">
                <a:tc vMerge="1">
                  <a:txBody>
                    <a:bodyPr/>
                    <a:lstStyle/>
                    <a:p>
                      <a:endParaRPr lang="en-AU"/>
                    </a:p>
                  </a:txBody>
                  <a:tcPr/>
                </a:tc>
                <a:tc vMerge="1">
                  <a:txBody>
                    <a:bodyPr/>
                    <a:lstStyle/>
                    <a:p>
                      <a:endParaRPr lang="en-AU"/>
                    </a:p>
                  </a:txBody>
                  <a:tcPr/>
                </a:tc>
                <a:tc>
                  <a:txBody>
                    <a:bodyPr/>
                    <a:lstStyle/>
                    <a:p>
                      <a:r>
                        <a:rPr lang="en-AU" sz="1400" dirty="0"/>
                        <a:t>Analysing a devised performance</a:t>
                      </a:r>
                    </a:p>
                  </a:txBody>
                  <a:tcPr anchor="ctr"/>
                </a:tc>
                <a:extLst>
                  <a:ext uri="{0D108BD9-81ED-4DB2-BD59-A6C34878D82A}">
                    <a16:rowId xmlns:a16="http://schemas.microsoft.com/office/drawing/2014/main" val="10007"/>
                  </a:ext>
                </a:extLst>
              </a:tr>
              <a:tr h="205740">
                <a:tc vMerge="1">
                  <a:txBody>
                    <a:bodyPr/>
                    <a:lstStyle/>
                    <a:p>
                      <a:endParaRPr lang="en-AU"/>
                    </a:p>
                  </a:txBody>
                  <a:tcPr/>
                </a:tc>
                <a:tc vMerge="1">
                  <a:txBody>
                    <a:bodyPr/>
                    <a:lstStyle/>
                    <a:p>
                      <a:endParaRPr lang="en-AU"/>
                    </a:p>
                  </a:txBody>
                  <a:tcPr/>
                </a:tc>
                <a:tc>
                  <a:txBody>
                    <a:bodyPr/>
                    <a:lstStyle/>
                    <a:p>
                      <a:r>
                        <a:rPr lang="en-AU" sz="1400" dirty="0"/>
                        <a:t>Analysing</a:t>
                      </a:r>
                      <a:r>
                        <a:rPr lang="en-AU" sz="1400" baseline="0" dirty="0"/>
                        <a:t> an Australian drama performance</a:t>
                      </a:r>
                      <a:endParaRPr lang="en-AU" sz="1400" dirty="0"/>
                    </a:p>
                  </a:txBody>
                  <a:tcPr anchor="ctr"/>
                </a:tc>
                <a:extLst>
                  <a:ext uri="{0D108BD9-81ED-4DB2-BD59-A6C34878D82A}">
                    <a16:rowId xmlns:a16="http://schemas.microsoft.com/office/drawing/2014/main" val="10008"/>
                  </a:ext>
                </a:extLst>
              </a:tr>
              <a:tr h="27432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3</a:t>
                      </a:r>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Devised ensemble performance</a:t>
                      </a:r>
                      <a:endParaRPr lang="en-AU"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kern="1200" dirty="0"/>
                        <a:t>Devising and presenting ensemble performance</a:t>
                      </a:r>
                      <a:endParaRPr lang="en-AU" sz="1400" kern="1200" dirty="0">
                        <a:solidFill>
                          <a:schemeClr val="dk1"/>
                        </a:solidFill>
                        <a:latin typeface="+mn-lt"/>
                        <a:ea typeface="+mn-ea"/>
                        <a:cs typeface="+mn-cs"/>
                      </a:endParaRPr>
                    </a:p>
                  </a:txBody>
                  <a:tcPr anchor="ctr"/>
                </a:tc>
                <a:extLst>
                  <a:ext uri="{0D108BD9-81ED-4DB2-BD59-A6C34878D82A}">
                    <a16:rowId xmlns:a16="http://schemas.microsoft.com/office/drawing/2014/main" val="10009"/>
                  </a:ext>
                </a:extLst>
              </a:tr>
              <a:tr h="274320">
                <a:tc vMerge="1">
                  <a:txBody>
                    <a:bodyPr/>
                    <a:lstStyle/>
                    <a:p>
                      <a:endParaRPr lang="en-AU"/>
                    </a:p>
                  </a:txBody>
                  <a:tcPr/>
                </a:tc>
                <a:tc v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Analysing a devised ensemble performance</a:t>
                      </a:r>
                    </a:p>
                  </a:txBody>
                  <a:tcPr anchor="ctr"/>
                </a:tc>
                <a:extLst>
                  <a:ext uri="{0D108BD9-81ED-4DB2-BD59-A6C34878D82A}">
                    <a16:rowId xmlns:a16="http://schemas.microsoft.com/office/drawing/2014/main" val="10010"/>
                  </a:ext>
                </a:extLst>
              </a:tr>
              <a:tr h="274320">
                <a:tc vMerge="1">
                  <a:txBody>
                    <a:bodyPr/>
                    <a:lstStyle/>
                    <a:p>
                      <a:endParaRPr lang="en-AU"/>
                    </a:p>
                  </a:txBody>
                  <a:tcPr/>
                </a:tc>
                <a:tc v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Analysing</a:t>
                      </a:r>
                      <a:r>
                        <a:rPr lang="en-AU" sz="1400" baseline="0" dirty="0"/>
                        <a:t> and evaluating a professional drama performance</a:t>
                      </a:r>
                      <a:endParaRPr lang="en-AU" sz="1400" dirty="0"/>
                    </a:p>
                  </a:txBody>
                  <a:tcPr anchor="ctr"/>
                </a:tc>
                <a:extLst>
                  <a:ext uri="{0D108BD9-81ED-4DB2-BD59-A6C34878D82A}">
                    <a16:rowId xmlns:a16="http://schemas.microsoft.com/office/drawing/2014/main" val="10011"/>
                  </a:ext>
                </a:extLst>
              </a:tr>
              <a:tr h="3048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4</a:t>
                      </a:r>
                    </a:p>
                  </a:txBody>
                  <a:tcPr anchor="ctr"/>
                </a:tc>
                <a:tc rowSpan="3">
                  <a:txBody>
                    <a:bodyPr/>
                    <a:lstStyle/>
                    <a:p>
                      <a:pPr marL="0" indent="0">
                        <a:buNone/>
                      </a:pPr>
                      <a:r>
                        <a:rPr lang="en-US" sz="2000" dirty="0"/>
                        <a:t>Devised solo performance</a:t>
                      </a:r>
                      <a:endParaRPr lang="en-AU" sz="2000" dirty="0"/>
                    </a:p>
                  </a:txBody>
                  <a:tcPr anchor="ctr"/>
                </a:tc>
                <a:tc>
                  <a:txBody>
                    <a:bodyPr/>
                    <a:lstStyle/>
                    <a:p>
                      <a:pPr marL="0" indent="0">
                        <a:buNone/>
                      </a:pPr>
                      <a:r>
                        <a:rPr lang="en-US" sz="1400" kern="1200" dirty="0"/>
                        <a:t>Demonstrating techniques of solo performance</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0012"/>
                  </a:ext>
                </a:extLst>
              </a:tr>
              <a:tr h="304800">
                <a:tc vMerge="1">
                  <a:txBody>
                    <a:bodyPr/>
                    <a:lstStyle/>
                    <a:p>
                      <a:endParaRPr lang="en-AU"/>
                    </a:p>
                  </a:txBody>
                  <a:tcPr/>
                </a:tc>
                <a:tc vMerge="1">
                  <a:txBody>
                    <a:bodyPr/>
                    <a:lstStyle/>
                    <a:p>
                      <a:endParaRPr lang="en-AU"/>
                    </a:p>
                  </a:txBody>
                  <a:tcPr/>
                </a:tc>
                <a:tc>
                  <a:txBody>
                    <a:bodyPr/>
                    <a:lstStyle/>
                    <a:p>
                      <a:pPr marL="0" indent="0">
                        <a:buNone/>
                      </a:pPr>
                      <a:r>
                        <a:rPr lang="en-US" sz="1400" kern="1200" dirty="0"/>
                        <a:t>Devising a solo performance</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0013"/>
                  </a:ext>
                </a:extLst>
              </a:tr>
              <a:tr h="304800">
                <a:tc vMerge="1">
                  <a:txBody>
                    <a:bodyPr/>
                    <a:lstStyle/>
                    <a:p>
                      <a:endParaRPr lang="en-AU"/>
                    </a:p>
                  </a:txBody>
                  <a:tcPr/>
                </a:tc>
                <a:tc vMerge="1">
                  <a:txBody>
                    <a:bodyPr/>
                    <a:lstStyle/>
                    <a:p>
                      <a:endParaRPr lang="en-AU"/>
                    </a:p>
                  </a:txBody>
                  <a:tcPr/>
                </a:tc>
                <a:tc>
                  <a:txBody>
                    <a:bodyPr/>
                    <a:lstStyle/>
                    <a:p>
                      <a:pPr marL="0" indent="0">
                        <a:buNone/>
                      </a:pPr>
                      <a:r>
                        <a:rPr lang="en-AU" sz="1400" dirty="0"/>
                        <a:t>Analysing</a:t>
                      </a:r>
                      <a:r>
                        <a:rPr lang="en-AU" sz="1400" baseline="0" dirty="0"/>
                        <a:t> and evaluating a devised solo performance</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03694836"/>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ECD_Expired xmlns="http://schemas.microsoft.com/sharepoint/v3">false</DEECD_Expire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D7F2C9-7888-468F-8A3A-C6D7086354C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C1F2607-D4F8-4CB3-BAD8-580AFA4DB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C127A6-B646-4A83-ABE4-3229AED287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VCAA Powerpoint Template</Template>
  <TotalTime>1949</TotalTime>
  <Words>6117</Words>
  <Application>Microsoft Office PowerPoint</Application>
  <PresentationFormat>On-screen Show (4:3)</PresentationFormat>
  <Paragraphs>759</Paragraphs>
  <Slides>64</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Verdana</vt:lpstr>
      <vt:lpstr>VCAA Powerpoint Template</vt:lpstr>
      <vt:lpstr>VCE DRAMA  STUDY DESIGN 2019-2024</vt:lpstr>
      <vt:lpstr>© Victorian Curriculum and Assessment Authority 2018  </vt:lpstr>
      <vt:lpstr>Implementation in 2019</vt:lpstr>
      <vt:lpstr>STUDY OVERVIEW</vt:lpstr>
      <vt:lpstr>PowerPoint Presentation</vt:lpstr>
      <vt:lpstr>SCOPE OF STUDY</vt:lpstr>
      <vt:lpstr>RATIONALE</vt:lpstr>
      <vt:lpstr>UNIT TITLES</vt:lpstr>
      <vt:lpstr>OUTCOME TITLES</vt:lpstr>
      <vt:lpstr>ASSESSMENT</vt:lpstr>
      <vt:lpstr>ASSESSMENT</vt:lpstr>
      <vt:lpstr>What’s in the study design?</vt:lpstr>
      <vt:lpstr>TERMS USED IN THIS STUDY</vt:lpstr>
      <vt:lpstr>PERFORMANCE STYLES</vt:lpstr>
      <vt:lpstr>GOING BEYOND REALITY</vt:lpstr>
      <vt:lpstr>STUDYING  PERFORMANCE STYLES</vt:lpstr>
      <vt:lpstr>APPLICATION OF SYMBOL</vt:lpstr>
      <vt:lpstr>TRANSFORMATION</vt:lpstr>
      <vt:lpstr>TECHNIQUES FOR TRANSFORMING</vt:lpstr>
      <vt:lpstr>PRODUCTION AREAS</vt:lpstr>
      <vt:lpstr>CONVENTIONS</vt:lpstr>
      <vt:lpstr>DRAMATIC ELEMENTS</vt:lpstr>
      <vt:lpstr>EXPRESSIVE SKILLS</vt:lpstr>
      <vt:lpstr>PERFORMANCE SKILLS</vt:lpstr>
      <vt:lpstr>PLAY-MAKING TECHNIQUES</vt:lpstr>
      <vt:lpstr>PRODUCTION AREAS</vt:lpstr>
      <vt:lpstr>Understanding the Study Design </vt:lpstr>
      <vt:lpstr>Understanding the Study Design </vt:lpstr>
      <vt:lpstr>UNIT 1</vt:lpstr>
      <vt:lpstr>Unit 1: Introducing performance styles </vt:lpstr>
      <vt:lpstr>Unit 1 AOS 1 : Creating a devised performance</vt:lpstr>
      <vt:lpstr>Unit 1 AOS 2 : Presenting a devised performance</vt:lpstr>
      <vt:lpstr>Unit 1 AOS 3 : Analysing a devised performance</vt:lpstr>
      <vt:lpstr>Unit 1 AOS 4 : Analysing a professional drama performance</vt:lpstr>
      <vt:lpstr>Assessment Unit 1- Pages 16-17</vt:lpstr>
      <vt:lpstr>UNIT 2</vt:lpstr>
      <vt:lpstr>Unit 2: Australian identity</vt:lpstr>
      <vt:lpstr>Unit 2 AOS 1 : Using Australia as inspiration</vt:lpstr>
      <vt:lpstr>Unit 2 AOS 2 : Presenting a devised performance</vt:lpstr>
      <vt:lpstr>Unit 2 AOS 3 : Analysing a devised performance</vt:lpstr>
      <vt:lpstr>Unit 2 AOS 4 : Analysing a professional drama performance</vt:lpstr>
      <vt:lpstr>Assessment Unit 2- Pages 21-22</vt:lpstr>
      <vt:lpstr>UNIT 3</vt:lpstr>
      <vt:lpstr>Unit 3: Devised ensemble performance </vt:lpstr>
      <vt:lpstr>Unit 3 AOS 1 : Devising and presenting ensemble performance</vt:lpstr>
      <vt:lpstr>Unit 3 AOS 2 : Analysing a devised ensemble performance</vt:lpstr>
      <vt:lpstr>Unit 3 AOS 3 : Analysing and evaluating a professional drama performance</vt:lpstr>
      <vt:lpstr>School-based assessment Unit 3</vt:lpstr>
      <vt:lpstr>School-based Assessment Unit 3 cont.</vt:lpstr>
      <vt:lpstr> UNIT 4 </vt:lpstr>
      <vt:lpstr>Unit 4 AOS 1 : Demonstrating techniques of solo performance</vt:lpstr>
      <vt:lpstr>Unit 4 AOS 2 : Devising a solo performance</vt:lpstr>
      <vt:lpstr>Unit 4 AOS 3 : Analysing and evaluating a devised solo performance</vt:lpstr>
      <vt:lpstr>School-based assessment Unit 4</vt:lpstr>
      <vt:lpstr>ACTIVITY Application of symbol</vt:lpstr>
      <vt:lpstr>APPLICATION OF SYMBOL</vt:lpstr>
      <vt:lpstr>ACTIVITY Transformation </vt:lpstr>
      <vt:lpstr>TRANSFORMATION</vt:lpstr>
      <vt:lpstr>TECHNIQUES FOR TRANSFORMING</vt:lpstr>
      <vt:lpstr>UNIT 3 PLAYLIST</vt:lpstr>
      <vt:lpstr>Advice and ASSESSMENT</vt:lpstr>
      <vt:lpstr>Advice for teachers</vt:lpstr>
      <vt:lpstr>EXAMINATION SPECIFICATIONS </vt:lpstr>
      <vt:lpstr>INFORMATION and CONTACTS</vt:lpstr>
    </vt:vector>
  </TitlesOfParts>
  <Company>Victorian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Champion, Helen H</dc:creator>
  <cp:lastModifiedBy>Young, Meredith E</cp:lastModifiedBy>
  <cp:revision>109</cp:revision>
  <cp:lastPrinted>2018-05-29T02:15:21Z</cp:lastPrinted>
  <dcterms:created xsi:type="dcterms:W3CDTF">2018-04-26T00:31:10Z</dcterms:created>
  <dcterms:modified xsi:type="dcterms:W3CDTF">2020-05-20T07:00:55Z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ECD_Author">
    <vt:lpwstr>25;#VCAA|ae0180aa-7478-4220-a827-32d8158f8b8e</vt:lpwstr>
  </property>
  <property fmtid="{D5CDD505-2E9C-101B-9397-08002B2CF9AE}" pid="3" name="ContentTypeId">
    <vt:lpwstr>0x0101007BA2A11A40BE9045AE22BD0150786171</vt:lpwstr>
  </property>
  <property fmtid="{D5CDD505-2E9C-101B-9397-08002B2CF9AE}" pid="4" name="DEECD_ItemType">
    <vt:lpwstr>40;#Page|eb523acf-a821-456c-a76b-7607578309d7</vt:lpwstr>
  </property>
  <property fmtid="{D5CDD505-2E9C-101B-9397-08002B2CF9AE}" pid="5" name="a319977fc8504e09982f090ae1d7c602">
    <vt:lpwstr>Page|eb523acf-a821-456c-a76b-7607578309d7</vt:lpwstr>
  </property>
  <property fmtid="{D5CDD505-2E9C-101B-9397-08002B2CF9AE}" pid="6" name="TaxCatchAll">
    <vt:lpwstr>40;#Page|eb523acf-a821-456c-a76b-7607578309d7;#25;#VCAA|ae0180aa-7478-4220-a827-32d8158f8b8e</vt:lpwstr>
  </property>
  <property fmtid="{D5CDD505-2E9C-101B-9397-08002B2CF9AE}" pid="7" name="ofbb8b9a280a423a91cf717fb81349cd">
    <vt:lpwstr>VCAA|ae0180aa-7478-4220-a827-32d8158f8b8e</vt:lpwstr>
  </property>
</Properties>
</file>