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handoutMasterIdLst>
    <p:handoutMasterId r:id="rId31"/>
  </p:handoutMasterIdLst>
  <p:sldIdLst>
    <p:sldId id="264" r:id="rId5"/>
    <p:sldId id="315" r:id="rId6"/>
    <p:sldId id="320" r:id="rId7"/>
    <p:sldId id="258" r:id="rId8"/>
    <p:sldId id="324" r:id="rId9"/>
    <p:sldId id="341" r:id="rId10"/>
    <p:sldId id="325" r:id="rId11"/>
    <p:sldId id="321" r:id="rId12"/>
    <p:sldId id="301" r:id="rId13"/>
    <p:sldId id="298" r:id="rId14"/>
    <p:sldId id="335" r:id="rId15"/>
    <p:sldId id="322" r:id="rId16"/>
    <p:sldId id="333" r:id="rId17"/>
    <p:sldId id="343" r:id="rId18"/>
    <p:sldId id="342" r:id="rId19"/>
    <p:sldId id="336" r:id="rId20"/>
    <p:sldId id="338" r:id="rId21"/>
    <p:sldId id="337" r:id="rId22"/>
    <p:sldId id="339" r:id="rId23"/>
    <p:sldId id="323" r:id="rId24"/>
    <p:sldId id="326" r:id="rId25"/>
    <p:sldId id="340" r:id="rId26"/>
    <p:sldId id="327" r:id="rId27"/>
    <p:sldId id="319" r:id="rId28"/>
    <p:sldId id="263" r:id="rId29"/>
  </p:sldIdLst>
  <p:sldSz cx="9144000" cy="5143500" type="screen16x9"/>
  <p:notesSz cx="6858000" cy="9144000"/>
  <p:defaultTextStyle>
    <a:defPPr>
      <a:defRPr lang="en-AU"/>
    </a:defPPr>
    <a:lvl1pPr algn="l" rtl="0" eaLnBrk="0" fontAlgn="base" hangingPunct="0">
      <a:spcBef>
        <a:spcPct val="0"/>
      </a:spcBef>
      <a:spcAft>
        <a:spcPct val="0"/>
      </a:spcAft>
      <a:defRPr sz="24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erdana" pitchFamily="34" charset="0"/>
        <a:ea typeface="+mn-ea"/>
        <a:cs typeface="+mn-cs"/>
      </a:defRPr>
    </a:lvl5pPr>
    <a:lvl6pPr marL="2286000" algn="l" defTabSz="914400" rtl="0" eaLnBrk="1" latinLnBrk="0" hangingPunct="1">
      <a:defRPr sz="2400" kern="1200">
        <a:solidFill>
          <a:schemeClr val="tx1"/>
        </a:solidFill>
        <a:latin typeface="Verdana" pitchFamily="34" charset="0"/>
        <a:ea typeface="+mn-ea"/>
        <a:cs typeface="+mn-cs"/>
      </a:defRPr>
    </a:lvl6pPr>
    <a:lvl7pPr marL="2743200" algn="l" defTabSz="914400" rtl="0" eaLnBrk="1" latinLnBrk="0" hangingPunct="1">
      <a:defRPr sz="2400" kern="1200">
        <a:solidFill>
          <a:schemeClr val="tx1"/>
        </a:solidFill>
        <a:latin typeface="Verdana" pitchFamily="34" charset="0"/>
        <a:ea typeface="+mn-ea"/>
        <a:cs typeface="+mn-cs"/>
      </a:defRPr>
    </a:lvl7pPr>
    <a:lvl8pPr marL="3200400" algn="l" defTabSz="914400" rtl="0" eaLnBrk="1" latinLnBrk="0" hangingPunct="1">
      <a:defRPr sz="2400" kern="1200">
        <a:solidFill>
          <a:schemeClr val="tx1"/>
        </a:solidFill>
        <a:latin typeface="Verdana" pitchFamily="34" charset="0"/>
        <a:ea typeface="+mn-ea"/>
        <a:cs typeface="+mn-cs"/>
      </a:defRPr>
    </a:lvl8pPr>
    <a:lvl9pPr marL="3657600" algn="l" defTabSz="914400" rtl="0" eaLnBrk="1" latinLnBrk="0" hangingPunct="1">
      <a:defRPr sz="2400"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ffrey O'Neill" initials="GO" lastIdx="1" clrIdx="0">
    <p:extLst>
      <p:ext uri="{19B8F6BF-5375-455C-9EA6-DF929625EA0E}">
        <p15:presenceInfo xmlns:p15="http://schemas.microsoft.com/office/powerpoint/2012/main" userId="Geoffrey O'Neill" providerId="None"/>
      </p:ext>
    </p:extLst>
  </p:cmAuthor>
  <p:cmAuthor id="2" name="Robyn Douglass" initials="RD" lastIdx="3" clrIdx="1">
    <p:extLst>
      <p:ext uri="{19B8F6BF-5375-455C-9EA6-DF929625EA0E}">
        <p15:presenceInfo xmlns:p15="http://schemas.microsoft.com/office/powerpoint/2012/main" userId="S::Robyn.Douglass@education.vic.gov.au::e3a524c2-4098-407d-8e2e-0b6466bbf4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99E3"/>
    <a:srgbClr val="0070C0"/>
    <a:srgbClr val="2A5686"/>
    <a:srgbClr val="0099CC"/>
    <a:srgbClr val="306278"/>
    <a:srgbClr val="468EAE"/>
    <a:srgbClr val="646566"/>
    <a:srgbClr val="C0C0C0"/>
    <a:srgbClr val="75AEC7"/>
    <a:srgbClr val="7778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63" autoAdjust="0"/>
    <p:restoredTop sz="89322" autoAdjust="0"/>
  </p:normalViewPr>
  <p:slideViewPr>
    <p:cSldViewPr>
      <p:cViewPr varScale="1">
        <p:scale>
          <a:sx n="101" d="100"/>
          <a:sy n="101" d="100"/>
        </p:scale>
        <p:origin x="557" y="7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80"/>
    </p:cViewPr>
  </p:sorterViewPr>
  <p:notesViewPr>
    <p:cSldViewPr>
      <p:cViewPr varScale="1">
        <p:scale>
          <a:sx n="43" d="100"/>
          <a:sy n="43" d="100"/>
        </p:scale>
        <p:origin x="-138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endParaRPr lang="en-AU"/>
          </a:p>
        </p:txBody>
      </p:sp>
      <p:sp>
        <p:nvSpPr>
          <p:cNvPr id="717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endParaRPr lang="en-AU"/>
          </a:p>
        </p:txBody>
      </p:sp>
      <p:sp>
        <p:nvSpPr>
          <p:cNvPr id="717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endParaRPr lang="en-AU"/>
          </a:p>
        </p:txBody>
      </p:sp>
      <p:sp>
        <p:nvSpPr>
          <p:cNvPr id="717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fld id="{2A6D20FD-8F03-4CD0-8EBE-BDFFACD302B2}" type="slidenum">
              <a:rPr lang="en-AU"/>
              <a:pPr/>
              <a:t>‹#›</a:t>
            </a:fld>
            <a:endParaRPr lang="en-AU"/>
          </a:p>
        </p:txBody>
      </p:sp>
    </p:spTree>
    <p:extLst>
      <p:ext uri="{BB962C8B-B14F-4D97-AF65-F5344CB8AC3E}">
        <p14:creationId xmlns:p14="http://schemas.microsoft.com/office/powerpoint/2010/main" val="3355227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026"/>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9219" name="Rectangle 1027"/>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9220" name="Rectangle 1028"/>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1029"/>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9222" name="Rectangle 1030"/>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9223" name="Rectangle 1031"/>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086DB27-C44E-42FC-8577-04AF19E06BB2}" type="slidenum">
              <a:rPr lang="en-AU"/>
              <a:pPr/>
              <a:t>‹#›</a:t>
            </a:fld>
            <a:endParaRPr lang="en-AU"/>
          </a:p>
        </p:txBody>
      </p:sp>
    </p:spTree>
    <p:extLst>
      <p:ext uri="{BB962C8B-B14F-4D97-AF65-F5344CB8AC3E}">
        <p14:creationId xmlns:p14="http://schemas.microsoft.com/office/powerpoint/2010/main" val="1449700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1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1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1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1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086DB27-C44E-42FC-8577-04AF19E06BB2}" type="slidenum">
              <a:rPr lang="en-AU" smtClean="0"/>
              <a:pPr/>
              <a:t>10</a:t>
            </a:fld>
            <a:endParaRPr lang="en-AU"/>
          </a:p>
        </p:txBody>
      </p:sp>
    </p:spTree>
    <p:extLst>
      <p:ext uri="{BB962C8B-B14F-4D97-AF65-F5344CB8AC3E}">
        <p14:creationId xmlns:p14="http://schemas.microsoft.com/office/powerpoint/2010/main" val="1281522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5536" y="627534"/>
            <a:ext cx="5400600" cy="1246535"/>
          </a:xfrm>
        </p:spPr>
        <p:txBody>
          <a:bodyPr/>
          <a:lstStyle>
            <a:lvl1pPr algn="l">
              <a:defRPr sz="3600">
                <a:solidFill>
                  <a:schemeClr val="bg1"/>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395536" y="1995686"/>
            <a:ext cx="4752528" cy="1008112"/>
          </a:xfrm>
        </p:spPr>
        <p:txBody>
          <a:bodyPr/>
          <a:lstStyle>
            <a:lvl1pPr marL="0" indent="0" algn="l">
              <a:buNone/>
              <a:defRPr sz="24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AU" dirty="0"/>
          </a:p>
        </p:txBody>
      </p:sp>
    </p:spTree>
    <p:extLst>
      <p:ext uri="{BB962C8B-B14F-4D97-AF65-F5344CB8AC3E}">
        <p14:creationId xmlns:p14="http://schemas.microsoft.com/office/powerpoint/2010/main" val="332456893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54801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4000500"/>
          </a:xfrm>
        </p:spPr>
        <p:txBody>
          <a:bodyPr vert="eaVert"/>
          <a:lstStyle/>
          <a:p>
            <a:r>
              <a:rPr lang="en-US" dirty="0"/>
              <a:t>Click to edit Master title style</a:t>
            </a:r>
            <a:endParaRPr lang="en-AU" dirty="0"/>
          </a:p>
        </p:txBody>
      </p:sp>
      <p:sp>
        <p:nvSpPr>
          <p:cNvPr id="3" name="Vertical Text Placeholder 2"/>
          <p:cNvSpPr>
            <a:spLocks noGrp="1"/>
          </p:cNvSpPr>
          <p:nvPr>
            <p:ph type="body" orient="vert" idx="1"/>
          </p:nvPr>
        </p:nvSpPr>
        <p:spPr>
          <a:xfrm>
            <a:off x="685800" y="457200"/>
            <a:ext cx="5676900" cy="4000500"/>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6198384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12968"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idx="1"/>
          </p:nvPr>
        </p:nvSpPr>
        <p:spPr>
          <a:xfrm>
            <a:off x="179512" y="1485900"/>
            <a:ext cx="8712968" cy="2971800"/>
          </a:xfrm>
        </p:spPr>
        <p:txBody>
          <a:bodyPr/>
          <a:lstStyle>
            <a:lvl1pPr>
              <a:defRPr sz="2400"/>
            </a:lvl1pPr>
            <a:lvl2pPr>
              <a:defRPr sz="2000"/>
            </a:lvl2pPr>
            <a:lvl3pPr>
              <a:defRPr sz="1800"/>
            </a:lvl3pPr>
            <a:lvl4pPr>
              <a:defRPr sz="1600"/>
            </a:lvl4pPr>
            <a:lvl5pPr>
              <a:defRPr sz="16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042285378"/>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1520" y="3305176"/>
            <a:ext cx="8712968" cy="1021556"/>
          </a:xfrm>
        </p:spPr>
        <p:txBody>
          <a:bodyPr anchor="t"/>
          <a:lstStyle>
            <a:lvl1pPr algn="l">
              <a:defRPr sz="3600" b="1" cap="all"/>
            </a:lvl1pPr>
          </a:lstStyle>
          <a:p>
            <a:r>
              <a:rPr lang="en-US" dirty="0"/>
              <a:t>Click to edit Master title style</a:t>
            </a:r>
            <a:endParaRPr lang="en-AU" dirty="0"/>
          </a:p>
        </p:txBody>
      </p:sp>
      <p:sp>
        <p:nvSpPr>
          <p:cNvPr id="3" name="Text Placeholder 2"/>
          <p:cNvSpPr>
            <a:spLocks noGrp="1"/>
          </p:cNvSpPr>
          <p:nvPr>
            <p:ph type="body" idx="1"/>
          </p:nvPr>
        </p:nvSpPr>
        <p:spPr>
          <a:xfrm>
            <a:off x="251520" y="2180035"/>
            <a:ext cx="8712968" cy="1125140"/>
          </a:xfrm>
        </p:spPr>
        <p:txBody>
          <a:bodyPr anchor="b"/>
          <a:lstStyle>
            <a:lvl1pPr marL="0" indent="0">
              <a:buNone/>
              <a:defRPr sz="16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Edit Master text styles</a:t>
            </a:r>
          </a:p>
        </p:txBody>
      </p:sp>
    </p:spTree>
    <p:extLst>
      <p:ext uri="{BB962C8B-B14F-4D97-AF65-F5344CB8AC3E}">
        <p14:creationId xmlns:p14="http://schemas.microsoft.com/office/powerpoint/2010/main" val="363265925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457200"/>
            <a:ext cx="8640960" cy="857250"/>
          </a:xfrm>
        </p:spPr>
        <p:txBody>
          <a:bodyPr/>
          <a:lstStyle>
            <a:lvl1pPr algn="l">
              <a:defRPr sz="3600"/>
            </a:lvl1pPr>
          </a:lstStyle>
          <a:p>
            <a:r>
              <a:rPr lang="en-US" dirty="0"/>
              <a:t>Click to edit Master title style</a:t>
            </a:r>
            <a:endParaRPr lang="en-AU" dirty="0"/>
          </a:p>
        </p:txBody>
      </p:sp>
      <p:sp>
        <p:nvSpPr>
          <p:cNvPr id="3" name="Content Placeholder 2"/>
          <p:cNvSpPr>
            <a:spLocks noGrp="1"/>
          </p:cNvSpPr>
          <p:nvPr>
            <p:ph sz="half" idx="1"/>
          </p:nvPr>
        </p:nvSpPr>
        <p:spPr>
          <a:xfrm>
            <a:off x="251520" y="1485900"/>
            <a:ext cx="4320480"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Content Placeholder 3"/>
          <p:cNvSpPr>
            <a:spLocks noGrp="1"/>
          </p:cNvSpPr>
          <p:nvPr>
            <p:ph sz="half" idx="2"/>
          </p:nvPr>
        </p:nvSpPr>
        <p:spPr>
          <a:xfrm>
            <a:off x="4788024" y="1485900"/>
            <a:ext cx="4104456" cy="2971800"/>
          </a:xfrm>
        </p:spPr>
        <p:txBody>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3205083650"/>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79512" y="411510"/>
            <a:ext cx="8784976" cy="651719"/>
          </a:xfrm>
        </p:spPr>
        <p:txBody>
          <a:bodyPr/>
          <a:lstStyle>
            <a:lvl1pPr algn="l">
              <a:defRPr sz="3600"/>
            </a:lvl1pPr>
          </a:lstStyle>
          <a:p>
            <a:r>
              <a:rPr lang="en-US" dirty="0"/>
              <a:t>Click to edit Master title style</a:t>
            </a:r>
            <a:endParaRPr lang="en-AU" dirty="0"/>
          </a:p>
        </p:txBody>
      </p:sp>
      <p:sp>
        <p:nvSpPr>
          <p:cNvPr id="3" name="Text Placeholder 2"/>
          <p:cNvSpPr>
            <a:spLocks noGrp="1"/>
          </p:cNvSpPr>
          <p:nvPr>
            <p:ph type="body" idx="1"/>
          </p:nvPr>
        </p:nvSpPr>
        <p:spPr>
          <a:xfrm>
            <a:off x="179512" y="115133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79512" y="1631156"/>
            <a:ext cx="4320480" cy="281280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9" name="Text Placeholder 2">
            <a:extLst>
              <a:ext uri="{FF2B5EF4-FFF2-40B4-BE49-F238E27FC236}">
                <a16:creationId xmlns:a16="http://schemas.microsoft.com/office/drawing/2014/main" id="{53030868-EB89-BB45-9333-4265F84D3D9E}"/>
              </a:ext>
            </a:extLst>
          </p:cNvPr>
          <p:cNvSpPr>
            <a:spLocks noGrp="1"/>
          </p:cNvSpPr>
          <p:nvPr>
            <p:ph type="body" idx="10"/>
          </p:nvPr>
        </p:nvSpPr>
        <p:spPr>
          <a:xfrm>
            <a:off x="4644008" y="1174205"/>
            <a:ext cx="4320480"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0" name="Content Placeholder 3">
            <a:extLst>
              <a:ext uri="{FF2B5EF4-FFF2-40B4-BE49-F238E27FC236}">
                <a16:creationId xmlns:a16="http://schemas.microsoft.com/office/drawing/2014/main" id="{936ACB6C-847D-DD42-BAFD-A7F5B7D2AB2D}"/>
              </a:ext>
            </a:extLst>
          </p:cNvPr>
          <p:cNvSpPr>
            <a:spLocks noGrp="1"/>
          </p:cNvSpPr>
          <p:nvPr>
            <p:ph sz="half" idx="11"/>
          </p:nvPr>
        </p:nvSpPr>
        <p:spPr>
          <a:xfrm>
            <a:off x="4644008" y="1654026"/>
            <a:ext cx="4320480" cy="278993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410584153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9512" y="457200"/>
            <a:ext cx="8784976" cy="857250"/>
          </a:xfrm>
        </p:spPr>
        <p:txBody>
          <a:bodyPr/>
          <a:lstStyle>
            <a:lvl1pPr algn="l">
              <a:defRPr sz="3600"/>
            </a:lvl1pPr>
          </a:lstStyle>
          <a:p>
            <a:r>
              <a:rPr lang="en-US" dirty="0"/>
              <a:t>Click to edit Master title style</a:t>
            </a:r>
            <a:endParaRPr lang="en-AU" dirty="0"/>
          </a:p>
        </p:txBody>
      </p:sp>
    </p:spTree>
    <p:extLst>
      <p:ext uri="{BB962C8B-B14F-4D97-AF65-F5344CB8AC3E}">
        <p14:creationId xmlns:p14="http://schemas.microsoft.com/office/powerpoint/2010/main" val="313294418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7091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411510"/>
            <a:ext cx="3008313" cy="664815"/>
          </a:xfrm>
        </p:spPr>
        <p:txBody>
          <a:bodyPr anchor="b"/>
          <a:lstStyle>
            <a:lvl1pPr algn="l">
              <a:defRPr sz="2000" b="1"/>
            </a:lvl1pPr>
          </a:lstStyle>
          <a:p>
            <a:r>
              <a:rPr lang="en-US" dirty="0"/>
              <a:t>Click to edit Master title style</a:t>
            </a:r>
            <a:endParaRPr lang="en-AU" dirty="0"/>
          </a:p>
        </p:txBody>
      </p:sp>
      <p:sp>
        <p:nvSpPr>
          <p:cNvPr id="3" name="Content Placeholder 2"/>
          <p:cNvSpPr>
            <a:spLocks noGrp="1"/>
          </p:cNvSpPr>
          <p:nvPr>
            <p:ph idx="1"/>
          </p:nvPr>
        </p:nvSpPr>
        <p:spPr>
          <a:xfrm>
            <a:off x="3575050" y="411511"/>
            <a:ext cx="5111750" cy="4183112"/>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4561646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endParaRPr lang="en-AU"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AU" dirty="0"/>
          </a:p>
        </p:txBody>
      </p:sp>
      <p:sp>
        <p:nvSpPr>
          <p:cNvPr id="4" name="Text Placeholder 3"/>
          <p:cNvSpPr>
            <a:spLocks noGrp="1"/>
          </p:cNvSpPr>
          <p:nvPr>
            <p:ph type="body" sz="half" idx="2"/>
          </p:nvPr>
        </p:nvSpPr>
        <p:spPr>
          <a:xfrm>
            <a:off x="1792288" y="4025503"/>
            <a:ext cx="5486400" cy="4904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Tree>
    <p:extLst>
      <p:ext uri="{BB962C8B-B14F-4D97-AF65-F5344CB8AC3E}">
        <p14:creationId xmlns:p14="http://schemas.microsoft.com/office/powerpoint/2010/main" val="276868148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9512" y="457200"/>
            <a:ext cx="8784976"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en-AU" dirty="0"/>
          </a:p>
        </p:txBody>
      </p:sp>
      <p:sp>
        <p:nvSpPr>
          <p:cNvPr id="1027" name="Rectangle 3"/>
          <p:cNvSpPr>
            <a:spLocks noGrp="1" noChangeArrowheads="1"/>
          </p:cNvSpPr>
          <p:nvPr>
            <p:ph type="body" idx="1"/>
          </p:nvPr>
        </p:nvSpPr>
        <p:spPr bwMode="auto">
          <a:xfrm>
            <a:off x="179512" y="1485900"/>
            <a:ext cx="8784976"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dirty="0"/>
              <a:t> Click to edit Master text styles</a:t>
            </a:r>
          </a:p>
          <a:p>
            <a:pPr lvl="1"/>
            <a:r>
              <a:rPr lang="en-AU" dirty="0"/>
              <a:t>Second level</a:t>
            </a:r>
          </a:p>
          <a:p>
            <a:pPr lvl="2"/>
            <a:r>
              <a:rPr lang="en-AU" dirty="0"/>
              <a:t>Third level</a:t>
            </a:r>
          </a:p>
          <a:p>
            <a:pPr lvl="3"/>
            <a:r>
              <a:rPr lang="en-AU" dirty="0"/>
              <a:t>Fourth level</a:t>
            </a:r>
          </a:p>
          <a:p>
            <a:pPr lvl="4"/>
            <a:r>
              <a:rPr lang="en-AU" dirty="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p:titleStyle>
    <p:bodyStyle>
      <a:lvl1pPr marL="266700" indent="-266700" algn="l" rtl="0" eaLnBrk="1" fontAlgn="base" hangingPunct="1">
        <a:spcBef>
          <a:spcPct val="20000"/>
        </a:spcBef>
        <a:spcAft>
          <a:spcPct val="0"/>
        </a:spcAft>
        <a:buFont typeface="Arial" pitchFamily="34" charset="0"/>
        <a:buChar char="•"/>
        <a:defRPr sz="2400" b="1">
          <a:solidFill>
            <a:srgbClr val="303132"/>
          </a:solidFill>
          <a:latin typeface="+mn-lt"/>
          <a:ea typeface="+mn-ea"/>
          <a:cs typeface="+mn-cs"/>
        </a:defRPr>
      </a:lvl1pPr>
      <a:lvl2pPr marL="742950" indent="-285750" algn="l" rtl="0" eaLnBrk="1" fontAlgn="base" hangingPunct="1">
        <a:spcBef>
          <a:spcPct val="20000"/>
        </a:spcBef>
        <a:spcAft>
          <a:spcPct val="0"/>
        </a:spcAft>
        <a:buFont typeface="Arial" pitchFamily="34" charset="0"/>
        <a:buChar char="‒"/>
        <a:defRPr sz="2000">
          <a:solidFill>
            <a:srgbClr val="303132"/>
          </a:solidFill>
          <a:latin typeface="+mn-lt"/>
        </a:defRPr>
      </a:lvl2pPr>
      <a:lvl3pPr marL="1143000" indent="-228600" algn="l" rtl="0" eaLnBrk="1" fontAlgn="base" hangingPunct="1">
        <a:spcBef>
          <a:spcPct val="20000"/>
        </a:spcBef>
        <a:spcAft>
          <a:spcPct val="0"/>
        </a:spcAft>
        <a:buChar char="–"/>
        <a:defRPr sz="1800">
          <a:solidFill>
            <a:srgbClr val="303132"/>
          </a:solidFill>
          <a:latin typeface="+mn-lt"/>
        </a:defRPr>
      </a:lvl3pPr>
      <a:lvl4pPr marL="1600200" indent="-228600" algn="l" rtl="0" eaLnBrk="1" fontAlgn="base" hangingPunct="1">
        <a:spcBef>
          <a:spcPct val="20000"/>
        </a:spcBef>
        <a:spcAft>
          <a:spcPct val="0"/>
        </a:spcAft>
        <a:buChar char="–"/>
        <a:defRPr sz="1600">
          <a:solidFill>
            <a:srgbClr val="303132"/>
          </a:solidFill>
          <a:latin typeface="+mn-lt"/>
        </a:defRPr>
      </a:lvl4pPr>
      <a:lvl5pPr marL="2057400" indent="-228600" algn="l" rtl="0" eaLnBrk="1" fontAlgn="base" hangingPunct="1">
        <a:spcBef>
          <a:spcPct val="20000"/>
        </a:spcBef>
        <a:spcAft>
          <a:spcPct val="0"/>
        </a:spcAft>
        <a:buChar char="–"/>
        <a:defRPr sz="1600">
          <a:solidFill>
            <a:srgbClr val="303132"/>
          </a:solidFill>
          <a:latin typeface="+mn-lt"/>
        </a:defRPr>
      </a:lvl5pPr>
      <a:lvl6pPr marL="2514600" indent="-228600" algn="l" rtl="0" eaLnBrk="1" fontAlgn="base" hangingPunct="1">
        <a:spcBef>
          <a:spcPct val="20000"/>
        </a:spcBef>
        <a:spcAft>
          <a:spcPct val="0"/>
        </a:spcAft>
        <a:buChar char="–"/>
        <a:defRPr sz="2000">
          <a:solidFill>
            <a:srgbClr val="303132"/>
          </a:solidFill>
          <a:latin typeface="+mn-lt"/>
        </a:defRPr>
      </a:lvl6pPr>
      <a:lvl7pPr marL="2971800" indent="-228600" algn="l" rtl="0" eaLnBrk="1" fontAlgn="base" hangingPunct="1">
        <a:spcBef>
          <a:spcPct val="20000"/>
        </a:spcBef>
        <a:spcAft>
          <a:spcPct val="0"/>
        </a:spcAft>
        <a:buChar char="–"/>
        <a:defRPr sz="2000">
          <a:solidFill>
            <a:srgbClr val="303132"/>
          </a:solidFill>
          <a:latin typeface="+mn-lt"/>
        </a:defRPr>
      </a:lvl7pPr>
      <a:lvl8pPr marL="3429000" indent="-228600" algn="l" rtl="0" eaLnBrk="1" fontAlgn="base" hangingPunct="1">
        <a:spcBef>
          <a:spcPct val="20000"/>
        </a:spcBef>
        <a:spcAft>
          <a:spcPct val="0"/>
        </a:spcAft>
        <a:buChar char="–"/>
        <a:defRPr sz="2000">
          <a:solidFill>
            <a:srgbClr val="303132"/>
          </a:solidFill>
          <a:latin typeface="+mn-lt"/>
        </a:defRPr>
      </a:lvl8pPr>
      <a:lvl9pPr marL="3886200" indent="-228600" algn="l" rtl="0" eaLnBrk="1" fontAlgn="base" hangingPunct="1">
        <a:spcBef>
          <a:spcPct val="20000"/>
        </a:spcBef>
        <a:spcAft>
          <a:spcPct val="0"/>
        </a:spcAft>
        <a:buChar char="–"/>
        <a:defRPr sz="2000">
          <a:solidFill>
            <a:srgbClr val="30313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image" Target="../media/image11.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Leonie.Brown4@education.vic.gov.a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vcaa.vic.edu.au/curriculum/vce/vce-study-designs/geography/Pages/Index.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dirty="0"/>
              <a:t>VCE Geography</a:t>
            </a:r>
          </a:p>
        </p:txBody>
      </p:sp>
      <p:sp>
        <p:nvSpPr>
          <p:cNvPr id="5" name="Subtitle 4"/>
          <p:cNvSpPr>
            <a:spLocks noGrp="1"/>
          </p:cNvSpPr>
          <p:nvPr>
            <p:ph type="subTitle" idx="1"/>
          </p:nvPr>
        </p:nvSpPr>
        <p:spPr>
          <a:xfrm>
            <a:off x="426070" y="1995686"/>
            <a:ext cx="4680520" cy="1296144"/>
          </a:xfrm>
        </p:spPr>
        <p:txBody>
          <a:bodyPr/>
          <a:lstStyle/>
          <a:p>
            <a:r>
              <a:rPr lang="en-AU" dirty="0"/>
              <a:t>Implementation of VCE Study Design for 2022 - 2026</a:t>
            </a:r>
          </a:p>
          <a:p>
            <a:endParaRPr lang="en-AU" dirty="0"/>
          </a:p>
          <a:p>
            <a:r>
              <a:rPr lang="en-AU" dirty="0"/>
              <a:t>Question and Answer Session</a:t>
            </a:r>
          </a:p>
          <a:p>
            <a:r>
              <a:rPr lang="en-AU" dirty="0"/>
              <a:t>Wednesday 12 May</a:t>
            </a:r>
          </a:p>
        </p:txBody>
      </p:sp>
    </p:spTree>
    <p:extLst>
      <p:ext uri="{BB962C8B-B14F-4D97-AF65-F5344CB8AC3E}">
        <p14:creationId xmlns:p14="http://schemas.microsoft.com/office/powerpoint/2010/main" val="167564847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11560" y="1491630"/>
            <a:ext cx="8496944" cy="2971800"/>
          </a:xfrm>
        </p:spPr>
        <p:txBody>
          <a:bodyPr/>
          <a:lstStyle/>
          <a:p>
            <a:r>
              <a:rPr lang="en-AU" dirty="0"/>
              <a:t>trend or pattern - broad problem</a:t>
            </a:r>
          </a:p>
          <a:p>
            <a:r>
              <a:rPr lang="en-AU" dirty="0"/>
              <a:t>issue</a:t>
            </a:r>
          </a:p>
          <a:p>
            <a:r>
              <a:rPr lang="en-AU" dirty="0"/>
              <a:t>challenge</a:t>
            </a:r>
          </a:p>
        </p:txBody>
      </p:sp>
      <p:sp>
        <p:nvSpPr>
          <p:cNvPr id="4" name="Title 1">
            <a:extLst>
              <a:ext uri="{FF2B5EF4-FFF2-40B4-BE49-F238E27FC236}">
                <a16:creationId xmlns:a16="http://schemas.microsoft.com/office/drawing/2014/main" id="{FC8C4051-B8D7-4913-B493-11BE2909B004}"/>
              </a:ext>
            </a:extLst>
          </p:cNvPr>
          <p:cNvSpPr txBox="1">
            <a:spLocks/>
          </p:cNvSpPr>
          <p:nvPr/>
        </p:nvSpPr>
        <p:spPr bwMode="auto">
          <a:xfrm>
            <a:off x="179512" y="411510"/>
            <a:ext cx="8712968"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600" b="1">
                <a:solidFill>
                  <a:srgbClr val="0099E3"/>
                </a:solidFill>
                <a:latin typeface="+mj-lt"/>
                <a:ea typeface="+mj-ea"/>
                <a:cs typeface="+mj-cs"/>
              </a:defRPr>
            </a:lvl1pPr>
            <a:lvl2pPr algn="ctr" rtl="0" eaLnBrk="1" fontAlgn="base" hangingPunct="1">
              <a:spcBef>
                <a:spcPct val="0"/>
              </a:spcBef>
              <a:spcAft>
                <a:spcPct val="0"/>
              </a:spcAft>
              <a:defRPr sz="4400" b="1">
                <a:solidFill>
                  <a:srgbClr val="2A5686"/>
                </a:solidFill>
                <a:latin typeface="Verdana" pitchFamily="34" charset="0"/>
              </a:defRPr>
            </a:lvl2pPr>
            <a:lvl3pPr algn="ctr" rtl="0" eaLnBrk="1" fontAlgn="base" hangingPunct="1">
              <a:spcBef>
                <a:spcPct val="0"/>
              </a:spcBef>
              <a:spcAft>
                <a:spcPct val="0"/>
              </a:spcAft>
              <a:defRPr sz="4400" b="1">
                <a:solidFill>
                  <a:srgbClr val="2A5686"/>
                </a:solidFill>
                <a:latin typeface="Verdana" pitchFamily="34" charset="0"/>
              </a:defRPr>
            </a:lvl3pPr>
            <a:lvl4pPr algn="ctr" rtl="0" eaLnBrk="1" fontAlgn="base" hangingPunct="1">
              <a:spcBef>
                <a:spcPct val="0"/>
              </a:spcBef>
              <a:spcAft>
                <a:spcPct val="0"/>
              </a:spcAft>
              <a:defRPr sz="4400" b="1">
                <a:solidFill>
                  <a:srgbClr val="2A5686"/>
                </a:solidFill>
                <a:latin typeface="Verdana" pitchFamily="34" charset="0"/>
              </a:defRPr>
            </a:lvl4pPr>
            <a:lvl5pPr algn="ctr" rtl="0" eaLnBrk="1" fontAlgn="base" hangingPunct="1">
              <a:spcBef>
                <a:spcPct val="0"/>
              </a:spcBef>
              <a:spcAft>
                <a:spcPct val="0"/>
              </a:spcAft>
              <a:defRPr sz="4400" b="1">
                <a:solidFill>
                  <a:srgbClr val="2A5686"/>
                </a:solidFill>
                <a:latin typeface="Verdana" pitchFamily="34" charset="0"/>
              </a:defRPr>
            </a:lvl5pPr>
            <a:lvl6pPr marL="457200" algn="ctr" rtl="0" eaLnBrk="1" fontAlgn="base" hangingPunct="1">
              <a:spcBef>
                <a:spcPct val="0"/>
              </a:spcBef>
              <a:spcAft>
                <a:spcPct val="0"/>
              </a:spcAft>
              <a:defRPr sz="4400" b="1">
                <a:solidFill>
                  <a:srgbClr val="2A5686"/>
                </a:solidFill>
                <a:latin typeface="Verdana" pitchFamily="34" charset="0"/>
              </a:defRPr>
            </a:lvl6pPr>
            <a:lvl7pPr marL="914400" algn="ctr" rtl="0" eaLnBrk="1" fontAlgn="base" hangingPunct="1">
              <a:spcBef>
                <a:spcPct val="0"/>
              </a:spcBef>
              <a:spcAft>
                <a:spcPct val="0"/>
              </a:spcAft>
              <a:defRPr sz="4400" b="1">
                <a:solidFill>
                  <a:srgbClr val="2A5686"/>
                </a:solidFill>
                <a:latin typeface="Verdana" pitchFamily="34" charset="0"/>
              </a:defRPr>
            </a:lvl7pPr>
            <a:lvl8pPr marL="1371600" algn="ctr" rtl="0" eaLnBrk="1" fontAlgn="base" hangingPunct="1">
              <a:spcBef>
                <a:spcPct val="0"/>
              </a:spcBef>
              <a:spcAft>
                <a:spcPct val="0"/>
              </a:spcAft>
              <a:defRPr sz="4400" b="1">
                <a:solidFill>
                  <a:srgbClr val="2A5686"/>
                </a:solidFill>
                <a:latin typeface="Verdana" pitchFamily="34" charset="0"/>
              </a:defRPr>
            </a:lvl8pPr>
            <a:lvl9pPr marL="1828800" algn="ctr" rtl="0" eaLnBrk="1" fontAlgn="base" hangingPunct="1">
              <a:spcBef>
                <a:spcPct val="0"/>
              </a:spcBef>
              <a:spcAft>
                <a:spcPct val="0"/>
              </a:spcAft>
              <a:defRPr sz="4400" b="1">
                <a:solidFill>
                  <a:srgbClr val="2A5686"/>
                </a:solidFill>
                <a:latin typeface="Verdana" pitchFamily="34" charset="0"/>
              </a:defRPr>
            </a:lvl9pPr>
          </a:lstStyle>
          <a:p>
            <a:r>
              <a:rPr lang="en-AU" kern="0" dirty="0"/>
              <a:t> Terminology      Area of Study  2</a:t>
            </a:r>
          </a:p>
        </p:txBody>
      </p:sp>
    </p:spTree>
    <p:extLst>
      <p:ext uri="{BB962C8B-B14F-4D97-AF65-F5344CB8AC3E}">
        <p14:creationId xmlns:p14="http://schemas.microsoft.com/office/powerpoint/2010/main" val="119865714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1470"/>
            <a:ext cx="8640960" cy="720080"/>
          </a:xfrm>
        </p:spPr>
        <p:txBody>
          <a:bodyPr/>
          <a:lstStyle/>
          <a:p>
            <a:r>
              <a:rPr lang="en-AU" dirty="0"/>
              <a:t>Advice for teachers</a:t>
            </a:r>
          </a:p>
        </p:txBody>
      </p:sp>
      <p:sp>
        <p:nvSpPr>
          <p:cNvPr id="3" name="Content Placeholder 2"/>
          <p:cNvSpPr>
            <a:spLocks noGrp="1"/>
          </p:cNvSpPr>
          <p:nvPr>
            <p:ph idx="1"/>
          </p:nvPr>
        </p:nvSpPr>
        <p:spPr>
          <a:xfrm>
            <a:off x="107504" y="771550"/>
            <a:ext cx="8784976" cy="3528392"/>
          </a:xfrm>
        </p:spPr>
        <p:txBody>
          <a:bodyPr/>
          <a:lstStyle/>
          <a:p>
            <a:pPr marL="0" indent="0">
              <a:buNone/>
            </a:pPr>
            <a:r>
              <a:rPr lang="en-US" kern="1200" dirty="0">
                <a:solidFill>
                  <a:schemeClr val="tx1"/>
                </a:solidFill>
                <a:latin typeface="+mj-lt"/>
              </a:rPr>
              <a:t>One of the key aims of the study of VCE Geography is to enable students to </a:t>
            </a:r>
            <a:r>
              <a:rPr lang="en-US" kern="1200" dirty="0" err="1">
                <a:solidFill>
                  <a:schemeClr val="tx1"/>
                </a:solidFill>
                <a:latin typeface="+mj-lt"/>
              </a:rPr>
              <a:t>analyse</a:t>
            </a:r>
            <a:r>
              <a:rPr lang="en-US" kern="1200" dirty="0">
                <a:solidFill>
                  <a:schemeClr val="tx1"/>
                </a:solidFill>
                <a:latin typeface="+mj-lt"/>
              </a:rPr>
              <a:t> issues and challenges to human welfare and the environment, at a range of scales. </a:t>
            </a:r>
          </a:p>
          <a:p>
            <a:pPr marL="0" indent="0">
              <a:buNone/>
            </a:pPr>
            <a:r>
              <a:rPr lang="en-US" kern="1200" dirty="0">
                <a:solidFill>
                  <a:schemeClr val="tx1"/>
                </a:solidFill>
                <a:latin typeface="+mj-lt"/>
              </a:rPr>
              <a:t>An </a:t>
            </a:r>
            <a:r>
              <a:rPr lang="en-US" kern="1200" dirty="0">
                <a:solidFill>
                  <a:srgbClr val="0070C0"/>
                </a:solidFill>
                <a:latin typeface="+mj-lt"/>
              </a:rPr>
              <a:t>issue</a:t>
            </a:r>
            <a:r>
              <a:rPr lang="en-US" kern="1200" dirty="0">
                <a:solidFill>
                  <a:schemeClr val="tx1"/>
                </a:solidFill>
                <a:latin typeface="+mj-lt"/>
              </a:rPr>
              <a:t> can be understood as a broad </a:t>
            </a:r>
            <a:r>
              <a:rPr lang="en-US" kern="1200" dirty="0">
                <a:solidFill>
                  <a:srgbClr val="0070C0"/>
                </a:solidFill>
                <a:latin typeface="+mj-lt"/>
              </a:rPr>
              <a:t>problem</a:t>
            </a:r>
            <a:r>
              <a:rPr lang="en-US" kern="1200" dirty="0">
                <a:solidFill>
                  <a:schemeClr val="tx1"/>
                </a:solidFill>
                <a:latin typeface="+mj-lt"/>
              </a:rPr>
              <a:t> which needs to be addressed and a </a:t>
            </a:r>
            <a:r>
              <a:rPr lang="en-US" kern="1200" dirty="0">
                <a:solidFill>
                  <a:srgbClr val="0070C0"/>
                </a:solidFill>
                <a:latin typeface="+mj-lt"/>
              </a:rPr>
              <a:t>challenge</a:t>
            </a:r>
            <a:r>
              <a:rPr lang="en-US" kern="1200" dirty="0">
                <a:solidFill>
                  <a:schemeClr val="tx1"/>
                </a:solidFill>
                <a:latin typeface="+mj-lt"/>
              </a:rPr>
              <a:t> is a specific difficulty in addressing the issue. Issues often arise as the result of geographical change such as a hazard event, the development of tourism, a change in land cover or population dynamics. </a:t>
            </a:r>
            <a:endParaRPr lang="en-AU" kern="1200" dirty="0">
              <a:solidFill>
                <a:schemeClr val="tx1"/>
              </a:solidFill>
              <a:latin typeface="+mj-lt"/>
            </a:endParaRPr>
          </a:p>
          <a:p>
            <a:endParaRPr lang="en-AU" dirty="0"/>
          </a:p>
        </p:txBody>
      </p:sp>
    </p:spTree>
    <p:extLst>
      <p:ext uri="{BB962C8B-B14F-4D97-AF65-F5344CB8AC3E}">
        <p14:creationId xmlns:p14="http://schemas.microsoft.com/office/powerpoint/2010/main" val="270725389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347614"/>
            <a:ext cx="8424936" cy="1872208"/>
          </a:xfrm>
        </p:spPr>
        <p:txBody>
          <a:bodyPr/>
          <a:lstStyle/>
          <a:p>
            <a:r>
              <a:rPr lang="en-AU" dirty="0"/>
              <a:t>Unit 2 : Tourism : issues and challenges</a:t>
            </a:r>
          </a:p>
        </p:txBody>
      </p:sp>
    </p:spTree>
    <p:extLst>
      <p:ext uri="{BB962C8B-B14F-4D97-AF65-F5344CB8AC3E}">
        <p14:creationId xmlns:p14="http://schemas.microsoft.com/office/powerpoint/2010/main" val="208068976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424936" cy="3312368"/>
          </a:xfrm>
        </p:spPr>
        <p:txBody>
          <a:bodyPr/>
          <a:lstStyle/>
          <a:p>
            <a:r>
              <a:rPr lang="en-AU" dirty="0"/>
              <a:t>Unit 1 and 2 Assessment</a:t>
            </a:r>
          </a:p>
        </p:txBody>
      </p:sp>
    </p:spTree>
    <p:extLst>
      <p:ext uri="{BB962C8B-B14F-4D97-AF65-F5344CB8AC3E}">
        <p14:creationId xmlns:p14="http://schemas.microsoft.com/office/powerpoint/2010/main" val="1919126611"/>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627534"/>
            <a:ext cx="8640960" cy="504056"/>
          </a:xfrm>
        </p:spPr>
        <p:txBody>
          <a:bodyPr/>
          <a:lstStyle/>
          <a:p>
            <a:r>
              <a:rPr lang="en-AU" dirty="0"/>
              <a:t>VCAA Principles of Assessment</a:t>
            </a:r>
            <a:br>
              <a:rPr lang="en-AU" dirty="0"/>
            </a:br>
            <a:endParaRPr lang="en-AU" dirty="0"/>
          </a:p>
        </p:txBody>
      </p:sp>
      <p:sp>
        <p:nvSpPr>
          <p:cNvPr id="3" name="Content Placeholder 2"/>
          <p:cNvSpPr>
            <a:spLocks noGrp="1"/>
          </p:cNvSpPr>
          <p:nvPr>
            <p:ph idx="1"/>
          </p:nvPr>
        </p:nvSpPr>
        <p:spPr>
          <a:xfrm>
            <a:off x="179512" y="915566"/>
            <a:ext cx="8712968" cy="3600400"/>
          </a:xfrm>
        </p:spPr>
        <p:txBody>
          <a:bodyPr/>
          <a:lstStyle/>
          <a:p>
            <a:pPr marL="0" indent="0">
              <a:buNone/>
            </a:pPr>
            <a:endParaRPr lang="en-US" i="1" dirty="0"/>
          </a:p>
          <a:p>
            <a:pPr marL="0" indent="0">
              <a:buNone/>
            </a:pPr>
            <a:r>
              <a:rPr lang="en-US" i="1" dirty="0"/>
              <a:t>should be </a:t>
            </a:r>
          </a:p>
          <a:p>
            <a:pPr marL="0" indent="0">
              <a:buNone/>
            </a:pPr>
            <a:endParaRPr lang="en-US" i="1" dirty="0"/>
          </a:p>
          <a:p>
            <a:r>
              <a:rPr lang="en-US" i="1" dirty="0"/>
              <a:t>valid and reasonable</a:t>
            </a:r>
          </a:p>
          <a:p>
            <a:r>
              <a:rPr lang="en-US" i="1" dirty="0"/>
              <a:t>equitable</a:t>
            </a:r>
          </a:p>
          <a:p>
            <a:r>
              <a:rPr lang="en-US" i="1" dirty="0"/>
              <a:t>balanced</a:t>
            </a:r>
          </a:p>
          <a:p>
            <a:r>
              <a:rPr lang="en-US" i="1" dirty="0"/>
              <a:t>efficient</a:t>
            </a:r>
            <a:endParaRPr lang="en-AU" dirty="0"/>
          </a:p>
          <a:p>
            <a:endParaRPr lang="en-AU" dirty="0"/>
          </a:p>
        </p:txBody>
      </p:sp>
    </p:spTree>
    <p:extLst>
      <p:ext uri="{BB962C8B-B14F-4D97-AF65-F5344CB8AC3E}">
        <p14:creationId xmlns:p14="http://schemas.microsoft.com/office/powerpoint/2010/main" val="65225983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Analysis of geographic data</a:t>
            </a:r>
          </a:p>
        </p:txBody>
      </p:sp>
      <p:pic>
        <p:nvPicPr>
          <p:cNvPr id="8" name="Content Placeholder 7"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388" y="1971720"/>
            <a:ext cx="8713787" cy="2000159"/>
          </a:xfrm>
        </p:spPr>
      </p:pic>
    </p:spTree>
    <p:extLst>
      <p:ext uri="{BB962C8B-B14F-4D97-AF65-F5344CB8AC3E}">
        <p14:creationId xmlns:p14="http://schemas.microsoft.com/office/powerpoint/2010/main" val="425659898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Case study</a:t>
            </a:r>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388" y="1995687"/>
            <a:ext cx="8713787" cy="1080120"/>
          </a:xfrm>
        </p:spPr>
      </p:pic>
    </p:spTree>
    <p:extLst>
      <p:ext uri="{BB962C8B-B14F-4D97-AF65-F5344CB8AC3E}">
        <p14:creationId xmlns:p14="http://schemas.microsoft.com/office/powerpoint/2010/main" val="371700492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Multi-media presentation</a:t>
            </a:r>
          </a:p>
        </p:txBody>
      </p:sp>
      <p:pic>
        <p:nvPicPr>
          <p:cNvPr id="6" name="Content Placeholder 5" descr="Screen Clipping"/>
          <p:cNvPicPr>
            <a:picLocks noGrp="1" noChangeAspect="1"/>
          </p:cNvPicPr>
          <p:nvPr>
            <p:ph idx="1"/>
          </p:nvPr>
        </p:nvPicPr>
        <p:blipFill>
          <a:blip r:embed="rId2"/>
          <a:stretch>
            <a:fillRect/>
          </a:stretch>
        </p:blipFill>
        <p:spPr>
          <a:xfrm>
            <a:off x="179388" y="2968892"/>
            <a:ext cx="8713787" cy="5816"/>
          </a:xfr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3638"/>
            <a:ext cx="9144000" cy="1440160"/>
          </a:xfrm>
          <a:prstGeom prst="rect">
            <a:avLst/>
          </a:prstGeom>
        </p:spPr>
      </p:pic>
    </p:spTree>
    <p:extLst>
      <p:ext uri="{BB962C8B-B14F-4D97-AF65-F5344CB8AC3E}">
        <p14:creationId xmlns:p14="http://schemas.microsoft.com/office/powerpoint/2010/main" val="28506569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Research report</a:t>
            </a:r>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388" y="1563639"/>
            <a:ext cx="8713787" cy="1872208"/>
          </a:xfrm>
        </p:spPr>
      </p:pic>
    </p:spTree>
    <p:extLst>
      <p:ext uri="{BB962C8B-B14F-4D97-AF65-F5344CB8AC3E}">
        <p14:creationId xmlns:p14="http://schemas.microsoft.com/office/powerpoint/2010/main" val="337309082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Structured questions</a:t>
            </a:r>
          </a:p>
        </p:txBody>
      </p:sp>
      <p:pic>
        <p:nvPicPr>
          <p:cNvPr id="6" name="Content Placeholder 5"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20405" y="2666984"/>
            <a:ext cx="31752" cy="609631"/>
          </a:xfrm>
        </p:spPr>
      </p:pic>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993382"/>
            <a:ext cx="9144000" cy="1156736"/>
          </a:xfrm>
          <a:prstGeom prst="rect">
            <a:avLst/>
          </a:prstGeom>
        </p:spPr>
      </p:pic>
    </p:spTree>
    <p:extLst>
      <p:ext uri="{BB962C8B-B14F-4D97-AF65-F5344CB8AC3E}">
        <p14:creationId xmlns:p14="http://schemas.microsoft.com/office/powerpoint/2010/main" val="16371184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771550"/>
            <a:ext cx="8496944" cy="3686150"/>
          </a:xfrm>
        </p:spPr>
        <p:txBody>
          <a:bodyPr/>
          <a:lstStyle/>
          <a:p>
            <a:pPr marL="0" lvl="0" indent="0">
              <a:buNone/>
            </a:pPr>
            <a:r>
              <a:rPr lang="en-AU" dirty="0">
                <a:latin typeface="+mj-lt"/>
              </a:rPr>
              <a:t>The copyright in this PowerPoint presentation is owned by the Victorian Curriculum and Assessment Authority or in the case of some materials, by third parties. No part may be reproduced by any process except in accordance with the provisions of the Copyright Act 1968 or with permission from the Copyright Officer at the Victorian Curriculum and Assessment Authority. </a:t>
            </a:r>
          </a:p>
          <a:p>
            <a:endParaRPr lang="en-AU" dirty="0">
              <a:latin typeface="+mj-lt"/>
            </a:endParaRPr>
          </a:p>
          <a:p>
            <a:endParaRPr lang="en-AU" dirty="0"/>
          </a:p>
        </p:txBody>
      </p:sp>
    </p:spTree>
    <p:extLst>
      <p:ext uri="{BB962C8B-B14F-4D97-AF65-F5344CB8AC3E}">
        <p14:creationId xmlns:p14="http://schemas.microsoft.com/office/powerpoint/2010/main" val="4081508791"/>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11510"/>
            <a:ext cx="8352928" cy="3312368"/>
          </a:xfrm>
        </p:spPr>
        <p:txBody>
          <a:bodyPr/>
          <a:lstStyle/>
          <a:p>
            <a:r>
              <a:rPr lang="en-AU" dirty="0"/>
              <a:t>Unit 3 Changing the land</a:t>
            </a:r>
          </a:p>
        </p:txBody>
      </p:sp>
    </p:spTree>
    <p:extLst>
      <p:ext uri="{BB962C8B-B14F-4D97-AF65-F5344CB8AC3E}">
        <p14:creationId xmlns:p14="http://schemas.microsoft.com/office/powerpoint/2010/main" val="338132922"/>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11510"/>
            <a:ext cx="8424936" cy="3456384"/>
          </a:xfrm>
        </p:spPr>
        <p:txBody>
          <a:bodyPr/>
          <a:lstStyle/>
          <a:p>
            <a:r>
              <a:rPr lang="en-AU" dirty="0"/>
              <a:t>Unit 4 : Human population trends and issues</a:t>
            </a:r>
          </a:p>
        </p:txBody>
      </p:sp>
    </p:spTree>
    <p:extLst>
      <p:ext uri="{BB962C8B-B14F-4D97-AF65-F5344CB8AC3E}">
        <p14:creationId xmlns:p14="http://schemas.microsoft.com/office/powerpoint/2010/main" val="87816697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Area of Study 2   Outcome 2 </a:t>
            </a:r>
          </a:p>
        </p:txBody>
      </p:sp>
      <p:sp>
        <p:nvSpPr>
          <p:cNvPr id="3" name="Content Placeholder 2"/>
          <p:cNvSpPr>
            <a:spLocks noGrp="1"/>
          </p:cNvSpPr>
          <p:nvPr>
            <p:ph idx="1"/>
          </p:nvPr>
        </p:nvSpPr>
        <p:spPr/>
        <p:txBody>
          <a:bodyPr/>
          <a:lstStyle/>
          <a:p>
            <a:pPr marL="0" indent="0">
              <a:buNone/>
            </a:pPr>
            <a:r>
              <a:rPr lang="en-AU" dirty="0"/>
              <a:t>Key skill</a:t>
            </a:r>
          </a:p>
          <a:p>
            <a:r>
              <a:rPr lang="en-AU" dirty="0"/>
              <a:t>analyse the causes and impacts of issues and challenges that arise in responding to these issues</a:t>
            </a:r>
          </a:p>
        </p:txBody>
      </p:sp>
    </p:spTree>
    <p:extLst>
      <p:ext uri="{BB962C8B-B14F-4D97-AF65-F5344CB8AC3E}">
        <p14:creationId xmlns:p14="http://schemas.microsoft.com/office/powerpoint/2010/main" val="3901098521"/>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1510"/>
            <a:ext cx="8568952" cy="3528392"/>
          </a:xfrm>
        </p:spPr>
        <p:txBody>
          <a:bodyPr/>
          <a:lstStyle/>
          <a:p>
            <a:r>
              <a:rPr lang="en-AU" dirty="0"/>
              <a:t>Unit 3 and 4 Assessment</a:t>
            </a:r>
          </a:p>
        </p:txBody>
      </p:sp>
    </p:spTree>
    <p:extLst>
      <p:ext uri="{BB962C8B-B14F-4D97-AF65-F5344CB8AC3E}">
        <p14:creationId xmlns:p14="http://schemas.microsoft.com/office/powerpoint/2010/main" val="123827270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Resources </a:t>
            </a:r>
          </a:p>
        </p:txBody>
      </p:sp>
      <p:sp>
        <p:nvSpPr>
          <p:cNvPr id="3" name="Content Placeholder 2"/>
          <p:cNvSpPr>
            <a:spLocks noGrp="1"/>
          </p:cNvSpPr>
          <p:nvPr>
            <p:ph idx="1"/>
          </p:nvPr>
        </p:nvSpPr>
        <p:spPr/>
        <p:txBody>
          <a:bodyPr/>
          <a:lstStyle/>
          <a:p>
            <a:pPr marL="0" indent="0">
              <a:buNone/>
            </a:pPr>
            <a:r>
              <a:rPr lang="en-AU" dirty="0"/>
              <a:t>For more information visit the VCAA website for:</a:t>
            </a:r>
          </a:p>
          <a:p>
            <a:pPr marL="0" indent="0">
              <a:buNone/>
            </a:pPr>
            <a:endParaRPr lang="en-AU" dirty="0"/>
          </a:p>
          <a:p>
            <a:r>
              <a:rPr lang="en-AU" dirty="0"/>
              <a:t>VCE Geography Study Design</a:t>
            </a:r>
          </a:p>
          <a:p>
            <a:r>
              <a:rPr lang="en-US" dirty="0"/>
              <a:t>VCE Geography Advice for Teachers 2022 - 2026</a:t>
            </a:r>
          </a:p>
          <a:p>
            <a:r>
              <a:rPr lang="en-US" dirty="0"/>
              <a:t>Examination Specifications (not available as yet)</a:t>
            </a:r>
          </a:p>
        </p:txBody>
      </p:sp>
    </p:spTree>
    <p:extLst>
      <p:ext uri="{BB962C8B-B14F-4D97-AF65-F5344CB8AC3E}">
        <p14:creationId xmlns:p14="http://schemas.microsoft.com/office/powerpoint/2010/main" val="2584005095"/>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0"/>
            <a:ext cx="8784976" cy="4876006"/>
          </a:xfrm>
        </p:spPr>
        <p:txBody>
          <a:bodyPr/>
          <a:lstStyle/>
          <a:p>
            <a:pPr marL="0" indent="0">
              <a:buNone/>
            </a:pPr>
            <a:endParaRPr lang="en-US" dirty="0"/>
          </a:p>
          <a:p>
            <a:pPr marL="0" indent="0">
              <a:buNone/>
            </a:pPr>
            <a:r>
              <a:rPr lang="en-AU" sz="3200" dirty="0">
                <a:solidFill>
                  <a:srgbClr val="0070C0"/>
                </a:solidFill>
              </a:rPr>
              <a:t>Contact</a:t>
            </a:r>
            <a:r>
              <a:rPr lang="en-AU" dirty="0">
                <a:solidFill>
                  <a:srgbClr val="0099E3"/>
                </a:solidFill>
              </a:rPr>
              <a:t> </a:t>
            </a:r>
          </a:p>
          <a:p>
            <a:pPr marL="0" indent="0" algn="ctr">
              <a:buNone/>
              <a:defRPr/>
            </a:pPr>
            <a:r>
              <a:rPr lang="en-AU" dirty="0">
                <a:latin typeface="+mj-lt"/>
              </a:rPr>
              <a:t>Leonie Brown</a:t>
            </a:r>
          </a:p>
          <a:p>
            <a:pPr marL="0" indent="0" algn="ctr">
              <a:buNone/>
              <a:defRPr/>
            </a:pPr>
            <a:r>
              <a:rPr lang="en-AU" dirty="0">
                <a:latin typeface="+mj-lt"/>
              </a:rPr>
              <a:t>VCAA Humanities Curriculum Manager</a:t>
            </a:r>
          </a:p>
          <a:p>
            <a:pPr marL="0" indent="0" algn="ctr">
              <a:buNone/>
              <a:defRPr/>
            </a:pPr>
            <a:r>
              <a:rPr lang="en-AU" dirty="0">
                <a:latin typeface="+mj-lt"/>
                <a:hlinkClick r:id="rId2"/>
              </a:rPr>
              <a:t>Leonie.Brown4@education.vic.gov.au</a:t>
            </a:r>
            <a:endParaRPr lang="en-AU" dirty="0">
              <a:latin typeface="+mj-lt"/>
            </a:endParaRPr>
          </a:p>
          <a:p>
            <a:pPr marL="0" indent="0" algn="ctr">
              <a:buNone/>
              <a:defRPr/>
            </a:pPr>
            <a:endParaRPr lang="en-AU" dirty="0">
              <a:latin typeface="+mj-lt"/>
            </a:endParaRPr>
          </a:p>
          <a:p>
            <a:pPr marL="0" indent="0" algn="ctr">
              <a:buNone/>
              <a:defRPr/>
            </a:pPr>
            <a:r>
              <a:rPr lang="en-AU" dirty="0">
                <a:latin typeface="+mj-lt"/>
              </a:rPr>
              <a:t>Phone 03 9059 5143</a:t>
            </a:r>
          </a:p>
          <a:p>
            <a:pPr marL="0" indent="0" algn="ctr">
              <a:buNone/>
              <a:defRPr/>
            </a:pPr>
            <a:r>
              <a:rPr lang="en-AU" dirty="0">
                <a:latin typeface="+mj-lt"/>
              </a:rPr>
              <a:t>Mobile 0407 279 470</a:t>
            </a:r>
          </a:p>
          <a:p>
            <a:pPr marL="0" indent="0">
              <a:buNone/>
            </a:pPr>
            <a:endParaRPr lang="en-AU" dirty="0"/>
          </a:p>
          <a:p>
            <a:pPr marL="0" indent="0">
              <a:buNone/>
            </a:pPr>
            <a:r>
              <a:rPr lang="en-AU" dirty="0">
                <a:solidFill>
                  <a:srgbClr val="0099E3"/>
                </a:solidFill>
              </a:rPr>
              <a:t>                                           </a:t>
            </a:r>
            <a:r>
              <a:rPr lang="en-AU" dirty="0">
                <a:solidFill>
                  <a:srgbClr val="0070C0"/>
                </a:solidFill>
              </a:rPr>
              <a:t>Thank you</a:t>
            </a:r>
            <a:br>
              <a:rPr lang="en-AU" dirty="0">
                <a:solidFill>
                  <a:srgbClr val="0070C0"/>
                </a:solidFill>
              </a:rPr>
            </a:br>
            <a:endParaRPr lang="en-AU" dirty="0">
              <a:solidFill>
                <a:srgbClr val="0070C0"/>
              </a:solidFill>
            </a:endParaRPr>
          </a:p>
        </p:txBody>
      </p:sp>
    </p:spTree>
    <p:extLst>
      <p:ext uri="{BB962C8B-B14F-4D97-AF65-F5344CB8AC3E}">
        <p14:creationId xmlns:p14="http://schemas.microsoft.com/office/powerpoint/2010/main" val="286578002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4292" y="275273"/>
            <a:ext cx="8712968" cy="856317"/>
          </a:xfrm>
        </p:spPr>
        <p:txBody>
          <a:bodyPr/>
          <a:lstStyle/>
          <a:p>
            <a:pPr algn="ctr"/>
            <a:r>
              <a:rPr lang="en-AU" dirty="0">
                <a:solidFill>
                  <a:srgbClr val="0070C0"/>
                </a:solidFill>
              </a:rPr>
              <a:t>Acknowledgment of Country</a:t>
            </a:r>
            <a:endParaRPr lang="en-AU" dirty="0"/>
          </a:p>
        </p:txBody>
      </p:sp>
      <p:sp>
        <p:nvSpPr>
          <p:cNvPr id="3" name="Content Placeholder 2"/>
          <p:cNvSpPr>
            <a:spLocks noGrp="1"/>
          </p:cNvSpPr>
          <p:nvPr>
            <p:ph idx="1"/>
          </p:nvPr>
        </p:nvSpPr>
        <p:spPr>
          <a:xfrm>
            <a:off x="107504" y="987574"/>
            <a:ext cx="8784976" cy="3331840"/>
          </a:xfrm>
        </p:spPr>
        <p:txBody>
          <a:bodyPr/>
          <a:lstStyle/>
          <a:p>
            <a:pPr marL="0" indent="0">
              <a:spcBef>
                <a:spcPts val="335"/>
              </a:spcBef>
              <a:spcAft>
                <a:spcPts val="0"/>
              </a:spcAft>
              <a:buNone/>
            </a:pPr>
            <a:r>
              <a:rPr lang="en-AU" sz="1100" b="0" i="1" dirty="0">
                <a:solidFill>
                  <a:srgbClr val="000000"/>
                </a:solidFill>
                <a:latin typeface="Arial" panose="020B0604020202020204" pitchFamily="34" charset="0"/>
                <a:ea typeface="Arial" panose="020B0604020202020204" pitchFamily="34" charset="0"/>
              </a:rPr>
              <a:t>I would like to acknowledge the traditional custodians of the many lands across Victoria on which each of you are living, learning and working from today.</a:t>
            </a:r>
            <a:endParaRPr lang="en-AU" sz="1100" b="0" dirty="0">
              <a:latin typeface="Times New Roman" panose="02020603050405020304" pitchFamily="18" charset="0"/>
              <a:ea typeface="Arial" panose="020B0604020202020204" pitchFamily="34" charset="0"/>
            </a:endParaRPr>
          </a:p>
          <a:p>
            <a:pPr marL="0" indent="0" algn="just">
              <a:spcBef>
                <a:spcPts val="600"/>
              </a:spcBef>
              <a:spcAft>
                <a:spcPts val="600"/>
              </a:spcAft>
              <a:buNone/>
            </a:pPr>
            <a:r>
              <a:rPr lang="en-AU" sz="1100" b="0" i="1" dirty="0">
                <a:latin typeface="Arial" panose="020B0604020202020204" pitchFamily="34" charset="0"/>
                <a:ea typeface="Times New Roman" panose="02020603050405020304" pitchFamily="18" charset="0"/>
                <a:cs typeface="Arial" panose="020B0604020202020204" pitchFamily="34" charset="0"/>
              </a:rPr>
              <a:t>For those of you in the Melbourne metropolitan area, we acknowledge the traditional custodians of the Kulin Nations. For myself, I acknowledge the </a:t>
            </a:r>
            <a:r>
              <a:rPr lang="en-AU" sz="1100" b="0" i="1" dirty="0" err="1">
                <a:latin typeface="Arial" panose="020B0604020202020204" pitchFamily="34" charset="0"/>
                <a:ea typeface="Times New Roman" panose="02020603050405020304" pitchFamily="18" charset="0"/>
                <a:cs typeface="Arial" panose="020B0604020202020204" pitchFamily="34" charset="0"/>
              </a:rPr>
              <a:t>Wadawurrung</a:t>
            </a:r>
            <a:r>
              <a:rPr lang="en-AU" sz="1100" b="0" i="1" dirty="0">
                <a:latin typeface="Arial" panose="020B0604020202020204" pitchFamily="34" charset="0"/>
                <a:ea typeface="Times New Roman" panose="02020603050405020304" pitchFamily="18" charset="0"/>
                <a:cs typeface="Arial" panose="020B0604020202020204" pitchFamily="34" charset="0"/>
              </a:rPr>
              <a:t> people of the Lake Burrumbeet region, near Ballarat, from where I am working today.</a:t>
            </a:r>
          </a:p>
          <a:p>
            <a:pPr marL="0" indent="0" algn="just">
              <a:spcBef>
                <a:spcPts val="600"/>
              </a:spcBef>
              <a:spcAft>
                <a:spcPts val="600"/>
              </a:spcAft>
              <a:buNone/>
            </a:pPr>
            <a:r>
              <a:rPr lang="en-AU" sz="1100" b="0" i="1" dirty="0">
                <a:latin typeface="Arial" panose="020B0604020202020204" pitchFamily="34" charset="0"/>
                <a:ea typeface="Times New Roman" panose="02020603050405020304" pitchFamily="18" charset="0"/>
                <a:cs typeface="Arial" panose="020B0604020202020204" pitchFamily="34" charset="0"/>
              </a:rPr>
              <a:t>When acknowledging country, we recognise Aboriginal and Torres Strait Islander peoples’ spiritual and cultural connection to country and acknowledge their continued care of the lands and waterways over generations, while celebrating the continuation of a living culture that has a unique role in this region. </a:t>
            </a:r>
            <a:endParaRPr lang="en-AU" sz="1100" b="0" dirty="0">
              <a:latin typeface="Arial" panose="020B0604020202020204" pitchFamily="34" charset="0"/>
              <a:ea typeface="Times New Roman" panose="02020603050405020304" pitchFamily="18" charset="0"/>
            </a:endParaRPr>
          </a:p>
          <a:p>
            <a:pPr marL="0" indent="0">
              <a:buNone/>
            </a:pPr>
            <a:r>
              <a:rPr lang="en-AU" sz="1100" b="0" i="1" dirty="0">
                <a:solidFill>
                  <a:srgbClr val="000000"/>
                </a:solidFill>
                <a:latin typeface="Arial" panose="020B0604020202020204" pitchFamily="34" charset="0"/>
                <a:ea typeface="Times New Roman" panose="02020603050405020304" pitchFamily="18" charset="0"/>
              </a:rPr>
              <a:t>I would like to </a:t>
            </a:r>
            <a:r>
              <a:rPr lang="en-AU" sz="1100" b="0" i="1" dirty="0">
                <a:latin typeface="Arial" panose="020B0604020202020204" pitchFamily="34" charset="0"/>
                <a:ea typeface="Times New Roman" panose="02020603050405020304" pitchFamily="18" charset="0"/>
              </a:rPr>
              <a:t>pay my respects to Elders past, present and emerging, for they hold the memories, traditions, culture and hopes of all Aboriginal and Torres Strait Islander peoples across the nation, and hope they will walk with us on our journey. I particularly welcome any first nations people who are joining us today.</a:t>
            </a:r>
            <a:endParaRPr lang="en-AU" sz="1100" b="0" dirty="0"/>
          </a:p>
          <a:p>
            <a:endParaRPr lang="en-AU" dirty="0"/>
          </a:p>
        </p:txBody>
      </p:sp>
      <p:pic>
        <p:nvPicPr>
          <p:cNvPr id="4" name="Picture 3">
            <a:extLst>
              <a:ext uri="{FF2B5EF4-FFF2-40B4-BE49-F238E27FC236}">
                <a16:creationId xmlns:a16="http://schemas.microsoft.com/office/drawing/2014/main" id="{4CCE6415-0C1C-4217-B4B5-CAFA3005B1CD}"/>
              </a:ext>
            </a:extLst>
          </p:cNvPr>
          <p:cNvPicPr>
            <a:picLocks noChangeAspect="1"/>
          </p:cNvPicPr>
          <p:nvPr/>
        </p:nvPicPr>
        <p:blipFill>
          <a:blip r:embed="rId2"/>
          <a:stretch>
            <a:fillRect/>
          </a:stretch>
        </p:blipFill>
        <p:spPr>
          <a:xfrm>
            <a:off x="251521" y="3137886"/>
            <a:ext cx="8352928" cy="1414429"/>
          </a:xfrm>
          <a:prstGeom prst="rect">
            <a:avLst/>
          </a:prstGeom>
        </p:spPr>
      </p:pic>
    </p:spTree>
    <p:extLst>
      <p:ext uri="{BB962C8B-B14F-4D97-AF65-F5344CB8AC3E}">
        <p14:creationId xmlns:p14="http://schemas.microsoft.com/office/powerpoint/2010/main" val="57467910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Purpose</a:t>
            </a:r>
          </a:p>
        </p:txBody>
      </p:sp>
      <p:sp>
        <p:nvSpPr>
          <p:cNvPr id="3" name="Content Placeholder 2"/>
          <p:cNvSpPr>
            <a:spLocks noGrp="1"/>
          </p:cNvSpPr>
          <p:nvPr>
            <p:ph idx="1"/>
          </p:nvPr>
        </p:nvSpPr>
        <p:spPr/>
        <p:txBody>
          <a:bodyPr/>
          <a:lstStyle/>
          <a:p>
            <a:r>
              <a:rPr lang="en-AU" dirty="0"/>
              <a:t>Support VCE teachers in implementing and delivering the newly accredited Geography Study Design 2022-2026 </a:t>
            </a:r>
          </a:p>
          <a:p>
            <a:endParaRPr lang="en-AU" dirty="0"/>
          </a:p>
          <a:p>
            <a:r>
              <a:rPr lang="en-AU" dirty="0"/>
              <a:t>Answer questions related to the adjusted study design content and school-based assessment in a live Q and A</a:t>
            </a:r>
          </a:p>
          <a:p>
            <a:pPr marL="0" indent="0">
              <a:buNone/>
            </a:pPr>
            <a:r>
              <a:rPr lang="en-AU" dirty="0"/>
              <a:t>   (both pre–sent questions and live) </a:t>
            </a:r>
          </a:p>
          <a:p>
            <a:endParaRPr lang="en-AU" dirty="0"/>
          </a:p>
        </p:txBody>
      </p:sp>
    </p:spTree>
    <p:extLst>
      <p:ext uri="{BB962C8B-B14F-4D97-AF65-F5344CB8AC3E}">
        <p14:creationId xmlns:p14="http://schemas.microsoft.com/office/powerpoint/2010/main" val="313394823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Advice for teachers</a:t>
            </a:r>
          </a:p>
        </p:txBody>
      </p:sp>
      <p:sp>
        <p:nvSpPr>
          <p:cNvPr id="3" name="Content Placeholder 2"/>
          <p:cNvSpPr>
            <a:spLocks noGrp="1"/>
          </p:cNvSpPr>
          <p:nvPr>
            <p:ph idx="1"/>
          </p:nvPr>
        </p:nvSpPr>
        <p:spPr/>
        <p:txBody>
          <a:bodyPr/>
          <a:lstStyle/>
          <a:p>
            <a:pPr marL="0" indent="0">
              <a:buNone/>
            </a:pPr>
            <a:r>
              <a:rPr lang="en-AU" dirty="0"/>
              <a:t>The Geography </a:t>
            </a:r>
            <a:r>
              <a:rPr lang="en-AU" i="1" dirty="0"/>
              <a:t>Advice for teachers</a:t>
            </a:r>
            <a:r>
              <a:rPr lang="en-AU" dirty="0"/>
              <a:t> has been published online and can be accessed from the Geography study web page </a:t>
            </a:r>
          </a:p>
          <a:p>
            <a:pPr marL="0" indent="0">
              <a:buNone/>
            </a:pPr>
            <a:r>
              <a:rPr lang="en-AU" u="sng" dirty="0">
                <a:hlinkClick r:id="rId2"/>
              </a:rPr>
              <a:t>https://www.vcaa.vic.edu.au/curriculum/vce/vce-study-designs/geography/Pages/Index.aspx</a:t>
            </a:r>
            <a:endParaRPr lang="en-AU" u="sng" dirty="0"/>
          </a:p>
          <a:p>
            <a:pPr marL="0" indent="0">
              <a:buNone/>
            </a:pPr>
            <a:endParaRPr lang="en-AU" dirty="0"/>
          </a:p>
          <a:p>
            <a:r>
              <a:rPr lang="en-AU" dirty="0"/>
              <a:t>Please note – Performance Descriptors to be developed</a:t>
            </a:r>
          </a:p>
        </p:txBody>
      </p:sp>
    </p:spTree>
    <p:extLst>
      <p:ext uri="{BB962C8B-B14F-4D97-AF65-F5344CB8AC3E}">
        <p14:creationId xmlns:p14="http://schemas.microsoft.com/office/powerpoint/2010/main" val="3809499547"/>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dirty="0"/>
          </a:p>
        </p:txBody>
      </p:sp>
      <p:pic>
        <p:nvPicPr>
          <p:cNvPr id="4" name="Content Placeholder 3"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8104" y="411510"/>
            <a:ext cx="8672368" cy="4046190"/>
          </a:xfrm>
        </p:spPr>
      </p:pic>
    </p:spTree>
    <p:extLst>
      <p:ext uri="{BB962C8B-B14F-4D97-AF65-F5344CB8AC3E}">
        <p14:creationId xmlns:p14="http://schemas.microsoft.com/office/powerpoint/2010/main" val="31145526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51470"/>
            <a:ext cx="8640960" cy="1217290"/>
          </a:xfrm>
        </p:spPr>
        <p:txBody>
          <a:bodyPr/>
          <a:lstStyle/>
          <a:p>
            <a:r>
              <a:rPr lang="en-AU" dirty="0"/>
              <a:t>Characteristics of the study</a:t>
            </a:r>
          </a:p>
        </p:txBody>
      </p:sp>
      <p:sp>
        <p:nvSpPr>
          <p:cNvPr id="3" name="Content Placeholder 2"/>
          <p:cNvSpPr>
            <a:spLocks noGrp="1"/>
          </p:cNvSpPr>
          <p:nvPr>
            <p:ph idx="1"/>
          </p:nvPr>
        </p:nvSpPr>
        <p:spPr>
          <a:xfrm>
            <a:off x="1259632" y="1131590"/>
            <a:ext cx="7344816" cy="3240360"/>
          </a:xfrm>
        </p:spPr>
        <p:txBody>
          <a:bodyPr/>
          <a:lstStyle/>
          <a:p>
            <a:r>
              <a:rPr lang="en-AU" dirty="0"/>
              <a:t>Key geographical concepts</a:t>
            </a:r>
          </a:p>
          <a:p>
            <a:endParaRPr lang="en-AU" dirty="0"/>
          </a:p>
          <a:p>
            <a:r>
              <a:rPr lang="en-AU" dirty="0"/>
              <a:t>Geographic skills</a:t>
            </a:r>
          </a:p>
          <a:p>
            <a:endParaRPr lang="en-AU" dirty="0"/>
          </a:p>
          <a:p>
            <a:r>
              <a:rPr lang="en-AU" dirty="0"/>
              <a:t>Geospatial technologies</a:t>
            </a:r>
          </a:p>
          <a:p>
            <a:endParaRPr lang="en-AU" dirty="0"/>
          </a:p>
          <a:p>
            <a:r>
              <a:rPr lang="en-AU" dirty="0"/>
              <a:t>Fieldwork Report</a:t>
            </a:r>
          </a:p>
          <a:p>
            <a:endParaRPr lang="en-AU" dirty="0"/>
          </a:p>
        </p:txBody>
      </p:sp>
    </p:spTree>
    <p:extLst>
      <p:ext uri="{BB962C8B-B14F-4D97-AF65-F5344CB8AC3E}">
        <p14:creationId xmlns:p14="http://schemas.microsoft.com/office/powerpoint/2010/main" val="6015899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11510"/>
            <a:ext cx="8568952" cy="3240360"/>
          </a:xfrm>
        </p:spPr>
        <p:txBody>
          <a:bodyPr/>
          <a:lstStyle/>
          <a:p>
            <a:r>
              <a:rPr lang="en-AU" dirty="0"/>
              <a:t>Unit 1 : Hazards and disasters</a:t>
            </a:r>
          </a:p>
        </p:txBody>
      </p:sp>
    </p:spTree>
    <p:extLst>
      <p:ext uri="{BB962C8B-B14F-4D97-AF65-F5344CB8AC3E}">
        <p14:creationId xmlns:p14="http://schemas.microsoft.com/office/powerpoint/2010/main" val="391589181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 Terminology – factors </a:t>
            </a:r>
            <a:r>
              <a:rPr lang="en-AU" dirty="0" err="1"/>
              <a:t>AoS</a:t>
            </a:r>
            <a:r>
              <a:rPr lang="en-AU" dirty="0"/>
              <a:t> 1  </a:t>
            </a:r>
          </a:p>
        </p:txBody>
      </p:sp>
      <p:sp>
        <p:nvSpPr>
          <p:cNvPr id="3" name="Content Placeholder 2"/>
          <p:cNvSpPr>
            <a:spLocks noGrp="1"/>
          </p:cNvSpPr>
          <p:nvPr>
            <p:ph idx="1"/>
          </p:nvPr>
        </p:nvSpPr>
        <p:spPr>
          <a:xfrm>
            <a:off x="539552" y="1563638"/>
            <a:ext cx="8496944" cy="2376264"/>
          </a:xfrm>
        </p:spPr>
        <p:txBody>
          <a:bodyPr/>
          <a:lstStyle/>
          <a:p>
            <a:pPr lvl="1">
              <a:buFont typeface="Arial" panose="020B0604020202020204" pitchFamily="34" charset="0"/>
              <a:buChar char="•"/>
            </a:pPr>
            <a:r>
              <a:rPr lang="en-AU" sz="2400" b="1" dirty="0"/>
              <a:t>economic</a:t>
            </a:r>
          </a:p>
          <a:p>
            <a:pPr lvl="1">
              <a:buFont typeface="Arial" panose="020B0604020202020204" pitchFamily="34" charset="0"/>
              <a:buChar char="•"/>
            </a:pPr>
            <a:r>
              <a:rPr lang="en-AU" sz="2400" b="1" dirty="0"/>
              <a:t>social </a:t>
            </a:r>
          </a:p>
          <a:p>
            <a:pPr lvl="1">
              <a:buFont typeface="Arial" panose="020B0604020202020204" pitchFamily="34" charset="0"/>
              <a:buChar char="•"/>
            </a:pPr>
            <a:r>
              <a:rPr lang="en-AU" sz="2400" b="1" dirty="0"/>
              <a:t>political</a:t>
            </a:r>
          </a:p>
          <a:p>
            <a:pPr lvl="1">
              <a:buFont typeface="Arial" panose="020B0604020202020204" pitchFamily="34" charset="0"/>
              <a:buChar char="•"/>
            </a:pPr>
            <a:r>
              <a:rPr lang="en-AU" sz="2400" b="1" dirty="0"/>
              <a:t>environmental </a:t>
            </a:r>
          </a:p>
          <a:p>
            <a:pPr lvl="1">
              <a:buFont typeface="Arial" panose="020B0604020202020204" pitchFamily="34" charset="0"/>
              <a:buChar char="•"/>
            </a:pPr>
            <a:r>
              <a:rPr lang="en-AU" sz="2400" b="1" dirty="0"/>
              <a:t>cultural</a:t>
            </a:r>
          </a:p>
        </p:txBody>
      </p:sp>
    </p:spTree>
    <p:extLst>
      <p:ext uri="{BB962C8B-B14F-4D97-AF65-F5344CB8AC3E}">
        <p14:creationId xmlns:p14="http://schemas.microsoft.com/office/powerpoint/2010/main" val="450491289"/>
      </p:ext>
    </p:extLst>
  </p:cSld>
  <p:clrMapOvr>
    <a:masterClrMapping/>
  </p:clrMapOvr>
  <p:transition/>
</p:sld>
</file>

<file path=ppt/theme/theme1.xml><?xml version="1.0" encoding="utf-8"?>
<a:theme xmlns:a="http://schemas.openxmlformats.org/drawingml/2006/main" name="VCAA Powerpoint Template">
  <a:themeElements>
    <a:clrScheme name="VCAA">
      <a:dk1>
        <a:srgbClr val="000000"/>
      </a:dk1>
      <a:lt1>
        <a:srgbClr val="FFFFFF"/>
      </a:lt1>
      <a:dk2>
        <a:srgbClr val="000000"/>
      </a:dk2>
      <a:lt2>
        <a:srgbClr val="808080"/>
      </a:lt2>
      <a:accent1>
        <a:srgbClr val="00CC99"/>
      </a:accent1>
      <a:accent2>
        <a:srgbClr val="0096DF"/>
      </a:accent2>
      <a:accent3>
        <a:srgbClr val="FFFFFF"/>
      </a:accent3>
      <a:accent4>
        <a:srgbClr val="000000"/>
      </a:accent4>
      <a:accent5>
        <a:srgbClr val="AAE2CA"/>
      </a:accent5>
      <a:accent6>
        <a:srgbClr val="0096DF"/>
      </a:accent6>
      <a:hlink>
        <a:srgbClr val="CCCCFF"/>
      </a:hlink>
      <a:folHlink>
        <a:srgbClr val="B2B2B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AU"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b1688cb4a3a940449dc8286705012a42 xmlns="1aab662d-a6b2-42d6-996b-a574723d1ad8">
      <Terms xmlns="http://schemas.microsoft.com/office/infopath/2007/PartnerControls"/>
    </b1688cb4a3a940449dc8286705012a42>
    <DEECD_Publisher xmlns="http://schemas.microsoft.com/sharepoint/v3">Department of Education and early Childhood Development</DEECD_Publisher>
    <pfad5814e62747ed9f131defefc62dac xmlns="1aab662d-a6b2-42d6-996b-a574723d1ad8">
      <Terms xmlns="http://schemas.microsoft.com/office/infopath/2007/PartnerControls"/>
    </pfad5814e62747ed9f131defefc62dac>
    <a319977fc8504e09982f090ae1d7c602 xmlns="1aab662d-a6b2-42d6-996b-a574723d1ad8">
      <Terms xmlns="http://schemas.microsoft.com/office/infopath/2007/PartnerControls"/>
    </a319977fc8504e09982f090ae1d7c602>
    <DEECD_Keywords xmlns="http://schemas.microsoft.com/sharepoint/v3" xsi:nil="true"/>
    <DEECD_Description xmlns="http://schemas.microsoft.com/sharepoint/v3" xsi:nil="true"/>
    <TaxCatchAll xmlns="1aab662d-a6b2-42d6-996b-a574723d1ad8"/>
    <ofbb8b9a280a423a91cf717fb81349cd xmlns="1aab662d-a6b2-42d6-996b-a574723d1ad8">
      <Terms xmlns="http://schemas.microsoft.com/office/infopath/2007/PartnerControls"/>
    </ofbb8b9a280a423a91cf717fb81349cd>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C6AB3851F4F88F40B98871D148B8EC2C" ma:contentTypeVersion="4" ma:contentTypeDescription="WebCM Documents Content Type" ma:contentTypeScope="" ma:versionID="201aefb3d423ab3496ecf505ba6700f1">
  <xsd:schema xmlns:xsd="http://www.w3.org/2001/XMLSchema" xmlns:xs="http://www.w3.org/2001/XMLSchema" xmlns:p="http://schemas.microsoft.com/office/2006/metadata/properties" xmlns:ns1="http://schemas.microsoft.com/sharepoint/v3" xmlns:ns2="1aab662d-a6b2-42d6-996b-a574723d1ad8" targetNamespace="http://schemas.microsoft.com/office/2006/metadata/properties" ma:root="true" ma:fieldsID="aced064e7767211f932e8066716e15cd" ns1:_="" ns2:_="">
    <xsd:import namespace="http://schemas.microsoft.com/sharepoint/v3"/>
    <xsd:import namespace="1aab662d-a6b2-42d6-996b-a574723d1ad8"/>
    <xsd:element name="properties">
      <xsd:complexType>
        <xsd:sequence>
          <xsd:element name="documentManagement">
            <xsd:complexType>
              <xsd:all>
                <xsd:element ref="ns1:DEECD_Description" minOccurs="0"/>
                <xsd:element ref="ns1:DEECD_Publisher" minOccurs="0"/>
                <xsd:element ref="ns1:DEECD_Keywords" minOccurs="0"/>
                <xsd:element ref="ns1:PublishingStartDate" minOccurs="0"/>
                <xsd:element ref="ns1:PublishingExpirationDate" minOccurs="0"/>
                <xsd:element ref="ns2:TaxCatchAll" minOccurs="0"/>
                <xsd:element ref="ns2:pfad5814e62747ed9f131defefc62dac" minOccurs="0"/>
                <xsd:element ref="ns2:a319977fc8504e09982f090ae1d7c602" minOccurs="0"/>
                <xsd:element ref="ns2:ofbb8b9a280a423a91cf717fb81349cd" minOccurs="0"/>
                <xsd:element ref="ns2:b1688cb4a3a940449dc8286705012a4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8" nillable="true" ma:displayName="Description" ma:internalName="DEECD_Description">
      <xsd:simpleType>
        <xsd:restriction base="dms:Note">
          <xsd:maxLength value="255"/>
        </xsd:restriction>
      </xsd:simpleType>
    </xsd:element>
    <xsd:element name="DEECD_Publisher" ma:index="9" nillable="true" ma:displayName="Publisher" ma:default="Department of Education and early Childhood Development" ma:internalName="DEECD_Publisher">
      <xsd:simpleType>
        <xsd:restriction base="dms:Text"/>
      </xsd:simpleType>
    </xsd:element>
    <xsd:element name="DEECD_Keywords" ma:index="14" nillable="true" ma:displayName="Keywords" ma:internalName="DEECD_Keywords">
      <xsd:simpleType>
        <xsd:restriction base="dms:Note">
          <xsd:maxLength value="255"/>
        </xsd:restriction>
      </xsd:simpleType>
    </xsd:element>
    <xsd:element name="PublishingStartDate" ma:index="15"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6"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ab662d-a6b2-42d6-996b-a574723d1ad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40074adc-11cd-43a7-822e-3f870fae400d}" ma:internalName="TaxCatchAll" ma:showField="CatchAllData" ma:web="1aab662d-a6b2-42d6-996b-a574723d1ad8">
      <xsd:complexType>
        <xsd:complexContent>
          <xsd:extension base="dms:MultiChoiceLookup">
            <xsd:sequence>
              <xsd:element name="Value" type="dms:Lookup" maxOccurs="unbounded" minOccurs="0" nillable="true"/>
            </xsd:sequence>
          </xsd:extension>
        </xsd:complexContent>
      </xsd:complexType>
    </xsd:element>
    <xsd:element name="pfad5814e62747ed9f131defefc62dac" ma:index="18" nillable="true" ma:taxonomy="true" ma:internalName="pfad5814e62747ed9f131defefc62dac" ma:taxonomyFieldName="DEECD_SubjectCategory" ma:displayName="Subject Category"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19" nillable="true" ma:taxonomy="true" ma:internalName="a319977fc8504e09982f090ae1d7c602" ma:taxonomyFieldName="DEECD_ItemType" ma:displayName="Item Type"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0" nillable="true" ma:taxonomy="true" ma:internalName="ofbb8b9a280a423a91cf717fb81349cd" ma:taxonomyFieldName="DEECD_Author" ma:displayName="Author"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1"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C10D6F-BCFD-4CED-BCD0-BD434EE4B160}">
  <ds:schemaRefs>
    <ds:schemaRef ds:uri="http://purl.org/dc/elements/1.1/"/>
    <ds:schemaRef ds:uri="http://schemas.microsoft.com/office/2006/metadata/properties"/>
    <ds:schemaRef ds:uri="http://schemas.microsoft.com/sharepoint/v3"/>
    <ds:schemaRef ds:uri="db061968-aad3-43c0-93c5-49c4b90a685a"/>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A5B15B75-E3CD-4E2A-B3B0-995C4D3D50F5}">
  <ds:schemaRefs>
    <ds:schemaRef ds:uri="http://schemas.microsoft.com/sharepoint/v3/contenttype/forms"/>
  </ds:schemaRefs>
</ds:datastoreItem>
</file>

<file path=customXml/itemProps3.xml><?xml version="1.0" encoding="utf-8"?>
<ds:datastoreItem xmlns:ds="http://schemas.openxmlformats.org/officeDocument/2006/customXml" ds:itemID="{E92A1B00-B797-4319-8827-7A122810A560}"/>
</file>

<file path=docProps/app.xml><?xml version="1.0" encoding="utf-8"?>
<Properties xmlns="http://schemas.openxmlformats.org/officeDocument/2006/extended-properties" xmlns:vt="http://schemas.openxmlformats.org/officeDocument/2006/docPropsVTypes">
  <Template>VCAA Powerpoint Template</Template>
  <TotalTime>2418</TotalTime>
  <Words>639</Words>
  <Application>Microsoft Office PowerPoint</Application>
  <PresentationFormat>On-screen Show (16:9)</PresentationFormat>
  <Paragraphs>81</Paragraphs>
  <Slides>25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Times New Roman</vt:lpstr>
      <vt:lpstr>Verdana</vt:lpstr>
      <vt:lpstr>VCAA Powerpoint Template</vt:lpstr>
      <vt:lpstr>VCE Geography</vt:lpstr>
      <vt:lpstr>PowerPoint Presentation</vt:lpstr>
      <vt:lpstr>Acknowledgment of Country</vt:lpstr>
      <vt:lpstr>Purpose</vt:lpstr>
      <vt:lpstr>Advice for teachers</vt:lpstr>
      <vt:lpstr>PowerPoint Presentation</vt:lpstr>
      <vt:lpstr>Characteristics of the study</vt:lpstr>
      <vt:lpstr>Unit 1 : Hazards and disasters</vt:lpstr>
      <vt:lpstr> Terminology – factors AoS 1  </vt:lpstr>
      <vt:lpstr>PowerPoint Presentation</vt:lpstr>
      <vt:lpstr>Advice for teachers</vt:lpstr>
      <vt:lpstr>Unit 2 : Tourism : issues and challenges</vt:lpstr>
      <vt:lpstr>Unit 1 and 2 Assessment</vt:lpstr>
      <vt:lpstr>VCAA Principles of Assessment </vt:lpstr>
      <vt:lpstr>Analysis of geographic data</vt:lpstr>
      <vt:lpstr>Case study</vt:lpstr>
      <vt:lpstr>Multi-media presentation</vt:lpstr>
      <vt:lpstr>Research report</vt:lpstr>
      <vt:lpstr>Structured questions</vt:lpstr>
      <vt:lpstr>Unit 3 Changing the land</vt:lpstr>
      <vt:lpstr>Unit 4 : Human population trends and issues</vt:lpstr>
      <vt:lpstr>Area of Study 2   Outcome 2 </vt:lpstr>
      <vt:lpstr>Unit 3 and 4 Assessment</vt:lpstr>
      <vt:lpstr>Resources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Derek Tolan</dc:creator>
  <cp:lastModifiedBy>Ruta Marcinkus</cp:lastModifiedBy>
  <cp:revision>90</cp:revision>
  <dcterms:created xsi:type="dcterms:W3CDTF">2019-11-06T22:47:18Z</dcterms:created>
  <dcterms:modified xsi:type="dcterms:W3CDTF">2021-05-18T23:12:06Z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0x0101008840106FE30D4F50BC61A726A7CA6E3800C6AB3851F4F88F40B98871D148B8EC2C</vt:lpwstr>
  </property>
</Properties>
</file>