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7" r:id="rId2"/>
    <p:sldId id="258" r:id="rId3"/>
    <p:sldId id="262" r:id="rId4"/>
    <p:sldId id="263" r:id="rId5"/>
    <p:sldId id="265" r:id="rId6"/>
    <p:sldId id="267" r:id="rId7"/>
    <p:sldId id="264" r:id="rId8"/>
    <p:sldId id="268" r:id="rId9"/>
    <p:sldId id="269" r:id="rId10"/>
  </p:sldIdLst>
  <p:sldSz cx="9144000" cy="6858000" type="screen4x3"/>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03132"/>
    <a:srgbClr val="0099E3"/>
    <a:srgbClr val="0099CC"/>
    <a:srgbClr val="306278"/>
    <a:srgbClr val="468EAE"/>
    <a:srgbClr val="646566"/>
    <a:srgbClr val="C0C0C0"/>
    <a:srgbClr val="75AEC7"/>
    <a:srgbClr val="777879"/>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17" d="100"/>
          <a:sy n="117" d="100"/>
        </p:scale>
        <p:origin x="-146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victoriancurriculum.vcaa.vic.edu.au/static/docs/English%20structure%20annotation.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100" b="0" i="0" kern="1200" dirty="0" smtClean="0">
                <a:solidFill>
                  <a:schemeClr val="tx1"/>
                </a:solidFill>
                <a:effectLst/>
                <a:latin typeface="Verdana" pitchFamily="34" charset="0"/>
                <a:ea typeface="+mn-ea"/>
                <a:cs typeface="+mn-cs"/>
              </a:rPr>
              <a:t>The English curriculum is </a:t>
            </a:r>
            <a:r>
              <a:rPr lang="en-US" sz="1100" b="0" i="0" kern="1200" dirty="0" err="1" smtClean="0">
                <a:solidFill>
                  <a:schemeClr val="tx1"/>
                </a:solidFill>
                <a:effectLst/>
                <a:latin typeface="Verdana" pitchFamily="34" charset="0"/>
                <a:ea typeface="+mn-ea"/>
                <a:cs typeface="+mn-cs"/>
              </a:rPr>
              <a:t>organised</a:t>
            </a:r>
            <a:r>
              <a:rPr lang="en-US" sz="1100" b="0" i="0" kern="1200" dirty="0" smtClean="0">
                <a:solidFill>
                  <a:schemeClr val="tx1"/>
                </a:solidFill>
                <a:effectLst/>
                <a:latin typeface="Verdana" pitchFamily="34" charset="0"/>
                <a:ea typeface="+mn-ea"/>
                <a:cs typeface="+mn-cs"/>
              </a:rPr>
              <a:t> by language modes and strands.</a:t>
            </a:r>
          </a:p>
          <a:p>
            <a:pPr marL="171450" indent="-171450">
              <a:buFont typeface="Arial" panose="020B0604020202020204" pitchFamily="34" charset="0"/>
              <a:buChar char="•"/>
            </a:pPr>
            <a:r>
              <a:rPr lang="en-US" sz="1100" b="0" i="0" kern="1200" dirty="0" smtClean="0">
                <a:solidFill>
                  <a:schemeClr val="tx1"/>
                </a:solidFill>
                <a:effectLst/>
                <a:latin typeface="Verdana" pitchFamily="34" charset="0"/>
                <a:ea typeface="+mn-ea"/>
                <a:cs typeface="+mn-cs"/>
              </a:rPr>
              <a:t>The language modes are interrelated and the learning in one often supports and extends learning of the others. Each content description has been placed in the mode which is the major focus of its learning.</a:t>
            </a:r>
          </a:p>
          <a:p>
            <a:pPr marL="171450" indent="-171450">
              <a:buFont typeface="Arial" panose="020B0604020202020204" pitchFamily="34" charset="0"/>
              <a:buChar char="•"/>
            </a:pPr>
            <a:r>
              <a:rPr lang="en-US" sz="1100" b="0" i="0" kern="1200" dirty="0" smtClean="0">
                <a:solidFill>
                  <a:schemeClr val="tx1"/>
                </a:solidFill>
                <a:effectLst/>
                <a:latin typeface="Verdana" pitchFamily="34" charset="0"/>
                <a:ea typeface="+mn-ea"/>
                <a:cs typeface="+mn-cs"/>
              </a:rPr>
              <a:t>Classroom contexts that address particular content descriptions will necessarily draw on more than one of these modes in order to support students’ effective learning. For example, students will learn new vocabulary through listening and reading and apply their knowledge and understanding in their speaking and writing as well as in their comprehension of both spoken and written texts.</a:t>
            </a:r>
          </a:p>
          <a:p>
            <a:pPr marL="171450" indent="-171450">
              <a:buFont typeface="Arial" panose="020B0604020202020204" pitchFamily="34" charset="0"/>
              <a:buChar char="•"/>
            </a:pPr>
            <a:r>
              <a:rPr lang="en-US" sz="1100" b="0" i="0" kern="1200" dirty="0" smtClean="0">
                <a:solidFill>
                  <a:schemeClr val="tx1"/>
                </a:solidFill>
                <a:effectLst/>
                <a:latin typeface="Verdana" pitchFamily="34" charset="0"/>
                <a:ea typeface="+mn-ea"/>
                <a:cs typeface="+mn-cs"/>
              </a:rPr>
              <a:t>Within each language mode, the content descriptions are grouped into strands and sub-strands.</a:t>
            </a:r>
          </a:p>
          <a:p>
            <a:pPr marL="171450" indent="-171450">
              <a:buFont typeface="Arial" panose="020B0604020202020204" pitchFamily="34" charset="0"/>
              <a:buChar char="•"/>
            </a:pPr>
            <a:r>
              <a:rPr lang="en-US" sz="1100" b="0" i="0" kern="1200" dirty="0" smtClean="0">
                <a:solidFill>
                  <a:schemeClr val="tx1"/>
                </a:solidFill>
                <a:effectLst/>
                <a:latin typeface="Verdana" pitchFamily="34" charset="0"/>
                <a:ea typeface="+mn-ea"/>
                <a:cs typeface="+mn-cs"/>
              </a:rPr>
              <a:t>An </a:t>
            </a:r>
            <a:r>
              <a:rPr lang="en-US" sz="1100" b="0" i="0" u="none" strike="noStrike" kern="1200" dirty="0" smtClean="0">
                <a:solidFill>
                  <a:schemeClr val="tx1"/>
                </a:solidFill>
                <a:effectLst/>
                <a:latin typeface="Verdana" pitchFamily="34" charset="0"/>
                <a:ea typeface="+mn-ea"/>
                <a:cs typeface="+mn-cs"/>
                <a:hlinkClick r:id="rId3" tooltip="Document opens in a new window"/>
              </a:rPr>
              <a:t>annotated example</a:t>
            </a:r>
            <a:r>
              <a:rPr lang="en-US" sz="1100" b="0" i="0" kern="1200" dirty="0" smtClean="0">
                <a:solidFill>
                  <a:schemeClr val="tx1"/>
                </a:solidFill>
                <a:effectLst/>
                <a:latin typeface="Verdana" pitchFamily="34" charset="0"/>
                <a:ea typeface="+mn-ea"/>
                <a:cs typeface="+mn-cs"/>
              </a:rPr>
              <a:t> of the English curriculum, shown</a:t>
            </a:r>
            <a:r>
              <a:rPr lang="en-US" sz="1100" b="0" i="0" kern="1200" baseline="0" dirty="0" smtClean="0">
                <a:solidFill>
                  <a:schemeClr val="tx1"/>
                </a:solidFill>
                <a:effectLst/>
                <a:latin typeface="Verdana" pitchFamily="34" charset="0"/>
                <a:ea typeface="+mn-ea"/>
                <a:cs typeface="+mn-cs"/>
              </a:rPr>
              <a:t> here,</a:t>
            </a:r>
            <a:r>
              <a:rPr lang="en-US" sz="1100" b="0" i="0" kern="1200" dirty="0" smtClean="0">
                <a:solidFill>
                  <a:schemeClr val="tx1"/>
                </a:solidFill>
                <a:effectLst/>
                <a:latin typeface="Verdana" pitchFamily="34" charset="0"/>
                <a:ea typeface="+mn-ea"/>
                <a:cs typeface="+mn-cs"/>
              </a:rPr>
              <a:t> is available and is designed to assist teachers to understand the structural elements when viewing the curriculum.</a:t>
            </a:r>
            <a:endParaRPr lang="en-AU" dirty="0" smtClean="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6</a:t>
            </a:fld>
            <a:endParaRPr lang="en-AU"/>
          </a:p>
        </p:txBody>
      </p:sp>
    </p:spTree>
    <p:extLst>
      <p:ext uri="{BB962C8B-B14F-4D97-AF65-F5344CB8AC3E}">
        <p14:creationId xmlns:p14="http://schemas.microsoft.com/office/powerpoint/2010/main" val="2805749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8</a:t>
            </a:fld>
            <a:endParaRPr lang="en-AU"/>
          </a:p>
        </p:txBody>
      </p:sp>
    </p:spTree>
    <p:extLst>
      <p:ext uri="{BB962C8B-B14F-4D97-AF65-F5344CB8AC3E}">
        <p14:creationId xmlns:p14="http://schemas.microsoft.com/office/powerpoint/2010/main" val="805083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You have to ‘literacy’ about something.</a:t>
            </a: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9</a:t>
            </a:fld>
            <a:endParaRPr lang="en-AU"/>
          </a:p>
        </p:txBody>
      </p:sp>
    </p:spTree>
    <p:extLst>
      <p:ext uri="{BB962C8B-B14F-4D97-AF65-F5344CB8AC3E}">
        <p14:creationId xmlns:p14="http://schemas.microsoft.com/office/powerpoint/2010/main" val="38127686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55480128"/>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61983843"/>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042285378"/>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32659250"/>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205083650"/>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05841530"/>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132944186"/>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3008313" cy="886420"/>
          </a:xfrm>
        </p:spPr>
        <p:txBody>
          <a:bodyPr anchor="b"/>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3575050" y="548680"/>
            <a:ext cx="5111750" cy="55774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56164611"/>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8681488"/>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dirty="0" smtClean="0"/>
          </a:p>
        </p:txBody>
      </p:sp>
      <p:sp>
        <p:nvSpPr>
          <p:cNvPr id="1027" name="Rectangle 3"/>
          <p:cNvSpPr>
            <a:spLocks noGrp="1" noChangeArrowheads="1"/>
          </p:cNvSpPr>
          <p:nvPr>
            <p:ph type="body" idx="1"/>
          </p:nvPr>
        </p:nvSpPr>
        <p:spPr bwMode="auto">
          <a:xfrm>
            <a:off x="685800" y="19812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smtClean="0"/>
              <a:t> 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1" fontAlgn="base" hangingPunct="1">
        <a:spcBef>
          <a:spcPct val="0"/>
        </a:spcBef>
        <a:spcAft>
          <a:spcPct val="0"/>
        </a:spcAft>
        <a:defRPr sz="44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342900" indent="-342900" algn="l" rtl="0" eaLnBrk="1" fontAlgn="base" hangingPunct="1">
        <a:spcBef>
          <a:spcPct val="20000"/>
        </a:spcBef>
        <a:spcAft>
          <a:spcPct val="0"/>
        </a:spcAft>
        <a:buFont typeface="Wingdings" pitchFamily="2" charset="2"/>
        <a:buChar char="q"/>
        <a:defRPr sz="3000" b="1">
          <a:solidFill>
            <a:srgbClr val="303132"/>
          </a:solidFill>
          <a:latin typeface="+mn-lt"/>
          <a:ea typeface="+mn-ea"/>
          <a:cs typeface="+mn-cs"/>
        </a:defRPr>
      </a:lvl1pPr>
      <a:lvl2pPr marL="742950" indent="-285750" algn="l" rtl="0" eaLnBrk="1" fontAlgn="base" hangingPunct="1">
        <a:spcBef>
          <a:spcPct val="20000"/>
        </a:spcBef>
        <a:spcAft>
          <a:spcPct val="0"/>
        </a:spcAft>
        <a:buChar char="•"/>
        <a:defRPr sz="2600">
          <a:solidFill>
            <a:srgbClr val="303132"/>
          </a:solidFill>
          <a:latin typeface="+mn-lt"/>
        </a:defRPr>
      </a:lvl2pPr>
      <a:lvl3pPr marL="1143000" indent="-228600" algn="l" rtl="0" eaLnBrk="1" fontAlgn="base" hangingPunct="1">
        <a:spcBef>
          <a:spcPct val="20000"/>
        </a:spcBef>
        <a:spcAft>
          <a:spcPct val="0"/>
        </a:spcAft>
        <a:buChar char="–"/>
        <a:defRPr sz="2300">
          <a:solidFill>
            <a:srgbClr val="303132"/>
          </a:solidFill>
          <a:latin typeface="+mn-lt"/>
        </a:defRPr>
      </a:lvl3pPr>
      <a:lvl4pPr marL="1600200" indent="-228600" algn="l" rtl="0" eaLnBrk="1" fontAlgn="base" hangingPunct="1">
        <a:spcBef>
          <a:spcPct val="20000"/>
        </a:spcBef>
        <a:spcAft>
          <a:spcPct val="0"/>
        </a:spcAft>
        <a:buChar char="–"/>
        <a:defRPr sz="2000">
          <a:solidFill>
            <a:srgbClr val="303132"/>
          </a:solidFill>
          <a:latin typeface="+mn-lt"/>
        </a:defRPr>
      </a:lvl4pPr>
      <a:lvl5pPr marL="2057400" indent="-228600" algn="l" rtl="0" eaLnBrk="1" fontAlgn="base" hangingPunct="1">
        <a:spcBef>
          <a:spcPct val="20000"/>
        </a:spcBef>
        <a:spcAft>
          <a:spcPct val="0"/>
        </a:spcAft>
        <a:buChar char="–"/>
        <a:defRPr sz="20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victoriancurriculum.vcaa.vic.edu.au/"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victoriancurriculum.vcaa.vic.edu.au/english/introduction/scope-and-sequenc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smtClean="0"/>
              <a:t>Introducing English</a:t>
            </a:r>
            <a:endParaRPr lang="en-AU" dirty="0"/>
          </a:p>
        </p:txBody>
      </p:sp>
    </p:spTree>
    <p:extLst>
      <p:ext uri="{BB962C8B-B14F-4D97-AF65-F5344CB8AC3E}">
        <p14:creationId xmlns:p14="http://schemas.microsoft.com/office/powerpoint/2010/main" val="151393065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Victorian Curriculum F–10</a:t>
            </a:r>
          </a:p>
        </p:txBody>
      </p:sp>
      <p:sp>
        <p:nvSpPr>
          <p:cNvPr id="4" name="Content Placeholder 2"/>
          <p:cNvSpPr>
            <a:spLocks noGrp="1"/>
          </p:cNvSpPr>
          <p:nvPr>
            <p:ph idx="1"/>
          </p:nvPr>
        </p:nvSpPr>
        <p:spPr>
          <a:xfrm>
            <a:off x="251520" y="1628800"/>
            <a:ext cx="4320480" cy="3962400"/>
          </a:xfrm>
        </p:spPr>
        <p:txBody>
          <a:bodyPr/>
          <a:lstStyle/>
          <a:p>
            <a:pPr>
              <a:buFont typeface="Arial" panose="020B0604020202020204" pitchFamily="34" charset="0"/>
              <a:buChar char="•"/>
            </a:pPr>
            <a:r>
              <a:rPr lang="en-AU" sz="2000" b="0" dirty="0" smtClean="0"/>
              <a:t>Released in September 2015 as a central component of the Education State</a:t>
            </a:r>
          </a:p>
          <a:p>
            <a:pPr>
              <a:buFont typeface="Arial" panose="020B0604020202020204" pitchFamily="34" charset="0"/>
              <a:buChar char="•"/>
            </a:pPr>
            <a:r>
              <a:rPr lang="en-AU" sz="2000" b="0" dirty="0" smtClean="0"/>
              <a:t>Provides a stable foundation for the development and implementation of whole-school teaching and learning programs</a:t>
            </a:r>
          </a:p>
          <a:p>
            <a:pPr>
              <a:buFont typeface="Arial" panose="020B0604020202020204" pitchFamily="34" charset="0"/>
              <a:buChar char="•"/>
            </a:pPr>
            <a:r>
              <a:rPr lang="en-AU" sz="2000" b="0" dirty="0" smtClean="0"/>
              <a:t>The Victorian </a:t>
            </a:r>
            <a:r>
              <a:rPr lang="en-AU" sz="2000" b="0" dirty="0"/>
              <a:t>Curriculum </a:t>
            </a:r>
            <a:r>
              <a:rPr lang="en-AU" sz="2000" b="0" dirty="0" smtClean="0"/>
              <a:t>F–10 incorporates the Australian Curriculum and reflects Victorian priorities and standards</a:t>
            </a:r>
            <a:endParaRPr lang="en-AU" sz="2000" b="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5013" y="2060848"/>
            <a:ext cx="4137467" cy="3060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0" y="5445224"/>
            <a:ext cx="9036496" cy="400110"/>
          </a:xfrm>
          <a:prstGeom prst="rect">
            <a:avLst/>
          </a:prstGeom>
          <a:noFill/>
        </p:spPr>
        <p:txBody>
          <a:bodyPr wrap="square" rtlCol="0">
            <a:spAutoFit/>
          </a:bodyPr>
          <a:lstStyle/>
          <a:p>
            <a:pPr algn="ctr"/>
            <a:r>
              <a:rPr lang="en-AU" sz="2000" dirty="0">
                <a:latin typeface="+mn-lt"/>
                <a:hlinkClick r:id="rId3"/>
              </a:rPr>
              <a:t>http://victoriancurriculum.vcaa.vic.edu.au</a:t>
            </a:r>
            <a:r>
              <a:rPr lang="en-AU" sz="2000" dirty="0" smtClean="0">
                <a:latin typeface="+mn-lt"/>
                <a:hlinkClick r:id="rId3"/>
              </a:rPr>
              <a:t>/</a:t>
            </a:r>
            <a:r>
              <a:rPr lang="en-AU" sz="2000" dirty="0" smtClean="0">
                <a:latin typeface="+mn-lt"/>
              </a:rPr>
              <a:t> </a:t>
            </a:r>
            <a:endParaRPr lang="en-AU" sz="2000" dirty="0">
              <a:latin typeface="+mn-lt"/>
            </a:endParaRPr>
          </a:p>
        </p:txBody>
      </p:sp>
    </p:spTree>
    <p:extLst>
      <p:ext uri="{BB962C8B-B14F-4D97-AF65-F5344CB8AC3E}">
        <p14:creationId xmlns:p14="http://schemas.microsoft.com/office/powerpoint/2010/main" val="31339482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772400" cy="1143000"/>
          </a:xfrm>
        </p:spPr>
        <p:txBody>
          <a:bodyPr/>
          <a:lstStyle/>
          <a:p>
            <a:r>
              <a:rPr lang="en-AU" dirty="0" smtClean="0"/>
              <a:t>Aims</a:t>
            </a:r>
            <a:endParaRPr lang="en-AU" dirty="0"/>
          </a:p>
        </p:txBody>
      </p:sp>
      <p:sp>
        <p:nvSpPr>
          <p:cNvPr id="3" name="Content Placeholder 2"/>
          <p:cNvSpPr>
            <a:spLocks noGrp="1"/>
          </p:cNvSpPr>
          <p:nvPr>
            <p:ph idx="1"/>
          </p:nvPr>
        </p:nvSpPr>
        <p:spPr>
          <a:xfrm>
            <a:off x="683568" y="1484784"/>
            <a:ext cx="7772400" cy="3962400"/>
          </a:xfrm>
        </p:spPr>
        <p:txBody>
          <a:bodyPr/>
          <a:lstStyle/>
          <a:p>
            <a:pPr marL="0" indent="0">
              <a:buNone/>
            </a:pPr>
            <a:r>
              <a:rPr lang="en-US" sz="2000" b="0" dirty="0"/>
              <a:t>The English curriculum aims to ensure that students</a:t>
            </a:r>
            <a:r>
              <a:rPr lang="en-US" sz="2000" b="0" dirty="0" smtClean="0"/>
              <a:t>:</a:t>
            </a:r>
            <a:endParaRPr lang="en-US" sz="2000" b="0" dirty="0"/>
          </a:p>
          <a:p>
            <a:pPr>
              <a:buFont typeface="Arial" panose="020B0604020202020204" pitchFamily="34" charset="0"/>
              <a:buChar char="•"/>
            </a:pPr>
            <a:r>
              <a:rPr lang="en-US" sz="2000" b="0" dirty="0"/>
              <a:t>learn to listen to, read, view, speak, write, create and reflect on increasingly complex and sophisticated spoken, written and multimodal texts across a growing range of contexts with accuracy, fluency and purpose</a:t>
            </a:r>
          </a:p>
          <a:p>
            <a:pPr>
              <a:buFont typeface="Arial" panose="020B0604020202020204" pitchFamily="34" charset="0"/>
              <a:buChar char="•"/>
            </a:pPr>
            <a:r>
              <a:rPr lang="en-US" sz="2000" b="0" dirty="0"/>
              <a:t>appreciate, enjoy and use the English language in all its variations and develop a sense of its richness and power to evoke feelings, convey information, form ideas, facilitate interaction with others, entertain, persuade and argue</a:t>
            </a:r>
          </a:p>
          <a:p>
            <a:pPr>
              <a:buFont typeface="Arial" panose="020B0604020202020204" pitchFamily="34" charset="0"/>
              <a:buChar char="•"/>
            </a:pPr>
            <a:r>
              <a:rPr lang="en-US" sz="2000" b="0" dirty="0"/>
              <a:t>understand how Standard Australian English works in its spoken and written forms and in combination with non-linguistic forms of communication to create meaning</a:t>
            </a:r>
          </a:p>
          <a:p>
            <a:pPr>
              <a:buFont typeface="Arial" panose="020B0604020202020204" pitchFamily="34" charset="0"/>
              <a:buChar char="•"/>
            </a:pPr>
            <a:r>
              <a:rPr lang="en-US" sz="2000" b="0" dirty="0"/>
              <a:t>develop interest and skills in inquiring into the aesthetic aspects of texts, and develop an informed appreciation of literature.</a:t>
            </a:r>
            <a:endParaRPr lang="en-AU" sz="2000" b="0" dirty="0"/>
          </a:p>
        </p:txBody>
      </p:sp>
    </p:spTree>
    <p:extLst>
      <p:ext uri="{BB962C8B-B14F-4D97-AF65-F5344CB8AC3E}">
        <p14:creationId xmlns:p14="http://schemas.microsoft.com/office/powerpoint/2010/main" val="33597587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Structure</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4299825"/>
              </p:ext>
            </p:extLst>
          </p:nvPr>
        </p:nvGraphicFramePr>
        <p:xfrm>
          <a:off x="611560" y="2276872"/>
          <a:ext cx="7776864" cy="792088"/>
        </p:xfrm>
        <a:graphic>
          <a:graphicData uri="http://schemas.openxmlformats.org/drawingml/2006/table">
            <a:tbl>
              <a:tblPr firstRow="1" bandRow="1">
                <a:tableStyleId>{5C22544A-7EE6-4342-B048-85BDC9FD1C3A}</a:tableStyleId>
              </a:tblPr>
              <a:tblGrid>
                <a:gridCol w="1944216"/>
                <a:gridCol w="1944216"/>
                <a:gridCol w="1944216"/>
                <a:gridCol w="1944216"/>
              </a:tblGrid>
              <a:tr h="792088">
                <a:tc>
                  <a:txBody>
                    <a:bodyPr/>
                    <a:lstStyle/>
                    <a:p>
                      <a:pPr algn="l"/>
                      <a:r>
                        <a:rPr lang="en-AU" sz="2000" b="0" i="0" kern="1200" dirty="0" smtClean="0">
                          <a:solidFill>
                            <a:srgbClr val="FFFF00"/>
                          </a:solidFill>
                          <a:effectLst/>
                          <a:latin typeface="+mn-lt"/>
                          <a:ea typeface="+mn-ea"/>
                          <a:cs typeface="+mn-cs"/>
                        </a:rPr>
                        <a:t>Language mode</a:t>
                      </a:r>
                      <a:endParaRPr lang="en-AU" sz="2000" b="0" dirty="0">
                        <a:solidFill>
                          <a:srgbClr val="FFFF00"/>
                        </a:solidFill>
                      </a:endParaRPr>
                    </a:p>
                  </a:txBody>
                  <a:tcPr/>
                </a:tc>
                <a:tc>
                  <a:txBody>
                    <a:bodyPr/>
                    <a:lstStyle/>
                    <a:p>
                      <a:pPr algn="l"/>
                      <a:r>
                        <a:rPr lang="en-AU" sz="2000" b="0" i="0" kern="1200" dirty="0" smtClean="0">
                          <a:solidFill>
                            <a:schemeClr val="lt1"/>
                          </a:solidFill>
                          <a:effectLst/>
                          <a:latin typeface="+mn-lt"/>
                          <a:ea typeface="+mn-ea"/>
                          <a:cs typeface="+mn-cs"/>
                        </a:rPr>
                        <a:t>Reading and Viewing</a:t>
                      </a:r>
                      <a:endParaRPr lang="en-AU" sz="2000" b="0" dirty="0"/>
                    </a:p>
                  </a:txBody>
                  <a:tcPr/>
                </a:tc>
                <a:tc>
                  <a:txBody>
                    <a:bodyPr/>
                    <a:lstStyle/>
                    <a:p>
                      <a:pPr algn="l"/>
                      <a:r>
                        <a:rPr lang="en-AU" sz="2000" b="0" i="0" kern="1200" dirty="0" smtClean="0">
                          <a:solidFill>
                            <a:schemeClr val="lt1"/>
                          </a:solidFill>
                          <a:effectLst/>
                          <a:latin typeface="+mn-lt"/>
                          <a:ea typeface="+mn-ea"/>
                          <a:cs typeface="+mn-cs"/>
                        </a:rPr>
                        <a:t>Writing</a:t>
                      </a:r>
                      <a:endParaRPr lang="en-AU" sz="2000" b="0" dirty="0"/>
                    </a:p>
                  </a:txBody>
                  <a:tcPr/>
                </a:tc>
                <a:tc>
                  <a:txBody>
                    <a:bodyPr/>
                    <a:lstStyle/>
                    <a:p>
                      <a:pPr algn="l"/>
                      <a:r>
                        <a:rPr lang="en-AU" sz="2000" b="0" dirty="0" smtClean="0"/>
                        <a:t>Speaking and Listening</a:t>
                      </a:r>
                      <a:endParaRPr lang="en-AU" sz="2000" b="0" dirty="0"/>
                    </a:p>
                  </a:txBody>
                  <a:tcPr/>
                </a:tc>
              </a:tr>
            </a:tbl>
          </a:graphicData>
        </a:graphic>
      </p:graphicFrame>
      <p:sp>
        <p:nvSpPr>
          <p:cNvPr id="5" name="TextBox 4"/>
          <p:cNvSpPr txBox="1"/>
          <p:nvPr/>
        </p:nvSpPr>
        <p:spPr>
          <a:xfrm>
            <a:off x="594825" y="3429000"/>
            <a:ext cx="7776864" cy="1815882"/>
          </a:xfrm>
          <a:prstGeom prst="rect">
            <a:avLst/>
          </a:prstGeom>
          <a:noFill/>
        </p:spPr>
        <p:txBody>
          <a:bodyPr wrap="square" rtlCol="0">
            <a:spAutoFit/>
          </a:bodyPr>
          <a:lstStyle/>
          <a:p>
            <a:r>
              <a:rPr lang="en-US" sz="1600" b="1" dirty="0" smtClean="0">
                <a:latin typeface="+mn-lt"/>
              </a:rPr>
              <a:t>Achievement standards</a:t>
            </a:r>
          </a:p>
          <a:p>
            <a:endParaRPr lang="en-US" sz="1600" b="1" dirty="0">
              <a:latin typeface="+mn-lt"/>
            </a:endParaRPr>
          </a:p>
          <a:p>
            <a:r>
              <a:rPr lang="en-US" sz="1600" b="1" dirty="0">
                <a:solidFill>
                  <a:srgbClr val="0099E3"/>
                </a:solidFill>
                <a:latin typeface="+mj-lt"/>
                <a:ea typeface="+mj-ea"/>
                <a:cs typeface="+mj-cs"/>
              </a:rPr>
              <a:t>The achievement standards are structured by language mode.</a:t>
            </a:r>
          </a:p>
          <a:p>
            <a:endParaRPr lang="en-US" sz="1600" dirty="0">
              <a:latin typeface="+mn-lt"/>
            </a:endParaRPr>
          </a:p>
          <a:p>
            <a:pPr marL="285750" indent="-285750">
              <a:buFont typeface="Arial" panose="020B0604020202020204" pitchFamily="34" charset="0"/>
              <a:buChar char="•"/>
            </a:pPr>
            <a:r>
              <a:rPr lang="en-US" sz="1600" dirty="0" smtClean="0">
                <a:latin typeface="+mn-lt"/>
              </a:rPr>
              <a:t>The </a:t>
            </a:r>
            <a:r>
              <a:rPr lang="en-US" sz="1600" dirty="0">
                <a:latin typeface="+mn-lt"/>
              </a:rPr>
              <a:t>first achievement standard at Foundation and then at Levels 1, 2, 3, 4, 5, 6, 7, 8, 9 and </a:t>
            </a:r>
            <a:r>
              <a:rPr lang="en-US" sz="1600" dirty="0" smtClean="0">
                <a:latin typeface="+mn-lt"/>
              </a:rPr>
              <a:t>10 </a:t>
            </a:r>
          </a:p>
          <a:p>
            <a:pPr marL="285750" indent="-285750">
              <a:buFont typeface="Arial" panose="020B0604020202020204" pitchFamily="34" charset="0"/>
              <a:buChar char="•"/>
            </a:pPr>
            <a:r>
              <a:rPr lang="en-US" sz="1600" dirty="0" smtClean="0">
                <a:latin typeface="+mn-lt"/>
              </a:rPr>
              <a:t>A </a:t>
            </a:r>
            <a:r>
              <a:rPr lang="en-US" sz="1600" dirty="0">
                <a:latin typeface="+mn-lt"/>
              </a:rPr>
              <a:t>curriculum for students with disabilities is provided in this learning </a:t>
            </a:r>
            <a:r>
              <a:rPr lang="en-US" sz="1600" dirty="0" smtClean="0">
                <a:latin typeface="+mn-lt"/>
              </a:rPr>
              <a:t>area</a:t>
            </a:r>
            <a:endParaRPr lang="en-AU" dirty="0"/>
          </a:p>
        </p:txBody>
      </p:sp>
      <p:sp>
        <p:nvSpPr>
          <p:cNvPr id="6" name="TextBox 5"/>
          <p:cNvSpPr txBox="1"/>
          <p:nvPr/>
        </p:nvSpPr>
        <p:spPr>
          <a:xfrm>
            <a:off x="611560" y="1700808"/>
            <a:ext cx="7848872" cy="307777"/>
          </a:xfrm>
          <a:prstGeom prst="rect">
            <a:avLst/>
          </a:prstGeom>
          <a:noFill/>
        </p:spPr>
        <p:txBody>
          <a:bodyPr wrap="square" rtlCol="0">
            <a:spAutoFit/>
          </a:bodyPr>
          <a:lstStyle/>
          <a:p>
            <a:r>
              <a:rPr lang="en-US" sz="1400" dirty="0" smtClean="0"/>
              <a:t>The </a:t>
            </a:r>
            <a:r>
              <a:rPr lang="en-US" sz="1400" dirty="0"/>
              <a:t>English curriculum is </a:t>
            </a:r>
            <a:r>
              <a:rPr lang="en-US" sz="1400" dirty="0" err="1"/>
              <a:t>organised</a:t>
            </a:r>
            <a:r>
              <a:rPr lang="en-US" sz="1400" dirty="0"/>
              <a:t> by </a:t>
            </a:r>
            <a:r>
              <a:rPr lang="en-US" sz="1400" dirty="0" smtClean="0"/>
              <a:t>three language </a:t>
            </a:r>
            <a:r>
              <a:rPr lang="en-US" sz="1400" dirty="0"/>
              <a:t>modes and </a:t>
            </a:r>
            <a:r>
              <a:rPr lang="en-US" sz="1400" dirty="0" smtClean="0"/>
              <a:t>then strands</a:t>
            </a:r>
            <a:endParaRPr lang="en-AU" sz="1400" b="1" dirty="0">
              <a:latin typeface="+mn-lt"/>
            </a:endParaRPr>
          </a:p>
        </p:txBody>
      </p:sp>
    </p:spTree>
    <p:extLst>
      <p:ext uri="{BB962C8B-B14F-4D97-AF65-F5344CB8AC3E}">
        <p14:creationId xmlns:p14="http://schemas.microsoft.com/office/powerpoint/2010/main" val="292795146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7772400" cy="1143000"/>
          </a:xfrm>
        </p:spPr>
        <p:txBody>
          <a:bodyPr/>
          <a:lstStyle/>
          <a:p>
            <a:r>
              <a:rPr lang="en-US" sz="2400" dirty="0" smtClean="0"/>
              <a:t>Structure</a:t>
            </a:r>
            <a:r>
              <a:rPr lang="en-US" sz="1600" dirty="0" smtClean="0"/>
              <a:t/>
            </a:r>
            <a:br>
              <a:rPr lang="en-US" sz="1600" dirty="0" smtClean="0"/>
            </a:br>
            <a:r>
              <a:rPr lang="en-US" sz="1600" dirty="0" smtClean="0"/>
              <a:t>Within </a:t>
            </a:r>
            <a:r>
              <a:rPr lang="en-US" sz="1600" dirty="0"/>
              <a:t>each language mode, the content descriptions are grouped into strands and </a:t>
            </a:r>
            <a:r>
              <a:rPr lang="en-US" sz="1600" dirty="0" smtClean="0"/>
              <a:t>sub-strands</a:t>
            </a:r>
            <a:endParaRPr lang="en-US" sz="1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2887375"/>
              </p:ext>
            </p:extLst>
          </p:nvPr>
        </p:nvGraphicFramePr>
        <p:xfrm>
          <a:off x="107504" y="1556792"/>
          <a:ext cx="2914650" cy="4485640"/>
        </p:xfrm>
        <a:graphic>
          <a:graphicData uri="http://schemas.openxmlformats.org/drawingml/2006/table">
            <a:tbl>
              <a:tblPr firstRow="1" bandRow="1">
                <a:tableStyleId>{5C22544A-7EE6-4342-B048-85BDC9FD1C3A}</a:tableStyleId>
              </a:tblPr>
              <a:tblGrid>
                <a:gridCol w="1457325"/>
                <a:gridCol w="1457325"/>
              </a:tblGrid>
              <a:tr h="370840">
                <a:tc>
                  <a:txBody>
                    <a:bodyPr/>
                    <a:lstStyle/>
                    <a:p>
                      <a:pPr algn="l"/>
                      <a:r>
                        <a:rPr lang="en-AU" sz="1600" b="0" i="0" kern="1200" dirty="0" smtClean="0">
                          <a:solidFill>
                            <a:schemeClr val="lt1"/>
                          </a:solidFill>
                          <a:effectLst/>
                          <a:latin typeface="+mn-lt"/>
                          <a:ea typeface="+mn-ea"/>
                          <a:cs typeface="+mn-cs"/>
                        </a:rPr>
                        <a:t>Strand</a:t>
                      </a:r>
                      <a:endParaRPr lang="en-AU" sz="1600" b="0" dirty="0"/>
                    </a:p>
                  </a:txBody>
                  <a:tcPr/>
                </a:tc>
                <a:tc>
                  <a:txBody>
                    <a:bodyPr/>
                    <a:lstStyle/>
                    <a:p>
                      <a:pPr algn="l"/>
                      <a:r>
                        <a:rPr lang="en-AU" sz="1600" b="0" i="0" kern="1200" dirty="0" smtClean="0">
                          <a:solidFill>
                            <a:schemeClr val="lt1"/>
                          </a:solidFill>
                          <a:effectLst/>
                          <a:latin typeface="+mn-lt"/>
                          <a:ea typeface="+mn-ea"/>
                          <a:cs typeface="+mn-cs"/>
                        </a:rPr>
                        <a:t>Sub-strands</a:t>
                      </a:r>
                    </a:p>
                  </a:txBody>
                  <a:tcPr/>
                </a:tc>
              </a:tr>
              <a:tr h="370840">
                <a:tc>
                  <a:txBody>
                    <a:bodyPr/>
                    <a:lstStyle/>
                    <a:p>
                      <a:pPr algn="l"/>
                      <a:r>
                        <a:rPr lang="en-AU" sz="1600" b="0" dirty="0" smtClean="0"/>
                        <a:t>Language</a:t>
                      </a:r>
                      <a:endParaRPr lang="en-AU" sz="1600" b="0" dirty="0"/>
                    </a:p>
                  </a:txBody>
                  <a:tcPr/>
                </a:tc>
                <a:tc>
                  <a:txBody>
                    <a:bodyPr/>
                    <a:lstStyle/>
                    <a:p>
                      <a:pPr algn="l"/>
                      <a:r>
                        <a:rPr lang="en-AU" sz="1600" b="0" i="0" kern="1200" dirty="0" smtClean="0">
                          <a:solidFill>
                            <a:srgbClr val="303132"/>
                          </a:solidFill>
                          <a:effectLst/>
                          <a:latin typeface="+mn-lt"/>
                          <a:ea typeface="+mn-ea"/>
                          <a:cs typeface="+mn-cs"/>
                        </a:rPr>
                        <a:t>Language variation and change</a:t>
                      </a:r>
                    </a:p>
                  </a:txBody>
                  <a:tcPr/>
                </a:tc>
              </a:tr>
              <a:tr h="370840">
                <a:tc>
                  <a:txBody>
                    <a:bodyPr/>
                    <a:lstStyle/>
                    <a:p>
                      <a:pPr algn="l"/>
                      <a:endParaRPr lang="en-AU" sz="1600" b="0" dirty="0"/>
                    </a:p>
                  </a:txBody>
                  <a:tcPr/>
                </a:tc>
                <a:tc>
                  <a:txBody>
                    <a:bodyPr/>
                    <a:lstStyle/>
                    <a:p>
                      <a:pPr algn="l"/>
                      <a:r>
                        <a:rPr lang="en-AU" sz="1600" b="0" i="0" kern="1200" dirty="0" smtClean="0">
                          <a:solidFill>
                            <a:srgbClr val="303132"/>
                          </a:solidFill>
                          <a:effectLst/>
                          <a:latin typeface="+mn-lt"/>
                          <a:ea typeface="+mn-ea"/>
                          <a:cs typeface="+mn-cs"/>
                        </a:rPr>
                        <a:t>Language for interaction</a:t>
                      </a:r>
                    </a:p>
                  </a:txBody>
                  <a:tcPr/>
                </a:tc>
              </a:tr>
              <a:tr h="370840">
                <a:tc>
                  <a:txBody>
                    <a:bodyPr/>
                    <a:lstStyle/>
                    <a:p>
                      <a:pPr algn="l"/>
                      <a:endParaRPr lang="en-AU" sz="1600" b="0" dirty="0"/>
                    </a:p>
                  </a:txBody>
                  <a:tcPr/>
                </a:tc>
                <a:tc>
                  <a:txBody>
                    <a:bodyPr/>
                    <a:lstStyle/>
                    <a:p>
                      <a:pPr algn="l"/>
                      <a:r>
                        <a:rPr lang="en-AU" sz="1600" b="0" i="0" kern="1200" dirty="0" smtClean="0">
                          <a:solidFill>
                            <a:srgbClr val="303132"/>
                          </a:solidFill>
                          <a:effectLst/>
                          <a:latin typeface="+mn-lt"/>
                          <a:ea typeface="+mn-ea"/>
                          <a:cs typeface="+mn-cs"/>
                        </a:rPr>
                        <a:t>Text structure and organisation</a:t>
                      </a:r>
                    </a:p>
                  </a:txBody>
                  <a:tcPr/>
                </a:tc>
              </a:tr>
              <a:tr h="370840">
                <a:tc>
                  <a:txBody>
                    <a:bodyPr/>
                    <a:lstStyle/>
                    <a:p>
                      <a:pPr algn="l"/>
                      <a:endParaRPr lang="en-AU" sz="1600" b="0" dirty="0"/>
                    </a:p>
                  </a:txBody>
                  <a:tcPr/>
                </a:tc>
                <a:tc>
                  <a:txBody>
                    <a:bodyPr/>
                    <a:lstStyle/>
                    <a:p>
                      <a:pPr algn="l"/>
                      <a:r>
                        <a:rPr lang="en-AU" sz="1600" b="0" i="0" kern="1200" dirty="0" smtClean="0">
                          <a:solidFill>
                            <a:srgbClr val="303132"/>
                          </a:solidFill>
                          <a:effectLst/>
                          <a:latin typeface="+mn-lt"/>
                          <a:ea typeface="+mn-ea"/>
                          <a:cs typeface="+mn-cs"/>
                        </a:rPr>
                        <a:t>Expressing and developing ideas</a:t>
                      </a:r>
                    </a:p>
                  </a:txBody>
                  <a:tcPr/>
                </a:tc>
              </a:tr>
              <a:tr h="370840">
                <a:tc>
                  <a:txBody>
                    <a:bodyPr/>
                    <a:lstStyle/>
                    <a:p>
                      <a:pPr algn="l"/>
                      <a:endParaRPr lang="en-AU" sz="1600" b="0" dirty="0"/>
                    </a:p>
                  </a:txBody>
                  <a:tcPr/>
                </a:tc>
                <a:tc>
                  <a:txBody>
                    <a:bodyPr/>
                    <a:lstStyle/>
                    <a:p>
                      <a:pPr algn="l"/>
                      <a:r>
                        <a:rPr lang="en-AU" sz="1600" b="0" i="0" kern="1200" dirty="0" smtClean="0">
                          <a:solidFill>
                            <a:srgbClr val="303132"/>
                          </a:solidFill>
                          <a:effectLst/>
                          <a:latin typeface="+mn-lt"/>
                          <a:ea typeface="+mn-ea"/>
                          <a:cs typeface="+mn-cs"/>
                        </a:rPr>
                        <a:t>Phonics and word</a:t>
                      </a:r>
                      <a:r>
                        <a:rPr lang="en-AU" sz="1600" b="0" i="0" kern="1200" baseline="0" dirty="0" smtClean="0">
                          <a:solidFill>
                            <a:srgbClr val="303132"/>
                          </a:solidFill>
                          <a:effectLst/>
                          <a:latin typeface="+mn-lt"/>
                          <a:ea typeface="+mn-ea"/>
                          <a:cs typeface="+mn-cs"/>
                        </a:rPr>
                        <a:t> knowledge</a:t>
                      </a:r>
                      <a:endParaRPr lang="en-AU" sz="1600" b="0" i="0" kern="1200" dirty="0" smtClean="0">
                        <a:solidFill>
                          <a:srgbClr val="303132"/>
                        </a:solidFill>
                        <a:effectLst/>
                        <a:latin typeface="+mn-lt"/>
                        <a:ea typeface="+mn-ea"/>
                        <a:cs typeface="+mn-cs"/>
                      </a:endParaRPr>
                    </a:p>
                  </a:txBody>
                  <a:tcPr/>
                </a:tc>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3745629190"/>
              </p:ext>
            </p:extLst>
          </p:nvPr>
        </p:nvGraphicFramePr>
        <p:xfrm>
          <a:off x="3131840" y="1556792"/>
          <a:ext cx="2914650" cy="2687320"/>
        </p:xfrm>
        <a:graphic>
          <a:graphicData uri="http://schemas.openxmlformats.org/drawingml/2006/table">
            <a:tbl>
              <a:tblPr firstRow="1" bandRow="1">
                <a:tableStyleId>{5C22544A-7EE6-4342-B048-85BDC9FD1C3A}</a:tableStyleId>
              </a:tblPr>
              <a:tblGrid>
                <a:gridCol w="1457325"/>
                <a:gridCol w="1457325"/>
              </a:tblGrid>
              <a:tr h="370840">
                <a:tc>
                  <a:txBody>
                    <a:bodyPr/>
                    <a:lstStyle/>
                    <a:p>
                      <a:pPr algn="l"/>
                      <a:r>
                        <a:rPr lang="en-AU" sz="1600" b="0" i="0" kern="1200" dirty="0" smtClean="0">
                          <a:solidFill>
                            <a:schemeClr val="lt1"/>
                          </a:solidFill>
                          <a:effectLst/>
                          <a:latin typeface="+mn-lt"/>
                          <a:ea typeface="+mn-ea"/>
                          <a:cs typeface="+mn-cs"/>
                        </a:rPr>
                        <a:t>Strand</a:t>
                      </a:r>
                      <a:endParaRPr lang="en-AU" sz="1600" b="0" dirty="0"/>
                    </a:p>
                  </a:txBody>
                  <a:tcPr/>
                </a:tc>
                <a:tc>
                  <a:txBody>
                    <a:bodyPr/>
                    <a:lstStyle/>
                    <a:p>
                      <a:pPr algn="l"/>
                      <a:r>
                        <a:rPr lang="en-AU" sz="1600" b="0" i="0" kern="1200" dirty="0" smtClean="0">
                          <a:solidFill>
                            <a:schemeClr val="lt1"/>
                          </a:solidFill>
                          <a:effectLst/>
                          <a:latin typeface="+mn-lt"/>
                          <a:ea typeface="+mn-ea"/>
                          <a:cs typeface="+mn-cs"/>
                        </a:rPr>
                        <a:t>Sub-strands</a:t>
                      </a:r>
                    </a:p>
                  </a:txBody>
                  <a:tcPr/>
                </a:tc>
              </a:tr>
              <a:tr h="370840">
                <a:tc>
                  <a:txBody>
                    <a:bodyPr/>
                    <a:lstStyle/>
                    <a:p>
                      <a:pPr algn="l"/>
                      <a:r>
                        <a:rPr lang="en-AU" sz="1600" b="0" dirty="0" smtClean="0"/>
                        <a:t>Literature</a:t>
                      </a:r>
                      <a:endParaRPr lang="en-AU" sz="1600" b="0" dirty="0"/>
                    </a:p>
                  </a:txBody>
                  <a:tcPr/>
                </a:tc>
                <a:tc>
                  <a:txBody>
                    <a:bodyPr/>
                    <a:lstStyle/>
                    <a:p>
                      <a:pPr algn="l"/>
                      <a:r>
                        <a:rPr lang="en-AU" sz="1600" b="0" i="0" kern="1200" dirty="0" smtClean="0">
                          <a:solidFill>
                            <a:srgbClr val="303132"/>
                          </a:solidFill>
                          <a:effectLst/>
                          <a:latin typeface="+mn-lt"/>
                          <a:ea typeface="+mn-ea"/>
                          <a:cs typeface="+mn-cs"/>
                        </a:rPr>
                        <a:t>Literature and context</a:t>
                      </a:r>
                    </a:p>
                  </a:txBody>
                  <a:tcPr/>
                </a:tc>
              </a:tr>
              <a:tr h="370840">
                <a:tc>
                  <a:txBody>
                    <a:bodyPr/>
                    <a:lstStyle/>
                    <a:p>
                      <a:pPr algn="l"/>
                      <a:endParaRPr lang="en-AU" sz="1600" b="0" dirty="0"/>
                    </a:p>
                  </a:txBody>
                  <a:tcPr/>
                </a:tc>
                <a:tc>
                  <a:txBody>
                    <a:bodyPr/>
                    <a:lstStyle/>
                    <a:p>
                      <a:pPr algn="l"/>
                      <a:r>
                        <a:rPr lang="en-AU" sz="1600" b="0" i="0" kern="1200" dirty="0" smtClean="0">
                          <a:solidFill>
                            <a:srgbClr val="303132"/>
                          </a:solidFill>
                          <a:effectLst/>
                          <a:latin typeface="+mn-lt"/>
                          <a:ea typeface="+mn-ea"/>
                          <a:cs typeface="+mn-cs"/>
                        </a:rPr>
                        <a:t>Responding to literature</a:t>
                      </a:r>
                    </a:p>
                  </a:txBody>
                  <a:tcPr/>
                </a:tc>
              </a:tr>
              <a:tr h="370840">
                <a:tc>
                  <a:txBody>
                    <a:bodyPr/>
                    <a:lstStyle/>
                    <a:p>
                      <a:pPr algn="l"/>
                      <a:endParaRPr lang="en-AU" sz="1600" b="0" dirty="0"/>
                    </a:p>
                  </a:txBody>
                  <a:tcPr/>
                </a:tc>
                <a:tc>
                  <a:txBody>
                    <a:bodyPr/>
                    <a:lstStyle/>
                    <a:p>
                      <a:pPr algn="l"/>
                      <a:r>
                        <a:rPr lang="en-AU" sz="1600" b="0" i="0" kern="1200" dirty="0" smtClean="0">
                          <a:solidFill>
                            <a:srgbClr val="303132"/>
                          </a:solidFill>
                          <a:effectLst/>
                          <a:latin typeface="+mn-lt"/>
                          <a:ea typeface="+mn-ea"/>
                          <a:cs typeface="+mn-cs"/>
                        </a:rPr>
                        <a:t>Examining literature</a:t>
                      </a:r>
                    </a:p>
                  </a:txBody>
                  <a:tcPr/>
                </a:tc>
              </a:tr>
              <a:tr h="370840">
                <a:tc>
                  <a:txBody>
                    <a:bodyPr/>
                    <a:lstStyle/>
                    <a:p>
                      <a:pPr algn="l"/>
                      <a:endParaRPr lang="en-AU" sz="1600" b="0" dirty="0"/>
                    </a:p>
                  </a:txBody>
                  <a:tcPr/>
                </a:tc>
                <a:tc>
                  <a:txBody>
                    <a:bodyPr/>
                    <a:lstStyle/>
                    <a:p>
                      <a:pPr algn="l"/>
                      <a:r>
                        <a:rPr lang="en-AU" sz="1600" b="0" i="0" kern="1200" dirty="0" smtClean="0">
                          <a:solidFill>
                            <a:srgbClr val="303132"/>
                          </a:solidFill>
                          <a:effectLst/>
                          <a:latin typeface="+mn-lt"/>
                          <a:ea typeface="+mn-ea"/>
                          <a:cs typeface="+mn-cs"/>
                        </a:rPr>
                        <a:t>Creating literature</a:t>
                      </a:r>
                    </a:p>
                  </a:txBody>
                  <a:tcPr/>
                </a:tc>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1054544650"/>
              </p:ext>
            </p:extLst>
          </p:nvPr>
        </p:nvGraphicFramePr>
        <p:xfrm>
          <a:off x="6156176" y="1556792"/>
          <a:ext cx="2914650" cy="2722880"/>
        </p:xfrm>
        <a:graphic>
          <a:graphicData uri="http://schemas.openxmlformats.org/drawingml/2006/table">
            <a:tbl>
              <a:tblPr firstRow="1" bandRow="1">
                <a:tableStyleId>{5C22544A-7EE6-4342-B048-85BDC9FD1C3A}</a:tableStyleId>
              </a:tblPr>
              <a:tblGrid>
                <a:gridCol w="1457325"/>
                <a:gridCol w="1457325"/>
              </a:tblGrid>
              <a:tr h="370840">
                <a:tc>
                  <a:txBody>
                    <a:bodyPr/>
                    <a:lstStyle/>
                    <a:p>
                      <a:pPr algn="l"/>
                      <a:r>
                        <a:rPr lang="en-AU" sz="1600" b="0" i="0" kern="1200" dirty="0" smtClean="0">
                          <a:solidFill>
                            <a:schemeClr val="lt1"/>
                          </a:solidFill>
                          <a:effectLst/>
                          <a:latin typeface="+mn-lt"/>
                          <a:ea typeface="+mn-ea"/>
                          <a:cs typeface="+mn-cs"/>
                        </a:rPr>
                        <a:t>Strand</a:t>
                      </a:r>
                      <a:endParaRPr lang="en-AU" sz="1600" b="0" dirty="0"/>
                    </a:p>
                  </a:txBody>
                  <a:tcPr/>
                </a:tc>
                <a:tc>
                  <a:txBody>
                    <a:bodyPr/>
                    <a:lstStyle/>
                    <a:p>
                      <a:pPr algn="l"/>
                      <a:r>
                        <a:rPr lang="en-AU" sz="1600" b="0" i="0" kern="1200" dirty="0" smtClean="0">
                          <a:solidFill>
                            <a:schemeClr val="lt1"/>
                          </a:solidFill>
                          <a:effectLst/>
                          <a:latin typeface="+mn-lt"/>
                          <a:ea typeface="+mn-ea"/>
                          <a:cs typeface="+mn-cs"/>
                        </a:rPr>
                        <a:t>Sub-strands</a:t>
                      </a:r>
                    </a:p>
                  </a:txBody>
                  <a:tcPr/>
                </a:tc>
              </a:tr>
              <a:tr h="370840">
                <a:tc>
                  <a:txBody>
                    <a:bodyPr/>
                    <a:lstStyle/>
                    <a:p>
                      <a:pPr algn="l"/>
                      <a:r>
                        <a:rPr lang="en-AU" sz="1600" b="0" dirty="0" smtClean="0"/>
                        <a:t>Literacy</a:t>
                      </a:r>
                      <a:endParaRPr lang="en-AU" sz="1600" b="0" dirty="0"/>
                    </a:p>
                  </a:txBody>
                  <a:tcPr/>
                </a:tc>
                <a:tc>
                  <a:txBody>
                    <a:bodyPr/>
                    <a:lstStyle/>
                    <a:p>
                      <a:pPr algn="l"/>
                      <a:r>
                        <a:rPr lang="en-AU" sz="1600" b="0" i="0" kern="1200" dirty="0" smtClean="0">
                          <a:solidFill>
                            <a:srgbClr val="303132"/>
                          </a:solidFill>
                          <a:effectLst/>
                          <a:latin typeface="+mn-lt"/>
                          <a:ea typeface="+mn-ea"/>
                          <a:cs typeface="+mn-cs"/>
                        </a:rPr>
                        <a:t>Texts in context</a:t>
                      </a:r>
                    </a:p>
                  </a:txBody>
                  <a:tcPr/>
                </a:tc>
              </a:tr>
              <a:tr h="370840">
                <a:tc>
                  <a:txBody>
                    <a:bodyPr/>
                    <a:lstStyle/>
                    <a:p>
                      <a:pPr algn="l"/>
                      <a:endParaRPr lang="en-AU" sz="1600" b="0" dirty="0"/>
                    </a:p>
                  </a:txBody>
                  <a:tcPr/>
                </a:tc>
                <a:tc>
                  <a:txBody>
                    <a:bodyPr/>
                    <a:lstStyle/>
                    <a:p>
                      <a:pPr algn="l"/>
                      <a:r>
                        <a:rPr lang="en-AU" sz="1600" b="0" i="0" kern="1200" dirty="0" smtClean="0">
                          <a:solidFill>
                            <a:srgbClr val="303132"/>
                          </a:solidFill>
                          <a:effectLst/>
                          <a:latin typeface="+mn-lt"/>
                          <a:ea typeface="+mn-ea"/>
                          <a:cs typeface="+mn-cs"/>
                        </a:rPr>
                        <a:t>Interacting with others</a:t>
                      </a:r>
                    </a:p>
                  </a:txBody>
                  <a:tcPr/>
                </a:tc>
              </a:tr>
              <a:tr h="370840">
                <a:tc>
                  <a:txBody>
                    <a:bodyPr/>
                    <a:lstStyle/>
                    <a:p>
                      <a:pPr algn="l"/>
                      <a:endParaRPr lang="en-AU" sz="1600" b="0" dirty="0"/>
                    </a:p>
                  </a:txBody>
                  <a:tcPr/>
                </a:tc>
                <a:tc>
                  <a:txBody>
                    <a:bodyPr/>
                    <a:lstStyle/>
                    <a:p>
                      <a:pPr algn="l"/>
                      <a:r>
                        <a:rPr lang="en-AU" sz="1600" b="0" i="0" kern="1200" dirty="0" smtClean="0">
                          <a:solidFill>
                            <a:srgbClr val="303132"/>
                          </a:solidFill>
                          <a:effectLst/>
                          <a:latin typeface="+mn-lt"/>
                          <a:ea typeface="+mn-ea"/>
                          <a:cs typeface="+mn-cs"/>
                        </a:rPr>
                        <a:t>Interpreting, analysing, evaluating</a:t>
                      </a:r>
                    </a:p>
                  </a:txBody>
                  <a:tcPr/>
                </a:tc>
              </a:tr>
              <a:tr h="370840">
                <a:tc>
                  <a:txBody>
                    <a:bodyPr/>
                    <a:lstStyle/>
                    <a:p>
                      <a:pPr algn="l"/>
                      <a:endParaRPr lang="en-AU" sz="1600" b="0" dirty="0"/>
                    </a:p>
                  </a:txBody>
                  <a:tcPr/>
                </a:tc>
                <a:tc>
                  <a:txBody>
                    <a:bodyPr/>
                    <a:lstStyle/>
                    <a:p>
                      <a:pPr algn="l"/>
                      <a:r>
                        <a:rPr lang="en-AU" sz="1600" b="0" i="0" kern="1200" dirty="0" smtClean="0">
                          <a:solidFill>
                            <a:srgbClr val="303132"/>
                          </a:solidFill>
                          <a:effectLst/>
                          <a:latin typeface="+mn-lt"/>
                          <a:ea typeface="+mn-ea"/>
                          <a:cs typeface="+mn-cs"/>
                        </a:rPr>
                        <a:t>Creating texts</a:t>
                      </a:r>
                    </a:p>
                  </a:txBody>
                  <a:tcPr/>
                </a:tc>
              </a:tr>
            </a:tbl>
          </a:graphicData>
        </a:graphic>
      </p:graphicFrame>
    </p:spTree>
    <p:extLst>
      <p:ext uri="{BB962C8B-B14F-4D97-AF65-F5344CB8AC3E}">
        <p14:creationId xmlns:p14="http://schemas.microsoft.com/office/powerpoint/2010/main" val="26978281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95536" y="1323114"/>
            <a:ext cx="8424936" cy="593718"/>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lang="en-US" sz="1800" dirty="0" smtClean="0">
                <a:latin typeface="+mn-lt"/>
              </a:rPr>
              <a:t>Focus </a:t>
            </a:r>
            <a:r>
              <a:rPr lang="en-US" sz="1800" dirty="0">
                <a:latin typeface="+mn-lt"/>
              </a:rPr>
              <a:t>area information is not included on the digital version of the curriculum. </a:t>
            </a:r>
            <a:endParaRPr lang="en-US" sz="1800" dirty="0" smtClean="0">
              <a:latin typeface="+mn-lt"/>
            </a:endParaRPr>
          </a:p>
          <a:p>
            <a:r>
              <a:rPr lang="en-US" sz="1800" dirty="0" smtClean="0">
                <a:latin typeface="+mn-lt"/>
              </a:rPr>
              <a:t>This </a:t>
            </a:r>
            <a:r>
              <a:rPr lang="en-US" sz="1800" dirty="0">
                <a:latin typeface="+mn-lt"/>
              </a:rPr>
              <a:t>information is located on the Scope and Sequence charts</a:t>
            </a:r>
            <a:r>
              <a:rPr lang="en-US" sz="1800" dirty="0" smtClean="0">
                <a:latin typeface="+mn-lt"/>
              </a:rPr>
              <a:t>.</a:t>
            </a:r>
            <a:endParaRPr lang="en-US" sz="1800" dirty="0">
              <a:latin typeface="+mn-lt"/>
            </a:endParaRPr>
          </a:p>
        </p:txBody>
      </p:sp>
      <p:sp>
        <p:nvSpPr>
          <p:cNvPr id="2" name="Title 1"/>
          <p:cNvSpPr>
            <a:spLocks noGrp="1"/>
          </p:cNvSpPr>
          <p:nvPr>
            <p:ph type="title"/>
          </p:nvPr>
        </p:nvSpPr>
        <p:spPr>
          <a:xfrm>
            <a:off x="685800" y="548680"/>
            <a:ext cx="7772400" cy="713514"/>
          </a:xfrm>
        </p:spPr>
        <p:txBody>
          <a:bodyPr/>
          <a:lstStyle/>
          <a:p>
            <a:r>
              <a:rPr lang="en-AU" dirty="0" smtClean="0"/>
              <a:t>Focus areas</a:t>
            </a:r>
            <a:endParaRPr lang="en-AU" dirty="0"/>
          </a:p>
        </p:txBody>
      </p:sp>
      <p:sp>
        <p:nvSpPr>
          <p:cNvPr id="3" name="TextBox 2"/>
          <p:cNvSpPr txBox="1"/>
          <p:nvPr/>
        </p:nvSpPr>
        <p:spPr>
          <a:xfrm>
            <a:off x="0" y="1988840"/>
            <a:ext cx="9144000" cy="276999"/>
          </a:xfrm>
          <a:prstGeom prst="rect">
            <a:avLst/>
          </a:prstGeom>
          <a:noFill/>
        </p:spPr>
        <p:txBody>
          <a:bodyPr wrap="square" rtlCol="0">
            <a:spAutoFit/>
          </a:bodyPr>
          <a:lstStyle/>
          <a:p>
            <a:pPr algn="ctr"/>
            <a:r>
              <a:rPr lang="en-US" sz="1200" dirty="0">
                <a:latin typeface="+mn-lt"/>
                <a:hlinkClick r:id="rId3"/>
              </a:rPr>
              <a:t>http://victoriancurriculum.vcaa.vic.edu.au/english/introduction/scope-and-sequence</a:t>
            </a:r>
            <a:r>
              <a:rPr lang="en-US" sz="1200" dirty="0">
                <a:latin typeface="+mn-lt"/>
              </a:rPr>
              <a:t>  </a:t>
            </a:r>
          </a:p>
        </p:txBody>
      </p:sp>
      <p:pic>
        <p:nvPicPr>
          <p:cNvPr id="7" name="Picture 6"/>
          <p:cNvPicPr/>
          <p:nvPr/>
        </p:nvPicPr>
        <p:blipFill rotWithShape="1">
          <a:blip r:embed="rId4" cstate="print">
            <a:extLst>
              <a:ext uri="{28A0092B-C50C-407E-A947-70E740481C1C}">
                <a14:useLocalDpi xmlns:a14="http://schemas.microsoft.com/office/drawing/2010/main" val="0"/>
              </a:ext>
            </a:extLst>
          </a:blip>
          <a:srcRect l="2885" t="13105" r="1282" b="5983"/>
          <a:stretch/>
        </p:blipFill>
        <p:spPr bwMode="auto">
          <a:xfrm>
            <a:off x="755577" y="2348880"/>
            <a:ext cx="7056784" cy="381642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5085836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772400" cy="1143000"/>
          </a:xfrm>
        </p:spPr>
        <p:txBody>
          <a:bodyPr/>
          <a:lstStyle/>
          <a:p>
            <a:r>
              <a:rPr lang="en-AU" dirty="0" smtClean="0"/>
              <a:t>Key messages</a:t>
            </a:r>
            <a:endParaRPr lang="en-AU" dirty="0"/>
          </a:p>
        </p:txBody>
      </p:sp>
      <p:sp>
        <p:nvSpPr>
          <p:cNvPr id="3" name="Content Placeholder 2"/>
          <p:cNvSpPr>
            <a:spLocks noGrp="1"/>
          </p:cNvSpPr>
          <p:nvPr>
            <p:ph idx="1"/>
          </p:nvPr>
        </p:nvSpPr>
        <p:spPr>
          <a:xfrm>
            <a:off x="467544" y="1268760"/>
            <a:ext cx="8208912" cy="3962400"/>
          </a:xfrm>
        </p:spPr>
        <p:txBody>
          <a:bodyPr/>
          <a:lstStyle/>
          <a:p>
            <a:pPr marL="0" indent="0">
              <a:buNone/>
            </a:pPr>
            <a:r>
              <a:rPr lang="en-US" sz="2000" b="0" dirty="0"/>
              <a:t>English in the Victorian Curriculum is substantially similar to AusVELS English, with the majority of the curriculum unchanged. </a:t>
            </a:r>
            <a:endParaRPr lang="en-US" sz="2000" b="0" dirty="0" smtClean="0"/>
          </a:p>
          <a:p>
            <a:pPr marL="0" indent="0">
              <a:buNone/>
            </a:pPr>
            <a:r>
              <a:rPr lang="en-US" sz="2000" b="0" dirty="0" smtClean="0"/>
              <a:t>However, there have been some changes to strengthen particular areas and clarify others:</a:t>
            </a:r>
          </a:p>
          <a:p>
            <a:pPr>
              <a:buFont typeface="Arial" panose="020B0604020202020204" pitchFamily="34" charset="0"/>
              <a:buChar char="•"/>
            </a:pPr>
            <a:r>
              <a:rPr lang="en-US" sz="2000" b="0" dirty="0" smtClean="0"/>
              <a:t>Phonics and word knowledge strengthened</a:t>
            </a:r>
          </a:p>
          <a:p>
            <a:pPr>
              <a:buFont typeface="Arial" panose="020B0604020202020204" pitchFamily="34" charset="0"/>
              <a:buChar char="•"/>
            </a:pPr>
            <a:r>
              <a:rPr lang="en-US" sz="2000" b="0" dirty="0" smtClean="0"/>
              <a:t>Handwriting revised to make connection between phonics and handwriting more explicit</a:t>
            </a:r>
          </a:p>
          <a:p>
            <a:pPr>
              <a:buFont typeface="Arial" panose="020B0604020202020204" pitchFamily="34" charset="0"/>
              <a:buChar char="•"/>
            </a:pPr>
            <a:r>
              <a:rPr lang="en-US" sz="2000" b="0" dirty="0" smtClean="0"/>
              <a:t>Content descriptions added to improve developmental continuum </a:t>
            </a:r>
          </a:p>
          <a:p>
            <a:pPr>
              <a:buFont typeface="Arial" panose="020B0604020202020204" pitchFamily="34" charset="0"/>
              <a:buChar char="•"/>
            </a:pPr>
            <a:r>
              <a:rPr lang="en-US" sz="2000" b="0" dirty="0" smtClean="0"/>
              <a:t>Removal of duplicate content</a:t>
            </a:r>
          </a:p>
          <a:p>
            <a:pPr>
              <a:buFont typeface="Arial" panose="020B0604020202020204" pitchFamily="34" charset="0"/>
              <a:buChar char="•"/>
            </a:pPr>
            <a:r>
              <a:rPr lang="en-US" sz="2000" b="0" dirty="0" smtClean="0"/>
              <a:t>Consolidation of similar </a:t>
            </a:r>
            <a:r>
              <a:rPr lang="en-US" sz="2000" b="0" dirty="0" smtClean="0"/>
              <a:t>content</a:t>
            </a:r>
          </a:p>
          <a:p>
            <a:pPr marL="0" indent="0">
              <a:buNone/>
            </a:pPr>
            <a:r>
              <a:rPr lang="en-US" sz="1800" kern="1200" dirty="0" smtClean="0">
                <a:solidFill>
                  <a:srgbClr val="0099E3"/>
                </a:solidFill>
                <a:latin typeface="+mj-lt"/>
                <a:ea typeface="+mj-ea"/>
                <a:cs typeface="+mj-cs"/>
              </a:rPr>
              <a:t>Reporting </a:t>
            </a:r>
            <a:r>
              <a:rPr lang="en-US" sz="1800" kern="1200" dirty="0">
                <a:solidFill>
                  <a:srgbClr val="0099E3"/>
                </a:solidFill>
                <a:latin typeface="+mj-lt"/>
                <a:ea typeface="+mj-ea"/>
                <a:cs typeface="+mj-cs"/>
              </a:rPr>
              <a:t>progress in English</a:t>
            </a:r>
          </a:p>
          <a:p>
            <a:pPr marL="0" indent="0">
              <a:buNone/>
            </a:pPr>
            <a:r>
              <a:rPr lang="en-US" sz="2000" b="0" kern="1200" dirty="0">
                <a:latin typeface="+mj-lt"/>
                <a:ea typeface="+mj-ea"/>
                <a:cs typeface="+mj-cs"/>
              </a:rPr>
              <a:t>These changes </a:t>
            </a:r>
            <a:r>
              <a:rPr lang="en-US" sz="2000" b="0" kern="1200" dirty="0" smtClean="0">
                <a:latin typeface="+mj-lt"/>
                <a:ea typeface="+mj-ea"/>
                <a:cs typeface="+mj-cs"/>
              </a:rPr>
              <a:t>do </a:t>
            </a:r>
            <a:r>
              <a:rPr lang="en-US" sz="2000" b="0" kern="1200" dirty="0">
                <a:latin typeface="+mj-lt"/>
                <a:ea typeface="+mj-ea"/>
                <a:cs typeface="+mj-cs"/>
              </a:rPr>
              <a:t>not cause a break in reporting data and student progress can be shown from AusVELS English to the Victorian Curriculum F–10 </a:t>
            </a:r>
            <a:r>
              <a:rPr lang="en-US" sz="2000" b="0" kern="1200" dirty="0" smtClean="0">
                <a:latin typeface="+mj-lt"/>
                <a:ea typeface="+mj-ea"/>
                <a:cs typeface="+mj-cs"/>
              </a:rPr>
              <a:t>English</a:t>
            </a:r>
            <a:endParaRPr lang="en-AU" sz="2000" b="0" kern="1200" dirty="0">
              <a:latin typeface="+mj-lt"/>
              <a:ea typeface="+mj-ea"/>
              <a:cs typeface="+mj-cs"/>
            </a:endParaRPr>
          </a:p>
        </p:txBody>
      </p:sp>
    </p:spTree>
    <p:extLst>
      <p:ext uri="{BB962C8B-B14F-4D97-AF65-F5344CB8AC3E}">
        <p14:creationId xmlns:p14="http://schemas.microsoft.com/office/powerpoint/2010/main" val="410559530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134672" cy="1143000"/>
          </a:xfrm>
        </p:spPr>
        <p:txBody>
          <a:bodyPr/>
          <a:lstStyle/>
          <a:p>
            <a:r>
              <a:rPr lang="en-AU" dirty="0" smtClean="0"/>
              <a:t>Key messages – EAL Update</a:t>
            </a:r>
            <a:endParaRPr lang="en-AU" dirty="0"/>
          </a:p>
        </p:txBody>
      </p:sp>
      <p:sp>
        <p:nvSpPr>
          <p:cNvPr id="3" name="Content Placeholder 2"/>
          <p:cNvSpPr>
            <a:spLocks noGrp="1"/>
          </p:cNvSpPr>
          <p:nvPr>
            <p:ph idx="1"/>
          </p:nvPr>
        </p:nvSpPr>
        <p:spPr>
          <a:xfrm>
            <a:off x="683568" y="1844824"/>
            <a:ext cx="7772400" cy="3962400"/>
          </a:xfrm>
        </p:spPr>
        <p:txBody>
          <a:bodyPr/>
          <a:lstStyle/>
          <a:p>
            <a:pPr>
              <a:buFont typeface="Arial" panose="020B0604020202020204" pitchFamily="34" charset="0"/>
              <a:buChar char="•"/>
            </a:pPr>
            <a:r>
              <a:rPr lang="en-AU" b="0" dirty="0" smtClean="0"/>
              <a:t>Work is being undertaken to update the EAL Companion to the Victorian </a:t>
            </a:r>
            <a:r>
              <a:rPr lang="en-AU" b="0" dirty="0" smtClean="0"/>
              <a:t>Curriculum F-10</a:t>
            </a:r>
          </a:p>
          <a:p>
            <a:pPr>
              <a:buFont typeface="Arial" panose="020B0604020202020204" pitchFamily="34" charset="0"/>
              <a:buChar char="•"/>
            </a:pPr>
            <a:r>
              <a:rPr lang="en-AU" b="0" dirty="0" smtClean="0"/>
              <a:t>Schools should continue to use the current version during 2016</a:t>
            </a:r>
            <a:endParaRPr lang="en-AU" b="0" dirty="0" smtClean="0"/>
          </a:p>
          <a:p>
            <a:pPr>
              <a:buFont typeface="Arial" panose="020B0604020202020204" pitchFamily="34" charset="0"/>
              <a:buChar char="•"/>
            </a:pPr>
            <a:endParaRPr lang="en-AU" b="0" dirty="0"/>
          </a:p>
        </p:txBody>
      </p:sp>
    </p:spTree>
    <p:extLst>
      <p:ext uri="{BB962C8B-B14F-4D97-AF65-F5344CB8AC3E}">
        <p14:creationId xmlns:p14="http://schemas.microsoft.com/office/powerpoint/2010/main" val="23694218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smtClean="0"/>
              <a:t>Key messages - </a:t>
            </a:r>
            <a:br>
              <a:rPr lang="en-AU" sz="4000" dirty="0" smtClean="0"/>
            </a:br>
            <a:r>
              <a:rPr lang="en-AU" sz="4000" dirty="0" smtClean="0"/>
              <a:t>Literacy </a:t>
            </a:r>
            <a:r>
              <a:rPr lang="en-AU" sz="4000" dirty="0" smtClean="0"/>
              <a:t>across the curriculum</a:t>
            </a:r>
            <a:endParaRPr lang="en-AU" sz="4000" dirty="0"/>
          </a:p>
        </p:txBody>
      </p:sp>
      <p:sp>
        <p:nvSpPr>
          <p:cNvPr id="3" name="Content Placeholder 2"/>
          <p:cNvSpPr>
            <a:spLocks noGrp="1"/>
          </p:cNvSpPr>
          <p:nvPr>
            <p:ph idx="1"/>
          </p:nvPr>
        </p:nvSpPr>
        <p:spPr>
          <a:xfrm>
            <a:off x="683568" y="1844824"/>
            <a:ext cx="7772400" cy="4600962"/>
          </a:xfrm>
        </p:spPr>
        <p:txBody>
          <a:bodyPr>
            <a:normAutofit fontScale="85000" lnSpcReduction="10000"/>
          </a:bodyPr>
          <a:lstStyle/>
          <a:p>
            <a:pPr>
              <a:buFont typeface="Arial" panose="020B0604020202020204" pitchFamily="34" charset="0"/>
              <a:buChar char="•"/>
            </a:pPr>
            <a:r>
              <a:rPr lang="en-US" sz="2400" b="0" dirty="0" smtClean="0"/>
              <a:t>Literacy is foundational to all learning areas and capabilities in the Victorian Curriculum.</a:t>
            </a:r>
          </a:p>
          <a:p>
            <a:pPr>
              <a:buFont typeface="Arial" panose="020B0604020202020204" pitchFamily="34" charset="0"/>
              <a:buChar char="•"/>
            </a:pPr>
            <a:r>
              <a:rPr lang="en-US" sz="2400" b="0" dirty="0" smtClean="0"/>
              <a:t>It is not one of the four capabilities which have separately articulated content descriptions and achievement standards.</a:t>
            </a:r>
          </a:p>
          <a:p>
            <a:pPr>
              <a:buFont typeface="Arial" panose="020B0604020202020204" pitchFamily="34" charset="0"/>
              <a:buChar char="•"/>
            </a:pPr>
            <a:r>
              <a:rPr lang="en-US" sz="2400" b="0" dirty="0" smtClean="0"/>
              <a:t>Students develop knowledge and skills across the Language and Literacy strands of the English curriculum.</a:t>
            </a:r>
          </a:p>
          <a:p>
            <a:pPr>
              <a:buFont typeface="Arial" panose="020B0604020202020204" pitchFamily="34" charset="0"/>
              <a:buChar char="•"/>
            </a:pPr>
            <a:r>
              <a:rPr lang="en-US" sz="2400" b="0" dirty="0"/>
              <a:t>Much of the explicit teaching of literacy occurs in the English learning </a:t>
            </a:r>
            <a:r>
              <a:rPr lang="en-US" sz="2400" b="0" dirty="0" smtClean="0"/>
              <a:t>area, however, it </a:t>
            </a:r>
            <a:r>
              <a:rPr lang="en-US" sz="2400" b="0" dirty="0"/>
              <a:t>is strengthened, made specific and extended in other learning areas as students engage in a range of learning </a:t>
            </a:r>
            <a:r>
              <a:rPr lang="en-US" sz="2400" b="0" dirty="0" smtClean="0"/>
              <a:t>and assessment </a:t>
            </a:r>
            <a:r>
              <a:rPr lang="en-US" sz="2400" b="0" dirty="0"/>
              <a:t>with significant literacy demands</a:t>
            </a:r>
            <a:r>
              <a:rPr lang="en-US" sz="2400" b="0" dirty="0" smtClean="0"/>
              <a:t>.</a:t>
            </a:r>
          </a:p>
          <a:p>
            <a:pPr>
              <a:buFont typeface="Arial" panose="020B0604020202020204" pitchFamily="34" charset="0"/>
              <a:buChar char="•"/>
            </a:pPr>
            <a:r>
              <a:rPr lang="en-US" sz="2400" b="0" dirty="0" smtClean="0"/>
              <a:t>Resources will be prepared to support teachers to understand the language demands of different learning areas, and demonstrate how English content descriptions apply to particular texts.</a:t>
            </a:r>
            <a:endParaRPr lang="en-AU" sz="2400" b="0" dirty="0"/>
          </a:p>
        </p:txBody>
      </p:sp>
    </p:spTree>
    <p:extLst>
      <p:ext uri="{BB962C8B-B14F-4D97-AF65-F5344CB8AC3E}">
        <p14:creationId xmlns:p14="http://schemas.microsoft.com/office/powerpoint/2010/main" val="3171686155"/>
      </p:ext>
    </p:extLst>
  </p:cSld>
  <p:clrMapOvr>
    <a:masterClrMapping/>
  </p:clrMapOvr>
  <p:transition/>
</p:sld>
</file>

<file path=ppt/theme/theme1.xml><?xml version="1.0" encoding="utf-8"?>
<a:theme xmlns:a="http://schemas.openxmlformats.org/drawingml/2006/main" name="F10 PPT Template">
  <a:themeElements>
    <a:clrScheme name="VCAA">
      <a:dk1>
        <a:sysClr val="windowText" lastClr="000000"/>
      </a:dk1>
      <a:lt1>
        <a:sysClr val="window" lastClr="FFFFFF"/>
      </a:lt1>
      <a:dk2>
        <a:srgbClr val="999999"/>
      </a:dk2>
      <a:lt2>
        <a:srgbClr val="0099E3"/>
      </a:lt2>
      <a:accent1>
        <a:srgbClr val="517AB8"/>
      </a:accent1>
      <a:accent2>
        <a:srgbClr val="C6006F"/>
      </a:accent2>
      <a:accent3>
        <a:srgbClr val="F16D9A"/>
      </a:accent3>
      <a:accent4>
        <a:srgbClr val="8DC63F"/>
      </a:accent4>
      <a:accent5>
        <a:srgbClr val="FFC700"/>
      </a:accent5>
      <a:accent6>
        <a:srgbClr val="F78E1E"/>
      </a:accent6>
      <a:hlink>
        <a:srgbClr val="7F3F98"/>
      </a:hlink>
      <a:folHlink>
        <a:srgbClr val="0033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EECD_Expired xmlns="http://schemas.microsoft.com/sharepoint/v3">false</DEECD_Expire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BA2A11A40BE9045AE22BD0150786171" ma:contentTypeVersion="2" ma:contentTypeDescription="Create a new document." ma:contentTypeScope="" ma:versionID="a30143d08fe7ba904f479db3a82dc8d2">
  <xsd:schema xmlns:xsd="http://www.w3.org/2001/XMLSchema" xmlns:xs="http://www.w3.org/2001/XMLSchema" xmlns:p="http://schemas.microsoft.com/office/2006/metadata/properties" xmlns:ns1="http://schemas.microsoft.com/sharepoint/v3" targetNamespace="http://schemas.microsoft.com/office/2006/metadata/properties" ma:root="true" ma:fieldsID="42b686e5b4d9b38ce3c7d81e5cb6e22f"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DEECD_Expir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DEECD_Expired" ma:index="10" nillable="true" ma:displayName="Expired" ma:default="0" ma:internalName="DEECD_Expir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8C10C0-D258-4B04-BF01-BA653899735D}"/>
</file>

<file path=customXml/itemProps2.xml><?xml version="1.0" encoding="utf-8"?>
<ds:datastoreItem xmlns:ds="http://schemas.openxmlformats.org/officeDocument/2006/customXml" ds:itemID="{F37C2363-4899-4DFD-A893-7D6F923F5D1F}"/>
</file>

<file path=customXml/itemProps3.xml><?xml version="1.0" encoding="utf-8"?>
<ds:datastoreItem xmlns:ds="http://schemas.openxmlformats.org/officeDocument/2006/customXml" ds:itemID="{637DA265-2603-49EC-A2F6-73725D6B19C0}"/>
</file>

<file path=docProps/app.xml><?xml version="1.0" encoding="utf-8"?>
<Properties xmlns="http://schemas.openxmlformats.org/officeDocument/2006/extended-properties" xmlns:vt="http://schemas.openxmlformats.org/officeDocument/2006/docPropsVTypes">
  <Template>F10 PPT Template</Template>
  <TotalTime>57</TotalTime>
  <Words>726</Words>
  <Application>Microsoft Office PowerPoint</Application>
  <PresentationFormat>On-screen Show (4:3)</PresentationFormat>
  <Paragraphs>79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F10 PPT Template</vt:lpstr>
      <vt:lpstr>Introducing English</vt:lpstr>
      <vt:lpstr>Victorian Curriculum F–10</vt:lpstr>
      <vt:lpstr>Aims</vt:lpstr>
      <vt:lpstr>Structure</vt:lpstr>
      <vt:lpstr>Structure Within each language mode, the content descriptions are grouped into strands and sub-strands</vt:lpstr>
      <vt:lpstr>Focus areas</vt:lpstr>
      <vt:lpstr>Key messages</vt:lpstr>
      <vt:lpstr>Key messages – EAL Update</vt:lpstr>
      <vt:lpstr>Key messages -  Literacy across the curriculum</vt:lpstr>
    </vt:vector>
  </TitlesOfParts>
  <Company>Victorian Curriculum and Assessment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English</dc:title>
  <dc:creator>Fisher, Peter P</dc:creator>
  <cp:keywords>English, powerpoint</cp:keywords>
  <cp:lastModifiedBy>Foster, Sharon A</cp:lastModifiedBy>
  <cp:revision>10</cp:revision>
  <dcterms:created xsi:type="dcterms:W3CDTF">2016-01-14T23:54:46Z</dcterms:created>
  <dcterms:modified xsi:type="dcterms:W3CDTF">2016-01-18T23:39:08Z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0x0101007BA2A11A40BE9045AE22BD0150786171</vt:lpwstr>
  </property>
  <property fmtid="{D5CDD505-2E9C-101B-9397-08002B2CF9AE}" pid="3" name="DEECD_Author">
    <vt:lpwstr>25;#VCAA|ae0180aa-7478-4220-a827-32d8158f8b8e</vt:lpwstr>
  </property>
  <property fmtid="{D5CDD505-2E9C-101B-9397-08002B2CF9AE}" pid="4" name="DEECD_SubjectCategory">
    <vt:lpwstr/>
  </property>
  <property fmtid="{D5CDD505-2E9C-101B-9397-08002B2CF9AE}" pid="5" name="DEECD_ItemType">
    <vt:lpwstr>40;#Page|eb523acf-a821-456c-a76b-7607578309d7</vt:lpwstr>
  </property>
  <property fmtid="{D5CDD505-2E9C-101B-9397-08002B2CF9AE}" pid="6" name="DEECD_Audience">
    <vt:lpwstr/>
  </property>
</Properties>
</file>