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2" r:id="rId4"/>
    <p:sldId id="265" r:id="rId5"/>
    <p:sldId id="266" r:id="rId6"/>
    <p:sldId id="264" r:id="rId7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-123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303132"/>
              </a:solidFill>
              <a:effectLst/>
              <a:uLnTx/>
              <a:uFillTx/>
              <a:latin typeface="Arial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6229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mtClean="0"/>
              <a:t>Introducing Geography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Victorian Curriculum F–10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432048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Released in September 2015 as a central component of the Education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Provides a stable foundation for the development and implementation of whole-school teaching and learning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The Victorian </a:t>
            </a:r>
            <a:r>
              <a:rPr lang="en-AU" sz="2000" b="0" dirty="0"/>
              <a:t>Curriculum </a:t>
            </a:r>
            <a:r>
              <a:rPr lang="en-AU" sz="2000" b="0" dirty="0" smtClean="0"/>
              <a:t>F–10 incorporates the Australian Curriculum and reflects Victorian priorities and standards</a:t>
            </a:r>
            <a:endParaRPr lang="en-AU" sz="20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013" y="2060848"/>
            <a:ext cx="4137467" cy="30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445224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+mn-lt"/>
                <a:hlinkClick r:id="rId3"/>
              </a:rPr>
              <a:t>http://victoriancurriculum.vcaa.vic.edu.au</a:t>
            </a:r>
            <a:r>
              <a:rPr lang="en-AU" sz="2000" dirty="0" smtClean="0">
                <a:latin typeface="+mn-lt"/>
                <a:hlinkClick r:id="rId3"/>
              </a:rPr>
              <a:t>/</a:t>
            </a:r>
            <a:r>
              <a:rPr lang="en-AU" sz="2000" dirty="0" smtClean="0">
                <a:latin typeface="+mn-lt"/>
              </a:rPr>
              <a:t> 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94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AU" dirty="0" smtClean="0"/>
              <a:t>Aims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35292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200" b="0" dirty="0"/>
              <a:t>The Geography curriculum aims to ensure that students develop</a:t>
            </a:r>
            <a:r>
              <a:rPr lang="en-US" sz="2200" b="0" dirty="0" smtClean="0"/>
              <a:t>:</a:t>
            </a:r>
            <a:endParaRPr lang="en-US" sz="2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a sense of wonder, curiosity and respect for places, people, cultures and environments throughout the world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a deep geographical knowledge of their own locality, Australia, the Asia region and the world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the ability to think geographically, using geographical concepts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the capacity to be competent, critical and creative users of geographical methods and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the capacity to be informed, responsible and active citizens who can contribute to the development of a world that is environmentally and economically sustainable, and socially just.</a:t>
            </a:r>
            <a:endParaRPr lang="en-AU" sz="2200" b="0" dirty="0"/>
          </a:p>
        </p:txBody>
      </p:sp>
    </p:spTree>
    <p:extLst>
      <p:ext uri="{BB962C8B-B14F-4D97-AF65-F5344CB8AC3E}">
        <p14:creationId xmlns:p14="http://schemas.microsoft.com/office/powerpoint/2010/main" val="98187003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948791"/>
            <a:ext cx="5544617" cy="528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476672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srgbClr val="0099E3"/>
                </a:solidFill>
                <a:latin typeface="+mj-lt"/>
                <a:ea typeface="+mj-ea"/>
                <a:cs typeface="+mj-cs"/>
              </a:rPr>
              <a:t>Structure: </a:t>
            </a:r>
            <a:r>
              <a:rPr lang="en-AU" sz="2000" b="1" dirty="0" smtClean="0">
                <a:solidFill>
                  <a:srgbClr val="0099E3"/>
                </a:solidFill>
                <a:latin typeface="+mn-lt"/>
              </a:rPr>
              <a:t>Strands and sub-strands</a:t>
            </a:r>
            <a:endParaRPr lang="en-AU" sz="2000" b="1" dirty="0">
              <a:solidFill>
                <a:srgbClr val="0099E3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8144" y="1268760"/>
            <a:ext cx="30963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srgbClr val="0099E3"/>
                </a:solidFill>
                <a:latin typeface="+mj-lt"/>
                <a:ea typeface="+mj-ea"/>
                <a:cs typeface="+mj-cs"/>
              </a:rPr>
              <a:t>Achievement standards</a:t>
            </a:r>
          </a:p>
          <a:p>
            <a:endParaRPr lang="en-AU" sz="2000" b="1" dirty="0">
              <a:solidFill>
                <a:srgbClr val="0099E3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first achievement standard at Foundation – Level 2 and then at Levels 4, 6, 8 and 10. </a:t>
            </a:r>
            <a:endParaRPr lang="en-US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A </a:t>
            </a:r>
            <a:r>
              <a:rPr lang="en-US" sz="2000" dirty="0">
                <a:latin typeface="+mn-lt"/>
              </a:rPr>
              <a:t>curriculum for students with disabilities is provided in this learning area.</a:t>
            </a:r>
            <a:endParaRPr lang="en-AU" sz="2000" dirty="0">
              <a:latin typeface="+mn-lt"/>
            </a:endParaRPr>
          </a:p>
          <a:p>
            <a:endParaRPr lang="en-AU" sz="2000" b="1" dirty="0" smtClean="0">
              <a:solidFill>
                <a:srgbClr val="0099E3"/>
              </a:solidFill>
              <a:latin typeface="+mj-lt"/>
              <a:ea typeface="+mj-ea"/>
              <a:cs typeface="+mj-cs"/>
            </a:endParaRPr>
          </a:p>
          <a:p>
            <a:r>
              <a:rPr lang="en-AU" sz="2000" b="1" dirty="0" smtClean="0">
                <a:solidFill>
                  <a:srgbClr val="0099E3"/>
                </a:solidFill>
                <a:latin typeface="+mj-lt"/>
                <a:ea typeface="+mj-ea"/>
                <a:cs typeface="+mj-cs"/>
              </a:rPr>
              <a:t> </a:t>
            </a:r>
            <a:endParaRPr lang="en-AU" sz="2000" b="1" dirty="0">
              <a:solidFill>
                <a:srgbClr val="0099E3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Structure</a:t>
            </a:r>
            <a:endParaRPr lang="en-AU" sz="3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45263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Key </a:t>
            </a:r>
            <a:r>
              <a:rPr lang="en-AU" sz="3200" dirty="0" smtClean="0"/>
              <a:t>messages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3924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b="0" dirty="0" smtClean="0"/>
              <a:t>No </a:t>
            </a:r>
            <a:r>
              <a:rPr lang="en-AU" sz="2800" b="0" dirty="0" smtClean="0"/>
              <a:t>longer general Humanities from </a:t>
            </a:r>
            <a:r>
              <a:rPr lang="en-AU" sz="2800" b="0" dirty="0" smtClean="0"/>
              <a:t>F–4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b="0" dirty="0" smtClean="0"/>
              <a:t>Specific Geography </a:t>
            </a:r>
            <a:r>
              <a:rPr lang="en-AU" sz="2800" b="0" dirty="0" smtClean="0"/>
              <a:t>curriculum from </a:t>
            </a:r>
            <a:r>
              <a:rPr lang="en-AU" sz="2800" b="0" dirty="0" smtClean="0"/>
              <a:t>F–10</a:t>
            </a:r>
            <a:endParaRPr lang="en-AU" sz="2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800" b="0" dirty="0" smtClean="0"/>
              <a:t>Revised structure</a:t>
            </a:r>
            <a:endParaRPr lang="en-AU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800" b="0" dirty="0" smtClean="0"/>
              <a:t>Development </a:t>
            </a:r>
            <a:r>
              <a:rPr lang="en-AU" sz="2800" b="0" dirty="0" smtClean="0"/>
              <a:t>of conceptual thinking </a:t>
            </a:r>
            <a:r>
              <a:rPr lang="en-AU" sz="2800" b="0" dirty="0" smtClean="0"/>
              <a:t>strengthened</a:t>
            </a:r>
            <a:endParaRPr lang="en-AU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800" b="0" dirty="0" smtClean="0"/>
              <a:t>Significant </a:t>
            </a:r>
            <a:r>
              <a:rPr lang="en-AU" sz="2800" b="0" dirty="0" smtClean="0"/>
              <a:t>revisions to knowledge and </a:t>
            </a:r>
            <a:r>
              <a:rPr lang="en-AU" sz="2800" b="0" dirty="0" smtClean="0"/>
              <a:t>skills</a:t>
            </a:r>
            <a:endParaRPr lang="en-AU" sz="2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800" b="0" dirty="0" smtClean="0"/>
              <a:t>Revisions to achievement standards</a:t>
            </a:r>
            <a:endParaRPr lang="en-AU" sz="280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6996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3962400"/>
          </a:xfrm>
        </p:spPr>
        <p:txBody>
          <a:bodyPr/>
          <a:lstStyle/>
          <a:p>
            <a:pPr marL="0" indent="0">
              <a:buNone/>
            </a:pPr>
            <a:r>
              <a:rPr lang="en-AU" sz="2400" dirty="0" smtClean="0"/>
              <a:t>Geographical concepts and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0" dirty="0" smtClean="0"/>
              <a:t>Strengthens the progression of geographical skills essential to working with data and information</a:t>
            </a:r>
          </a:p>
          <a:p>
            <a:pPr marL="0" indent="0">
              <a:buNone/>
            </a:pPr>
            <a:r>
              <a:rPr lang="en-AU" sz="2400" dirty="0" smtClean="0"/>
              <a:t>Seven </a:t>
            </a:r>
            <a:r>
              <a:rPr lang="en-AU" sz="2400" dirty="0"/>
              <a:t>concepts underpin the whole curriculum</a:t>
            </a:r>
            <a:r>
              <a:rPr lang="en-AU" sz="2400" b="0" dirty="0"/>
              <a:t>: </a:t>
            </a:r>
            <a:endParaRPr lang="en-AU" sz="2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0" dirty="0" smtClean="0"/>
              <a:t>Place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0" dirty="0" smtClean="0"/>
              <a:t>Space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0" dirty="0" smtClean="0"/>
              <a:t>Interconnection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0" dirty="0" smtClean="0"/>
              <a:t>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0" dirty="0" smtClean="0"/>
              <a:t>Sustainability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0" dirty="0" smtClean="0"/>
              <a:t>Scale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0" dirty="0" smtClean="0"/>
              <a:t>Change</a:t>
            </a:r>
            <a:endParaRPr lang="en-AU" sz="2400" b="0" dirty="0"/>
          </a:p>
          <a:p>
            <a:pPr>
              <a:buFont typeface="Arial" panose="020B0604020202020204" pitchFamily="34" charset="0"/>
              <a:buChar char="•"/>
            </a:pPr>
            <a:endParaRPr lang="en-AU" sz="1600" b="0" dirty="0" smtClean="0"/>
          </a:p>
          <a:p>
            <a:pPr marL="0" indent="0">
              <a:buNone/>
            </a:pPr>
            <a:endParaRPr lang="en-AU" sz="1600" b="0" dirty="0"/>
          </a:p>
        </p:txBody>
      </p:sp>
    </p:spTree>
    <p:extLst>
      <p:ext uri="{BB962C8B-B14F-4D97-AF65-F5344CB8AC3E}">
        <p14:creationId xmlns:p14="http://schemas.microsoft.com/office/powerpoint/2010/main" val="9256476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10 PPT Template">
  <a:themeElements>
    <a:clrScheme name="VCAA">
      <a:dk1>
        <a:sysClr val="windowText" lastClr="000000"/>
      </a:dk1>
      <a:lt1>
        <a:sysClr val="window" lastClr="FFFFFF"/>
      </a:lt1>
      <a:dk2>
        <a:srgbClr val="999999"/>
      </a:dk2>
      <a:lt2>
        <a:srgbClr val="0099E3"/>
      </a:lt2>
      <a:accent1>
        <a:srgbClr val="517AB8"/>
      </a:accent1>
      <a:accent2>
        <a:srgbClr val="C6006F"/>
      </a:accent2>
      <a:accent3>
        <a:srgbClr val="F16D9A"/>
      </a:accent3>
      <a:accent4>
        <a:srgbClr val="8DC63F"/>
      </a:accent4>
      <a:accent5>
        <a:srgbClr val="FFC700"/>
      </a:accent5>
      <a:accent6>
        <a:srgbClr val="F78E1E"/>
      </a:accent6>
      <a:hlink>
        <a:srgbClr val="7F3F98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EECD_Expired xmlns="http://schemas.microsoft.com/sharepoint/v3">false</DEECD_Expired>
  </documentManagement>
</p:properties>
</file>

<file path=customXml/itemProps1.xml><?xml version="1.0" encoding="utf-8"?>
<ds:datastoreItem xmlns:ds="http://schemas.openxmlformats.org/officeDocument/2006/customXml" ds:itemID="{EDC2A374-9F6B-4CC2-9537-160BBDC02A86}"/>
</file>

<file path=customXml/itemProps2.xml><?xml version="1.0" encoding="utf-8"?>
<ds:datastoreItem xmlns:ds="http://schemas.openxmlformats.org/officeDocument/2006/customXml" ds:itemID="{5645C888-6175-4DCA-A807-21CD1377652E}"/>
</file>

<file path=customXml/itemProps3.xml><?xml version="1.0" encoding="utf-8"?>
<ds:datastoreItem xmlns:ds="http://schemas.openxmlformats.org/officeDocument/2006/customXml" ds:itemID="{8CF51AD9-9906-4407-8068-8A42DC1D2158}"/>
</file>

<file path=docProps/app.xml><?xml version="1.0" encoding="utf-8"?>
<Properties xmlns="http://schemas.openxmlformats.org/officeDocument/2006/extended-properties" xmlns:vt="http://schemas.openxmlformats.org/officeDocument/2006/docPropsVTypes">
  <Template>F10 PPT Template</Template>
  <TotalTime>56</TotalTime>
  <Words>258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F10 PPT Template</vt:lpstr>
      <vt:lpstr>Introducing Geography</vt:lpstr>
      <vt:lpstr>Victorian Curriculum F–10</vt:lpstr>
      <vt:lpstr>Aims</vt:lpstr>
      <vt:lpstr>PowerPoint Presentation</vt:lpstr>
      <vt:lpstr>Key messages</vt:lpstr>
      <vt:lpstr>Key messages</vt:lpstr>
    </vt:vector>
  </TitlesOfParts>
  <Company>Victorian Curriculum and Assessment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Geography</dc:title>
  <dc:creator>Fisher, Peter P</dc:creator>
  <cp:keywords>Geography, powerpoint</cp:keywords>
  <cp:lastModifiedBy>Fisher, Peter P</cp:lastModifiedBy>
  <cp:revision>8</cp:revision>
  <dcterms:created xsi:type="dcterms:W3CDTF">2016-01-15T00:01:31Z</dcterms:created>
  <dcterms:modified xsi:type="dcterms:W3CDTF">2016-01-19T03:39:21Z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0x0101007BA2A11A40BE9045AE22BD0150786171</vt:lpwstr>
  </property>
  <property fmtid="{D5CDD505-2E9C-101B-9397-08002B2CF9AE}" pid="3" name="DEECD_Author">
    <vt:lpwstr>25;#VCAA|ae0180aa-7478-4220-a827-32d8158f8b8e</vt:lpwstr>
  </property>
  <property fmtid="{D5CDD505-2E9C-101B-9397-08002B2CF9AE}" pid="4" name="DEECD_SubjectCategory">
    <vt:lpwstr/>
  </property>
  <property fmtid="{D5CDD505-2E9C-101B-9397-08002B2CF9AE}" pid="5" name="DEECD_ItemType">
    <vt:lpwstr>40;#Page|eb523acf-a821-456c-a76b-7607578309d7</vt:lpwstr>
  </property>
  <property fmtid="{D5CDD505-2E9C-101B-9397-08002B2CF9AE}" pid="6" name="DEECD_Audience">
    <vt:lpwstr/>
  </property>
</Properties>
</file>