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8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8864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680"/>
            <a:ext cx="5111750" cy="55774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 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q"/>
        <a:defRPr sz="30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iancurriculum.vcaa.vic.edu.a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Introducing Health and </a:t>
            </a:r>
            <a:r>
              <a:rPr lang="en-AU" smtClean="0"/>
              <a:t>Physical Education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Victorian Curriculum F–10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432048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Released in September 2015 as a central component of the Education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Provides a stable foundation for the development and implementation of whole-school teaching and learning programs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The Victorian </a:t>
            </a:r>
            <a:r>
              <a:rPr lang="en-AU" sz="2000" b="0" dirty="0"/>
              <a:t>Curriculum </a:t>
            </a:r>
            <a:r>
              <a:rPr lang="en-AU" sz="2000" b="0" dirty="0" smtClean="0"/>
              <a:t>F–10 incorporates the Australian Curriculum and reflects Victorian priorities and standards</a:t>
            </a:r>
            <a:endParaRPr lang="en-AU" sz="20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013" y="2060848"/>
            <a:ext cx="4137467" cy="30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445224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+mn-lt"/>
                <a:hlinkClick r:id="rId3"/>
              </a:rPr>
              <a:t>http://victoriancurriculum.vcaa.vic.edu.au</a:t>
            </a:r>
            <a:r>
              <a:rPr lang="en-AU" sz="2000" dirty="0" smtClean="0">
                <a:latin typeface="+mn-lt"/>
                <a:hlinkClick r:id="rId3"/>
              </a:rPr>
              <a:t>/</a:t>
            </a:r>
            <a:r>
              <a:rPr lang="en-AU" sz="2000" dirty="0" smtClean="0">
                <a:latin typeface="+mn-lt"/>
              </a:rPr>
              <a:t> </a:t>
            </a:r>
            <a:endParaRPr lang="en-A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948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080120"/>
          </a:xfrm>
        </p:spPr>
        <p:txBody>
          <a:bodyPr/>
          <a:lstStyle/>
          <a:p>
            <a:r>
              <a:rPr lang="en-AU" dirty="0" smtClean="0"/>
              <a:t>Aims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136904" cy="3962400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Health and Physical Education aims to develop the knowledge, understanding and skills to enable students to</a:t>
            </a:r>
            <a:r>
              <a:rPr lang="en-US" sz="1800" b="0" dirty="0" smtClean="0"/>
              <a:t>: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access, evaluate and </a:t>
            </a:r>
            <a:r>
              <a:rPr lang="en-US" sz="1800" b="0" dirty="0" err="1"/>
              <a:t>synthesise</a:t>
            </a:r>
            <a:r>
              <a:rPr lang="en-US" sz="1800" b="0" dirty="0"/>
              <a:t> information to take positive action to protect, enhance and advocate for their own and others’ health, wellbeing, safety and physical activity participation across their lifespan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develop and use personal, </a:t>
            </a:r>
            <a:r>
              <a:rPr lang="en-US" sz="1800" b="0" dirty="0" err="1"/>
              <a:t>behavioural</a:t>
            </a:r>
            <a:r>
              <a:rPr lang="en-US" sz="1800" b="0" dirty="0"/>
              <a:t>, social and cognitive skills and strategies to promote a sense of personal identity and wellbeing and to build and manage respectful relationships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acquire, apply and evaluate movement skills, concepts and strategies to respond confidently, competently and creatively in a variety of physical activity contexts and settings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engage in and enjoy regular movement-based learning experiences and understand and appreciate their significance to personal, social, cultural, environmental and health practices and outcomes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err="1"/>
              <a:t>analyse</a:t>
            </a:r>
            <a:r>
              <a:rPr lang="en-US" sz="1800" b="0" dirty="0"/>
              <a:t> how varied and changing personal and contextual factors shape understanding of, and opportunities for, health and physical activity locally, regionally and globally.</a:t>
            </a:r>
            <a:endParaRPr lang="en-AU" sz="1800" b="0" dirty="0"/>
          </a:p>
        </p:txBody>
      </p:sp>
    </p:spTree>
    <p:extLst>
      <p:ext uri="{BB962C8B-B14F-4D97-AF65-F5344CB8AC3E}">
        <p14:creationId xmlns:p14="http://schemas.microsoft.com/office/powerpoint/2010/main" val="382278527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Structure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761514"/>
              </p:ext>
            </p:extLst>
          </p:nvPr>
        </p:nvGraphicFramePr>
        <p:xfrm>
          <a:off x="685800" y="1981200"/>
          <a:ext cx="7414593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928"/>
                <a:gridCol w="3168352"/>
                <a:gridCol w="280831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Strands</a:t>
                      </a:r>
                      <a:endParaRPr lang="en-A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0" dirty="0" smtClean="0">
                          <a:effectLst/>
                        </a:rPr>
                        <a:t>Personal, Social and Community Health</a:t>
                      </a:r>
                      <a:endParaRPr lang="en-US" b="0" dirty="0">
                        <a:effectLst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Movement and Physical Activity</a:t>
                      </a:r>
                      <a:endParaRPr lang="en-AU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Sub-strands</a:t>
                      </a:r>
                      <a:endParaRPr lang="en-AU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Being healthy, safe and active</a:t>
                      </a:r>
                      <a:endParaRPr lang="en-A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the body</a:t>
                      </a:r>
                      <a:endParaRPr lang="en-AU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A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Communicating and interacting for health and wellbeing</a:t>
                      </a:r>
                      <a:endParaRPr lang="en-A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Understanding movement</a:t>
                      </a:r>
                      <a:endParaRPr lang="en-AU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A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Contributing to healthy and active communities</a:t>
                      </a:r>
                      <a:endParaRPr lang="en-A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through movement</a:t>
                      </a:r>
                      <a:endParaRPr lang="en-AU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4365104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+mn-lt"/>
              </a:rPr>
              <a:t>Achievement </a:t>
            </a:r>
            <a:r>
              <a:rPr lang="en-US" sz="1600" b="1" dirty="0" smtClean="0">
                <a:latin typeface="+mn-lt"/>
              </a:rPr>
              <a:t>standards</a:t>
            </a:r>
          </a:p>
          <a:p>
            <a:endParaRPr lang="en-U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The </a:t>
            </a:r>
            <a:r>
              <a:rPr lang="en-US" sz="1600" dirty="0">
                <a:latin typeface="+mn-lt"/>
              </a:rPr>
              <a:t>first achievement standard at Foundation and then at Levels 2, 4, 6, 8 and 10. </a:t>
            </a:r>
            <a:endParaRPr lang="en-US" sz="16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A </a:t>
            </a:r>
            <a:r>
              <a:rPr lang="en-US" sz="1600" dirty="0">
                <a:latin typeface="+mn-lt"/>
              </a:rPr>
              <a:t>curriculum for students with disabilities is provided in this learning area.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484784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>
                <a:latin typeface="+mn-lt"/>
              </a:rPr>
              <a:t>Strands and sub-strands</a:t>
            </a:r>
            <a:endParaRPr lang="en-AU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74965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19200"/>
          </a:xfrm>
        </p:spPr>
        <p:txBody>
          <a:bodyPr/>
          <a:lstStyle/>
          <a:p>
            <a:r>
              <a:rPr lang="en-US" altLang="en-US" sz="4000" dirty="0" smtClean="0">
                <a:cs typeface="Arial" charset="0"/>
              </a:rPr>
              <a:t>Structure - Focus </a:t>
            </a:r>
            <a:r>
              <a:rPr lang="en-US" altLang="en-US" sz="4000" dirty="0">
                <a:cs typeface="Arial" charset="0"/>
              </a:rPr>
              <a:t>a</a:t>
            </a:r>
            <a:r>
              <a:rPr lang="en-US" altLang="en-US" sz="4000" dirty="0" smtClean="0">
                <a:cs typeface="Arial" charset="0"/>
              </a:rPr>
              <a:t>reas</a:t>
            </a:r>
            <a:endParaRPr lang="en-US" altLang="en-US" sz="4000" b="0" dirty="0" smtClean="0"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073264"/>
              </p:ext>
            </p:extLst>
          </p:nvPr>
        </p:nvGraphicFramePr>
        <p:xfrm>
          <a:off x="493204" y="2636912"/>
          <a:ext cx="8229600" cy="334421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03687"/>
                <a:gridCol w="4125913"/>
              </a:tblGrid>
              <a:tr h="5286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Alcohol and other drugs</a:t>
                      </a:r>
                      <a:endParaRPr lang="en-US" sz="2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Active play and minor games</a:t>
                      </a:r>
                      <a:endParaRPr lang="en-US" sz="20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10" marB="45710"/>
                </a:tc>
              </a:tr>
              <a:tr h="5286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Food and nutrition</a:t>
                      </a:r>
                      <a:endParaRPr lang="en-U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Challenge and adventure activities</a:t>
                      </a:r>
                      <a:endParaRPr lang="en-U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10" marB="45710"/>
                </a:tc>
              </a:tr>
              <a:tr h="5286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Health</a:t>
                      </a:r>
                      <a:r>
                        <a:rPr lang="en-US" sz="2000" baseline="0" dirty="0" smtClean="0"/>
                        <a:t> benefits of physical activity</a:t>
                      </a:r>
                      <a:endParaRPr lang="en-U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Fundamental movement skills</a:t>
                      </a:r>
                      <a:endParaRPr lang="en-U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10" marB="45710"/>
                </a:tc>
              </a:tr>
              <a:tr h="5286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Mental health and wellbeing</a:t>
                      </a:r>
                      <a:endParaRPr lang="en-U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Games and</a:t>
                      </a:r>
                      <a:r>
                        <a:rPr lang="en-US" sz="2000" baseline="0" dirty="0" smtClean="0"/>
                        <a:t> sports</a:t>
                      </a:r>
                      <a:endParaRPr lang="en-U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10" marB="45710"/>
                </a:tc>
              </a:tr>
              <a:tr h="5286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Relationships and sexuality</a:t>
                      </a:r>
                      <a:endParaRPr lang="en-U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Lifelong physical activities</a:t>
                      </a:r>
                      <a:endParaRPr lang="en-U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10" marB="45710"/>
                </a:tc>
              </a:tr>
              <a:tr h="5286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Safety</a:t>
                      </a:r>
                      <a:endParaRPr lang="en-U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Rhythmic</a:t>
                      </a:r>
                      <a:r>
                        <a:rPr lang="en-US" sz="2000" baseline="0" dirty="0" smtClean="0"/>
                        <a:t> and expressive movement</a:t>
                      </a:r>
                      <a:endParaRPr lang="en-U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10" marB="4571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23528" y="1508391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The focus areas provide the context through which the </a:t>
            </a:r>
            <a:endParaRPr lang="en-US" sz="2000" dirty="0" smtClean="0"/>
          </a:p>
          <a:p>
            <a:pPr algn="ctr"/>
            <a:r>
              <a:rPr lang="en-US" sz="2000" dirty="0" smtClean="0"/>
              <a:t>Content </a:t>
            </a:r>
            <a:r>
              <a:rPr lang="en-US" sz="2000" dirty="0"/>
              <a:t>Descriptors and Achievement Standards </a:t>
            </a:r>
            <a:endParaRPr lang="en-US" sz="2000" dirty="0" smtClean="0"/>
          </a:p>
          <a:p>
            <a:pPr algn="ctr"/>
            <a:r>
              <a:rPr lang="en-US" sz="2000" dirty="0" smtClean="0"/>
              <a:t>are </a:t>
            </a:r>
            <a:r>
              <a:rPr lang="en-US" sz="2000" dirty="0"/>
              <a:t>taught and </a:t>
            </a:r>
            <a:r>
              <a:rPr lang="en-US" sz="2000" dirty="0" smtClean="0"/>
              <a:t>assessed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972374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6"/>
          <p:cNvSpPr>
            <a:spLocks noGrp="1"/>
          </p:cNvSpPr>
          <p:nvPr>
            <p:ph type="title"/>
          </p:nvPr>
        </p:nvSpPr>
        <p:spPr>
          <a:xfrm>
            <a:off x="250825" y="620688"/>
            <a:ext cx="8435975" cy="1080120"/>
          </a:xfrm>
        </p:spPr>
        <p:txBody>
          <a:bodyPr/>
          <a:lstStyle/>
          <a:p>
            <a:r>
              <a:rPr lang="en-US" altLang="en-US" sz="4000" dirty="0" smtClean="0"/>
              <a:t>Key messages </a:t>
            </a:r>
            <a:endParaRPr lang="en-US" altLang="en-US" sz="3600" dirty="0" smtClean="0"/>
          </a:p>
        </p:txBody>
      </p:sp>
      <p:sp>
        <p:nvSpPr>
          <p:cNvPr id="15363" name="Content Placeholder 8"/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3962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/>
              <a:t>Underpinned by five interrelated propositions: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b="0" smtClean="0"/>
              <a:t>focuses </a:t>
            </a:r>
            <a:r>
              <a:rPr lang="en-US" altLang="en-US" sz="2800" b="0" dirty="0"/>
              <a:t>on educative outcomes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b="0" dirty="0" smtClean="0"/>
              <a:t>takes </a:t>
            </a:r>
            <a:r>
              <a:rPr lang="en-US" altLang="en-US" sz="2800" b="0" dirty="0"/>
              <a:t>a strengths-based approach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b="0" dirty="0" smtClean="0"/>
              <a:t>values </a:t>
            </a:r>
            <a:r>
              <a:rPr lang="en-US" altLang="en-US" sz="2800" b="0" dirty="0"/>
              <a:t>movement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b="0" dirty="0" smtClean="0"/>
              <a:t>develops </a:t>
            </a:r>
            <a:r>
              <a:rPr lang="en-US" altLang="en-US" sz="2800" b="0" dirty="0"/>
              <a:t>health literacy 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b="0" dirty="0" smtClean="0"/>
              <a:t>includes </a:t>
            </a:r>
            <a:r>
              <a:rPr lang="en-US" altLang="en-US" sz="2800" b="0" dirty="0"/>
              <a:t>a critical inquiry approach</a:t>
            </a:r>
          </a:p>
        </p:txBody>
      </p:sp>
    </p:spTree>
    <p:extLst>
      <p:ext uri="{BB962C8B-B14F-4D97-AF65-F5344CB8AC3E}">
        <p14:creationId xmlns:p14="http://schemas.microsoft.com/office/powerpoint/2010/main" val="7521614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09600"/>
            <a:ext cx="8640960" cy="1019200"/>
          </a:xfrm>
        </p:spPr>
        <p:txBody>
          <a:bodyPr/>
          <a:lstStyle/>
          <a:p>
            <a:r>
              <a:rPr lang="en-AU" dirty="0" smtClean="0"/>
              <a:t>Key messages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416824" cy="4386808"/>
          </a:xfrm>
        </p:spPr>
        <p:txBody>
          <a:bodyPr/>
          <a:lstStyle/>
          <a:p>
            <a:pPr marL="0" indent="0">
              <a:buNone/>
            </a:pPr>
            <a:r>
              <a:rPr lang="en-AU" sz="2400" dirty="0" smtClean="0">
                <a:solidFill>
                  <a:schemeClr val="tx1"/>
                </a:solidFill>
              </a:rPr>
              <a:t>There are strong connections between HPE and other curriculum areas: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0" dirty="0" smtClean="0">
                <a:solidFill>
                  <a:schemeClr val="tx1"/>
                </a:solidFill>
              </a:rPr>
              <a:t>Design </a:t>
            </a:r>
            <a:r>
              <a:rPr lang="en-AU" sz="2400" b="0" dirty="0">
                <a:solidFill>
                  <a:schemeClr val="tx1"/>
                </a:solidFill>
              </a:rPr>
              <a:t>and </a:t>
            </a:r>
            <a:r>
              <a:rPr lang="en-AU" sz="2400" b="0" dirty="0" smtClean="0">
                <a:solidFill>
                  <a:schemeClr val="tx1"/>
                </a:solidFill>
              </a:rPr>
              <a:t>technologies - Food specialisation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0" dirty="0" smtClean="0">
                <a:solidFill>
                  <a:schemeClr val="tx1"/>
                </a:solidFill>
              </a:rPr>
              <a:t>The </a:t>
            </a:r>
            <a:r>
              <a:rPr lang="en-AU" sz="2400" b="0" dirty="0">
                <a:solidFill>
                  <a:schemeClr val="tx1"/>
                </a:solidFill>
              </a:rPr>
              <a:t>Arts </a:t>
            </a:r>
            <a:r>
              <a:rPr lang="en-AU" sz="2400" b="0" dirty="0" smtClean="0">
                <a:solidFill>
                  <a:schemeClr val="tx1"/>
                </a:solidFill>
              </a:rPr>
              <a:t>- Dance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400" b="0" dirty="0" smtClean="0">
                <a:solidFill>
                  <a:schemeClr val="tx1"/>
                </a:solidFill>
              </a:rPr>
              <a:t>Geography, Science </a:t>
            </a:r>
            <a:r>
              <a:rPr lang="en-AU" sz="2400" b="0" dirty="0">
                <a:solidFill>
                  <a:schemeClr val="tx1"/>
                </a:solidFill>
              </a:rPr>
              <a:t>and the Personal and Social </a:t>
            </a:r>
            <a:r>
              <a:rPr lang="en-AU" sz="2400" b="0" dirty="0" smtClean="0">
                <a:solidFill>
                  <a:schemeClr val="tx1"/>
                </a:solidFill>
              </a:rPr>
              <a:t>Capability </a:t>
            </a:r>
            <a:r>
              <a:rPr lang="en-AU" sz="2400" b="0" dirty="0">
                <a:solidFill>
                  <a:schemeClr val="tx1"/>
                </a:solidFill>
              </a:rPr>
              <a:t>enable students to experience outdoor activities and to connect with the natural </a:t>
            </a:r>
            <a:r>
              <a:rPr lang="en-AU" sz="2400" b="0" dirty="0" smtClean="0">
                <a:solidFill>
                  <a:schemeClr val="tx1"/>
                </a:solidFill>
              </a:rPr>
              <a:t>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HPE and </a:t>
            </a:r>
            <a:r>
              <a:rPr lang="en-AU" sz="2400" b="0" dirty="0">
                <a:solidFill>
                  <a:schemeClr val="tx1"/>
                </a:solidFill>
              </a:rPr>
              <a:t>Personal and Social Capability </a:t>
            </a:r>
            <a:r>
              <a:rPr lang="en-US" sz="2400" b="0" dirty="0" smtClean="0">
                <a:solidFill>
                  <a:schemeClr val="tx1"/>
                </a:solidFill>
              </a:rPr>
              <a:t>together  </a:t>
            </a:r>
            <a:r>
              <a:rPr lang="en-US" sz="2400" b="0" dirty="0">
                <a:solidFill>
                  <a:schemeClr val="tx1"/>
                </a:solidFill>
              </a:rPr>
              <a:t>develop knowledge and skills to promote safe and respectful relationships </a:t>
            </a:r>
            <a:endParaRPr lang="en-AU" sz="24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18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sz="18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320578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10 PPT Template">
  <a:themeElements>
    <a:clrScheme name="VCAA">
      <a:dk1>
        <a:sysClr val="windowText" lastClr="000000"/>
      </a:dk1>
      <a:lt1>
        <a:sysClr val="window" lastClr="FFFFFF"/>
      </a:lt1>
      <a:dk2>
        <a:srgbClr val="999999"/>
      </a:dk2>
      <a:lt2>
        <a:srgbClr val="0099E3"/>
      </a:lt2>
      <a:accent1>
        <a:srgbClr val="517AB8"/>
      </a:accent1>
      <a:accent2>
        <a:srgbClr val="C6006F"/>
      </a:accent2>
      <a:accent3>
        <a:srgbClr val="F16D9A"/>
      </a:accent3>
      <a:accent4>
        <a:srgbClr val="8DC63F"/>
      </a:accent4>
      <a:accent5>
        <a:srgbClr val="FFC700"/>
      </a:accent5>
      <a:accent6>
        <a:srgbClr val="F78E1E"/>
      </a:accent6>
      <a:hlink>
        <a:srgbClr val="7F3F98"/>
      </a:hlink>
      <a:folHlink>
        <a:srgbClr val="0033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EECD_Expired xmlns="http://schemas.microsoft.com/sharepoint/v3">false</DEECD_Expire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A2A11A40BE9045AE22BD0150786171" ma:contentTypeVersion="2" ma:contentTypeDescription="Create a new document." ma:contentTypeScope="" ma:versionID="a30143d08fe7ba904f479db3a82dc8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2b686e5b4d9b38ce3c7d81e5cb6e22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DEECD_Expir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DEECD_Expired" ma:index="10" nillable="true" ma:displayName="Expired" ma:default="0" ma:internalName="DEECD_Expir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132C03-2B9E-45E0-BAF1-3617B39B5BB2}"/>
</file>

<file path=customXml/itemProps2.xml><?xml version="1.0" encoding="utf-8"?>
<ds:datastoreItem xmlns:ds="http://schemas.openxmlformats.org/officeDocument/2006/customXml" ds:itemID="{670E106B-625E-40EC-AF98-E535E89ACD6F}"/>
</file>

<file path=customXml/itemProps3.xml><?xml version="1.0" encoding="utf-8"?>
<ds:datastoreItem xmlns:ds="http://schemas.openxmlformats.org/officeDocument/2006/customXml" ds:itemID="{EEE6042D-F86C-478D-809B-C43BBAE756C9}"/>
</file>

<file path=docProps/app.xml><?xml version="1.0" encoding="utf-8"?>
<Properties xmlns="http://schemas.openxmlformats.org/officeDocument/2006/extended-properties" xmlns:vt="http://schemas.openxmlformats.org/officeDocument/2006/docPropsVTypes">
  <Template>F10 PPT Template</Template>
  <TotalTime>54</TotalTime>
  <Words>447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F10 PPT Template</vt:lpstr>
      <vt:lpstr>Introducing Health and Physical Education</vt:lpstr>
      <vt:lpstr>Victorian Curriculum F–10</vt:lpstr>
      <vt:lpstr>Aims</vt:lpstr>
      <vt:lpstr>Structure</vt:lpstr>
      <vt:lpstr>Structure - Focus areas</vt:lpstr>
      <vt:lpstr>Key messages </vt:lpstr>
      <vt:lpstr>Key messages</vt:lpstr>
    </vt:vector>
  </TitlesOfParts>
  <Company>Victorian Curriculum and Assessment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Health and Physical Education</dc:title>
  <dc:creator>Fisher, Peter P</dc:creator>
  <cp:keywords>Health and Physical Education, powerpoint</cp:keywords>
  <cp:lastModifiedBy>Driver, Tim P</cp:lastModifiedBy>
  <cp:revision>9</cp:revision>
  <dcterms:created xsi:type="dcterms:W3CDTF">2016-01-14T23:56:42Z</dcterms:created>
  <dcterms:modified xsi:type="dcterms:W3CDTF">2018-02-06T01:02:47Z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0x0101007BA2A11A40BE9045AE22BD0150786171</vt:lpwstr>
  </property>
  <property fmtid="{D5CDD505-2E9C-101B-9397-08002B2CF9AE}" pid="3" name="DEECD_Author">
    <vt:lpwstr>25;#VCAA|ae0180aa-7478-4220-a827-32d8158f8b8e</vt:lpwstr>
  </property>
  <property fmtid="{D5CDD505-2E9C-101B-9397-08002B2CF9AE}" pid="4" name="DEECD_SubjectCategory">
    <vt:lpwstr/>
  </property>
  <property fmtid="{D5CDD505-2E9C-101B-9397-08002B2CF9AE}" pid="5" name="DEECD_ItemType">
    <vt:lpwstr>40;#Page|eb523acf-a821-456c-a76b-7607578309d7</vt:lpwstr>
  </property>
  <property fmtid="{D5CDD505-2E9C-101B-9397-08002B2CF9AE}" pid="6" name="DEECD_Audience">
    <vt:lpwstr/>
  </property>
</Properties>
</file>