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62" r:id="rId4"/>
    <p:sldId id="263" r:id="rId5"/>
    <p:sldId id="266" r:id="rId6"/>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xmlns=""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xmlns=""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xmlns=""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xmlns=""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xmlns=""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Introducing </a:t>
            </a:r>
            <a:r>
              <a:rPr lang="en-AU" smtClean="0"/>
              <a:t>Media Arts</a:t>
            </a:r>
            <a:endParaRPr lang="en-AU" dirty="0"/>
          </a:p>
        </p:txBody>
      </p:sp>
    </p:spTree>
    <p:extLst>
      <p:ext uri="{BB962C8B-B14F-4D97-AF65-F5344CB8AC3E}">
        <p14:creationId xmlns:p14="http://schemas.microsoft.com/office/powerpoint/2010/main" xmlns=""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xmlns=""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1143000"/>
          </a:xfrm>
        </p:spPr>
        <p:txBody>
          <a:bodyPr/>
          <a:lstStyle/>
          <a:p>
            <a:r>
              <a:rPr lang="en-AU" dirty="0" smtClean="0"/>
              <a:t>Aims</a:t>
            </a:r>
            <a:endParaRPr lang="en-AU" dirty="0"/>
          </a:p>
        </p:txBody>
      </p:sp>
      <p:sp>
        <p:nvSpPr>
          <p:cNvPr id="3" name="Content Placeholder 2"/>
          <p:cNvSpPr>
            <a:spLocks noGrp="1"/>
          </p:cNvSpPr>
          <p:nvPr>
            <p:ph idx="1"/>
          </p:nvPr>
        </p:nvSpPr>
        <p:spPr>
          <a:xfrm>
            <a:off x="611560" y="1412776"/>
            <a:ext cx="7772400" cy="3962400"/>
          </a:xfrm>
        </p:spPr>
        <p:txBody>
          <a:bodyPr/>
          <a:lstStyle/>
          <a:p>
            <a:pPr marL="0" indent="0">
              <a:buNone/>
            </a:pPr>
            <a:r>
              <a:rPr lang="en-US" sz="2000" b="0" dirty="0"/>
              <a:t>The Media Arts curriculum aims to develop students</a:t>
            </a:r>
            <a:r>
              <a:rPr lang="en-US" sz="2000" b="0" dirty="0" smtClean="0"/>
              <a:t>’:</a:t>
            </a:r>
            <a:endParaRPr lang="en-US" sz="2000" b="0" dirty="0"/>
          </a:p>
          <a:p>
            <a:pPr>
              <a:buFont typeface="Arial" panose="020B0604020202020204" pitchFamily="34" charset="0"/>
              <a:buChar char="•"/>
            </a:pPr>
            <a:r>
              <a:rPr lang="en-US" sz="2000" b="0" dirty="0"/>
              <a:t>conceptual and perceptual ideas and representations through design and inquiry processes</a:t>
            </a:r>
          </a:p>
          <a:p>
            <a:pPr>
              <a:buFont typeface="Arial" panose="020B0604020202020204" pitchFamily="34" charset="0"/>
              <a:buChar char="•"/>
            </a:pPr>
            <a:r>
              <a:rPr lang="en-US" sz="2000" b="0" dirty="0"/>
              <a:t>understanding of the use of the techniques, materials, processes and technologies</a:t>
            </a:r>
          </a:p>
          <a:p>
            <a:pPr>
              <a:buFont typeface="Arial" panose="020B0604020202020204" pitchFamily="34" charset="0"/>
              <a:buChar char="•"/>
            </a:pPr>
            <a:r>
              <a:rPr lang="en-US" sz="2000" b="0" dirty="0"/>
              <a:t>critical and creative thinking skills, Media Arts languages, knowledge of Media Arts theories and practices</a:t>
            </a:r>
          </a:p>
          <a:p>
            <a:pPr>
              <a:buFont typeface="Arial" panose="020B0604020202020204" pitchFamily="34" charset="0"/>
              <a:buChar char="•"/>
            </a:pPr>
            <a:r>
              <a:rPr lang="en-US" sz="2000" b="0" dirty="0"/>
              <a:t>respect for and acknowledgement of the diverse roles, innovations, traditions, histories and cultures of artists, designers, commentators and critics</a:t>
            </a:r>
          </a:p>
          <a:p>
            <a:pPr>
              <a:buFont typeface="Arial" panose="020B0604020202020204" pitchFamily="34" charset="0"/>
              <a:buChar char="•"/>
            </a:pPr>
            <a:r>
              <a:rPr lang="en-US" sz="2000" b="0" dirty="0"/>
              <a:t>understanding of Media Arts social, cultural and industry practices</a:t>
            </a:r>
          </a:p>
          <a:p>
            <a:pPr>
              <a:buFont typeface="Arial" panose="020B0604020202020204" pitchFamily="34" charset="0"/>
              <a:buChar char="•"/>
            </a:pPr>
            <a:r>
              <a:rPr lang="en-US" sz="2000" b="0" dirty="0"/>
              <a:t>confidence, curiosity, imagination, enjoyment and a personal aesthetic</a:t>
            </a:r>
            <a:r>
              <a:rPr lang="en-US" sz="1600" b="0" dirty="0"/>
              <a:t>. </a:t>
            </a:r>
            <a:endParaRPr lang="en-AU" sz="1400" dirty="0"/>
          </a:p>
        </p:txBody>
      </p:sp>
    </p:spTree>
    <p:extLst>
      <p:ext uri="{BB962C8B-B14F-4D97-AF65-F5344CB8AC3E}">
        <p14:creationId xmlns:p14="http://schemas.microsoft.com/office/powerpoint/2010/main" xmlns="" val="3160789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28072571"/>
              </p:ext>
            </p:extLst>
          </p:nvPr>
        </p:nvGraphicFramePr>
        <p:xfrm>
          <a:off x="685800" y="1981200"/>
          <a:ext cx="7772400" cy="10058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AU" sz="2000" b="1" i="0" kern="1200" dirty="0" smtClean="0">
                          <a:solidFill>
                            <a:schemeClr val="lt1"/>
                          </a:solidFill>
                          <a:effectLst/>
                          <a:latin typeface="+mn-lt"/>
                          <a:ea typeface="+mn-ea"/>
                          <a:cs typeface="+mn-cs"/>
                        </a:rPr>
                        <a:t>Explore and Represent Ideas</a:t>
                      </a:r>
                      <a:endParaRPr lang="en-AU" sz="2000" b="1" dirty="0"/>
                    </a:p>
                  </a:txBody>
                  <a:tcPr/>
                </a:tc>
                <a:tc>
                  <a:txBody>
                    <a:bodyPr/>
                    <a:lstStyle/>
                    <a:p>
                      <a:r>
                        <a:rPr lang="en-AU" sz="2000" b="1" i="0" kern="1200" dirty="0" smtClean="0">
                          <a:solidFill>
                            <a:schemeClr val="lt1"/>
                          </a:solidFill>
                          <a:effectLst/>
                          <a:latin typeface="+mn-lt"/>
                          <a:ea typeface="+mn-ea"/>
                          <a:cs typeface="+mn-cs"/>
                        </a:rPr>
                        <a:t>Media Arts Practices</a:t>
                      </a:r>
                      <a:endParaRPr lang="en-AU" sz="2000" b="1" dirty="0"/>
                    </a:p>
                  </a:txBody>
                  <a:tcPr/>
                </a:tc>
                <a:tc>
                  <a:txBody>
                    <a:bodyPr/>
                    <a:lstStyle/>
                    <a:p>
                      <a:r>
                        <a:rPr lang="en-AU" sz="2000" b="1" i="0" kern="1200" dirty="0" smtClean="0">
                          <a:solidFill>
                            <a:schemeClr val="lt1"/>
                          </a:solidFill>
                          <a:effectLst/>
                          <a:latin typeface="+mn-lt"/>
                          <a:ea typeface="+mn-ea"/>
                          <a:cs typeface="+mn-cs"/>
                        </a:rPr>
                        <a:t>Present and Perform</a:t>
                      </a:r>
                      <a:endParaRPr lang="en-AU" sz="2000" b="1" dirty="0"/>
                    </a:p>
                  </a:txBody>
                  <a:tcPr/>
                </a:tc>
                <a:tc>
                  <a:txBody>
                    <a:bodyPr/>
                    <a:lstStyle/>
                    <a:p>
                      <a:r>
                        <a:rPr lang="en-AU" sz="2000" b="1" i="0" kern="1200" dirty="0" smtClean="0">
                          <a:solidFill>
                            <a:schemeClr val="lt1"/>
                          </a:solidFill>
                          <a:effectLst/>
                          <a:latin typeface="+mn-lt"/>
                          <a:ea typeface="+mn-ea"/>
                          <a:cs typeface="+mn-cs"/>
                        </a:rPr>
                        <a:t>Respond and Interpret</a:t>
                      </a:r>
                      <a:endParaRPr lang="en-AU" sz="2000" b="1" dirty="0"/>
                    </a:p>
                  </a:txBody>
                  <a:tcPr/>
                </a:tc>
              </a:tr>
            </a:tbl>
          </a:graphicData>
        </a:graphic>
      </p:graphicFrame>
      <p:sp>
        <p:nvSpPr>
          <p:cNvPr id="5" name="TextBox 4"/>
          <p:cNvSpPr txBox="1"/>
          <p:nvPr/>
        </p:nvSpPr>
        <p:spPr>
          <a:xfrm>
            <a:off x="611560" y="3284984"/>
            <a:ext cx="7848872" cy="2985433"/>
          </a:xfrm>
          <a:prstGeom prst="rect">
            <a:avLst/>
          </a:prstGeom>
          <a:noFill/>
        </p:spPr>
        <p:txBody>
          <a:bodyPr wrap="square" rtlCol="0">
            <a:spAutoFit/>
          </a:bodyPr>
          <a:lstStyle/>
          <a:p>
            <a:r>
              <a:rPr lang="en-US" sz="2000" b="1" dirty="0">
                <a:latin typeface="+mn-lt"/>
              </a:rPr>
              <a:t>Achievement </a:t>
            </a:r>
            <a:r>
              <a:rPr lang="en-US" sz="2000" b="1" dirty="0" smtClean="0">
                <a:latin typeface="+mn-lt"/>
              </a:rPr>
              <a:t>standards</a:t>
            </a:r>
          </a:p>
          <a:p>
            <a:endParaRPr lang="en-US" sz="1600" dirty="0">
              <a:latin typeface="+mn-lt"/>
            </a:endParaRPr>
          </a:p>
          <a:p>
            <a:pPr>
              <a:buFont typeface="Arial" pitchFamily="34" charset="0"/>
              <a:buChar char="•"/>
            </a:pPr>
            <a:r>
              <a:rPr lang="en-US" sz="2000" dirty="0" smtClean="0">
                <a:latin typeface="+mn-lt"/>
              </a:rPr>
              <a:t>  The </a:t>
            </a:r>
            <a:r>
              <a:rPr lang="en-US" sz="2000" dirty="0">
                <a:latin typeface="+mn-lt"/>
              </a:rPr>
              <a:t>first achievement standard at Foundation and then at Levels 2, 4, 6, 8 and 10. </a:t>
            </a:r>
            <a:endParaRPr lang="en-US" sz="2000" dirty="0" smtClean="0">
              <a:latin typeface="+mn-lt"/>
            </a:endParaRPr>
          </a:p>
          <a:p>
            <a:pPr>
              <a:buFont typeface="Arial" pitchFamily="34" charset="0"/>
              <a:buChar char="•"/>
            </a:pPr>
            <a:r>
              <a:rPr lang="en-US" sz="2000" dirty="0" smtClean="0">
                <a:latin typeface="+mn-lt"/>
              </a:rPr>
              <a:t>  A </a:t>
            </a:r>
            <a:r>
              <a:rPr lang="en-US" sz="2000" dirty="0">
                <a:latin typeface="+mn-lt"/>
              </a:rPr>
              <a:t>curriculum for students with disabilities is provided in this learning area. </a:t>
            </a:r>
            <a:endParaRPr lang="en-US" sz="2000" dirty="0" smtClean="0">
              <a:latin typeface="+mn-lt"/>
            </a:endParaRPr>
          </a:p>
          <a:p>
            <a:endParaRPr lang="en-US" sz="1600" dirty="0">
              <a:latin typeface="+mn-lt"/>
            </a:endParaRPr>
          </a:p>
          <a:p>
            <a:endParaRPr lang="en-US" sz="1600" dirty="0" smtClean="0">
              <a:latin typeface="+mn-lt"/>
            </a:endParaRPr>
          </a:p>
          <a:p>
            <a:endParaRPr lang="en-US" sz="1600" dirty="0">
              <a:latin typeface="+mn-lt"/>
            </a:endParaRPr>
          </a:p>
          <a:p>
            <a:endParaRPr lang="en-AU" dirty="0"/>
          </a:p>
        </p:txBody>
      </p:sp>
      <p:sp>
        <p:nvSpPr>
          <p:cNvPr id="6" name="TextBox 5"/>
          <p:cNvSpPr txBox="1"/>
          <p:nvPr/>
        </p:nvSpPr>
        <p:spPr>
          <a:xfrm>
            <a:off x="611560" y="1484784"/>
            <a:ext cx="7848872" cy="400110"/>
          </a:xfrm>
          <a:prstGeom prst="rect">
            <a:avLst/>
          </a:prstGeom>
          <a:noFill/>
        </p:spPr>
        <p:txBody>
          <a:bodyPr wrap="square" rtlCol="0">
            <a:spAutoFit/>
          </a:bodyPr>
          <a:lstStyle/>
          <a:p>
            <a:r>
              <a:rPr lang="en-AU" sz="2000" b="1" dirty="0">
                <a:latin typeface="+mn-lt"/>
              </a:rPr>
              <a:t>Strands</a:t>
            </a:r>
          </a:p>
        </p:txBody>
      </p:sp>
    </p:spTree>
    <p:extLst>
      <p:ext uri="{BB962C8B-B14F-4D97-AF65-F5344CB8AC3E}">
        <p14:creationId xmlns:p14="http://schemas.microsoft.com/office/powerpoint/2010/main" xmlns="" val="29676067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792088"/>
          </a:xfrm>
        </p:spPr>
        <p:txBody>
          <a:bodyPr/>
          <a:lstStyle/>
          <a:p>
            <a:r>
              <a:rPr lang="en-AU" dirty="0" smtClean="0"/>
              <a:t>Key messages</a:t>
            </a:r>
            <a:endParaRPr lang="en-AU" dirty="0"/>
          </a:p>
        </p:txBody>
      </p:sp>
      <p:sp>
        <p:nvSpPr>
          <p:cNvPr id="3" name="Content Placeholder 2"/>
          <p:cNvSpPr>
            <a:spLocks noGrp="1"/>
          </p:cNvSpPr>
          <p:nvPr>
            <p:ph idx="1"/>
          </p:nvPr>
        </p:nvSpPr>
        <p:spPr>
          <a:xfrm>
            <a:off x="395536" y="1196752"/>
            <a:ext cx="8424936" cy="3962400"/>
          </a:xfrm>
        </p:spPr>
        <p:txBody>
          <a:bodyPr/>
          <a:lstStyle/>
          <a:p>
            <a:pPr marL="0" indent="0">
              <a:buFont typeface="Arial" pitchFamily="34" charset="0"/>
              <a:buChar char="•"/>
            </a:pPr>
            <a:r>
              <a:rPr lang="en-US" sz="2000" b="0" dirty="0" smtClean="0"/>
              <a:t>    Each </a:t>
            </a:r>
            <a:r>
              <a:rPr lang="en-US" sz="2000" b="0" dirty="0"/>
              <a:t>Arts discipline is based on two overarching principles:</a:t>
            </a:r>
          </a:p>
          <a:p>
            <a:pPr lvl="1">
              <a:buFont typeface="Wingdings" pitchFamily="2" charset="2"/>
              <a:buChar char="Ø"/>
            </a:pPr>
            <a:r>
              <a:rPr lang="en-US" sz="2000" b="0" dirty="0" smtClean="0"/>
              <a:t>students </a:t>
            </a:r>
            <a:r>
              <a:rPr lang="en-US" sz="2000" b="0" dirty="0"/>
              <a:t>learn as artist and as audience</a:t>
            </a:r>
          </a:p>
          <a:p>
            <a:pPr lvl="1">
              <a:buFont typeface="Wingdings" pitchFamily="2" charset="2"/>
              <a:buChar char="Ø"/>
            </a:pPr>
            <a:r>
              <a:rPr lang="en-US" sz="2000" b="0" dirty="0"/>
              <a:t>students learn through making and </a:t>
            </a:r>
            <a:r>
              <a:rPr lang="en-US" sz="2000" b="0" dirty="0" smtClean="0"/>
              <a:t>responding</a:t>
            </a:r>
          </a:p>
          <a:p>
            <a:pPr>
              <a:buFont typeface="Wingdings" pitchFamily="2" charset="2"/>
              <a:buChar char="Ø"/>
            </a:pPr>
            <a:endParaRPr lang="en-US" sz="800" b="0" dirty="0" smtClean="0"/>
          </a:p>
          <a:p>
            <a:pPr>
              <a:buFont typeface="Arial" panose="020B0604020202020204" pitchFamily="34" charset="0"/>
              <a:buChar char="•"/>
            </a:pPr>
            <a:r>
              <a:rPr lang="en-US" sz="2000" b="0" dirty="0" smtClean="0"/>
              <a:t>The </a:t>
            </a:r>
            <a:r>
              <a:rPr lang="en-US" sz="2000" b="0" dirty="0" smtClean="0"/>
              <a:t>addition of </a:t>
            </a:r>
            <a:r>
              <a:rPr lang="en-US" sz="2000" b="0" dirty="0" smtClean="0"/>
              <a:t>an achievement standard </a:t>
            </a:r>
            <a:r>
              <a:rPr lang="en-US" sz="2000" b="0" dirty="0" smtClean="0"/>
              <a:t>in Foundation </a:t>
            </a:r>
            <a:r>
              <a:rPr lang="en-US" sz="2000" b="0" dirty="0" smtClean="0"/>
              <a:t>reflects </a:t>
            </a:r>
            <a:r>
              <a:rPr lang="en-US" sz="2000" b="0" dirty="0" smtClean="0"/>
              <a:t>the advice in </a:t>
            </a:r>
            <a:r>
              <a:rPr lang="en-US" sz="2000" b="0" i="1" dirty="0" smtClean="0"/>
              <a:t>Victorian Curriculum F–10: Revised curriculum planning and reporting </a:t>
            </a:r>
            <a:r>
              <a:rPr lang="en-US" sz="2000" b="0" i="1" dirty="0" smtClean="0"/>
              <a:t>guidelines </a:t>
            </a:r>
            <a:r>
              <a:rPr lang="en-US" sz="2000" b="0" dirty="0" smtClean="0"/>
              <a:t>about the importance of the Arts in the early years of schooling</a:t>
            </a:r>
          </a:p>
          <a:p>
            <a:pPr>
              <a:buFont typeface="Arial" panose="020B0604020202020204" pitchFamily="34" charset="0"/>
              <a:buChar char="•"/>
            </a:pPr>
            <a:endParaRPr lang="en-US" sz="800" b="0" dirty="0" smtClean="0"/>
          </a:p>
          <a:p>
            <a:pPr>
              <a:buFont typeface="Arial" panose="020B0604020202020204" pitchFamily="34" charset="0"/>
              <a:buChar char="•"/>
            </a:pPr>
            <a:r>
              <a:rPr lang="en-AU" sz="2000" b="0" dirty="0" smtClean="0"/>
              <a:t>The five interrelated key areas of media languages, media technologies, institutions that produce media artworks, audiences and constructed representations of the world, provide a framework within which students operate to create and analyse media artworks. They develop understanding of how representations, including constructed realities of the world, are communicated through languages and technology, for an audience in communities and institutional contexts.</a:t>
            </a:r>
            <a:endParaRPr lang="en-US" sz="2000" b="0" dirty="0" smtClean="0"/>
          </a:p>
          <a:p>
            <a:pPr>
              <a:buFont typeface="Arial" panose="020B0604020202020204" pitchFamily="34" charset="0"/>
              <a:buChar char="•"/>
            </a:pPr>
            <a:endParaRPr lang="en-US" sz="1000" b="0" dirty="0" smtClean="0"/>
          </a:p>
          <a:p>
            <a:pPr>
              <a:buFont typeface="Arial" panose="020B0604020202020204" pitchFamily="34" charset="0"/>
              <a:buChar char="•"/>
            </a:pPr>
            <a:endParaRPr lang="en-AU" sz="1000" b="0" dirty="0" smtClean="0"/>
          </a:p>
          <a:p>
            <a:pPr marL="0" indent="0">
              <a:buNone/>
            </a:pPr>
            <a:r>
              <a:rPr lang="en-US" sz="2000" b="0" dirty="0" smtClean="0"/>
              <a:t>   </a:t>
            </a:r>
            <a:endParaRPr lang="en-US" sz="2000" b="0" dirty="0" smtClean="0"/>
          </a:p>
          <a:p>
            <a:pPr>
              <a:buFont typeface="Arial" panose="020B0604020202020204" pitchFamily="34" charset="0"/>
              <a:buChar char="•"/>
            </a:pPr>
            <a:endParaRPr lang="en-US" sz="2000" b="0" dirty="0" smtClean="0"/>
          </a:p>
          <a:p>
            <a:pPr>
              <a:buFont typeface="Arial" panose="020B0604020202020204" pitchFamily="34" charset="0"/>
              <a:buChar char="•"/>
            </a:pPr>
            <a:endParaRPr lang="en-US" sz="1600" b="0" dirty="0"/>
          </a:p>
          <a:p>
            <a:endParaRPr lang="en-AU" dirty="0"/>
          </a:p>
        </p:txBody>
      </p:sp>
    </p:spTree>
    <p:extLst>
      <p:ext uri="{BB962C8B-B14F-4D97-AF65-F5344CB8AC3E}">
        <p14:creationId xmlns:p14="http://schemas.microsoft.com/office/powerpoint/2010/main" xmlns=""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91ACEB-CDCA-416F-BEB3-A684BD889E31}"/>
</file>

<file path=customXml/itemProps2.xml><?xml version="1.0" encoding="utf-8"?>
<ds:datastoreItem xmlns:ds="http://schemas.openxmlformats.org/officeDocument/2006/customXml" ds:itemID="{F94FE4B1-7D7B-44D4-965A-B9AAA5F66348}"/>
</file>

<file path=customXml/itemProps3.xml><?xml version="1.0" encoding="utf-8"?>
<ds:datastoreItem xmlns:ds="http://schemas.openxmlformats.org/officeDocument/2006/customXml" ds:itemID="{CE0D285F-09DC-4F86-BF53-334CD779B98E}"/>
</file>

<file path=docProps/app.xml><?xml version="1.0" encoding="utf-8"?>
<Properties xmlns="http://schemas.openxmlformats.org/officeDocument/2006/extended-properties" xmlns:vt="http://schemas.openxmlformats.org/officeDocument/2006/docPropsVTypes">
  <Template>F10 PPT Template</Template>
  <TotalTime>38</TotalTime>
  <Words>217</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Media Arts</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Media Arts</dc:title>
  <dc:creator>Fisher, Peter P</dc:creator>
  <cp:keywords>Media Arts, powerpoint</cp:keywords>
  <cp:lastModifiedBy>Mike</cp:lastModifiedBy>
  <cp:revision>9</cp:revision>
  <dcterms:created xsi:type="dcterms:W3CDTF">2016-01-14T23:49:32Z</dcterms:created>
  <dcterms:modified xsi:type="dcterms:W3CDTF">2016-01-19T11:24:59Z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