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59" r:id="rId4"/>
    <p:sldId id="260" r:id="rId5"/>
    <p:sldId id="262" r:id="rId6"/>
    <p:sldId id="261" r:id="rId7"/>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7" d="100"/>
          <a:sy n="117"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526805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mtClean="0"/>
              <a:t>Introducing Science</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1059904"/>
          </a:xfrm>
        </p:spPr>
        <p:txBody>
          <a:bodyPr/>
          <a:lstStyle/>
          <a:p>
            <a:r>
              <a:rPr lang="en-AU" dirty="0" smtClean="0"/>
              <a:t>Aims</a:t>
            </a:r>
            <a:endParaRPr lang="en-AU" dirty="0"/>
          </a:p>
        </p:txBody>
      </p:sp>
      <p:sp>
        <p:nvSpPr>
          <p:cNvPr id="3" name="Content Placeholder 2"/>
          <p:cNvSpPr>
            <a:spLocks noGrp="1"/>
          </p:cNvSpPr>
          <p:nvPr>
            <p:ph idx="1"/>
          </p:nvPr>
        </p:nvSpPr>
        <p:spPr>
          <a:xfrm>
            <a:off x="179512" y="1196752"/>
            <a:ext cx="8784976" cy="4752528"/>
          </a:xfrm>
        </p:spPr>
        <p:txBody>
          <a:bodyPr/>
          <a:lstStyle/>
          <a:p>
            <a:pPr marL="0" indent="0">
              <a:buNone/>
            </a:pPr>
            <a:r>
              <a:rPr lang="en-US" sz="1500" b="0" dirty="0"/>
              <a:t>The Science curriculum aims to ensure that students develop:</a:t>
            </a:r>
          </a:p>
          <a:p>
            <a:pPr>
              <a:buFont typeface="Arial" pitchFamily="34" charset="0"/>
              <a:buChar char="•"/>
            </a:pPr>
            <a:r>
              <a:rPr lang="en-US" sz="1500" b="0" dirty="0"/>
              <a:t>an interest in science as a means of expanding their curiosity and willingness to explore, ask questions about and speculate on the changing world in which they live</a:t>
            </a:r>
          </a:p>
          <a:p>
            <a:pPr>
              <a:buFont typeface="Arial" pitchFamily="34" charset="0"/>
              <a:buChar char="•"/>
            </a:pPr>
            <a:r>
              <a:rPr lang="en-US" sz="1500" b="0" dirty="0"/>
              <a:t>an understanding of the vision that science provides of the nature of living things, of the Earth and its place in the cosmos, and of the physical and chemical processes that explain the </a:t>
            </a:r>
            <a:r>
              <a:rPr lang="en-US" sz="1500" b="0" dirty="0" err="1"/>
              <a:t>behaviour</a:t>
            </a:r>
            <a:r>
              <a:rPr lang="en-US" sz="1500" b="0" dirty="0"/>
              <a:t> of all material things</a:t>
            </a:r>
          </a:p>
          <a:p>
            <a:pPr>
              <a:buFont typeface="Arial" pitchFamily="34" charset="0"/>
              <a:buChar char="•"/>
            </a:pPr>
            <a:r>
              <a:rPr lang="en-US" sz="1500" b="0" dirty="0"/>
              <a:t>an understanding of the nature of scientific inquiry and the ability to use a range of scientific inquiry methods, including questioning, planning and conducting experiments and investigations based on ethical principles, collecting and </a:t>
            </a:r>
            <a:r>
              <a:rPr lang="en-US" sz="1500" b="0" dirty="0" err="1"/>
              <a:t>analysing</a:t>
            </a:r>
            <a:r>
              <a:rPr lang="en-US" sz="1500" b="0" dirty="0"/>
              <a:t> data, evaluating results, and drawing critical, evidence-based conclusions</a:t>
            </a:r>
          </a:p>
          <a:p>
            <a:pPr>
              <a:buFont typeface="Arial" pitchFamily="34" charset="0"/>
              <a:buChar char="•"/>
            </a:pPr>
            <a:r>
              <a:rPr lang="en-US" sz="1500" b="0" dirty="0"/>
              <a:t>an ability to communicate scientific understanding and findings to a range of audiences, to justify ideas on the basis of evidence, and to evaluate and debate scientific arguments and claims</a:t>
            </a:r>
          </a:p>
          <a:p>
            <a:pPr>
              <a:buFont typeface="Arial" pitchFamily="34" charset="0"/>
              <a:buChar char="•"/>
            </a:pPr>
            <a:r>
              <a:rPr lang="en-US" sz="1500" b="0" dirty="0"/>
              <a:t>an ability to solve problems and make informed, evidence-based decisions about current and future applications of science while taking into account ethical and social implications of decisions</a:t>
            </a:r>
          </a:p>
          <a:p>
            <a:pPr>
              <a:buFont typeface="Arial" pitchFamily="34" charset="0"/>
              <a:buChar char="•"/>
            </a:pPr>
            <a:r>
              <a:rPr lang="en-US" sz="1500" b="0" dirty="0"/>
              <a:t>an understanding of historical and cultural contributions to science as well as contemporary science issues and activities and an understanding of the diversity of careers related to science</a:t>
            </a:r>
          </a:p>
          <a:p>
            <a:pPr>
              <a:buFont typeface="Arial" pitchFamily="34" charset="0"/>
              <a:buChar char="•"/>
            </a:pPr>
            <a:r>
              <a:rPr lang="en-US" sz="1500" b="0" dirty="0"/>
              <a:t>a solid foundation of knowledge of the biological, chemical, physical, Earth and space sciences, including being able to select and integrate the scientific knowledge and methods needed to explain and predict phenomena, to apply that understanding to new situations and events, and to appreciate the dynamic nature of science knowledge.</a:t>
            </a:r>
          </a:p>
          <a:p>
            <a:pPr marL="0" indent="0">
              <a:buNone/>
            </a:pPr>
            <a:endParaRPr lang="en-AU" dirty="0"/>
          </a:p>
        </p:txBody>
      </p:sp>
    </p:spTree>
    <p:extLst>
      <p:ext uri="{BB962C8B-B14F-4D97-AF65-F5344CB8AC3E}">
        <p14:creationId xmlns:p14="http://schemas.microsoft.com/office/powerpoint/2010/main" val="37710749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4" name="Content Placeholder 3"/>
          <p:cNvSpPr txBox="1">
            <a:spLocks noGrp="1"/>
          </p:cNvSpPr>
          <p:nvPr>
            <p:ph idx="1"/>
          </p:nvPr>
        </p:nvSpPr>
        <p:spPr>
          <a:xfrm>
            <a:off x="755576" y="1628800"/>
            <a:ext cx="7772400" cy="369332"/>
          </a:xfrm>
          <a:prstGeom prst="rect">
            <a:avLst/>
          </a:prstGeom>
          <a:noFill/>
        </p:spPr>
        <p:txBody>
          <a:bodyPr wrap="square" rtlCol="0">
            <a:spAutoFit/>
          </a:bodyPr>
          <a:lstStyle/>
          <a:p>
            <a:pPr marL="0" indent="0">
              <a:buNone/>
            </a:pPr>
            <a:r>
              <a:rPr lang="en-AU" sz="1800" b="1" dirty="0" smtClean="0">
                <a:solidFill>
                  <a:prstClr val="black"/>
                </a:solidFill>
                <a:latin typeface="Arial"/>
              </a:rPr>
              <a:t>Strands and Sub-strands</a:t>
            </a:r>
            <a:endParaRPr lang="en-AU" sz="1800" b="1" dirty="0">
              <a:solidFill>
                <a:prstClr val="black"/>
              </a:solidFill>
              <a:latin typeface="Arial"/>
            </a:endParaRPr>
          </a:p>
        </p:txBody>
      </p:sp>
      <p:graphicFrame>
        <p:nvGraphicFramePr>
          <p:cNvPr id="6" name="Content Placeholder 3"/>
          <p:cNvGraphicFramePr>
            <a:graphicFrameLocks/>
          </p:cNvGraphicFramePr>
          <p:nvPr>
            <p:extLst>
              <p:ext uri="{D42A27DB-BD31-4B8C-83A1-F6EECF244321}">
                <p14:modId xmlns:p14="http://schemas.microsoft.com/office/powerpoint/2010/main" val="4195961326"/>
              </p:ext>
            </p:extLst>
          </p:nvPr>
        </p:nvGraphicFramePr>
        <p:xfrm>
          <a:off x="755576" y="2060848"/>
          <a:ext cx="7776864" cy="1900808"/>
        </p:xfrm>
        <a:graphic>
          <a:graphicData uri="http://schemas.openxmlformats.org/drawingml/2006/table">
            <a:tbl>
              <a:tblPr firstRow="1" bandRow="1">
                <a:tableStyleId>{5C22544A-7EE6-4342-B048-85BDC9FD1C3A}</a:tableStyleId>
              </a:tblPr>
              <a:tblGrid>
                <a:gridCol w="3888432"/>
                <a:gridCol w="3888432"/>
              </a:tblGrid>
              <a:tr h="145361">
                <a:tc>
                  <a:txBody>
                    <a:bodyPr/>
                    <a:lstStyle/>
                    <a:p>
                      <a:r>
                        <a:rPr lang="en-AU" sz="1600" b="0" i="0" kern="1200" dirty="0" smtClean="0">
                          <a:solidFill>
                            <a:schemeClr val="lt1"/>
                          </a:solidFill>
                          <a:effectLst/>
                          <a:latin typeface="+mn-lt"/>
                          <a:ea typeface="+mn-ea"/>
                          <a:cs typeface="+mn-cs"/>
                        </a:rPr>
                        <a:t>Science</a:t>
                      </a:r>
                      <a:r>
                        <a:rPr lang="en-AU" sz="1600" b="0" i="0" kern="1200" baseline="0" dirty="0" smtClean="0">
                          <a:solidFill>
                            <a:schemeClr val="lt1"/>
                          </a:solidFill>
                          <a:effectLst/>
                          <a:latin typeface="+mn-lt"/>
                          <a:ea typeface="+mn-ea"/>
                          <a:cs typeface="+mn-cs"/>
                        </a:rPr>
                        <a:t> Understanding</a:t>
                      </a:r>
                      <a:endParaRPr lang="en-AU" sz="1600" b="0" dirty="0"/>
                    </a:p>
                  </a:txBody>
                  <a:tcPr/>
                </a:tc>
                <a:tc>
                  <a:txBody>
                    <a:bodyPr/>
                    <a:lstStyle/>
                    <a:p>
                      <a:r>
                        <a:rPr lang="en-AU" sz="1600" b="0" i="0" kern="1200" dirty="0" smtClean="0">
                          <a:solidFill>
                            <a:schemeClr val="lt1"/>
                          </a:solidFill>
                          <a:effectLst/>
                          <a:latin typeface="+mn-lt"/>
                          <a:ea typeface="+mn-ea"/>
                          <a:cs typeface="+mn-cs"/>
                        </a:rPr>
                        <a:t>Science</a:t>
                      </a:r>
                      <a:r>
                        <a:rPr lang="en-AU" sz="1600" b="0" i="0" kern="1200" baseline="0" dirty="0" smtClean="0">
                          <a:solidFill>
                            <a:schemeClr val="lt1"/>
                          </a:solidFill>
                          <a:effectLst/>
                          <a:latin typeface="+mn-lt"/>
                          <a:ea typeface="+mn-ea"/>
                          <a:cs typeface="+mn-cs"/>
                        </a:rPr>
                        <a:t> Inquiry Skills</a:t>
                      </a:r>
                      <a:endParaRPr lang="en-AU" sz="1600" b="0" dirty="0"/>
                    </a:p>
                  </a:txBody>
                  <a:tcPr/>
                </a:tc>
              </a:tr>
              <a:tr h="312792">
                <a:tc>
                  <a:txBody>
                    <a:bodyPr/>
                    <a:lstStyle/>
                    <a:p>
                      <a:r>
                        <a:rPr lang="en-AU" sz="1400" b="0" dirty="0" smtClean="0"/>
                        <a:t>Science as</a:t>
                      </a:r>
                      <a:r>
                        <a:rPr lang="en-AU" sz="1400" b="0" baseline="0" dirty="0" smtClean="0"/>
                        <a:t> a human endeavour</a:t>
                      </a:r>
                    </a:p>
                  </a:txBody>
                  <a:tcPr/>
                </a:tc>
                <a:tc>
                  <a:txBody>
                    <a:bodyPr/>
                    <a:lstStyle/>
                    <a:p>
                      <a:r>
                        <a:rPr lang="en-AU" sz="1400" b="0" dirty="0" smtClean="0"/>
                        <a:t>Questioning and predicting</a:t>
                      </a:r>
                      <a:endParaRPr lang="en-AU" sz="1400" b="0" dirty="0"/>
                    </a:p>
                  </a:txBody>
                  <a:tcPr/>
                </a:tc>
              </a:tr>
              <a:tr h="288032">
                <a:tc>
                  <a:txBody>
                    <a:bodyPr/>
                    <a:lstStyle/>
                    <a:p>
                      <a:r>
                        <a:rPr lang="en-AU" sz="1400" b="0" i="0" kern="1200" dirty="0" smtClean="0">
                          <a:solidFill>
                            <a:schemeClr val="dk1"/>
                          </a:solidFill>
                          <a:effectLst/>
                          <a:latin typeface="+mn-lt"/>
                          <a:ea typeface="+mn-ea"/>
                          <a:cs typeface="+mn-cs"/>
                        </a:rPr>
                        <a:t>Biological sciences</a:t>
                      </a:r>
                      <a:endParaRPr lang="en-AU" sz="1400" b="0" dirty="0"/>
                    </a:p>
                  </a:txBody>
                  <a:tcPr/>
                </a:tc>
                <a:tc>
                  <a:txBody>
                    <a:bodyPr/>
                    <a:lstStyle/>
                    <a:p>
                      <a:r>
                        <a:rPr lang="en-AU" sz="1400" b="0" dirty="0" smtClean="0"/>
                        <a:t>Planning and conducting</a:t>
                      </a:r>
                      <a:endParaRPr lang="en-AU" sz="1400" b="0" dirty="0"/>
                    </a:p>
                  </a:txBody>
                  <a:tcPr/>
                </a:tc>
              </a:tr>
              <a:tr h="338336">
                <a:tc>
                  <a:txBody>
                    <a:bodyPr/>
                    <a:lstStyle/>
                    <a:p>
                      <a:r>
                        <a:rPr lang="en-AU" sz="1400" b="0" i="0" kern="1200" dirty="0" smtClean="0">
                          <a:solidFill>
                            <a:schemeClr val="dk1"/>
                          </a:solidFill>
                          <a:effectLst/>
                          <a:latin typeface="+mn-lt"/>
                          <a:ea typeface="+mn-ea"/>
                          <a:cs typeface="+mn-cs"/>
                        </a:rPr>
                        <a:t>Chemical sciences</a:t>
                      </a:r>
                      <a:endParaRPr lang="en-AU" sz="1400" b="0" dirty="0"/>
                    </a:p>
                  </a:txBody>
                  <a:tcPr/>
                </a:tc>
                <a:tc>
                  <a:txBody>
                    <a:bodyPr/>
                    <a:lstStyle/>
                    <a:p>
                      <a:r>
                        <a:rPr lang="en-AU" sz="1400" b="0" dirty="0" smtClean="0"/>
                        <a:t>Recording and processing</a:t>
                      </a:r>
                      <a:endParaRPr lang="en-AU" sz="1400" b="0" dirty="0"/>
                    </a:p>
                  </a:txBody>
                  <a:tcPr/>
                </a:tc>
              </a:tr>
              <a:tr h="288032">
                <a:tc>
                  <a:txBody>
                    <a:bodyPr/>
                    <a:lstStyle/>
                    <a:p>
                      <a:r>
                        <a:rPr lang="en-AU" sz="1400" b="0" i="0" kern="1200" dirty="0" smtClean="0">
                          <a:solidFill>
                            <a:schemeClr val="dk1"/>
                          </a:solidFill>
                          <a:effectLst/>
                          <a:latin typeface="+mn-lt"/>
                          <a:ea typeface="+mn-ea"/>
                          <a:cs typeface="+mn-cs"/>
                        </a:rPr>
                        <a:t>Earth and space sciences</a:t>
                      </a:r>
                      <a:endParaRPr lang="en-AU" sz="1400" b="0" dirty="0"/>
                    </a:p>
                  </a:txBody>
                  <a:tcPr/>
                </a:tc>
                <a:tc>
                  <a:txBody>
                    <a:bodyPr/>
                    <a:lstStyle/>
                    <a:p>
                      <a:r>
                        <a:rPr lang="en-AU" sz="1400" b="0" dirty="0" smtClean="0"/>
                        <a:t>Analysing and evaluating</a:t>
                      </a:r>
                      <a:endParaRPr lang="en-AU" sz="1400" b="0" dirty="0"/>
                    </a:p>
                  </a:txBody>
                  <a:tcPr/>
                </a:tc>
              </a:tr>
              <a:tr h="276200">
                <a:tc>
                  <a:txBody>
                    <a:bodyPr/>
                    <a:lstStyle/>
                    <a:p>
                      <a:r>
                        <a:rPr lang="en-AU" sz="1400" b="0" i="0" kern="1200" dirty="0" smtClean="0">
                          <a:solidFill>
                            <a:schemeClr val="dk1"/>
                          </a:solidFill>
                          <a:effectLst/>
                          <a:latin typeface="+mn-lt"/>
                          <a:ea typeface="+mn-ea"/>
                          <a:cs typeface="+mn-cs"/>
                        </a:rPr>
                        <a:t>Physical sciences</a:t>
                      </a:r>
                      <a:endParaRPr lang="en-AU" sz="1400" b="0" dirty="0"/>
                    </a:p>
                  </a:txBody>
                  <a:tcPr/>
                </a:tc>
                <a:tc>
                  <a:txBody>
                    <a:bodyPr/>
                    <a:lstStyle/>
                    <a:p>
                      <a:r>
                        <a:rPr lang="en-AU" sz="1400" b="0" dirty="0" smtClean="0"/>
                        <a:t>Communicating</a:t>
                      </a:r>
                      <a:endParaRPr lang="en-AU" sz="1400" b="0" dirty="0"/>
                    </a:p>
                  </a:txBody>
                  <a:tcPr/>
                </a:tc>
              </a:tr>
            </a:tbl>
          </a:graphicData>
        </a:graphic>
      </p:graphicFrame>
      <p:sp>
        <p:nvSpPr>
          <p:cNvPr id="7" name="TextBox 6"/>
          <p:cNvSpPr txBox="1"/>
          <p:nvPr/>
        </p:nvSpPr>
        <p:spPr>
          <a:xfrm>
            <a:off x="755576" y="4293096"/>
            <a:ext cx="7704856" cy="1107996"/>
          </a:xfrm>
          <a:prstGeom prst="rect">
            <a:avLst/>
          </a:prstGeom>
          <a:noFill/>
        </p:spPr>
        <p:txBody>
          <a:bodyPr wrap="square" rtlCol="0">
            <a:spAutoFit/>
          </a:bodyPr>
          <a:lstStyle/>
          <a:p>
            <a:pPr lvl="0"/>
            <a:r>
              <a:rPr lang="en-US" sz="1800" b="1" dirty="0">
                <a:solidFill>
                  <a:prstClr val="black"/>
                </a:solidFill>
                <a:latin typeface="Arial"/>
              </a:rPr>
              <a:t>Achievement standards</a:t>
            </a:r>
          </a:p>
          <a:p>
            <a:pPr marL="285750" lvl="0" indent="-285750">
              <a:buFont typeface="Arial" panose="020B0604020202020204" pitchFamily="34" charset="0"/>
              <a:buChar char="•"/>
            </a:pPr>
            <a:r>
              <a:rPr lang="en-US" sz="1600" dirty="0" smtClean="0">
                <a:solidFill>
                  <a:prstClr val="black"/>
                </a:solidFill>
                <a:latin typeface="Arial"/>
              </a:rPr>
              <a:t>The </a:t>
            </a:r>
            <a:r>
              <a:rPr lang="en-US" sz="1600" dirty="0">
                <a:solidFill>
                  <a:prstClr val="black"/>
                </a:solidFill>
                <a:latin typeface="Arial"/>
              </a:rPr>
              <a:t>first achievement standard </a:t>
            </a:r>
            <a:r>
              <a:rPr lang="en-US" sz="1600" dirty="0" smtClean="0">
                <a:solidFill>
                  <a:prstClr val="black"/>
                </a:solidFill>
                <a:latin typeface="Arial"/>
              </a:rPr>
              <a:t>is at </a:t>
            </a:r>
            <a:r>
              <a:rPr lang="en-US" sz="1600" dirty="0">
                <a:solidFill>
                  <a:prstClr val="black"/>
                </a:solidFill>
                <a:latin typeface="Arial"/>
              </a:rPr>
              <a:t>Foundation – Level 2 and then at Levels 4, 6, 8 and 10. </a:t>
            </a:r>
            <a:endParaRPr lang="en-US" sz="1600" dirty="0" smtClean="0">
              <a:solidFill>
                <a:prstClr val="black"/>
              </a:solidFill>
              <a:latin typeface="Arial"/>
            </a:endParaRPr>
          </a:p>
          <a:p>
            <a:pPr marL="285750" lvl="0" indent="-285750">
              <a:buFont typeface="Arial" panose="020B0604020202020204" pitchFamily="34" charset="0"/>
              <a:buChar char="•"/>
            </a:pPr>
            <a:r>
              <a:rPr lang="en-US" sz="1600" dirty="0" smtClean="0">
                <a:solidFill>
                  <a:prstClr val="black"/>
                </a:solidFill>
                <a:latin typeface="Arial"/>
              </a:rPr>
              <a:t>A </a:t>
            </a:r>
            <a:r>
              <a:rPr lang="en-US" sz="1600" dirty="0">
                <a:solidFill>
                  <a:prstClr val="black"/>
                </a:solidFill>
                <a:latin typeface="Arial"/>
              </a:rPr>
              <a:t>curriculum for students with disabilities is provided in this learning area.</a:t>
            </a:r>
            <a:endParaRPr lang="en-AU" dirty="0">
              <a:solidFill>
                <a:prstClr val="black"/>
              </a:solidFill>
            </a:endParaRPr>
          </a:p>
        </p:txBody>
      </p:sp>
    </p:spTree>
    <p:extLst>
      <p:ext uri="{BB962C8B-B14F-4D97-AF65-F5344CB8AC3E}">
        <p14:creationId xmlns:p14="http://schemas.microsoft.com/office/powerpoint/2010/main" val="30782591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80920" cy="875184"/>
          </a:xfrm>
        </p:spPr>
        <p:txBody>
          <a:bodyPr/>
          <a:lstStyle/>
          <a:p>
            <a:r>
              <a:rPr lang="en-AU" dirty="0" smtClean="0"/>
              <a:t>Structural changes</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56299411"/>
              </p:ext>
            </p:extLst>
          </p:nvPr>
        </p:nvGraphicFramePr>
        <p:xfrm>
          <a:off x="251520" y="1196752"/>
          <a:ext cx="8712967" cy="4905084"/>
        </p:xfrm>
        <a:graphic>
          <a:graphicData uri="http://schemas.openxmlformats.org/drawingml/2006/table">
            <a:tbl>
              <a:tblPr firstRow="1" bandRow="1">
                <a:tableStyleId>{5C22544A-7EE6-4342-B048-85BDC9FD1C3A}</a:tableStyleId>
              </a:tblPr>
              <a:tblGrid>
                <a:gridCol w="1524769"/>
                <a:gridCol w="2795711"/>
                <a:gridCol w="216024"/>
                <a:gridCol w="1595862"/>
                <a:gridCol w="2580601"/>
              </a:tblGrid>
              <a:tr h="370840">
                <a:tc gridSpan="2">
                  <a:txBody>
                    <a:bodyPr/>
                    <a:lstStyle/>
                    <a:p>
                      <a:pPr>
                        <a:lnSpc>
                          <a:spcPct val="100000"/>
                        </a:lnSpc>
                      </a:pPr>
                      <a:r>
                        <a:rPr lang="en-US" sz="1400" kern="1200" dirty="0" smtClean="0">
                          <a:effectLst/>
                        </a:rPr>
                        <a:t>AusVELS</a:t>
                      </a:r>
                      <a:endParaRPr lang="en-AU" sz="1400" dirty="0"/>
                    </a:p>
                  </a:txBody>
                  <a:tcPr/>
                </a:tc>
                <a:tc hMerge="1">
                  <a:txBody>
                    <a:bodyPr/>
                    <a:lstStyle/>
                    <a:p>
                      <a:endParaRPr lang="en-AU" dirty="0"/>
                    </a:p>
                  </a:txBody>
                  <a:tcPr/>
                </a:tc>
                <a:tc rowSpan="17">
                  <a:txBody>
                    <a:bodyPr/>
                    <a:lstStyle/>
                    <a:p>
                      <a:pPr>
                        <a:lnSpc>
                          <a:spcPct val="100000"/>
                        </a:lnSpc>
                      </a:pPr>
                      <a:endParaRPr lang="en-AU" sz="1400" dirty="0"/>
                    </a:p>
                  </a:txBody>
                  <a:tcPr/>
                </a:tc>
                <a:tc gridSpan="2">
                  <a:txBody>
                    <a:bodyPr/>
                    <a:lstStyle/>
                    <a:p>
                      <a:pPr>
                        <a:lnSpc>
                          <a:spcPct val="100000"/>
                        </a:lnSpc>
                      </a:pPr>
                      <a:r>
                        <a:rPr lang="en-US" sz="1400" kern="1200" dirty="0" smtClean="0">
                          <a:effectLst/>
                        </a:rPr>
                        <a:t>Victorian Curriculum F–10</a:t>
                      </a:r>
                      <a:endParaRPr lang="en-AU" sz="1400" dirty="0"/>
                    </a:p>
                  </a:txBody>
                  <a:tcPr/>
                </a:tc>
                <a:tc hMerge="1">
                  <a:txBody>
                    <a:bodyPr/>
                    <a:lstStyle/>
                    <a:p>
                      <a:endParaRPr lang="en-AU" dirty="0"/>
                    </a:p>
                  </a:txBody>
                  <a:tcPr/>
                </a:tc>
              </a:tr>
              <a:tr h="370840">
                <a:tc>
                  <a:txBody>
                    <a:bodyPr/>
                    <a:lstStyle/>
                    <a:p>
                      <a:pPr algn="l">
                        <a:lnSpc>
                          <a:spcPct val="100000"/>
                        </a:lnSpc>
                        <a:spcAft>
                          <a:spcPts val="0"/>
                        </a:spcAft>
                      </a:pPr>
                      <a:r>
                        <a:rPr lang="en-US" sz="1400" dirty="0" smtClean="0">
                          <a:effectLst/>
                        </a:rPr>
                        <a:t>Strands</a:t>
                      </a:r>
                      <a:endParaRPr lang="en-AU" sz="1400" dirty="0">
                        <a:effectLst/>
                        <a:latin typeface="Calibri"/>
                        <a:ea typeface="Calibri"/>
                        <a:cs typeface="Times New Roman"/>
                      </a:endParaRPr>
                    </a:p>
                  </a:txBody>
                  <a:tcPr marL="68580" marR="68580" marT="0" marB="0"/>
                </a:tc>
                <a:tc>
                  <a:txBody>
                    <a:bodyPr/>
                    <a:lstStyle/>
                    <a:p>
                      <a:pPr algn="l">
                        <a:lnSpc>
                          <a:spcPct val="100000"/>
                        </a:lnSpc>
                        <a:spcAft>
                          <a:spcPts val="0"/>
                        </a:spcAft>
                      </a:pPr>
                      <a:r>
                        <a:rPr lang="en-US" sz="1400" dirty="0" smtClean="0">
                          <a:effectLst/>
                        </a:rPr>
                        <a:t>Sub-strands</a:t>
                      </a:r>
                      <a:endParaRPr lang="en-AU" sz="1400" dirty="0">
                        <a:effectLst/>
                        <a:latin typeface="Calibri"/>
                        <a:ea typeface="Calibri"/>
                        <a:cs typeface="Times New Roman"/>
                      </a:endParaRPr>
                    </a:p>
                  </a:txBody>
                  <a:tcPr marL="68580" marR="68580" marT="0" marB="0"/>
                </a:tc>
                <a:tc vMerge="1">
                  <a:txBody>
                    <a:bodyPr/>
                    <a:lstStyle/>
                    <a:p>
                      <a:endParaRPr lang="en-AU" dirty="0"/>
                    </a:p>
                  </a:txBody>
                  <a:tcPr/>
                </a:tc>
                <a:tc>
                  <a:txBody>
                    <a:bodyPr/>
                    <a:lstStyle/>
                    <a:p>
                      <a:pPr algn="l">
                        <a:lnSpc>
                          <a:spcPct val="100000"/>
                        </a:lnSpc>
                        <a:spcAft>
                          <a:spcPts val="0"/>
                        </a:spcAft>
                      </a:pPr>
                      <a:r>
                        <a:rPr lang="en-US" sz="1400" dirty="0" smtClean="0">
                          <a:effectLst/>
                        </a:rPr>
                        <a:t>Strands</a:t>
                      </a:r>
                      <a:endParaRPr lang="en-AU" sz="1400" dirty="0">
                        <a:effectLst/>
                        <a:latin typeface="Calibri"/>
                        <a:ea typeface="Calibri"/>
                        <a:cs typeface="Times New Roman"/>
                      </a:endParaRPr>
                    </a:p>
                  </a:txBody>
                  <a:tcPr marL="68580" marR="68580" marT="0" marB="0"/>
                </a:tc>
                <a:tc>
                  <a:txBody>
                    <a:bodyPr/>
                    <a:lstStyle/>
                    <a:p>
                      <a:pPr algn="l">
                        <a:lnSpc>
                          <a:spcPct val="100000"/>
                        </a:lnSpc>
                        <a:spcAft>
                          <a:spcPts val="0"/>
                        </a:spcAft>
                      </a:pPr>
                      <a:r>
                        <a:rPr lang="en-US" sz="1400" dirty="0" smtClean="0">
                          <a:effectLst/>
                        </a:rPr>
                        <a:t>Sub-strands</a:t>
                      </a:r>
                      <a:endParaRPr lang="en-AU" sz="1400" dirty="0">
                        <a:effectLst/>
                        <a:latin typeface="Calibri"/>
                        <a:ea typeface="Calibri"/>
                        <a:cs typeface="Times New Roman"/>
                      </a:endParaRPr>
                    </a:p>
                  </a:txBody>
                  <a:tcPr marL="68580" marR="68580" marT="0" marB="0"/>
                </a:tc>
              </a:tr>
              <a:tr h="377072">
                <a:tc rowSpan="5">
                  <a:txBody>
                    <a:bodyPr/>
                    <a:lstStyle/>
                    <a:p>
                      <a:pPr>
                        <a:lnSpc>
                          <a:spcPct val="100000"/>
                        </a:lnSpc>
                      </a:pPr>
                      <a:r>
                        <a:rPr lang="en-US" sz="1400" kern="1200" dirty="0" smtClean="0">
                          <a:effectLst/>
                        </a:rPr>
                        <a:t>Science Understanding</a:t>
                      </a:r>
                      <a:endParaRPr lang="en-AU" sz="1400" dirty="0"/>
                    </a:p>
                  </a:txBody>
                  <a:tcPr/>
                </a:tc>
                <a:tc>
                  <a:txBody>
                    <a:bodyPr/>
                    <a:lstStyle/>
                    <a:p>
                      <a:pPr>
                        <a:lnSpc>
                          <a:spcPct val="100000"/>
                        </a:lnSpc>
                        <a:spcAft>
                          <a:spcPts val="0"/>
                        </a:spcAft>
                      </a:pPr>
                      <a:r>
                        <a:rPr lang="en-US" sz="1400" dirty="0" smtClean="0">
                          <a:effectLst/>
                        </a:rPr>
                        <a:t>Biological sciences</a:t>
                      </a:r>
                      <a:endParaRPr lang="en-AU" sz="1400" dirty="0">
                        <a:effectLst/>
                        <a:latin typeface="Calibri"/>
                        <a:ea typeface="Calibri"/>
                        <a:cs typeface="Times New Roman"/>
                      </a:endParaRPr>
                    </a:p>
                  </a:txBody>
                  <a:tcPr marL="68580" marR="68580" marT="0" marB="0"/>
                </a:tc>
                <a:tc vMerge="1">
                  <a:txBody>
                    <a:bodyPr/>
                    <a:lstStyle/>
                    <a:p>
                      <a:endParaRPr lang="en-AU" dirty="0"/>
                    </a:p>
                  </a:txBody>
                  <a:tcP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Science Understanding</a:t>
                      </a:r>
                      <a:endParaRPr lang="en-AU" sz="1400" kern="1200" dirty="0" smtClean="0">
                        <a:effectLst/>
                      </a:endParaRPr>
                    </a:p>
                  </a:txBody>
                  <a:tcPr/>
                </a:tc>
                <a:tc rowSpan="2">
                  <a:txBody>
                    <a:bodyPr/>
                    <a:lstStyle/>
                    <a:p>
                      <a:pPr marL="0" algn="l" defTabSz="914400" rtl="0" eaLnBrk="1" latinLnBrk="0" hangingPunct="1">
                        <a:lnSpc>
                          <a:spcPct val="100000"/>
                        </a:lnSpc>
                        <a:spcAft>
                          <a:spcPts val="0"/>
                        </a:spcAft>
                      </a:pPr>
                      <a:r>
                        <a:rPr lang="en-AU" sz="1400" kern="1200" dirty="0" smtClean="0">
                          <a:effectLst/>
                        </a:rPr>
                        <a:t>Science as a human endeavour</a:t>
                      </a:r>
                      <a:endParaRPr lang="en-AU" sz="1400" kern="1200" dirty="0">
                        <a:solidFill>
                          <a:schemeClr val="dk1"/>
                        </a:solidFill>
                        <a:effectLst/>
                        <a:latin typeface="Calibri"/>
                        <a:ea typeface="Calibri"/>
                        <a:cs typeface="Times New Roman"/>
                      </a:endParaRPr>
                    </a:p>
                  </a:txBody>
                  <a:tcPr/>
                </a:tc>
              </a:tr>
              <a:tr h="263008">
                <a:tc vMerge="1">
                  <a:txBody>
                    <a:bodyPr/>
                    <a:lstStyle/>
                    <a:p>
                      <a:endParaRPr lang="en-AU"/>
                    </a:p>
                  </a:txBody>
                  <a:tcPr/>
                </a:tc>
                <a:tc rowSpan="2">
                  <a:txBody>
                    <a:bodyPr/>
                    <a:lstStyle/>
                    <a:p>
                      <a:pPr>
                        <a:lnSpc>
                          <a:spcPct val="100000"/>
                        </a:lnSpc>
                        <a:spcAft>
                          <a:spcPts val="0"/>
                        </a:spcAft>
                      </a:pPr>
                      <a:r>
                        <a:rPr lang="en-US" sz="1400" dirty="0" smtClean="0">
                          <a:effectLst/>
                        </a:rPr>
                        <a:t>Chemical sciences</a:t>
                      </a:r>
                      <a:endParaRPr lang="en-AU" sz="1400" dirty="0">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vMerge="1">
                  <a:txBody>
                    <a:bodyPr/>
                    <a:lstStyle/>
                    <a:p>
                      <a:endParaRPr lang="en-AU"/>
                    </a:p>
                  </a:txBody>
                  <a:tcPr/>
                </a:tc>
              </a:tr>
              <a:tr h="0">
                <a:tc vMerge="1">
                  <a:txBody>
                    <a:bodyPr/>
                    <a:lstStyle/>
                    <a:p>
                      <a:endParaRPr lang="en-AU" dirty="0"/>
                    </a:p>
                  </a:txBody>
                  <a:tcPr/>
                </a:tc>
                <a:tc vMerge="1">
                  <a:txBody>
                    <a:bodyPr/>
                    <a:lstStyle/>
                    <a:p>
                      <a:pPr>
                        <a:lnSpc>
                          <a:spcPct val="115000"/>
                        </a:lnSpc>
                        <a:spcAft>
                          <a:spcPts val="0"/>
                        </a:spcAft>
                      </a:pPr>
                      <a:endParaRPr lang="en-AU" sz="1600" dirty="0">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a:txBody>
                    <a:bodyPr/>
                    <a:lstStyle/>
                    <a:p>
                      <a:pPr>
                        <a:lnSpc>
                          <a:spcPct val="100000"/>
                        </a:lnSpc>
                        <a:spcAft>
                          <a:spcPts val="0"/>
                        </a:spcAft>
                      </a:pPr>
                      <a:r>
                        <a:rPr lang="en-US" sz="1400" dirty="0" smtClean="0">
                          <a:effectLst/>
                        </a:rPr>
                        <a:t>Biological sciences</a:t>
                      </a:r>
                      <a:endParaRPr lang="en-AU" sz="1400" dirty="0">
                        <a:effectLst/>
                        <a:latin typeface="Calibri"/>
                        <a:ea typeface="Calibri"/>
                        <a:cs typeface="Times New Roman"/>
                      </a:endParaRPr>
                    </a:p>
                  </a:txBody>
                  <a:tcPr marL="68580" marR="68580" marT="0" marB="0"/>
                </a:tc>
              </a:tr>
              <a:tr h="273808">
                <a:tc vMerge="1">
                  <a:txBody>
                    <a:bodyPr/>
                    <a:lstStyle/>
                    <a:p>
                      <a:endParaRPr lang="en-AU"/>
                    </a:p>
                  </a:txBody>
                  <a:tcPr/>
                </a:tc>
                <a:tc>
                  <a:txBody>
                    <a:bodyPr/>
                    <a:lstStyle/>
                    <a:p>
                      <a:pPr>
                        <a:lnSpc>
                          <a:spcPct val="100000"/>
                        </a:lnSpc>
                        <a:spcAft>
                          <a:spcPts val="0"/>
                        </a:spcAft>
                      </a:pPr>
                      <a:r>
                        <a:rPr lang="en-US" sz="1400" dirty="0">
                          <a:effectLst/>
                        </a:rPr>
                        <a:t>Earth and space sciences</a:t>
                      </a:r>
                      <a:endParaRPr lang="en-AU" sz="1400" dirty="0">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a:txBody>
                    <a:bodyPr/>
                    <a:lstStyle/>
                    <a:p>
                      <a:pPr>
                        <a:lnSpc>
                          <a:spcPct val="100000"/>
                        </a:lnSpc>
                        <a:spcAft>
                          <a:spcPts val="0"/>
                        </a:spcAft>
                      </a:pPr>
                      <a:r>
                        <a:rPr lang="en-US" sz="1400" dirty="0" smtClean="0">
                          <a:effectLst/>
                        </a:rPr>
                        <a:t>Chemical sciences</a:t>
                      </a:r>
                      <a:endParaRPr lang="en-AU" sz="1400" dirty="0">
                        <a:effectLst/>
                        <a:latin typeface="Calibri"/>
                        <a:ea typeface="Calibri"/>
                        <a:cs typeface="Times New Roman"/>
                      </a:endParaRPr>
                    </a:p>
                  </a:txBody>
                  <a:tcPr marL="68580" marR="68580" marT="0" marB="0"/>
                </a:tc>
              </a:tr>
              <a:tr h="370840">
                <a:tc vMerge="1">
                  <a:txBody>
                    <a:bodyPr/>
                    <a:lstStyle/>
                    <a:p>
                      <a:endParaRPr lang="en-AU" dirty="0"/>
                    </a:p>
                  </a:txBody>
                  <a:tcPr/>
                </a:tc>
                <a:tc>
                  <a:txBody>
                    <a:bodyPr/>
                    <a:lstStyle/>
                    <a:p>
                      <a:pPr>
                        <a:lnSpc>
                          <a:spcPct val="100000"/>
                        </a:lnSpc>
                        <a:spcAft>
                          <a:spcPts val="0"/>
                        </a:spcAft>
                      </a:pPr>
                      <a:r>
                        <a:rPr lang="en-US" sz="1400" dirty="0">
                          <a:effectLst/>
                        </a:rPr>
                        <a:t>Physical </a:t>
                      </a:r>
                      <a:r>
                        <a:rPr lang="en-US" sz="1400" dirty="0" smtClean="0">
                          <a:effectLst/>
                        </a:rPr>
                        <a:t>sciences</a:t>
                      </a:r>
                      <a:endParaRPr lang="en-AU" sz="1400" dirty="0">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a:txBody>
                    <a:bodyPr/>
                    <a:lstStyle/>
                    <a:p>
                      <a:pPr>
                        <a:lnSpc>
                          <a:spcPct val="100000"/>
                        </a:lnSpc>
                        <a:spcAft>
                          <a:spcPts val="0"/>
                        </a:spcAft>
                      </a:pPr>
                      <a:r>
                        <a:rPr lang="en-US" sz="1400" dirty="0">
                          <a:effectLst/>
                        </a:rPr>
                        <a:t>Earth and space sciences</a:t>
                      </a:r>
                      <a:endParaRPr lang="en-AU" sz="1400" dirty="0">
                        <a:effectLst/>
                        <a:latin typeface="Calibri"/>
                        <a:ea typeface="Calibri"/>
                        <a:cs typeface="Times New Roman"/>
                      </a:endParaRPr>
                    </a:p>
                  </a:txBody>
                  <a:tcPr marL="68580" marR="68580" marT="0" marB="0"/>
                </a:tc>
              </a:tr>
              <a:tr h="370840">
                <a:tc rowSpan="2">
                  <a:txBody>
                    <a:bodyPr/>
                    <a:lstStyle/>
                    <a:p>
                      <a:pPr marL="0" algn="l" defTabSz="914400" rtl="0" eaLnBrk="1" latinLnBrk="0" hangingPunct="1">
                        <a:lnSpc>
                          <a:spcPct val="100000"/>
                        </a:lnSpc>
                      </a:pPr>
                      <a:r>
                        <a:rPr lang="en-US" sz="1400" kern="1200" dirty="0" smtClean="0">
                          <a:effectLst/>
                        </a:rPr>
                        <a:t>Science as a Human Endeavour</a:t>
                      </a:r>
                      <a:endParaRPr lang="en-AU" sz="1400" kern="1200" dirty="0">
                        <a:solidFill>
                          <a:schemeClr val="dk1"/>
                        </a:solidFill>
                        <a:effectLst/>
                        <a:latin typeface="+mn-lt"/>
                        <a:ea typeface="+mn-ea"/>
                        <a:cs typeface="+mn-cs"/>
                      </a:endParaRPr>
                    </a:p>
                  </a:txBody>
                  <a:tcPr/>
                </a:tc>
                <a:tc>
                  <a:txBody>
                    <a:bodyPr/>
                    <a:lstStyle/>
                    <a:p>
                      <a:pPr marL="0" algn="l" defTabSz="914400" rtl="0" eaLnBrk="1" latinLnBrk="0" hangingPunct="1">
                        <a:lnSpc>
                          <a:spcPct val="100000"/>
                        </a:lnSpc>
                        <a:spcAft>
                          <a:spcPts val="0"/>
                        </a:spcAft>
                      </a:pPr>
                      <a:r>
                        <a:rPr lang="en-US" sz="1400" kern="1200" dirty="0">
                          <a:effectLst/>
                        </a:rPr>
                        <a:t>Nature and development of science</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a:txBody>
                    <a:bodyPr/>
                    <a:lstStyle/>
                    <a:p>
                      <a:pPr>
                        <a:lnSpc>
                          <a:spcPct val="100000"/>
                        </a:lnSpc>
                        <a:spcAft>
                          <a:spcPts val="0"/>
                        </a:spcAft>
                      </a:pPr>
                      <a:r>
                        <a:rPr lang="en-US" sz="1400" dirty="0">
                          <a:effectLst/>
                        </a:rPr>
                        <a:t>Physical </a:t>
                      </a:r>
                      <a:r>
                        <a:rPr lang="en-US" sz="1400" dirty="0" smtClean="0">
                          <a:effectLst/>
                        </a:rPr>
                        <a:t>sciences</a:t>
                      </a:r>
                      <a:endParaRPr lang="en-AU" sz="1400" dirty="0">
                        <a:effectLst/>
                        <a:latin typeface="Calibri"/>
                        <a:ea typeface="Calibri"/>
                        <a:cs typeface="Times New Roman"/>
                      </a:endParaRPr>
                    </a:p>
                  </a:txBody>
                  <a:tcPr marL="68580" marR="68580" marT="0" marB="0"/>
                </a:tc>
              </a:tr>
              <a:tr h="211688">
                <a:tc vMerge="1">
                  <a:txBody>
                    <a:bodyPr/>
                    <a:lstStyle/>
                    <a:p>
                      <a:endParaRPr lang="en-AU" dirty="0"/>
                    </a:p>
                  </a:txBody>
                  <a:tcPr/>
                </a:tc>
                <a:tc>
                  <a:txBody>
                    <a:bodyPr/>
                    <a:lstStyle/>
                    <a:p>
                      <a:pPr marL="0" algn="l" defTabSz="914400" rtl="0" eaLnBrk="1" latinLnBrk="0" hangingPunct="1">
                        <a:lnSpc>
                          <a:spcPct val="100000"/>
                        </a:lnSpc>
                        <a:spcAft>
                          <a:spcPts val="0"/>
                        </a:spcAft>
                      </a:pPr>
                      <a:r>
                        <a:rPr lang="en-US" sz="1400" kern="1200" dirty="0">
                          <a:effectLst/>
                        </a:rPr>
                        <a:t>Use and influence of science</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row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Science Inquiry Skills</a:t>
                      </a:r>
                    </a:p>
                  </a:txBody>
                  <a:tcPr/>
                </a:tc>
                <a:tc rowSpan="2">
                  <a:txBody>
                    <a:bodyPr/>
                    <a:lstStyle/>
                    <a:p>
                      <a:pPr>
                        <a:lnSpc>
                          <a:spcPct val="100000"/>
                        </a:lnSpc>
                        <a:spcAft>
                          <a:spcPts val="0"/>
                        </a:spcAft>
                      </a:pPr>
                      <a:r>
                        <a:rPr lang="en-US" sz="1400" kern="1200" dirty="0">
                          <a:effectLst/>
                        </a:rPr>
                        <a:t>Questioning and predicting</a:t>
                      </a:r>
                      <a:endParaRPr lang="en-AU" sz="1400" kern="1200" dirty="0">
                        <a:solidFill>
                          <a:schemeClr val="dk1"/>
                        </a:solidFill>
                        <a:effectLst/>
                        <a:latin typeface="Calibri"/>
                        <a:ea typeface="Calibri"/>
                        <a:cs typeface="Times New Roman"/>
                      </a:endParaRPr>
                    </a:p>
                  </a:txBody>
                  <a:tcPr marL="68580" marR="68580" marT="0" marB="0"/>
                </a:tc>
              </a:tr>
              <a:tr h="159152">
                <a:tc rowSpan="8">
                  <a:txBody>
                    <a:bodyPr/>
                    <a:lstStyle/>
                    <a:p>
                      <a:pPr marL="0" algn="l" defTabSz="914400" rtl="0" eaLnBrk="1" latinLnBrk="0" hangingPunct="1">
                        <a:lnSpc>
                          <a:spcPct val="100000"/>
                        </a:lnSpc>
                      </a:pPr>
                      <a:r>
                        <a:rPr lang="en-AU" sz="1400" kern="1200" dirty="0" smtClean="0">
                          <a:effectLst/>
                        </a:rPr>
                        <a:t>Science Inquiry Skills</a:t>
                      </a:r>
                      <a:endParaRPr lang="en-AU" sz="1400" kern="1200" dirty="0">
                        <a:solidFill>
                          <a:schemeClr val="dk1"/>
                        </a:solidFill>
                        <a:effectLst/>
                        <a:latin typeface="+mn-lt"/>
                        <a:ea typeface="+mn-ea"/>
                        <a:cs typeface="+mn-cs"/>
                      </a:endParaRPr>
                    </a:p>
                  </a:txBody>
                  <a:tcPr/>
                </a:tc>
                <a:tc rowSpan="2">
                  <a:txBody>
                    <a:bodyPr/>
                    <a:lstStyle/>
                    <a:p>
                      <a:pPr>
                        <a:lnSpc>
                          <a:spcPct val="100000"/>
                        </a:lnSpc>
                        <a:spcAft>
                          <a:spcPts val="0"/>
                        </a:spcAft>
                      </a:pPr>
                      <a:r>
                        <a:rPr lang="en-US" sz="1400" kern="1200" dirty="0">
                          <a:effectLst/>
                        </a:rPr>
                        <a:t>Questioning and predicting</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vMerge="1">
                  <a:txBody>
                    <a:bodyPr/>
                    <a:lstStyle/>
                    <a:p>
                      <a:endParaRPr lang="en-AU"/>
                    </a:p>
                  </a:txBody>
                  <a:tcPr/>
                </a:tc>
              </a:tr>
              <a:tr h="200888">
                <a:tc vMerge="1">
                  <a:txBody>
                    <a:bodyPr/>
                    <a:lstStyle/>
                    <a:p>
                      <a:pPr marL="0" algn="l" defTabSz="914400" rtl="0" eaLnBrk="1" latinLnBrk="0" hangingPunct="1"/>
                      <a:endParaRPr lang="en-AU" sz="1400" kern="1200" dirty="0">
                        <a:solidFill>
                          <a:schemeClr val="dk1"/>
                        </a:solidFill>
                        <a:effectLst/>
                        <a:latin typeface="+mn-lt"/>
                        <a:ea typeface="+mn-ea"/>
                        <a:cs typeface="+mn-cs"/>
                      </a:endParaRPr>
                    </a:p>
                  </a:txBody>
                  <a:tcPr/>
                </a:tc>
                <a:tc vMerge="1">
                  <a:txBody>
                    <a:bodyPr/>
                    <a:lstStyle/>
                    <a:p>
                      <a:pPr>
                        <a:lnSpc>
                          <a:spcPct val="115000"/>
                        </a:lnSpc>
                        <a:spcAft>
                          <a:spcPts val="0"/>
                        </a:spcAft>
                      </a:pPr>
                      <a:endParaRPr lang="en-AU" sz="16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rowSpan="2">
                  <a:txBody>
                    <a:bodyPr/>
                    <a:lstStyle/>
                    <a:p>
                      <a:pPr>
                        <a:lnSpc>
                          <a:spcPct val="100000"/>
                        </a:lnSpc>
                        <a:spcAft>
                          <a:spcPts val="0"/>
                        </a:spcAft>
                      </a:pPr>
                      <a:r>
                        <a:rPr lang="en-US" sz="1400" kern="1200" dirty="0">
                          <a:effectLst/>
                        </a:rPr>
                        <a:t>Planning and conducting</a:t>
                      </a:r>
                      <a:endParaRPr lang="en-AU" sz="1400" kern="1200" dirty="0">
                        <a:solidFill>
                          <a:schemeClr val="dk1"/>
                        </a:solidFill>
                        <a:effectLst/>
                        <a:latin typeface="Calibri"/>
                        <a:ea typeface="Calibri"/>
                        <a:cs typeface="Times New Roman"/>
                      </a:endParaRPr>
                    </a:p>
                  </a:txBody>
                  <a:tcPr marL="68580" marR="68580" marT="0" marB="0"/>
                </a:tc>
              </a:tr>
              <a:tr h="169952">
                <a:tc vMerge="1">
                  <a:txBody>
                    <a:bodyPr/>
                    <a:lstStyle/>
                    <a:p>
                      <a:endParaRPr lang="en-AU"/>
                    </a:p>
                  </a:txBody>
                  <a:tcPr/>
                </a:tc>
                <a:tc rowSpan="2">
                  <a:txBody>
                    <a:bodyPr/>
                    <a:lstStyle/>
                    <a:p>
                      <a:pPr>
                        <a:lnSpc>
                          <a:spcPct val="100000"/>
                        </a:lnSpc>
                        <a:spcAft>
                          <a:spcPts val="0"/>
                        </a:spcAft>
                      </a:pPr>
                      <a:r>
                        <a:rPr lang="en-US" sz="1400" kern="1200" dirty="0">
                          <a:effectLst/>
                        </a:rPr>
                        <a:t>Planning and conducting</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vMerge="1">
                  <a:txBody>
                    <a:bodyPr/>
                    <a:lstStyle/>
                    <a:p>
                      <a:endParaRPr lang="en-AU"/>
                    </a:p>
                  </a:txBody>
                  <a:tcPr/>
                </a:tc>
              </a:tr>
              <a:tr h="190088">
                <a:tc vMerge="1">
                  <a:txBody>
                    <a:bodyPr/>
                    <a:lstStyle/>
                    <a:p>
                      <a:endParaRPr lang="en-AU" dirty="0"/>
                    </a:p>
                  </a:txBody>
                  <a:tcPr/>
                </a:tc>
                <a:tc vMerge="1">
                  <a:txBody>
                    <a:bodyPr/>
                    <a:lstStyle/>
                    <a:p>
                      <a:pPr>
                        <a:lnSpc>
                          <a:spcPct val="115000"/>
                        </a:lnSpc>
                        <a:spcAft>
                          <a:spcPts val="0"/>
                        </a:spcAft>
                      </a:pPr>
                      <a:endParaRPr lang="en-AU" sz="16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rowSpan="2">
                  <a:txBody>
                    <a:bodyPr/>
                    <a:lstStyle/>
                    <a:p>
                      <a:pPr>
                        <a:lnSpc>
                          <a:spcPct val="100000"/>
                        </a:lnSpc>
                        <a:spcAft>
                          <a:spcPts val="0"/>
                        </a:spcAft>
                      </a:pPr>
                      <a:r>
                        <a:rPr lang="en-US" sz="1400" kern="1200" dirty="0" smtClean="0">
                          <a:effectLst/>
                        </a:rPr>
                        <a:t>Recording and</a:t>
                      </a:r>
                      <a:r>
                        <a:rPr lang="en-US" sz="1400" kern="1200" baseline="0" dirty="0" smtClean="0">
                          <a:effectLst/>
                        </a:rPr>
                        <a:t> p</a:t>
                      </a:r>
                      <a:r>
                        <a:rPr lang="en-US" sz="1400" kern="1200" dirty="0" smtClean="0">
                          <a:effectLst/>
                        </a:rPr>
                        <a:t>rocessing</a:t>
                      </a:r>
                      <a:endParaRPr lang="en-AU" sz="1400" kern="1200" dirty="0">
                        <a:solidFill>
                          <a:schemeClr val="dk1"/>
                        </a:solidFill>
                        <a:effectLst/>
                        <a:latin typeface="Calibri"/>
                        <a:ea typeface="Calibri"/>
                        <a:cs typeface="Times New Roman"/>
                      </a:endParaRPr>
                    </a:p>
                  </a:txBody>
                  <a:tcPr marL="68580" marR="68580" marT="0" marB="0"/>
                </a:tc>
              </a:tr>
              <a:tr h="180752">
                <a:tc vMerge="1">
                  <a:txBody>
                    <a:bodyPr/>
                    <a:lstStyle/>
                    <a:p>
                      <a:endParaRPr lang="en-AU"/>
                    </a:p>
                  </a:txBody>
                  <a:tcPr/>
                </a:tc>
                <a:tc rowSpan="2">
                  <a:txBody>
                    <a:bodyPr/>
                    <a:lstStyle/>
                    <a:p>
                      <a:pPr>
                        <a:lnSpc>
                          <a:spcPct val="100000"/>
                        </a:lnSpc>
                        <a:spcAft>
                          <a:spcPts val="0"/>
                        </a:spcAft>
                      </a:pPr>
                      <a:r>
                        <a:rPr lang="en-US" sz="1400" kern="1200" dirty="0">
                          <a:effectLst/>
                        </a:rPr>
                        <a:t>Processing and </a:t>
                      </a:r>
                      <a:r>
                        <a:rPr lang="en-US" sz="1400" kern="1200" dirty="0" err="1">
                          <a:effectLst/>
                        </a:rPr>
                        <a:t>analysing</a:t>
                      </a:r>
                      <a:r>
                        <a:rPr lang="en-US" sz="1400" kern="1200" dirty="0">
                          <a:effectLst/>
                        </a:rPr>
                        <a:t> data and information</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vMerge="1">
                  <a:txBody>
                    <a:bodyPr/>
                    <a:lstStyle/>
                    <a:p>
                      <a:endParaRPr lang="en-AU"/>
                    </a:p>
                  </a:txBody>
                  <a:tcPr/>
                </a:tc>
              </a:tr>
              <a:tr h="370840">
                <a:tc vMerge="1">
                  <a:txBody>
                    <a:bodyPr/>
                    <a:lstStyle/>
                    <a:p>
                      <a:endParaRPr lang="en-AU" dirty="0"/>
                    </a:p>
                  </a:txBody>
                  <a:tcPr/>
                </a:tc>
                <a:tc vMerge="1">
                  <a:txBody>
                    <a:bodyPr/>
                    <a:lstStyle/>
                    <a:p>
                      <a:pPr>
                        <a:lnSpc>
                          <a:spcPct val="115000"/>
                        </a:lnSpc>
                        <a:spcAft>
                          <a:spcPts val="0"/>
                        </a:spcAft>
                      </a:pPr>
                      <a:endParaRPr lang="en-AU" sz="16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a:txBody>
                    <a:bodyPr/>
                    <a:lstStyle/>
                    <a:p>
                      <a:pPr>
                        <a:lnSpc>
                          <a:spcPct val="100000"/>
                        </a:lnSpc>
                        <a:spcAft>
                          <a:spcPts val="0"/>
                        </a:spcAft>
                      </a:pPr>
                      <a:r>
                        <a:rPr lang="en-US" sz="1400" kern="1200" dirty="0" err="1" smtClean="0">
                          <a:effectLst/>
                        </a:rPr>
                        <a:t>Analysing</a:t>
                      </a:r>
                      <a:r>
                        <a:rPr lang="en-US" sz="1400" kern="1200" baseline="0" dirty="0" smtClean="0">
                          <a:effectLst/>
                        </a:rPr>
                        <a:t> and e</a:t>
                      </a:r>
                      <a:r>
                        <a:rPr lang="en-US" sz="1400" kern="1200" dirty="0" smtClean="0">
                          <a:effectLst/>
                        </a:rPr>
                        <a:t>valuating</a:t>
                      </a:r>
                      <a:endParaRPr lang="en-AU" sz="1400" kern="1200" dirty="0">
                        <a:solidFill>
                          <a:schemeClr val="dk1"/>
                        </a:solidFill>
                        <a:effectLst/>
                        <a:latin typeface="Calibri"/>
                        <a:ea typeface="Calibri"/>
                        <a:cs typeface="Times New Roman"/>
                      </a:endParaRPr>
                    </a:p>
                  </a:txBody>
                  <a:tcPr marL="68580" marR="68580" marT="0" marB="0"/>
                </a:tc>
              </a:tr>
              <a:tr h="370840">
                <a:tc vMerge="1">
                  <a:txBody>
                    <a:bodyPr/>
                    <a:lstStyle/>
                    <a:p>
                      <a:endParaRPr lang="en-AU" dirty="0"/>
                    </a:p>
                  </a:txBody>
                  <a:tcPr/>
                </a:tc>
                <a:tc>
                  <a:txBody>
                    <a:bodyPr/>
                    <a:lstStyle/>
                    <a:p>
                      <a:pPr>
                        <a:lnSpc>
                          <a:spcPct val="100000"/>
                        </a:lnSpc>
                        <a:spcAft>
                          <a:spcPts val="0"/>
                        </a:spcAft>
                      </a:pPr>
                      <a:r>
                        <a:rPr lang="en-US" sz="1400" kern="1200" dirty="0">
                          <a:effectLst/>
                        </a:rPr>
                        <a:t>Evaluating</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dirty="0"/>
                    </a:p>
                  </a:txBody>
                  <a:tcPr/>
                </a:tc>
                <a:tc vMerge="1">
                  <a:txBody>
                    <a:bodyPr/>
                    <a:lstStyle/>
                    <a:p>
                      <a:endParaRPr lang="en-AU"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Communicating</a:t>
                      </a:r>
                      <a:endParaRPr lang="en-AU" sz="1400" kern="1200" dirty="0" smtClean="0">
                        <a:effectLst/>
                      </a:endParaRPr>
                    </a:p>
                  </a:txBody>
                  <a:tcPr/>
                </a:tc>
              </a:tr>
              <a:tr h="291284">
                <a:tc vMerge="1">
                  <a:txBody>
                    <a:bodyPr/>
                    <a:lstStyle/>
                    <a:p>
                      <a:endParaRPr lang="en-AU"/>
                    </a:p>
                  </a:txBody>
                  <a:tcPr/>
                </a:tc>
                <a:tc>
                  <a:txBody>
                    <a:bodyPr/>
                    <a:lstStyle/>
                    <a:p>
                      <a:pPr marL="0" algn="l" defTabSz="914400" rtl="0" eaLnBrk="1" latinLnBrk="0" hangingPunct="1">
                        <a:lnSpc>
                          <a:spcPct val="100000"/>
                        </a:lnSpc>
                        <a:spcAft>
                          <a:spcPts val="0"/>
                        </a:spcAft>
                      </a:pPr>
                      <a:r>
                        <a:rPr lang="en-US" sz="1400" kern="1200" dirty="0">
                          <a:effectLst/>
                        </a:rPr>
                        <a:t>Communicating</a:t>
                      </a:r>
                      <a:endParaRPr lang="en-AU" sz="1400" kern="1200" dirty="0">
                        <a:solidFill>
                          <a:schemeClr val="dk1"/>
                        </a:solidFill>
                        <a:effectLst/>
                        <a:latin typeface="Calibri"/>
                        <a:ea typeface="Calibri"/>
                        <a:cs typeface="Times New Roman"/>
                      </a:endParaRPr>
                    </a:p>
                  </a:txBody>
                  <a:tcPr marL="68580" marR="68580" marT="0" marB="0"/>
                </a:tc>
                <a:tc vMerge="1">
                  <a:txBody>
                    <a:bodyPr/>
                    <a:lstStyle/>
                    <a:p>
                      <a:endParaRPr lang="en-AU"/>
                    </a:p>
                  </a:txBody>
                  <a:tcPr/>
                </a:tc>
                <a:tc vMerge="1">
                  <a:txBody>
                    <a:bodyPr/>
                    <a:lstStyle/>
                    <a:p>
                      <a:endParaRPr lang="en-AU"/>
                    </a:p>
                  </a:txBody>
                  <a:tcPr/>
                </a:tc>
                <a:tc vMerge="1">
                  <a:txBody>
                    <a:bodyPr/>
                    <a:lstStyle/>
                    <a:p>
                      <a:endParaRPr lang="en-AU"/>
                    </a:p>
                  </a:txBody>
                  <a:tcPr/>
                </a:tc>
              </a:tr>
            </a:tbl>
          </a:graphicData>
        </a:graphic>
      </p:graphicFrame>
      <p:sp>
        <p:nvSpPr>
          <p:cNvPr id="3" name="Oval 2"/>
          <p:cNvSpPr/>
          <p:nvPr/>
        </p:nvSpPr>
        <p:spPr bwMode="auto">
          <a:xfrm>
            <a:off x="6156176" y="1772816"/>
            <a:ext cx="2016224" cy="720080"/>
          </a:xfrm>
          <a:prstGeom prst="ellipse">
            <a:avLst/>
          </a:prstGeom>
          <a:no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Verdana" pitchFamily="34" charset="0"/>
            </a:endParaRPr>
          </a:p>
        </p:txBody>
      </p:sp>
      <p:sp>
        <p:nvSpPr>
          <p:cNvPr id="5" name="Oval 4"/>
          <p:cNvSpPr/>
          <p:nvPr/>
        </p:nvSpPr>
        <p:spPr bwMode="auto">
          <a:xfrm>
            <a:off x="34585" y="3429000"/>
            <a:ext cx="2016224" cy="720080"/>
          </a:xfrm>
          <a:prstGeom prst="ellipse">
            <a:avLst/>
          </a:prstGeom>
          <a:noFill/>
          <a:ln w="127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6106513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987896"/>
          </a:xfrm>
        </p:spPr>
        <p:txBody>
          <a:bodyPr/>
          <a:lstStyle/>
          <a:p>
            <a:r>
              <a:rPr lang="en-AU" dirty="0" smtClean="0"/>
              <a:t>Key messages</a:t>
            </a:r>
            <a:endParaRPr lang="en-AU" dirty="0"/>
          </a:p>
        </p:txBody>
      </p:sp>
      <p:sp>
        <p:nvSpPr>
          <p:cNvPr id="3" name="Content Placeholder 2"/>
          <p:cNvSpPr>
            <a:spLocks noGrp="1"/>
          </p:cNvSpPr>
          <p:nvPr>
            <p:ph idx="1"/>
          </p:nvPr>
        </p:nvSpPr>
        <p:spPr>
          <a:xfrm>
            <a:off x="395536" y="1196752"/>
            <a:ext cx="8352928" cy="4536504"/>
          </a:xfrm>
        </p:spPr>
        <p:txBody>
          <a:bodyPr/>
          <a:lstStyle/>
          <a:p>
            <a:pPr marL="57150" indent="0">
              <a:buNone/>
            </a:pPr>
            <a:r>
              <a:rPr lang="en-US" sz="1600" dirty="0" smtClean="0"/>
              <a:t>Moving the Science </a:t>
            </a:r>
            <a:r>
              <a:rPr lang="en-US" sz="1600" dirty="0"/>
              <a:t>as a Human Endeavour </a:t>
            </a:r>
            <a:r>
              <a:rPr lang="en-US" sz="1600" dirty="0" smtClean="0"/>
              <a:t>content</a:t>
            </a:r>
            <a:endParaRPr lang="en-US" sz="1600" dirty="0"/>
          </a:p>
          <a:p>
            <a:pPr indent="-285750">
              <a:buFont typeface="Arial" panose="020B0604020202020204" pitchFamily="34" charset="0"/>
              <a:buChar char="•"/>
            </a:pPr>
            <a:r>
              <a:rPr lang="en-US" sz="1600" b="0" dirty="0"/>
              <a:t>included as a sub-strand of Science Understanding - makes explicit the strong links between the nature, development and applications of science and specific knowledge of the disciplines within science</a:t>
            </a:r>
          </a:p>
          <a:p>
            <a:pPr indent="-285750">
              <a:buFont typeface="Arial" panose="020B0604020202020204" pitchFamily="34" charset="0"/>
              <a:buChar char="•"/>
            </a:pPr>
            <a:r>
              <a:rPr lang="en-US" sz="1600" b="0" dirty="0"/>
              <a:t>aspects that relate to how existing knowledge is challenged and investigated and the nature of scientific evidence has been included in the Science Inquiry Skills strand </a:t>
            </a:r>
          </a:p>
          <a:p>
            <a:pPr marL="0" indent="0">
              <a:buNone/>
            </a:pPr>
            <a:r>
              <a:rPr lang="en-US" sz="1600" dirty="0" smtClean="0">
                <a:solidFill>
                  <a:schemeClr val="tx1"/>
                </a:solidFill>
              </a:rPr>
              <a:t>Key </a:t>
            </a:r>
            <a:r>
              <a:rPr lang="en-US" sz="1600" dirty="0">
                <a:solidFill>
                  <a:schemeClr val="tx1"/>
                </a:solidFill>
              </a:rPr>
              <a:t>concepts</a:t>
            </a:r>
          </a:p>
          <a:p>
            <a:pPr marL="0" indent="0">
              <a:buNone/>
            </a:pPr>
            <a:r>
              <a:rPr lang="en-US" sz="1600" b="0" dirty="0" smtClean="0">
                <a:solidFill>
                  <a:schemeClr val="tx1"/>
                </a:solidFill>
              </a:rPr>
              <a:t>The key </a:t>
            </a:r>
            <a:r>
              <a:rPr lang="en-US" sz="1600" b="0" dirty="0">
                <a:solidFill>
                  <a:schemeClr val="tx1"/>
                </a:solidFill>
              </a:rPr>
              <a:t>concepts </a:t>
            </a:r>
            <a:r>
              <a:rPr lang="en-US" sz="1600" b="0" dirty="0" smtClean="0">
                <a:solidFill>
                  <a:schemeClr val="tx1"/>
                </a:solidFill>
              </a:rPr>
              <a:t>of science are:</a:t>
            </a:r>
            <a:endParaRPr lang="en-US" sz="1600" b="0" dirty="0">
              <a:solidFill>
                <a:schemeClr val="tx1"/>
              </a:solidFill>
            </a:endParaRPr>
          </a:p>
          <a:p>
            <a:pPr>
              <a:buFont typeface="Arial" pitchFamily="34" charset="0"/>
              <a:buChar char="•"/>
            </a:pPr>
            <a:r>
              <a:rPr lang="en-AU" sz="1600" b="0" dirty="0" smtClean="0">
                <a:solidFill>
                  <a:schemeClr val="tx1"/>
                </a:solidFill>
              </a:rPr>
              <a:t>Patterns</a:t>
            </a:r>
            <a:r>
              <a:rPr lang="en-AU" sz="1600" b="0" dirty="0">
                <a:solidFill>
                  <a:schemeClr val="tx1"/>
                </a:solidFill>
              </a:rPr>
              <a:t>, order and organisation</a:t>
            </a:r>
          </a:p>
          <a:p>
            <a:pPr>
              <a:buFont typeface="Arial" pitchFamily="34" charset="0"/>
              <a:buChar char="•"/>
            </a:pPr>
            <a:r>
              <a:rPr lang="en-AU" sz="1600" b="0" dirty="0">
                <a:solidFill>
                  <a:schemeClr val="tx1"/>
                </a:solidFill>
              </a:rPr>
              <a:t>Form and function</a:t>
            </a:r>
          </a:p>
          <a:p>
            <a:pPr>
              <a:buFont typeface="Arial" pitchFamily="34" charset="0"/>
              <a:buChar char="•"/>
            </a:pPr>
            <a:r>
              <a:rPr lang="en-AU" sz="1600" b="0" dirty="0">
                <a:solidFill>
                  <a:schemeClr val="tx1"/>
                </a:solidFill>
              </a:rPr>
              <a:t>Stability and change</a:t>
            </a:r>
          </a:p>
          <a:p>
            <a:pPr>
              <a:buFont typeface="Arial" pitchFamily="34" charset="0"/>
              <a:buChar char="•"/>
            </a:pPr>
            <a:r>
              <a:rPr lang="en-AU" sz="1600" b="0" dirty="0">
                <a:solidFill>
                  <a:schemeClr val="tx1"/>
                </a:solidFill>
              </a:rPr>
              <a:t>Scale and measurement</a:t>
            </a:r>
          </a:p>
          <a:p>
            <a:pPr>
              <a:buFont typeface="Arial" pitchFamily="34" charset="0"/>
              <a:buChar char="•"/>
            </a:pPr>
            <a:r>
              <a:rPr lang="en-AU" sz="1600" b="0" dirty="0">
                <a:solidFill>
                  <a:schemeClr val="tx1"/>
                </a:solidFill>
              </a:rPr>
              <a:t>Matter and energy</a:t>
            </a:r>
          </a:p>
          <a:p>
            <a:pPr>
              <a:buFont typeface="Arial" pitchFamily="34" charset="0"/>
              <a:buChar char="•"/>
            </a:pPr>
            <a:r>
              <a:rPr lang="en-AU" sz="1600" b="0" dirty="0" smtClean="0">
                <a:solidFill>
                  <a:schemeClr val="tx1"/>
                </a:solidFill>
              </a:rPr>
              <a:t>Systems</a:t>
            </a:r>
          </a:p>
          <a:p>
            <a:pPr marL="0" indent="0">
              <a:buNone/>
            </a:pPr>
            <a:r>
              <a:rPr lang="en-US" sz="1600" dirty="0" smtClean="0">
                <a:solidFill>
                  <a:srgbClr val="0099E3"/>
                </a:solidFill>
              </a:rPr>
              <a:t>Reporting </a:t>
            </a:r>
            <a:r>
              <a:rPr lang="en-US" sz="1600" dirty="0">
                <a:solidFill>
                  <a:srgbClr val="0099E3"/>
                </a:solidFill>
              </a:rPr>
              <a:t>progress in </a:t>
            </a:r>
            <a:r>
              <a:rPr lang="en-US" sz="1600" dirty="0" smtClean="0">
                <a:solidFill>
                  <a:srgbClr val="0099E3"/>
                </a:solidFill>
              </a:rPr>
              <a:t>Science</a:t>
            </a:r>
            <a:endParaRPr lang="en-US" sz="1600" dirty="0">
              <a:solidFill>
                <a:srgbClr val="0099E3"/>
              </a:solidFill>
            </a:endParaRPr>
          </a:p>
          <a:p>
            <a:pPr marL="0" indent="0">
              <a:buNone/>
            </a:pPr>
            <a:r>
              <a:rPr lang="en-US" sz="1600" b="0" dirty="0"/>
              <a:t>These changes do </a:t>
            </a:r>
            <a:r>
              <a:rPr lang="en-US" sz="1600" b="0" dirty="0" smtClean="0"/>
              <a:t>cause </a:t>
            </a:r>
            <a:r>
              <a:rPr lang="en-US" sz="1600" b="0" dirty="0"/>
              <a:t>a break in reporting data and student progress </a:t>
            </a:r>
            <a:r>
              <a:rPr lang="en-US" sz="1600" b="0" dirty="0" smtClean="0"/>
              <a:t>as the teaching program moves from AusVELS Science to the </a:t>
            </a:r>
            <a:r>
              <a:rPr lang="en-US" sz="1600" b="0" dirty="0"/>
              <a:t>Victorian Curriculum F–10 </a:t>
            </a:r>
            <a:r>
              <a:rPr lang="en-US" sz="1600" b="0" dirty="0" smtClean="0"/>
              <a:t>Science </a:t>
            </a:r>
            <a:endParaRPr lang="en-AU" sz="1600" dirty="0"/>
          </a:p>
          <a:p>
            <a:pPr>
              <a:buFont typeface="Arial" pitchFamily="34" charset="0"/>
              <a:buChar char="•"/>
            </a:pPr>
            <a:endParaRPr lang="en-AU" sz="1600" b="0" dirty="0" smtClean="0">
              <a:solidFill>
                <a:schemeClr val="tx1"/>
              </a:solidFill>
            </a:endParaRPr>
          </a:p>
        </p:txBody>
      </p:sp>
    </p:spTree>
    <p:extLst>
      <p:ext uri="{BB962C8B-B14F-4D97-AF65-F5344CB8AC3E}">
        <p14:creationId xmlns:p14="http://schemas.microsoft.com/office/powerpoint/2010/main"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Props1.xml><?xml version="1.0" encoding="utf-8"?>
<ds:datastoreItem xmlns:ds="http://schemas.openxmlformats.org/officeDocument/2006/customXml" ds:itemID="{AEE5D535-BD21-444B-B8EE-677936BE3EE7}"/>
</file>

<file path=customXml/itemProps2.xml><?xml version="1.0" encoding="utf-8"?>
<ds:datastoreItem xmlns:ds="http://schemas.openxmlformats.org/officeDocument/2006/customXml" ds:itemID="{8DC22349-A10E-4480-A322-4EC835283156}"/>
</file>

<file path=customXml/itemProps3.xml><?xml version="1.0" encoding="utf-8"?>
<ds:datastoreItem xmlns:ds="http://schemas.openxmlformats.org/officeDocument/2006/customXml" ds:itemID="{2606E73F-B6EA-4772-9E17-083CE3098594}"/>
</file>

<file path=docProps/app.xml><?xml version="1.0" encoding="utf-8"?>
<Properties xmlns="http://schemas.openxmlformats.org/officeDocument/2006/extended-properties" xmlns:vt="http://schemas.openxmlformats.org/officeDocument/2006/docPropsVTypes">
  <Template>F10 PPT Template</Template>
  <TotalTime>68</TotalTime>
  <Words>339</Words>
  <Application>Microsoft Office PowerPoint</Application>
  <PresentationFormat>On-screen Show (4:3)</PresentationFormat>
  <Paragraphs>80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F10 PPT Template</vt:lpstr>
      <vt:lpstr>Introducing Science</vt:lpstr>
      <vt:lpstr>Victorian Curriculum F–10</vt:lpstr>
      <vt:lpstr>Aims</vt:lpstr>
      <vt:lpstr>Structure</vt:lpstr>
      <vt:lpstr>Structural changes</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Science</dc:title>
  <dc:creator>Fisher, Peter P</dc:creator>
  <cp:keywords>Science, Powerpoint</cp:keywords>
  <cp:lastModifiedBy>Foster, Sharon A</cp:lastModifiedBy>
  <cp:revision>9</cp:revision>
  <dcterms:created xsi:type="dcterms:W3CDTF">2016-01-15T00:07:14Z</dcterms:created>
  <dcterms:modified xsi:type="dcterms:W3CDTF">2016-01-19T02:52:02Z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