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7" r:id="rId2"/>
    <p:sldId id="258" r:id="rId3"/>
    <p:sldId id="262" r:id="rId4"/>
    <p:sldId id="263" r:id="rId5"/>
    <p:sldId id="266" r:id="rId6"/>
  </p:sldIdLst>
  <p:sldSz cx="9144000" cy="6858000" type="screen4x3"/>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5" d="100"/>
          <a:sy n="105" d="100"/>
        </p:scale>
        <p:origin x="-17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xmlns=""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xmlns=""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xmlns="" val="332456893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xmlns="" val="655480128"/>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xmlns="" val="66198384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xmlns="" val="404228537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3632659250"/>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xmlns="" val="3205083650"/>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xmlns="" val="4105841530"/>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xmlns="" val="3132944186"/>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77270918"/>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3575050" y="548680"/>
            <a:ext cx="5111750"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456164611"/>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76868148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smtClean="0"/>
              <a:t> 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1" fontAlgn="base" hangingPunct="1">
        <a:spcBef>
          <a:spcPct val="0"/>
        </a:spcBef>
        <a:spcAft>
          <a:spcPct val="0"/>
        </a:spcAft>
        <a:defRPr sz="44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victoriancurriculum.vcaa.vic.edu.au/"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130425"/>
            <a:ext cx="8892480" cy="1470025"/>
          </a:xfrm>
        </p:spPr>
        <p:txBody>
          <a:bodyPr/>
          <a:lstStyle/>
          <a:p>
            <a:r>
              <a:rPr lang="en-AU" dirty="0" smtClean="0"/>
              <a:t>Introducing </a:t>
            </a:r>
            <a:r>
              <a:rPr lang="en-AU" dirty="0" smtClean="0"/>
              <a:t/>
            </a:r>
            <a:br>
              <a:rPr lang="en-AU" dirty="0" smtClean="0"/>
            </a:br>
            <a:r>
              <a:rPr lang="en-AU" dirty="0" smtClean="0"/>
              <a:t>Visual </a:t>
            </a:r>
            <a:r>
              <a:rPr lang="en-AU" dirty="0" smtClean="0"/>
              <a:t>Communication Design</a:t>
            </a:r>
            <a:endParaRPr lang="en-AU" dirty="0"/>
          </a:p>
        </p:txBody>
      </p:sp>
    </p:spTree>
    <p:extLst>
      <p:ext uri="{BB962C8B-B14F-4D97-AF65-F5344CB8AC3E}">
        <p14:creationId xmlns:p14="http://schemas.microsoft.com/office/powerpoint/2010/main" xmlns="" val="151393065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Victorian Curriculum F–10</a:t>
            </a:r>
          </a:p>
        </p:txBody>
      </p:sp>
      <p:sp>
        <p:nvSpPr>
          <p:cNvPr id="4" name="Content Placeholder 2"/>
          <p:cNvSpPr>
            <a:spLocks noGrp="1"/>
          </p:cNvSpPr>
          <p:nvPr>
            <p:ph idx="1"/>
          </p:nvPr>
        </p:nvSpPr>
        <p:spPr>
          <a:xfrm>
            <a:off x="251520" y="1628800"/>
            <a:ext cx="4320480" cy="3962400"/>
          </a:xfrm>
        </p:spPr>
        <p:txBody>
          <a:bodyPr/>
          <a:lstStyle/>
          <a:p>
            <a:pPr>
              <a:buFont typeface="Arial" panose="020B0604020202020204" pitchFamily="34" charset="0"/>
              <a:buChar char="•"/>
            </a:pPr>
            <a:r>
              <a:rPr lang="en-AU" sz="2000" b="0" dirty="0" smtClean="0"/>
              <a:t>Released in September 2015 as a central component of the Education State</a:t>
            </a:r>
          </a:p>
          <a:p>
            <a:pPr>
              <a:buFont typeface="Arial" panose="020B0604020202020204" pitchFamily="34" charset="0"/>
              <a:buChar char="•"/>
            </a:pPr>
            <a:r>
              <a:rPr lang="en-AU" sz="2000" b="0" dirty="0" smtClean="0"/>
              <a:t>Provides a stable foundation for the development and implementation of whole-school teaching and learning programs</a:t>
            </a:r>
          </a:p>
          <a:p>
            <a:pPr>
              <a:buFont typeface="Arial" panose="020B0604020202020204" pitchFamily="34" charset="0"/>
              <a:buChar char="•"/>
            </a:pPr>
            <a:r>
              <a:rPr lang="en-AU" sz="2000" b="0" dirty="0" smtClean="0"/>
              <a:t>The Victorian </a:t>
            </a:r>
            <a:r>
              <a:rPr lang="en-AU" sz="2000" b="0" dirty="0"/>
              <a:t>Curriculum </a:t>
            </a:r>
            <a:r>
              <a:rPr lang="en-AU" sz="2000" b="0" dirty="0" smtClean="0"/>
              <a:t>F–10 incorporates the Australian Curriculum and reflects Victorian priorities and standards</a:t>
            </a:r>
            <a:endParaRPr lang="en-AU" sz="2000" b="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55013" y="2060848"/>
            <a:ext cx="4137467" cy="3060000"/>
          </a:xfrm>
          <a:prstGeom prst="rect">
            <a:avLst/>
          </a:prstGeom>
          <a:noFill/>
          <a:ln w="952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
        <p:nvSpPr>
          <p:cNvPr id="6" name="TextBox 5"/>
          <p:cNvSpPr txBox="1"/>
          <p:nvPr/>
        </p:nvSpPr>
        <p:spPr>
          <a:xfrm>
            <a:off x="0" y="5445224"/>
            <a:ext cx="9036496" cy="400110"/>
          </a:xfrm>
          <a:prstGeom prst="rect">
            <a:avLst/>
          </a:prstGeom>
          <a:noFill/>
        </p:spPr>
        <p:txBody>
          <a:bodyPr wrap="square" rtlCol="0">
            <a:spAutoFit/>
          </a:bodyPr>
          <a:lstStyle/>
          <a:p>
            <a:pPr algn="ctr"/>
            <a:r>
              <a:rPr lang="en-AU" sz="2000" dirty="0">
                <a:latin typeface="+mn-lt"/>
                <a:hlinkClick r:id="rId3"/>
              </a:rPr>
              <a:t>http://victoriancurriculum.vcaa.vic.edu.au</a:t>
            </a:r>
            <a:r>
              <a:rPr lang="en-AU" sz="2000" dirty="0" smtClean="0">
                <a:latin typeface="+mn-lt"/>
                <a:hlinkClick r:id="rId3"/>
              </a:rPr>
              <a:t>/</a:t>
            </a:r>
            <a:r>
              <a:rPr lang="en-AU" sz="2000" dirty="0" smtClean="0">
                <a:latin typeface="+mn-lt"/>
              </a:rPr>
              <a:t> </a:t>
            </a:r>
            <a:endParaRPr lang="en-AU" sz="2000" dirty="0">
              <a:latin typeface="+mn-lt"/>
            </a:endParaRPr>
          </a:p>
        </p:txBody>
      </p:sp>
    </p:spTree>
    <p:extLst>
      <p:ext uri="{BB962C8B-B14F-4D97-AF65-F5344CB8AC3E}">
        <p14:creationId xmlns:p14="http://schemas.microsoft.com/office/powerpoint/2010/main" xmlns="" val="31339482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772400" cy="1008112"/>
          </a:xfrm>
        </p:spPr>
        <p:txBody>
          <a:bodyPr/>
          <a:lstStyle/>
          <a:p>
            <a:r>
              <a:rPr lang="en-AU" dirty="0" smtClean="0"/>
              <a:t>Aims</a:t>
            </a:r>
            <a:endParaRPr lang="en-AU" dirty="0"/>
          </a:p>
        </p:txBody>
      </p:sp>
      <p:sp>
        <p:nvSpPr>
          <p:cNvPr id="3" name="Content Placeholder 2"/>
          <p:cNvSpPr>
            <a:spLocks noGrp="1"/>
          </p:cNvSpPr>
          <p:nvPr>
            <p:ph idx="1"/>
          </p:nvPr>
        </p:nvSpPr>
        <p:spPr>
          <a:xfrm>
            <a:off x="467544" y="1412776"/>
            <a:ext cx="8280920" cy="3962400"/>
          </a:xfrm>
        </p:spPr>
        <p:txBody>
          <a:bodyPr/>
          <a:lstStyle/>
          <a:p>
            <a:pPr marL="0" indent="0">
              <a:buNone/>
            </a:pPr>
            <a:r>
              <a:rPr lang="en-US" sz="2000" b="0" dirty="0"/>
              <a:t>The Visual Communication Design curriculum aims to develop students</a:t>
            </a:r>
            <a:r>
              <a:rPr lang="en-US" sz="2000" b="0" dirty="0" smtClean="0"/>
              <a:t>’:</a:t>
            </a:r>
            <a:endParaRPr lang="en-US" sz="2000" b="0" dirty="0"/>
          </a:p>
          <a:p>
            <a:pPr>
              <a:buFont typeface="Arial" panose="020B0604020202020204" pitchFamily="34" charset="0"/>
              <a:buChar char="•"/>
            </a:pPr>
            <a:r>
              <a:rPr lang="en-US" sz="2000" b="0" dirty="0"/>
              <a:t>confidence, curiosity, imagination and enjoyment through an engagement with visual communication design practices</a:t>
            </a:r>
          </a:p>
          <a:p>
            <a:pPr>
              <a:buFont typeface="Arial" panose="020B0604020202020204" pitchFamily="34" charset="0"/>
              <a:buChar char="•"/>
            </a:pPr>
            <a:r>
              <a:rPr lang="en-US" sz="2000" b="0" dirty="0"/>
              <a:t>creative and innovative ways to communicate ideas and information</a:t>
            </a:r>
          </a:p>
          <a:p>
            <a:pPr>
              <a:buFont typeface="Arial" panose="020B0604020202020204" pitchFamily="34" charset="0"/>
              <a:buChar char="•"/>
            </a:pPr>
            <a:r>
              <a:rPr lang="en-US" sz="2000" b="0" dirty="0"/>
              <a:t>aesthetic knowledge, including the application of design elements and principles, as they explore visual communications</a:t>
            </a:r>
          </a:p>
          <a:p>
            <a:pPr>
              <a:buFont typeface="Arial" panose="020B0604020202020204" pitchFamily="34" charset="0"/>
              <a:buChar char="•"/>
            </a:pPr>
            <a:r>
              <a:rPr lang="en-US" sz="2000" b="0" dirty="0"/>
              <a:t>visual communication design practices, processes and technologies</a:t>
            </a:r>
          </a:p>
          <a:p>
            <a:pPr>
              <a:buFont typeface="Arial" panose="020B0604020202020204" pitchFamily="34" charset="0"/>
              <a:buChar char="•"/>
            </a:pPr>
            <a:r>
              <a:rPr lang="en-US" sz="2000" b="0" dirty="0"/>
              <a:t>creative, critical and reflective thinking, using visual design thinking skills</a:t>
            </a:r>
          </a:p>
          <a:p>
            <a:pPr>
              <a:buFont typeface="Arial" panose="020B0604020202020204" pitchFamily="34" charset="0"/>
              <a:buChar char="•"/>
            </a:pPr>
            <a:r>
              <a:rPr lang="en-US" sz="2000" b="0" dirty="0"/>
              <a:t>respect for and acknowledgement of the diverse roles and practices of designers, and the cultural context of visual communication design.</a:t>
            </a:r>
            <a:endParaRPr lang="en-AU" sz="2000" dirty="0"/>
          </a:p>
        </p:txBody>
      </p:sp>
    </p:spTree>
    <p:extLst>
      <p:ext uri="{BB962C8B-B14F-4D97-AF65-F5344CB8AC3E}">
        <p14:creationId xmlns:p14="http://schemas.microsoft.com/office/powerpoint/2010/main" xmlns="" val="336092747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878314437"/>
              </p:ext>
            </p:extLst>
          </p:nvPr>
        </p:nvGraphicFramePr>
        <p:xfrm>
          <a:off x="685800" y="1981200"/>
          <a:ext cx="7772400" cy="1310640"/>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a:txBody>
                    <a:bodyPr/>
                    <a:lstStyle/>
                    <a:p>
                      <a:r>
                        <a:rPr lang="en-AU" sz="2000" b="1" i="0" kern="1200" dirty="0" smtClean="0">
                          <a:solidFill>
                            <a:schemeClr val="lt1"/>
                          </a:solidFill>
                          <a:effectLst/>
                          <a:latin typeface="+mn-lt"/>
                          <a:ea typeface="+mn-ea"/>
                          <a:cs typeface="+mn-cs"/>
                        </a:rPr>
                        <a:t>Explore and Represent Ideas</a:t>
                      </a:r>
                      <a:endParaRPr lang="en-AU" sz="2000" b="1" dirty="0"/>
                    </a:p>
                  </a:txBody>
                  <a:tcPr/>
                </a:tc>
                <a:tc>
                  <a:txBody>
                    <a:bodyPr/>
                    <a:lstStyle/>
                    <a:p>
                      <a:r>
                        <a:rPr lang="en-AU" sz="2000" b="1" i="0" kern="1200" dirty="0" smtClean="0">
                          <a:solidFill>
                            <a:schemeClr val="lt1"/>
                          </a:solidFill>
                          <a:effectLst/>
                          <a:latin typeface="+mn-lt"/>
                          <a:ea typeface="+mn-ea"/>
                          <a:cs typeface="+mn-cs"/>
                        </a:rPr>
                        <a:t>Visual Communication Design Practices</a:t>
                      </a:r>
                      <a:endParaRPr lang="en-AU" sz="2000" b="1" dirty="0"/>
                    </a:p>
                  </a:txBody>
                  <a:tcPr/>
                </a:tc>
                <a:tc>
                  <a:txBody>
                    <a:bodyPr/>
                    <a:lstStyle/>
                    <a:p>
                      <a:r>
                        <a:rPr lang="en-AU" sz="2000" b="1" i="0" kern="1200" dirty="0" smtClean="0">
                          <a:solidFill>
                            <a:schemeClr val="lt1"/>
                          </a:solidFill>
                          <a:effectLst/>
                          <a:latin typeface="+mn-lt"/>
                          <a:ea typeface="+mn-ea"/>
                          <a:cs typeface="+mn-cs"/>
                        </a:rPr>
                        <a:t>Present and Perform</a:t>
                      </a:r>
                      <a:endParaRPr lang="en-AU" sz="2000" b="1" dirty="0"/>
                    </a:p>
                  </a:txBody>
                  <a:tcPr/>
                </a:tc>
                <a:tc>
                  <a:txBody>
                    <a:bodyPr/>
                    <a:lstStyle/>
                    <a:p>
                      <a:r>
                        <a:rPr lang="en-AU" sz="2000" b="1" i="0" kern="1200" dirty="0" smtClean="0">
                          <a:solidFill>
                            <a:schemeClr val="lt1"/>
                          </a:solidFill>
                          <a:effectLst/>
                          <a:latin typeface="+mn-lt"/>
                          <a:ea typeface="+mn-ea"/>
                          <a:cs typeface="+mn-cs"/>
                        </a:rPr>
                        <a:t>Respond and Interpret</a:t>
                      </a:r>
                      <a:endParaRPr lang="en-AU" sz="2000" b="1" dirty="0"/>
                    </a:p>
                  </a:txBody>
                  <a:tcPr/>
                </a:tc>
              </a:tr>
            </a:tbl>
          </a:graphicData>
        </a:graphic>
      </p:graphicFrame>
      <p:sp>
        <p:nvSpPr>
          <p:cNvPr id="5" name="TextBox 4"/>
          <p:cNvSpPr txBox="1"/>
          <p:nvPr/>
        </p:nvSpPr>
        <p:spPr>
          <a:xfrm>
            <a:off x="611560" y="3789040"/>
            <a:ext cx="7848872" cy="892552"/>
          </a:xfrm>
          <a:prstGeom prst="rect">
            <a:avLst/>
          </a:prstGeom>
          <a:noFill/>
        </p:spPr>
        <p:txBody>
          <a:bodyPr wrap="square" rtlCol="0">
            <a:spAutoFit/>
          </a:bodyPr>
          <a:lstStyle/>
          <a:p>
            <a:r>
              <a:rPr lang="en-US" sz="2000" b="1" dirty="0">
                <a:latin typeface="+mn-lt"/>
              </a:rPr>
              <a:t>Achievement </a:t>
            </a:r>
            <a:r>
              <a:rPr lang="en-US" sz="2000" b="1" dirty="0" smtClean="0">
                <a:latin typeface="+mn-lt"/>
              </a:rPr>
              <a:t>standards</a:t>
            </a:r>
          </a:p>
          <a:p>
            <a:endParaRPr lang="en-US" sz="1600" dirty="0">
              <a:latin typeface="+mn-lt"/>
            </a:endParaRPr>
          </a:p>
          <a:p>
            <a:r>
              <a:rPr lang="en-US" sz="1600" dirty="0" smtClean="0">
                <a:latin typeface="+mn-lt"/>
              </a:rPr>
              <a:t>The </a:t>
            </a:r>
            <a:r>
              <a:rPr lang="en-US" sz="1600" dirty="0">
                <a:latin typeface="+mn-lt"/>
              </a:rPr>
              <a:t>first achievement standard at Level 8 and then at Level 10. </a:t>
            </a:r>
            <a:endParaRPr lang="en-US" sz="1600" dirty="0" smtClean="0">
              <a:latin typeface="+mn-lt"/>
            </a:endParaRPr>
          </a:p>
        </p:txBody>
      </p:sp>
      <p:sp>
        <p:nvSpPr>
          <p:cNvPr id="6" name="TextBox 5"/>
          <p:cNvSpPr txBox="1"/>
          <p:nvPr/>
        </p:nvSpPr>
        <p:spPr>
          <a:xfrm>
            <a:off x="611560" y="1484784"/>
            <a:ext cx="7848872" cy="400110"/>
          </a:xfrm>
          <a:prstGeom prst="rect">
            <a:avLst/>
          </a:prstGeom>
          <a:noFill/>
        </p:spPr>
        <p:txBody>
          <a:bodyPr wrap="square" rtlCol="0">
            <a:spAutoFit/>
          </a:bodyPr>
          <a:lstStyle/>
          <a:p>
            <a:r>
              <a:rPr lang="en-AU" sz="2000" b="1" dirty="0">
                <a:latin typeface="+mn-lt"/>
              </a:rPr>
              <a:t>Strands</a:t>
            </a:r>
          </a:p>
        </p:txBody>
      </p:sp>
    </p:spTree>
    <p:extLst>
      <p:ext uri="{BB962C8B-B14F-4D97-AF65-F5344CB8AC3E}">
        <p14:creationId xmlns:p14="http://schemas.microsoft.com/office/powerpoint/2010/main" xmlns="" val="312026249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772400" cy="720080"/>
          </a:xfrm>
        </p:spPr>
        <p:txBody>
          <a:bodyPr/>
          <a:lstStyle/>
          <a:p>
            <a:r>
              <a:rPr lang="en-AU" dirty="0" smtClean="0"/>
              <a:t>Key messages</a:t>
            </a:r>
            <a:endParaRPr lang="en-AU" dirty="0"/>
          </a:p>
        </p:txBody>
      </p:sp>
      <p:sp>
        <p:nvSpPr>
          <p:cNvPr id="3" name="Content Placeholder 2"/>
          <p:cNvSpPr>
            <a:spLocks noGrp="1"/>
          </p:cNvSpPr>
          <p:nvPr>
            <p:ph idx="1"/>
          </p:nvPr>
        </p:nvSpPr>
        <p:spPr>
          <a:xfrm>
            <a:off x="323528" y="1052736"/>
            <a:ext cx="8640960" cy="3962400"/>
          </a:xfrm>
        </p:spPr>
        <p:txBody>
          <a:bodyPr/>
          <a:lstStyle/>
          <a:p>
            <a:pPr marL="0" indent="0">
              <a:buFont typeface="Arial" pitchFamily="34" charset="0"/>
              <a:buChar char="•"/>
            </a:pPr>
            <a:r>
              <a:rPr lang="en-US" sz="2000" b="0" dirty="0" smtClean="0"/>
              <a:t>    Each </a:t>
            </a:r>
            <a:r>
              <a:rPr lang="en-US" sz="2000" b="0" dirty="0"/>
              <a:t>Arts discipline is based on two overarching principles:</a:t>
            </a:r>
          </a:p>
          <a:p>
            <a:pPr lvl="1">
              <a:buFont typeface="Wingdings" pitchFamily="2" charset="2"/>
              <a:buChar char="Ø"/>
            </a:pPr>
            <a:r>
              <a:rPr lang="en-US" sz="2000" b="0" dirty="0" smtClean="0"/>
              <a:t>students </a:t>
            </a:r>
            <a:r>
              <a:rPr lang="en-US" sz="2000" b="0" dirty="0"/>
              <a:t>learn as artist and as audience</a:t>
            </a:r>
          </a:p>
          <a:p>
            <a:pPr lvl="1">
              <a:buFont typeface="Wingdings" pitchFamily="2" charset="2"/>
              <a:buChar char="Ø"/>
            </a:pPr>
            <a:r>
              <a:rPr lang="en-US" sz="2000" b="0" dirty="0"/>
              <a:t>students learn through making and </a:t>
            </a:r>
            <a:r>
              <a:rPr lang="en-US" sz="2000" b="0" dirty="0" smtClean="0"/>
              <a:t>responding</a:t>
            </a:r>
          </a:p>
          <a:p>
            <a:pPr>
              <a:buFont typeface="Arial" panose="020B0604020202020204" pitchFamily="34" charset="0"/>
              <a:buChar char="•"/>
            </a:pPr>
            <a:endParaRPr lang="en-AU" sz="800" b="0" dirty="0" smtClean="0"/>
          </a:p>
          <a:p>
            <a:pPr marL="0" indent="0">
              <a:buFont typeface="Arial" pitchFamily="34" charset="0"/>
              <a:buChar char="•"/>
            </a:pPr>
            <a:r>
              <a:rPr lang="en-US" sz="2000" b="0" dirty="0" smtClean="0"/>
              <a:t>    Visual </a:t>
            </a:r>
            <a:r>
              <a:rPr lang="en-US" sz="2000" b="0" dirty="0" smtClean="0"/>
              <a:t>Communication Design curriculum involves the </a:t>
            </a:r>
            <a:r>
              <a:rPr lang="en-US" sz="2000" b="0" dirty="0" smtClean="0"/>
              <a:t> </a:t>
            </a:r>
          </a:p>
          <a:p>
            <a:pPr marL="0" indent="0">
              <a:buNone/>
            </a:pPr>
            <a:r>
              <a:rPr lang="en-US" sz="2000" b="0" dirty="0" smtClean="0"/>
              <a:t> </a:t>
            </a:r>
            <a:r>
              <a:rPr lang="en-US" sz="2000" b="0" dirty="0" smtClean="0"/>
              <a:t>    communication </a:t>
            </a:r>
            <a:r>
              <a:rPr lang="en-US" sz="2000" b="0" dirty="0" smtClean="0"/>
              <a:t>of ideas and information through the use of:</a:t>
            </a:r>
          </a:p>
          <a:p>
            <a:pPr lvl="1">
              <a:buFont typeface="Wingdings" pitchFamily="2" charset="2"/>
              <a:buChar char="Ø"/>
            </a:pPr>
            <a:r>
              <a:rPr lang="en-US" sz="2000" b="0" dirty="0" smtClean="0"/>
              <a:t>drawing conventions</a:t>
            </a:r>
          </a:p>
          <a:p>
            <a:pPr lvl="1">
              <a:buFont typeface="Wingdings" pitchFamily="2" charset="2"/>
              <a:buChar char="Ø"/>
            </a:pPr>
            <a:r>
              <a:rPr lang="en-US" sz="2000" b="0" dirty="0" smtClean="0"/>
              <a:t>design elements and principles</a:t>
            </a:r>
          </a:p>
          <a:p>
            <a:pPr lvl="1">
              <a:buFont typeface="Wingdings" pitchFamily="2" charset="2"/>
              <a:buChar char="Ø"/>
            </a:pPr>
            <a:r>
              <a:rPr lang="en-US" sz="2000" b="0" dirty="0" smtClean="0"/>
              <a:t>skills, techniques and processes. </a:t>
            </a:r>
            <a:endParaRPr lang="en-US" sz="2000" b="0" dirty="0" smtClean="0"/>
          </a:p>
          <a:p>
            <a:pPr lvl="1">
              <a:buFont typeface="Wingdings" pitchFamily="2" charset="2"/>
              <a:buChar char="Ø"/>
            </a:pPr>
            <a:endParaRPr lang="en-AU" sz="800" b="0" dirty="0" smtClean="0"/>
          </a:p>
          <a:p>
            <a:pPr>
              <a:buFont typeface="Arial" panose="020B0604020202020204" pitchFamily="34" charset="0"/>
              <a:buChar char="•"/>
            </a:pPr>
            <a:r>
              <a:rPr lang="en-AU" sz="2000" b="0" dirty="0" smtClean="0"/>
              <a:t>Students </a:t>
            </a:r>
            <a:r>
              <a:rPr lang="en-AU" sz="2000" b="0" dirty="0" smtClean="0"/>
              <a:t>learn about and explore traditional and contemporary conventions involved in the making of visual communication designs. These include the use of design elements such as point, line, shape, colour, tone, texture, form and type, and principles such as balance, contrast, scale hierarchy, cropping, proportion, figure ground and pattern.</a:t>
            </a:r>
          </a:p>
          <a:p>
            <a:pPr>
              <a:buFont typeface="Arial" panose="020B0604020202020204" pitchFamily="34" charset="0"/>
              <a:buChar char="•"/>
            </a:pPr>
            <a:endParaRPr lang="en-US" sz="2000" b="0" dirty="0" smtClean="0"/>
          </a:p>
          <a:p>
            <a:pPr>
              <a:buFont typeface="Arial" panose="020B0604020202020204" pitchFamily="34" charset="0"/>
              <a:buChar char="•"/>
            </a:pPr>
            <a:endParaRPr lang="en-US" sz="800" b="0" dirty="0" smtClean="0"/>
          </a:p>
          <a:p>
            <a:pPr lvl="1">
              <a:buFont typeface="Arial" panose="020B0604020202020204" pitchFamily="34" charset="0"/>
              <a:buChar char="•"/>
            </a:pPr>
            <a:endParaRPr lang="en-AU" sz="2000" b="0" dirty="0" smtClean="0"/>
          </a:p>
          <a:p>
            <a:pPr marL="400050" lvl="1" indent="0">
              <a:buNone/>
            </a:pPr>
            <a:r>
              <a:rPr lang="en-US" sz="2000" b="0" dirty="0" smtClean="0"/>
              <a:t>   </a:t>
            </a:r>
            <a:endParaRPr lang="en-US" sz="2000" b="0" dirty="0" smtClean="0"/>
          </a:p>
          <a:p>
            <a:pPr>
              <a:buFont typeface="Arial" panose="020B0604020202020204" pitchFamily="34" charset="0"/>
              <a:buChar char="•"/>
            </a:pPr>
            <a:endParaRPr lang="en-US" sz="2000" b="0" dirty="0" smtClean="0"/>
          </a:p>
          <a:p>
            <a:pPr>
              <a:buFont typeface="Arial" panose="020B0604020202020204" pitchFamily="34" charset="0"/>
              <a:buChar char="•"/>
            </a:pPr>
            <a:endParaRPr lang="en-US" sz="1600" b="0" dirty="0"/>
          </a:p>
          <a:p>
            <a:endParaRPr lang="en-AU" dirty="0"/>
          </a:p>
        </p:txBody>
      </p:sp>
    </p:spTree>
    <p:extLst>
      <p:ext uri="{BB962C8B-B14F-4D97-AF65-F5344CB8AC3E}">
        <p14:creationId xmlns:p14="http://schemas.microsoft.com/office/powerpoint/2010/main" xmlns="" val="2601302299"/>
      </p:ext>
    </p:extLst>
  </p:cSld>
  <p:clrMapOvr>
    <a:masterClrMapping/>
  </p:clrMapOvr>
  <p:transition/>
</p:sld>
</file>

<file path=ppt/theme/theme1.xml><?xml version="1.0" encoding="utf-8"?>
<a:theme xmlns:a="http://schemas.openxmlformats.org/drawingml/2006/main" name="F10 PPT Template">
  <a:themeElements>
    <a:clrScheme name="VCAA">
      <a:dk1>
        <a:sysClr val="windowText" lastClr="000000"/>
      </a:dk1>
      <a:lt1>
        <a:sysClr val="window" lastClr="FFFFFF"/>
      </a:lt1>
      <a:dk2>
        <a:srgbClr val="999999"/>
      </a:dk2>
      <a:lt2>
        <a:srgbClr val="0099E3"/>
      </a:lt2>
      <a:accent1>
        <a:srgbClr val="517AB8"/>
      </a:accent1>
      <a:accent2>
        <a:srgbClr val="C6006F"/>
      </a:accent2>
      <a:accent3>
        <a:srgbClr val="F16D9A"/>
      </a:accent3>
      <a:accent4>
        <a:srgbClr val="8DC63F"/>
      </a:accent4>
      <a:accent5>
        <a:srgbClr val="FFC700"/>
      </a:accent5>
      <a:accent6>
        <a:srgbClr val="F78E1E"/>
      </a:accent6>
      <a:hlink>
        <a:srgbClr val="7F3F98"/>
      </a:hlink>
      <a:folHlink>
        <a:srgbClr val="0033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EECD_Expired xmlns="http://schemas.microsoft.com/sharepoint/v3">false</DEECD_Expire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BA2A11A40BE9045AE22BD0150786171" ma:contentTypeVersion="2" ma:contentTypeDescription="Create a new document." ma:contentTypeScope="" ma:versionID="a30143d08fe7ba904f479db3a82dc8d2">
  <xsd:schema xmlns:xsd="http://www.w3.org/2001/XMLSchema" xmlns:xs="http://www.w3.org/2001/XMLSchema" xmlns:p="http://schemas.microsoft.com/office/2006/metadata/properties" xmlns:ns1="http://schemas.microsoft.com/sharepoint/v3" targetNamespace="http://schemas.microsoft.com/office/2006/metadata/properties" ma:root="true" ma:fieldsID="42b686e5b4d9b38ce3c7d81e5cb6e22f"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DEECD_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DEECD_Expired" ma:index="10" nillable="true" ma:displayName="Expired" ma:default="0" ma:internalName="DEECD_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C68243-B4DF-4BCE-948D-3B2923479553}"/>
</file>

<file path=customXml/itemProps2.xml><?xml version="1.0" encoding="utf-8"?>
<ds:datastoreItem xmlns:ds="http://schemas.openxmlformats.org/officeDocument/2006/customXml" ds:itemID="{A78C378D-D9FB-4C58-B6C7-45493571259F}"/>
</file>

<file path=customXml/itemProps3.xml><?xml version="1.0" encoding="utf-8"?>
<ds:datastoreItem xmlns:ds="http://schemas.openxmlformats.org/officeDocument/2006/customXml" ds:itemID="{AEC56F18-821D-48E6-AC7D-2C09E985C819}"/>
</file>

<file path=docProps/app.xml><?xml version="1.0" encoding="utf-8"?>
<Properties xmlns="http://schemas.openxmlformats.org/officeDocument/2006/extended-properties" xmlns:vt="http://schemas.openxmlformats.org/officeDocument/2006/docPropsVTypes">
  <Template>F10 PPT Template</Template>
  <TotalTime>86</TotalTime>
  <Words>191</Words>
  <Application>Microsoft Office PowerPoint</Application>
  <PresentationFormat>On-screen Show (4:3)</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F10 PPT Template</vt:lpstr>
      <vt:lpstr>Introducing  Visual Communication Design</vt:lpstr>
      <vt:lpstr>Victorian Curriculum F–10</vt:lpstr>
      <vt:lpstr>Aims</vt:lpstr>
      <vt:lpstr>Structure</vt:lpstr>
      <vt:lpstr>Key messages</vt:lpstr>
    </vt:vector>
  </TitlesOfParts>
  <Company>Victorian Curriculum and Assessment Authority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Visual Communication Design</dc:title>
  <dc:creator>Fisher, Peter P</dc:creator>
  <cp:keywords>Visual Communication Design, Powerpoint</cp:keywords>
  <cp:lastModifiedBy>Mike</cp:lastModifiedBy>
  <cp:revision>6</cp:revision>
  <dcterms:created xsi:type="dcterms:W3CDTF">2016-01-14T23:51:02Z</dcterms:created>
  <dcterms:modified xsi:type="dcterms:W3CDTF">2016-01-19T11:21:58Z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0x0101007BA2A11A40BE9045AE22BD0150786171</vt:lpwstr>
  </property>
  <property fmtid="{D5CDD505-2E9C-101B-9397-08002B2CF9AE}" pid="3" name="DEECD_Author">
    <vt:lpwstr>25;#VCAA|ae0180aa-7478-4220-a827-32d8158f8b8e</vt:lpwstr>
  </property>
  <property fmtid="{D5CDD505-2E9C-101B-9397-08002B2CF9AE}" pid="4" name="DEECD_SubjectCategory">
    <vt:lpwstr/>
  </property>
  <property fmtid="{D5CDD505-2E9C-101B-9397-08002B2CF9AE}" pid="5" name="DEECD_ItemType">
    <vt:lpwstr>40;#Page|eb523acf-a821-456c-a76b-7607578309d7</vt:lpwstr>
  </property>
  <property fmtid="{D5CDD505-2E9C-101B-9397-08002B2CF9AE}" pid="6" name="DEECD_Audience">
    <vt:lpwstr/>
  </property>
</Properties>
</file>